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6"/>
  </p:notesMasterIdLst>
  <p:sldIdLst>
    <p:sldId id="256" r:id="rId5"/>
  </p:sldIdLst>
  <p:sldSz cx="9715500" cy="17640300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3F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6395" autoAdjust="0"/>
  </p:normalViewPr>
  <p:slideViewPr>
    <p:cSldViewPr snapToGrid="0">
      <p:cViewPr>
        <p:scale>
          <a:sx n="80" d="100"/>
          <a:sy n="80" d="100"/>
        </p:scale>
        <p:origin x="2292" y="-8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73313" y="744538"/>
            <a:ext cx="20510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Curriculum Journey overview: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to be used to highlight either: key skills running throughout every year or Assessment objectives to show how your curriculum is building knowledge, skills and understanding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there are cross curricular IT links please identify in italics.</a:t>
            </a: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4900" y="744538"/>
            <a:ext cx="20478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29019" y="2886966"/>
            <a:ext cx="8262226" cy="614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Calibri"/>
              <a:buNone/>
              <a:defRPr sz="6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215033" y="9265242"/>
            <a:ext cx="7290197" cy="425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8267" y="939185"/>
            <a:ext cx="8383729" cy="340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68267" y="4695912"/>
            <a:ext cx="8383729" cy="111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63205" y="4397830"/>
            <a:ext cx="8383729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Calibri"/>
              <a:buNone/>
              <a:defRPr sz="6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63205" y="11805122"/>
            <a:ext cx="8383729" cy="385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68267" y="939185"/>
            <a:ext cx="8383729" cy="340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68267" y="4695912"/>
            <a:ext cx="4131114" cy="111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69533" y="939185"/>
            <a:ext cx="8383729" cy="340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69535" y="4324324"/>
            <a:ext cx="4112127" cy="211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20884" y="4324324"/>
            <a:ext cx="4132379" cy="211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68267" y="939185"/>
            <a:ext cx="8383729" cy="340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69533" y="1176019"/>
            <a:ext cx="3135039" cy="411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3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4132377" y="2539880"/>
            <a:ext cx="4920884" cy="1253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Char char="•"/>
              <a:defRPr sz="3400"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Char char="•"/>
              <a:defRPr sz="3400"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Char char="•"/>
              <a:defRPr sz="3400"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Char char="•"/>
              <a:defRPr sz="3400"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Char char="•"/>
              <a:defRPr sz="3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69533" y="5292090"/>
            <a:ext cx="3135040" cy="980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69533" y="1176019"/>
            <a:ext cx="3135039" cy="411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3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4132377" y="2539880"/>
            <a:ext cx="4920884" cy="1253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669533" y="5292090"/>
            <a:ext cx="3135039" cy="980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8267" y="939185"/>
            <a:ext cx="8383729" cy="340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8267" y="4695912"/>
            <a:ext cx="8383729" cy="111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62;p11">
            <a:extLst>
              <a:ext uri="{FF2B5EF4-FFF2-40B4-BE49-F238E27FC236}">
                <a16:creationId xmlns:a16="http://schemas.microsoft.com/office/drawing/2014/main" id="{15B2764D-F95D-487D-D401-CA28A2CCF2E8}"/>
              </a:ext>
            </a:extLst>
          </p:cNvPr>
          <p:cNvSpPr/>
          <p:nvPr/>
        </p:nvSpPr>
        <p:spPr>
          <a:xfrm>
            <a:off x="-263254" y="8879353"/>
            <a:ext cx="100499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2000" b="1" dirty="0">
                <a:solidFill>
                  <a:srgbClr val="FF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Year 11</a:t>
            </a:r>
            <a:endParaRPr sz="2000" b="1" i="0" u="none" strike="noStrike" cap="none" dirty="0">
              <a:solidFill>
                <a:srgbClr val="FF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40" y="13304446"/>
            <a:ext cx="629845" cy="629845"/>
          </a:xfrm>
          <a:prstGeom prst="rect">
            <a:avLst/>
          </a:prstGeom>
        </p:spPr>
      </p:pic>
      <p:sp>
        <p:nvSpPr>
          <p:cNvPr id="49" name="Google Shape;49;p11"/>
          <p:cNvSpPr/>
          <p:nvPr/>
        </p:nvSpPr>
        <p:spPr>
          <a:xfrm rot="-5046920">
            <a:off x="198807" y="13939313"/>
            <a:ext cx="3125728" cy="1714091"/>
          </a:xfrm>
          <a:custGeom>
            <a:avLst/>
            <a:gdLst/>
            <a:ahLst/>
            <a:cxnLst/>
            <a:rect l="l" t="t" r="r" b="b"/>
            <a:pathLst>
              <a:path w="21600" h="21348" extrusionOk="0">
                <a:moveTo>
                  <a:pt x="0" y="21063"/>
                </a:moveTo>
                <a:lnTo>
                  <a:pt x="0" y="21063"/>
                </a:lnTo>
                <a:cubicBezTo>
                  <a:pt x="134" y="9176"/>
                  <a:pt x="5270" y="-252"/>
                  <a:pt x="11471" y="5"/>
                </a:cubicBezTo>
                <a:cubicBezTo>
                  <a:pt x="15921" y="190"/>
                  <a:pt x="19893" y="5395"/>
                  <a:pt x="21600" y="13274"/>
                </a:cubicBezTo>
                <a:lnTo>
                  <a:pt x="15313" y="18278"/>
                </a:lnTo>
                <a:lnTo>
                  <a:pt x="15313" y="18278"/>
                </a:lnTo>
                <a:cubicBezTo>
                  <a:pt x="14456" y="13547"/>
                  <a:pt x="11934" y="11167"/>
                  <a:pt x="9678" y="12963"/>
                </a:cubicBezTo>
                <a:cubicBezTo>
                  <a:pt x="8011" y="14290"/>
                  <a:pt x="6895" y="17609"/>
                  <a:pt x="6860" y="21348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1"/>
          <p:cNvSpPr/>
          <p:nvPr/>
        </p:nvSpPr>
        <p:spPr>
          <a:xfrm>
            <a:off x="2429374" y="15438205"/>
            <a:ext cx="5842461" cy="100288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1"/>
          <p:cNvSpPr/>
          <p:nvPr/>
        </p:nvSpPr>
        <p:spPr>
          <a:xfrm rot="5400000" flipH="1">
            <a:off x="6811167" y="11753732"/>
            <a:ext cx="3169953" cy="1675004"/>
          </a:xfrm>
          <a:custGeom>
            <a:avLst/>
            <a:gdLst/>
            <a:ahLst/>
            <a:cxnLst/>
            <a:rect l="l" t="t" r="r" b="b"/>
            <a:pathLst>
              <a:path w="21425" h="21262" extrusionOk="0">
                <a:moveTo>
                  <a:pt x="5" y="21262"/>
                </a:moveTo>
                <a:lnTo>
                  <a:pt x="5" y="21262"/>
                </a:lnTo>
                <a:cubicBezTo>
                  <a:pt x="-175" y="9872"/>
                  <a:pt x="4473" y="357"/>
                  <a:pt x="10386" y="9"/>
                </a:cubicBezTo>
                <a:cubicBezTo>
                  <a:pt x="16300" y="-338"/>
                  <a:pt x="21240" y="8614"/>
                  <a:pt x="21420" y="20004"/>
                </a:cubicBezTo>
                <a:cubicBezTo>
                  <a:pt x="21423" y="20214"/>
                  <a:pt x="21425" y="20423"/>
                  <a:pt x="21425" y="20633"/>
                </a:cubicBezTo>
                <a:lnTo>
                  <a:pt x="15109" y="20714"/>
                </a:lnTo>
                <a:cubicBezTo>
                  <a:pt x="15109" y="15870"/>
                  <a:pt x="13141" y="11942"/>
                  <a:pt x="10712" y="11942"/>
                </a:cubicBezTo>
                <a:cubicBezTo>
                  <a:pt x="8284" y="11942"/>
                  <a:pt x="6316" y="15870"/>
                  <a:pt x="6316" y="20714"/>
                </a:cubicBezTo>
                <a:cubicBezTo>
                  <a:pt x="6316" y="20800"/>
                  <a:pt x="6317" y="20886"/>
                  <a:pt x="6318" y="20972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2137536" y="13268219"/>
            <a:ext cx="5522818" cy="95078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2282435" y="11006110"/>
            <a:ext cx="5360925" cy="93987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5" name="Google Shape;55;p11"/>
          <p:cNvSpPr/>
          <p:nvPr/>
        </p:nvSpPr>
        <p:spPr>
          <a:xfrm rot="5400000" flipH="1">
            <a:off x="6777520" y="6946220"/>
            <a:ext cx="3376816" cy="197315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6" y="0"/>
                  <a:pt x="10801" y="0"/>
                </a:cubicBezTo>
                <a:cubicBezTo>
                  <a:pt x="16693" y="0"/>
                  <a:pt x="21498" y="9444"/>
                  <a:pt x="21600" y="21226"/>
                </a:cubicBezTo>
                <a:lnTo>
                  <a:pt x="15783" y="21427"/>
                </a:lnTo>
                <a:lnTo>
                  <a:pt x="15783" y="21427"/>
                </a:lnTo>
                <a:cubicBezTo>
                  <a:pt x="15734" y="16094"/>
                  <a:pt x="13463" y="11848"/>
                  <a:pt x="10712" y="11944"/>
                </a:cubicBezTo>
                <a:cubicBezTo>
                  <a:pt x="7995" y="12038"/>
                  <a:pt x="5818" y="16333"/>
                  <a:pt x="5818" y="2160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900" b="0" i="0" u="none" strike="noStrike" cap="none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1"/>
          <p:cNvSpPr/>
          <p:nvPr/>
        </p:nvSpPr>
        <p:spPr>
          <a:xfrm>
            <a:off x="2055818" y="8709190"/>
            <a:ext cx="5604535" cy="9390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296" y="21600"/>
                </a:lnTo>
                <a:lnTo>
                  <a:pt x="0" y="21256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900" b="0" i="0" u="none" strike="noStrike" cap="none">
              <a:solidFill>
                <a:schemeClr val="tx1"/>
              </a:solidFill>
              <a:latin typeface="+mn-lt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7" name="Google Shape;57;p11"/>
          <p:cNvSpPr/>
          <p:nvPr/>
        </p:nvSpPr>
        <p:spPr>
          <a:xfrm>
            <a:off x="2042266" y="6271023"/>
            <a:ext cx="5618087" cy="92011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900" b="0" i="0" u="none" strike="noStrike" cap="none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1"/>
          <p:cNvSpPr/>
          <p:nvPr/>
        </p:nvSpPr>
        <p:spPr>
          <a:xfrm rot="5400000" flipH="1">
            <a:off x="6668220" y="2357776"/>
            <a:ext cx="3105507" cy="1894530"/>
          </a:xfrm>
          <a:custGeom>
            <a:avLst/>
            <a:gdLst/>
            <a:ahLst/>
            <a:cxnLst/>
            <a:rect l="l" t="t" r="r" b="b"/>
            <a:pathLst>
              <a:path w="21164" h="20859" extrusionOk="0">
                <a:moveTo>
                  <a:pt x="0" y="16580"/>
                </a:moveTo>
                <a:lnTo>
                  <a:pt x="0" y="16580"/>
                </a:lnTo>
                <a:cubicBezTo>
                  <a:pt x="471" y="6655"/>
                  <a:pt x="5582" y="-741"/>
                  <a:pt x="11417" y="60"/>
                </a:cubicBezTo>
                <a:cubicBezTo>
                  <a:pt x="17252" y="860"/>
                  <a:pt x="21600" y="9555"/>
                  <a:pt x="21129" y="19479"/>
                </a:cubicBezTo>
                <a:cubicBezTo>
                  <a:pt x="21107" y="19941"/>
                  <a:pt x="21075" y="20401"/>
                  <a:pt x="21032" y="20859"/>
                </a:cubicBezTo>
                <a:lnTo>
                  <a:pt x="15348" y="19323"/>
                </a:lnTo>
                <a:cubicBezTo>
                  <a:pt x="15744" y="14560"/>
                  <a:pt x="13924" y="10120"/>
                  <a:pt x="11282" y="9406"/>
                </a:cubicBezTo>
                <a:cubicBezTo>
                  <a:pt x="8640" y="8692"/>
                  <a:pt x="6177" y="11974"/>
                  <a:pt x="5781" y="16737"/>
                </a:cubicBezTo>
                <a:cubicBezTo>
                  <a:pt x="5764" y="16946"/>
                  <a:pt x="5750" y="17157"/>
                  <a:pt x="5741" y="17368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1"/>
          <p:cNvSpPr/>
          <p:nvPr/>
        </p:nvSpPr>
        <p:spPr>
          <a:xfrm>
            <a:off x="2033763" y="3966912"/>
            <a:ext cx="5801808" cy="93001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8908778" y="14923185"/>
            <a:ext cx="100499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2000" b="1" dirty="0">
                <a:solidFill>
                  <a:srgbClr val="FF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Year 10</a:t>
            </a:r>
            <a:endParaRPr sz="2000" b="1" i="0" u="none" strike="noStrike" cap="none" dirty="0">
              <a:solidFill>
                <a:srgbClr val="FF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7119136" y="13082896"/>
            <a:ext cx="1214981" cy="12273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7313837" y="13241191"/>
            <a:ext cx="84107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3587214" y="1742427"/>
            <a:ext cx="3868632" cy="85269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7546489" y="3687388"/>
            <a:ext cx="1214981" cy="1304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7737171" y="3891972"/>
            <a:ext cx="84107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"/>
          <p:cNvSpPr/>
          <p:nvPr/>
        </p:nvSpPr>
        <p:spPr>
          <a:xfrm rot="-5400000">
            <a:off x="2738458" y="1661245"/>
            <a:ext cx="1231915" cy="976394"/>
          </a:xfrm>
          <a:prstGeom prst="triangle">
            <a:avLst>
              <a:gd name="adj" fmla="val 51706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 txBox="1"/>
          <p:nvPr/>
        </p:nvSpPr>
        <p:spPr>
          <a:xfrm flipH="1">
            <a:off x="7560041" y="3955867"/>
            <a:ext cx="12150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sz="4800" b="1" dirty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4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75" name="Google Shape;75;p11"/>
          <p:cNvSpPr/>
          <p:nvPr/>
        </p:nvSpPr>
        <p:spPr>
          <a:xfrm>
            <a:off x="8010884" y="15319190"/>
            <a:ext cx="1222016" cy="13048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8226303" y="15504027"/>
            <a:ext cx="84107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8265346" y="15628741"/>
            <a:ext cx="749634" cy="76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5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sz="1800" b="1" dirty="0">
                <a:latin typeface="Helvetica Neue"/>
                <a:sym typeface="Helvetica Neue"/>
              </a:rPr>
              <a:t>Terms 1 &amp; 2 </a:t>
            </a:r>
            <a:endParaRPr sz="600" dirty="0"/>
          </a:p>
        </p:txBody>
      </p:sp>
      <p:sp>
        <p:nvSpPr>
          <p:cNvPr id="81" name="Google Shape;81;p11"/>
          <p:cNvSpPr txBox="1"/>
          <p:nvPr/>
        </p:nvSpPr>
        <p:spPr>
          <a:xfrm>
            <a:off x="5409903" y="11268024"/>
            <a:ext cx="1453008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1108678" y="291300"/>
            <a:ext cx="7588380" cy="36279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ctr">
              <a:buClr>
                <a:srgbClr val="2F5597"/>
              </a:buClr>
              <a:buSzPts val="3200"/>
            </a:pPr>
            <a:r>
              <a:rPr lang="en-US" sz="2400" i="1" dirty="0">
                <a:solidFill>
                  <a:srgbClr val="2F55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Hospitality and Catering KS4 Curriculum Journey</a:t>
            </a:r>
            <a:endParaRPr sz="1100" dirty="0"/>
          </a:p>
        </p:txBody>
      </p:sp>
      <p:cxnSp>
        <p:nvCxnSpPr>
          <p:cNvPr id="83" name="Google Shape;83;p11"/>
          <p:cNvCxnSpPr/>
          <p:nvPr/>
        </p:nvCxnSpPr>
        <p:spPr>
          <a:xfrm flipH="1" flipV="1">
            <a:off x="7975394" y="15982064"/>
            <a:ext cx="12389" cy="629954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84" name="Google Shape;84;p11"/>
          <p:cNvCxnSpPr/>
          <p:nvPr/>
        </p:nvCxnSpPr>
        <p:spPr>
          <a:xfrm flipV="1">
            <a:off x="1880588" y="16064984"/>
            <a:ext cx="885165" cy="31436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3" name="Google Shape;93;p11"/>
          <p:cNvCxnSpPr/>
          <p:nvPr/>
        </p:nvCxnSpPr>
        <p:spPr>
          <a:xfrm flipH="1">
            <a:off x="1846122" y="14751759"/>
            <a:ext cx="1060387" cy="47115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4" name="Google Shape;94;p11"/>
          <p:cNvCxnSpPr/>
          <p:nvPr/>
        </p:nvCxnSpPr>
        <p:spPr>
          <a:xfrm flipH="1" flipV="1">
            <a:off x="5182901" y="16066938"/>
            <a:ext cx="18679" cy="786321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5" name="Google Shape;95;p11"/>
          <p:cNvCxnSpPr/>
          <p:nvPr/>
        </p:nvCxnSpPr>
        <p:spPr>
          <a:xfrm>
            <a:off x="6359180" y="15180421"/>
            <a:ext cx="0" cy="674917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7" name="Google Shape;97;p11"/>
          <p:cNvCxnSpPr>
            <a:stCxn id="156" idx="0"/>
          </p:cNvCxnSpPr>
          <p:nvPr/>
        </p:nvCxnSpPr>
        <p:spPr>
          <a:xfrm flipV="1">
            <a:off x="3161764" y="16012801"/>
            <a:ext cx="212735" cy="661766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11" name="Google Shape;111;p11"/>
          <p:cNvCxnSpPr/>
          <p:nvPr/>
        </p:nvCxnSpPr>
        <p:spPr>
          <a:xfrm flipH="1" flipV="1">
            <a:off x="5800228" y="16040349"/>
            <a:ext cx="17645" cy="736083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51" name="Google Shape;151;p11"/>
          <p:cNvSpPr/>
          <p:nvPr/>
        </p:nvSpPr>
        <p:spPr>
          <a:xfrm>
            <a:off x="88312" y="88007"/>
            <a:ext cx="941700" cy="356194"/>
          </a:xfrm>
          <a:prstGeom prst="rect">
            <a:avLst/>
          </a:prstGeom>
          <a:solidFill>
            <a:srgbClr val="FF00FF"/>
          </a:solidFill>
          <a:ln w="127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GB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epresentation PRACTICAL</a:t>
            </a:r>
            <a:endParaRPr sz="1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2400" y="16692428"/>
            <a:ext cx="1215570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Introduction into </a:t>
            </a:r>
          </a:p>
          <a:p>
            <a:pPr algn="ctr"/>
            <a:r>
              <a:rPr lang="en-GB" sz="1000" dirty="0"/>
              <a:t>Food preparation, </a:t>
            </a:r>
          </a:p>
          <a:p>
            <a:pPr algn="ctr"/>
            <a:r>
              <a:rPr lang="en-GB" sz="1000" dirty="0"/>
              <a:t>health and hygiene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7550"/>
          <a:stretch/>
        </p:blipFill>
        <p:spPr>
          <a:xfrm>
            <a:off x="8578248" y="16694864"/>
            <a:ext cx="580454" cy="694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1553" t="9877" r="12290" b="9162"/>
          <a:stretch/>
        </p:blipFill>
        <p:spPr>
          <a:xfrm>
            <a:off x="7755155" y="14781829"/>
            <a:ext cx="893618" cy="474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949" y="14266364"/>
            <a:ext cx="345868" cy="388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2243" y="14978324"/>
            <a:ext cx="382440" cy="382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561" y="14985119"/>
            <a:ext cx="420636" cy="420636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5493926" y="14635050"/>
            <a:ext cx="1631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Understanding of measurement units and equipment 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469036" y="16674567"/>
            <a:ext cx="1385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Carbohydrates, FATS</a:t>
            </a:r>
          </a:p>
          <a:p>
            <a:pPr algn="ctr"/>
            <a:r>
              <a:rPr lang="en-GB" sz="1000" dirty="0"/>
              <a:t>Eat-well plate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6000" t="11110" r="23085" b="11110"/>
          <a:stretch/>
        </p:blipFill>
        <p:spPr>
          <a:xfrm>
            <a:off x="2058238" y="16694692"/>
            <a:ext cx="575221" cy="590123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1116312" y="16369177"/>
            <a:ext cx="1048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Healthy eating</a:t>
            </a:r>
          </a:p>
          <a:p>
            <a:pPr algn="ctr"/>
            <a:r>
              <a:rPr lang="en-GB" sz="1000" dirty="0"/>
              <a:t>- A balanced diet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2004" y="16274054"/>
            <a:ext cx="945925" cy="894753"/>
            <a:chOff x="192745" y="16307301"/>
            <a:chExt cx="982030" cy="10756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5249" y="16307301"/>
              <a:ext cx="959526" cy="53733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2745" y="16871774"/>
              <a:ext cx="981414" cy="511219"/>
            </a:xfrm>
            <a:prstGeom prst="rect">
              <a:avLst/>
            </a:prstGeom>
          </p:spPr>
        </p:pic>
      </p:grpSp>
      <p:sp>
        <p:nvSpPr>
          <p:cNvPr id="158" name="TextBox 157"/>
          <p:cNvSpPr txBox="1"/>
          <p:nvPr/>
        </p:nvSpPr>
        <p:spPr>
          <a:xfrm>
            <a:off x="3236350" y="14376472"/>
            <a:ext cx="113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Food miles  carbon foot print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2883" y="14303603"/>
            <a:ext cx="785581" cy="472979"/>
          </a:xfrm>
          <a:prstGeom prst="rect">
            <a:avLst/>
          </a:prstGeom>
        </p:spPr>
      </p:pic>
      <p:cxnSp>
        <p:nvCxnSpPr>
          <p:cNvPr id="159" name="Google Shape;83;p11"/>
          <p:cNvCxnSpPr/>
          <p:nvPr/>
        </p:nvCxnSpPr>
        <p:spPr>
          <a:xfrm>
            <a:off x="7634506" y="15283541"/>
            <a:ext cx="8854" cy="65098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60" name="Google Shape;111;p11"/>
          <p:cNvCxnSpPr/>
          <p:nvPr/>
        </p:nvCxnSpPr>
        <p:spPr>
          <a:xfrm flipV="1">
            <a:off x="4208407" y="16040349"/>
            <a:ext cx="729" cy="747344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61" name="TextBox 160"/>
          <p:cNvSpPr txBox="1"/>
          <p:nvPr/>
        </p:nvSpPr>
        <p:spPr>
          <a:xfrm>
            <a:off x="3940371" y="16941147"/>
            <a:ext cx="560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Pizza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/>
          <a:srcRect b="28591"/>
          <a:stretch/>
        </p:blipFill>
        <p:spPr>
          <a:xfrm>
            <a:off x="5585901" y="16612018"/>
            <a:ext cx="515093" cy="3678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4"/>
          <a:srcRect l="6907" t="38538"/>
          <a:stretch/>
        </p:blipFill>
        <p:spPr>
          <a:xfrm>
            <a:off x="3921941" y="16558228"/>
            <a:ext cx="500450" cy="4126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/>
          <a:srcRect l="18778" r="18132"/>
          <a:stretch/>
        </p:blipFill>
        <p:spPr>
          <a:xfrm>
            <a:off x="4828688" y="16543062"/>
            <a:ext cx="304412" cy="427767"/>
          </a:xfrm>
          <a:prstGeom prst="rect">
            <a:avLst/>
          </a:prstGeom>
        </p:spPr>
      </p:pic>
      <p:cxnSp>
        <p:nvCxnSpPr>
          <p:cNvPr id="162" name="Google Shape;111;p11"/>
          <p:cNvCxnSpPr/>
          <p:nvPr/>
        </p:nvCxnSpPr>
        <p:spPr>
          <a:xfrm flipH="1">
            <a:off x="4745698" y="15131422"/>
            <a:ext cx="5393" cy="879408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57298" y="14751545"/>
            <a:ext cx="647192" cy="430678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4339702" y="16970829"/>
            <a:ext cx="1194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How to use the large equipment </a:t>
            </a:r>
            <a:r>
              <a:rPr lang="en-GB" sz="1000" dirty="0" err="1"/>
              <a:t>safetly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87015" y="16942909"/>
            <a:ext cx="7800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Layered Salad 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172166" y="14819267"/>
            <a:ext cx="620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Flap Jack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49930" y="15382396"/>
            <a:ext cx="7800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Pasta Ragu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7"/>
          <a:srcRect t="28239" b="6257"/>
          <a:stretch/>
        </p:blipFill>
        <p:spPr>
          <a:xfrm>
            <a:off x="699824" y="15737923"/>
            <a:ext cx="441527" cy="4346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9735" y="13672828"/>
            <a:ext cx="60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Fibre, Water </a:t>
            </a:r>
          </a:p>
        </p:txBody>
      </p:sp>
      <p:cxnSp>
        <p:nvCxnSpPr>
          <p:cNvPr id="167" name="Google Shape;84;p11"/>
          <p:cNvCxnSpPr/>
          <p:nvPr/>
        </p:nvCxnSpPr>
        <p:spPr>
          <a:xfrm>
            <a:off x="1085347" y="14000975"/>
            <a:ext cx="676325" cy="32296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64" name="Google Shape;111;p11"/>
          <p:cNvCxnSpPr>
            <a:stCxn id="166" idx="3"/>
          </p:cNvCxnSpPr>
          <p:nvPr/>
        </p:nvCxnSpPr>
        <p:spPr>
          <a:xfrm flipV="1">
            <a:off x="1030012" y="15445339"/>
            <a:ext cx="592608" cy="137112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0826" y="13635824"/>
            <a:ext cx="412715" cy="3826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4648" y="12979683"/>
            <a:ext cx="535778" cy="417654"/>
          </a:xfrm>
          <a:prstGeom prst="rect">
            <a:avLst/>
          </a:prstGeom>
        </p:spPr>
      </p:pic>
      <p:cxnSp>
        <p:nvCxnSpPr>
          <p:cNvPr id="168" name="Google Shape;111;p11"/>
          <p:cNvCxnSpPr/>
          <p:nvPr/>
        </p:nvCxnSpPr>
        <p:spPr>
          <a:xfrm>
            <a:off x="1346512" y="13391398"/>
            <a:ext cx="826568" cy="389403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69" name="Rectangle 168"/>
          <p:cNvSpPr/>
          <p:nvPr/>
        </p:nvSpPr>
        <p:spPr>
          <a:xfrm>
            <a:off x="1461547" y="12852639"/>
            <a:ext cx="60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Rock Buns</a:t>
            </a:r>
          </a:p>
        </p:txBody>
      </p:sp>
      <p:cxnSp>
        <p:nvCxnSpPr>
          <p:cNvPr id="170" name="Google Shape;93;p11"/>
          <p:cNvCxnSpPr/>
          <p:nvPr/>
        </p:nvCxnSpPr>
        <p:spPr>
          <a:xfrm>
            <a:off x="3781700" y="13105539"/>
            <a:ext cx="57659" cy="470574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71" name="Rectangle 170"/>
          <p:cNvSpPr/>
          <p:nvPr/>
        </p:nvSpPr>
        <p:spPr>
          <a:xfrm>
            <a:off x="3308167" y="12694449"/>
            <a:ext cx="60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Rising agents</a:t>
            </a:r>
          </a:p>
        </p:txBody>
      </p:sp>
      <p:cxnSp>
        <p:nvCxnSpPr>
          <p:cNvPr id="172" name="Google Shape;111;p11"/>
          <p:cNvCxnSpPr/>
          <p:nvPr/>
        </p:nvCxnSpPr>
        <p:spPr>
          <a:xfrm>
            <a:off x="4847650" y="13020281"/>
            <a:ext cx="764593" cy="521700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73" name="Rectangle 172"/>
          <p:cNvSpPr/>
          <p:nvPr/>
        </p:nvSpPr>
        <p:spPr>
          <a:xfrm>
            <a:off x="4771754" y="12711595"/>
            <a:ext cx="705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Focaccia Bread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0"/>
          <a:srcRect t="16654"/>
          <a:stretch/>
        </p:blipFill>
        <p:spPr>
          <a:xfrm>
            <a:off x="4088388" y="12640206"/>
            <a:ext cx="662008" cy="551760"/>
          </a:xfrm>
          <a:prstGeom prst="rect">
            <a:avLst/>
          </a:prstGeom>
        </p:spPr>
      </p:pic>
      <p:sp>
        <p:nvSpPr>
          <p:cNvPr id="174" name="Rectangle 173"/>
          <p:cNvSpPr/>
          <p:nvPr/>
        </p:nvSpPr>
        <p:spPr>
          <a:xfrm>
            <a:off x="2276675" y="12727119"/>
            <a:ext cx="894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Healthy alternatives</a:t>
            </a:r>
          </a:p>
        </p:txBody>
      </p:sp>
      <p:cxnSp>
        <p:nvCxnSpPr>
          <p:cNvPr id="175" name="Google Shape;93;p11"/>
          <p:cNvCxnSpPr/>
          <p:nvPr/>
        </p:nvCxnSpPr>
        <p:spPr>
          <a:xfrm>
            <a:off x="2745070" y="13082896"/>
            <a:ext cx="200170" cy="45928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76" name="TextBox 175"/>
          <p:cNvSpPr txBox="1"/>
          <p:nvPr/>
        </p:nvSpPr>
        <p:spPr>
          <a:xfrm>
            <a:off x="101305" y="14732667"/>
            <a:ext cx="7800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Costing of recipes </a:t>
            </a:r>
          </a:p>
        </p:txBody>
      </p:sp>
      <p:cxnSp>
        <p:nvCxnSpPr>
          <p:cNvPr id="177" name="Google Shape;84;p11"/>
          <p:cNvCxnSpPr/>
          <p:nvPr/>
        </p:nvCxnSpPr>
        <p:spPr>
          <a:xfrm flipV="1">
            <a:off x="814105" y="14782642"/>
            <a:ext cx="817792" cy="13733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5413" y="14352746"/>
            <a:ext cx="390224" cy="399013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>
            <a:off x="3183298" y="14980366"/>
            <a:ext cx="947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Seasonal Foods</a:t>
            </a:r>
          </a:p>
        </p:txBody>
      </p:sp>
      <p:cxnSp>
        <p:nvCxnSpPr>
          <p:cNvPr id="179" name="Google Shape;84;p11"/>
          <p:cNvCxnSpPr/>
          <p:nvPr/>
        </p:nvCxnSpPr>
        <p:spPr>
          <a:xfrm flipH="1">
            <a:off x="2338128" y="15219117"/>
            <a:ext cx="960336" cy="451254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80" name="Rectangle 179"/>
          <p:cNvSpPr/>
          <p:nvPr/>
        </p:nvSpPr>
        <p:spPr>
          <a:xfrm>
            <a:off x="6249225" y="12749714"/>
            <a:ext cx="81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Vegetable  Chilli</a:t>
            </a:r>
          </a:p>
        </p:txBody>
      </p:sp>
      <p:cxnSp>
        <p:nvCxnSpPr>
          <p:cNvPr id="181" name="Google Shape;111;p11"/>
          <p:cNvCxnSpPr/>
          <p:nvPr/>
        </p:nvCxnSpPr>
        <p:spPr>
          <a:xfrm>
            <a:off x="6501478" y="13170680"/>
            <a:ext cx="0" cy="482862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55268" y="12726413"/>
            <a:ext cx="683671" cy="449199"/>
          </a:xfrm>
          <a:prstGeom prst="rect">
            <a:avLst/>
          </a:prstGeom>
        </p:spPr>
      </p:pic>
      <p:cxnSp>
        <p:nvCxnSpPr>
          <p:cNvPr id="182" name="Google Shape;95;p11"/>
          <p:cNvCxnSpPr/>
          <p:nvPr/>
        </p:nvCxnSpPr>
        <p:spPr>
          <a:xfrm flipH="1" flipV="1">
            <a:off x="4419392" y="13368479"/>
            <a:ext cx="1471661" cy="108527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83" name="Google Shape;95;p11"/>
          <p:cNvCxnSpPr>
            <a:endCxn id="169" idx="2"/>
          </p:cNvCxnSpPr>
          <p:nvPr/>
        </p:nvCxnSpPr>
        <p:spPr>
          <a:xfrm flipH="1" flipV="1">
            <a:off x="1762765" y="13252749"/>
            <a:ext cx="3892572" cy="1167349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84" name="TextBox 183"/>
          <p:cNvSpPr txBox="1"/>
          <p:nvPr/>
        </p:nvSpPr>
        <p:spPr>
          <a:xfrm>
            <a:off x="6250225" y="16516524"/>
            <a:ext cx="8068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Chopping techniques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90537" y="16911933"/>
            <a:ext cx="621883" cy="4350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55381" y="16915400"/>
            <a:ext cx="442510" cy="442510"/>
          </a:xfrm>
          <a:prstGeom prst="rect">
            <a:avLst/>
          </a:prstGeom>
        </p:spPr>
      </p:pic>
      <p:cxnSp>
        <p:nvCxnSpPr>
          <p:cNvPr id="185" name="Google Shape;94;p11"/>
          <p:cNvCxnSpPr/>
          <p:nvPr/>
        </p:nvCxnSpPr>
        <p:spPr>
          <a:xfrm flipH="1" flipV="1">
            <a:off x="6787363" y="16055861"/>
            <a:ext cx="25058" cy="419921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38020" y="12575186"/>
            <a:ext cx="435219" cy="435219"/>
          </a:xfrm>
          <a:prstGeom prst="rect">
            <a:avLst/>
          </a:prstGeom>
        </p:spPr>
      </p:pic>
      <p:sp>
        <p:nvSpPr>
          <p:cNvPr id="186" name="Rectangle 185"/>
          <p:cNvSpPr/>
          <p:nvPr/>
        </p:nvSpPr>
        <p:spPr>
          <a:xfrm>
            <a:off x="6770716" y="12214508"/>
            <a:ext cx="134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Function of nutrients in the body</a:t>
            </a:r>
          </a:p>
        </p:txBody>
      </p:sp>
      <p:cxnSp>
        <p:nvCxnSpPr>
          <p:cNvPr id="187" name="Google Shape;93;p11"/>
          <p:cNvCxnSpPr/>
          <p:nvPr/>
        </p:nvCxnSpPr>
        <p:spPr>
          <a:xfrm>
            <a:off x="7835571" y="12548442"/>
            <a:ext cx="694795" cy="29125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6"/>
          <a:srcRect l="20666" r="30848"/>
          <a:stretch/>
        </p:blipFill>
        <p:spPr>
          <a:xfrm>
            <a:off x="7250743" y="14600937"/>
            <a:ext cx="487334" cy="668866"/>
          </a:xfrm>
          <a:prstGeom prst="rect">
            <a:avLst/>
          </a:prstGeom>
        </p:spPr>
      </p:pic>
      <p:cxnSp>
        <p:nvCxnSpPr>
          <p:cNvPr id="188" name="Google Shape;93;p11"/>
          <p:cNvCxnSpPr>
            <a:stCxn id="189" idx="0"/>
          </p:cNvCxnSpPr>
          <p:nvPr/>
        </p:nvCxnSpPr>
        <p:spPr>
          <a:xfrm flipH="1" flipV="1">
            <a:off x="8530366" y="13628888"/>
            <a:ext cx="201096" cy="529342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89" name="TextBox 188"/>
          <p:cNvSpPr txBox="1"/>
          <p:nvPr/>
        </p:nvSpPr>
        <p:spPr>
          <a:xfrm>
            <a:off x="7841117" y="14158230"/>
            <a:ext cx="1780689" cy="55399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1000" dirty="0"/>
              <a:t>Introduction into </a:t>
            </a:r>
          </a:p>
          <a:p>
            <a:r>
              <a:rPr lang="en-GB" sz="1000" dirty="0"/>
              <a:t>Food health, hygiene and food from around the World</a:t>
            </a:r>
          </a:p>
        </p:txBody>
      </p:sp>
      <p:sp>
        <p:nvSpPr>
          <p:cNvPr id="191" name="Google Shape;54;p11"/>
          <p:cNvSpPr/>
          <p:nvPr/>
        </p:nvSpPr>
        <p:spPr>
          <a:xfrm rot="-5400000">
            <a:off x="-251506" y="4428204"/>
            <a:ext cx="3232315" cy="2304415"/>
          </a:xfrm>
          <a:custGeom>
            <a:avLst/>
            <a:gdLst/>
            <a:ahLst/>
            <a:cxnLst/>
            <a:rect l="l" t="t" r="r" b="b"/>
            <a:pathLst>
              <a:path w="20879" h="20373" extrusionOk="0">
                <a:moveTo>
                  <a:pt x="110" y="20373"/>
                </a:moveTo>
                <a:lnTo>
                  <a:pt x="110" y="20373"/>
                </a:lnTo>
                <a:cubicBezTo>
                  <a:pt x="-721" y="10639"/>
                  <a:pt x="3241" y="1602"/>
                  <a:pt x="8959" y="187"/>
                </a:cubicBezTo>
                <a:cubicBezTo>
                  <a:pt x="14677" y="-1227"/>
                  <a:pt x="19985" y="5517"/>
                  <a:pt x="20816" y="15251"/>
                </a:cubicBezTo>
                <a:cubicBezTo>
                  <a:pt x="20842" y="15549"/>
                  <a:pt x="20862" y="15847"/>
                  <a:pt x="20879" y="16146"/>
                </a:cubicBezTo>
                <a:lnTo>
                  <a:pt x="14948" y="17095"/>
                </a:lnTo>
                <a:lnTo>
                  <a:pt x="14948" y="17095"/>
                </a:lnTo>
                <a:cubicBezTo>
                  <a:pt x="14764" y="11749"/>
                  <a:pt x="12607" y="7737"/>
                  <a:pt x="10131" y="8133"/>
                </a:cubicBezTo>
                <a:cubicBezTo>
                  <a:pt x="7654" y="8529"/>
                  <a:pt x="5795" y="13184"/>
                  <a:pt x="5978" y="18529"/>
                </a:cubicBezTo>
                <a:cubicBezTo>
                  <a:pt x="5983" y="18659"/>
                  <a:pt x="5988" y="18788"/>
                  <a:pt x="5995" y="18917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54;p11"/>
          <p:cNvSpPr/>
          <p:nvPr/>
        </p:nvSpPr>
        <p:spPr>
          <a:xfrm rot="-5400000">
            <a:off x="-168090" y="9258588"/>
            <a:ext cx="3239769" cy="2110323"/>
          </a:xfrm>
          <a:custGeom>
            <a:avLst/>
            <a:gdLst/>
            <a:ahLst/>
            <a:cxnLst/>
            <a:rect l="l" t="t" r="r" b="b"/>
            <a:pathLst>
              <a:path w="20879" h="20373" extrusionOk="0">
                <a:moveTo>
                  <a:pt x="110" y="20373"/>
                </a:moveTo>
                <a:lnTo>
                  <a:pt x="110" y="20373"/>
                </a:lnTo>
                <a:cubicBezTo>
                  <a:pt x="-721" y="10639"/>
                  <a:pt x="3241" y="1602"/>
                  <a:pt x="8959" y="187"/>
                </a:cubicBezTo>
                <a:cubicBezTo>
                  <a:pt x="14677" y="-1227"/>
                  <a:pt x="19985" y="5517"/>
                  <a:pt x="20816" y="15251"/>
                </a:cubicBezTo>
                <a:cubicBezTo>
                  <a:pt x="20842" y="15549"/>
                  <a:pt x="20862" y="15847"/>
                  <a:pt x="20879" y="16146"/>
                </a:cubicBezTo>
                <a:lnTo>
                  <a:pt x="14948" y="17095"/>
                </a:lnTo>
                <a:lnTo>
                  <a:pt x="14948" y="17095"/>
                </a:lnTo>
                <a:cubicBezTo>
                  <a:pt x="14764" y="11749"/>
                  <a:pt x="12607" y="7737"/>
                  <a:pt x="10131" y="8133"/>
                </a:cubicBezTo>
                <a:cubicBezTo>
                  <a:pt x="7654" y="8529"/>
                  <a:pt x="5795" y="13184"/>
                  <a:pt x="5978" y="18529"/>
                </a:cubicBezTo>
                <a:cubicBezTo>
                  <a:pt x="5983" y="18659"/>
                  <a:pt x="5988" y="18788"/>
                  <a:pt x="5995" y="18917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193" name="Google Shape;93;p11"/>
          <p:cNvCxnSpPr/>
          <p:nvPr/>
        </p:nvCxnSpPr>
        <p:spPr>
          <a:xfrm flipH="1" flipV="1">
            <a:off x="8879400" y="12644485"/>
            <a:ext cx="514195" cy="43841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46673" y="13988368"/>
            <a:ext cx="396288" cy="396288"/>
          </a:xfrm>
          <a:prstGeom prst="rect">
            <a:avLst/>
          </a:prstGeom>
        </p:spPr>
      </p:pic>
      <p:sp>
        <p:nvSpPr>
          <p:cNvPr id="194" name="Rectangle 193"/>
          <p:cNvSpPr/>
          <p:nvPr/>
        </p:nvSpPr>
        <p:spPr>
          <a:xfrm>
            <a:off x="9106887" y="13111504"/>
            <a:ext cx="8146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4Cs</a:t>
            </a:r>
          </a:p>
        </p:txBody>
      </p:sp>
      <p:cxnSp>
        <p:nvCxnSpPr>
          <p:cNvPr id="198" name="Google Shape;111;p11"/>
          <p:cNvCxnSpPr/>
          <p:nvPr/>
        </p:nvCxnSpPr>
        <p:spPr>
          <a:xfrm flipH="1">
            <a:off x="8706031" y="11746205"/>
            <a:ext cx="400856" cy="285168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01" name="Picture 20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61752" y="10917178"/>
            <a:ext cx="568857" cy="556327"/>
          </a:xfrm>
          <a:prstGeom prst="rect">
            <a:avLst/>
          </a:prstGeom>
        </p:spPr>
      </p:pic>
      <p:cxnSp>
        <p:nvCxnSpPr>
          <p:cNvPr id="202" name="Google Shape;93;p11"/>
          <p:cNvCxnSpPr/>
          <p:nvPr/>
        </p:nvCxnSpPr>
        <p:spPr>
          <a:xfrm flipH="1">
            <a:off x="8019072" y="11332558"/>
            <a:ext cx="456002" cy="183387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06" name="Rectangle 205"/>
          <p:cNvSpPr/>
          <p:nvPr/>
        </p:nvSpPr>
        <p:spPr>
          <a:xfrm>
            <a:off x="6087369" y="10465846"/>
            <a:ext cx="794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Multicultural foods</a:t>
            </a:r>
          </a:p>
        </p:txBody>
      </p:sp>
      <p:cxnSp>
        <p:nvCxnSpPr>
          <p:cNvPr id="207" name="Google Shape;93;p11"/>
          <p:cNvCxnSpPr/>
          <p:nvPr/>
        </p:nvCxnSpPr>
        <p:spPr>
          <a:xfrm flipH="1">
            <a:off x="6777668" y="10822591"/>
            <a:ext cx="210181" cy="553799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09" name="Picture 20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206262" y="12000640"/>
            <a:ext cx="514515" cy="514515"/>
          </a:xfrm>
          <a:prstGeom prst="rect">
            <a:avLst/>
          </a:prstGeom>
        </p:spPr>
      </p:pic>
      <p:cxnSp>
        <p:nvCxnSpPr>
          <p:cNvPr id="210" name="Google Shape;111;p11"/>
          <p:cNvCxnSpPr/>
          <p:nvPr/>
        </p:nvCxnSpPr>
        <p:spPr>
          <a:xfrm flipV="1">
            <a:off x="5887612" y="11585464"/>
            <a:ext cx="214142" cy="499043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15" name="Rectangle 214"/>
          <p:cNvSpPr/>
          <p:nvPr/>
        </p:nvSpPr>
        <p:spPr>
          <a:xfrm>
            <a:off x="5767740" y="12050655"/>
            <a:ext cx="1045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Curry and</a:t>
            </a:r>
            <a:endParaRPr lang="en-GB" sz="100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  <a:p>
            <a:pPr algn="ctr"/>
            <a:r>
              <a:rPr lang="en-GB" sz="1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Rice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611257" y="10693010"/>
            <a:ext cx="705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Quiche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0"/>
          <a:srcRect t="27816" b="12297"/>
          <a:stretch/>
        </p:blipFill>
        <p:spPr>
          <a:xfrm>
            <a:off x="4253183" y="10566560"/>
            <a:ext cx="519359" cy="388397"/>
          </a:xfrm>
          <a:prstGeom prst="rect">
            <a:avLst/>
          </a:prstGeom>
        </p:spPr>
      </p:pic>
      <p:cxnSp>
        <p:nvCxnSpPr>
          <p:cNvPr id="123" name="Google Shape;111;p11"/>
          <p:cNvCxnSpPr/>
          <p:nvPr/>
        </p:nvCxnSpPr>
        <p:spPr>
          <a:xfrm flipH="1">
            <a:off x="4370676" y="10871744"/>
            <a:ext cx="145474" cy="460814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95376" y="11975432"/>
            <a:ext cx="837476" cy="5585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6" name="Rectangle 125"/>
          <p:cNvSpPr/>
          <p:nvPr/>
        </p:nvSpPr>
        <p:spPr>
          <a:xfrm>
            <a:off x="3503989" y="12036312"/>
            <a:ext cx="732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Special Diets</a:t>
            </a:r>
          </a:p>
        </p:txBody>
      </p:sp>
      <p:cxnSp>
        <p:nvCxnSpPr>
          <p:cNvPr id="127" name="Google Shape;93;p11"/>
          <p:cNvCxnSpPr>
            <a:stCxn id="126" idx="0"/>
          </p:cNvCxnSpPr>
          <p:nvPr/>
        </p:nvCxnSpPr>
        <p:spPr>
          <a:xfrm flipV="1">
            <a:off x="3870101" y="11542211"/>
            <a:ext cx="75227" cy="49410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2"/>
          <a:srcRect r="32904"/>
          <a:stretch/>
        </p:blipFill>
        <p:spPr>
          <a:xfrm>
            <a:off x="3753468" y="10564588"/>
            <a:ext cx="393423" cy="351814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>
          <a:xfrm>
            <a:off x="3141722" y="10554847"/>
            <a:ext cx="70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Food waste</a:t>
            </a:r>
          </a:p>
        </p:txBody>
      </p:sp>
      <p:cxnSp>
        <p:nvCxnSpPr>
          <p:cNvPr id="134" name="Google Shape;111;p11"/>
          <p:cNvCxnSpPr/>
          <p:nvPr/>
        </p:nvCxnSpPr>
        <p:spPr>
          <a:xfrm flipV="1">
            <a:off x="1660527" y="11608483"/>
            <a:ext cx="454290" cy="470067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36" name="Rectangle 135"/>
          <p:cNvSpPr/>
          <p:nvPr/>
        </p:nvSpPr>
        <p:spPr>
          <a:xfrm>
            <a:off x="1774009" y="12409703"/>
            <a:ext cx="8831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Doughnuts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3"/>
          <a:srcRect t="8504" b="14438"/>
          <a:stretch/>
        </p:blipFill>
        <p:spPr>
          <a:xfrm>
            <a:off x="2895564" y="10583761"/>
            <a:ext cx="339720" cy="349489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2722144" y="10414023"/>
            <a:ext cx="705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Stir Fry </a:t>
            </a:r>
          </a:p>
        </p:txBody>
      </p:sp>
      <p:cxnSp>
        <p:nvCxnSpPr>
          <p:cNvPr id="141" name="Google Shape;111;p11"/>
          <p:cNvCxnSpPr>
            <a:cxnSpLocks/>
          </p:cNvCxnSpPr>
          <p:nvPr/>
        </p:nvCxnSpPr>
        <p:spPr>
          <a:xfrm>
            <a:off x="3066962" y="10940484"/>
            <a:ext cx="73856" cy="478523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90" name="Rectangle 189"/>
          <p:cNvSpPr/>
          <p:nvPr/>
        </p:nvSpPr>
        <p:spPr>
          <a:xfrm>
            <a:off x="-113815" y="10526081"/>
            <a:ext cx="70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Sponge Cake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4"/>
          <a:srcRect l="17684" t="16102" r="19579" b="752"/>
          <a:stretch/>
        </p:blipFill>
        <p:spPr>
          <a:xfrm>
            <a:off x="43516" y="10903021"/>
            <a:ext cx="446293" cy="331225"/>
          </a:xfrm>
          <a:prstGeom prst="rect">
            <a:avLst/>
          </a:prstGeom>
        </p:spPr>
      </p:pic>
      <p:cxnSp>
        <p:nvCxnSpPr>
          <p:cNvPr id="195" name="Google Shape;111;p11"/>
          <p:cNvCxnSpPr>
            <a:stCxn id="212" idx="1"/>
          </p:cNvCxnSpPr>
          <p:nvPr/>
        </p:nvCxnSpPr>
        <p:spPr>
          <a:xfrm flipH="1">
            <a:off x="1167336" y="10638730"/>
            <a:ext cx="329684" cy="196707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86" name="Picture 8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3259" y="11356587"/>
            <a:ext cx="404223" cy="404223"/>
          </a:xfrm>
          <a:prstGeom prst="rect">
            <a:avLst/>
          </a:prstGeom>
        </p:spPr>
      </p:pic>
      <p:sp>
        <p:nvSpPr>
          <p:cNvPr id="196" name="Rectangle 195"/>
          <p:cNvSpPr/>
          <p:nvPr/>
        </p:nvSpPr>
        <p:spPr>
          <a:xfrm>
            <a:off x="-3679" y="11619796"/>
            <a:ext cx="705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Brownies</a:t>
            </a:r>
          </a:p>
        </p:txBody>
      </p:sp>
      <p:cxnSp>
        <p:nvCxnSpPr>
          <p:cNvPr id="199" name="Google Shape;111;p11"/>
          <p:cNvCxnSpPr/>
          <p:nvPr/>
        </p:nvCxnSpPr>
        <p:spPr>
          <a:xfrm flipV="1">
            <a:off x="727091" y="11217554"/>
            <a:ext cx="491798" cy="244698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03" name="Rectangle 202"/>
          <p:cNvSpPr/>
          <p:nvPr/>
        </p:nvSpPr>
        <p:spPr>
          <a:xfrm>
            <a:off x="1696669" y="12093198"/>
            <a:ext cx="91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Dough making skills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797512" y="17168807"/>
            <a:ext cx="670941" cy="446481"/>
          </a:xfrm>
          <a:prstGeom prst="rect">
            <a:avLst/>
          </a:prstGeom>
        </p:spPr>
      </p:pic>
      <p:cxnSp>
        <p:nvCxnSpPr>
          <p:cNvPr id="204" name="Google Shape;111;p11"/>
          <p:cNvCxnSpPr/>
          <p:nvPr/>
        </p:nvCxnSpPr>
        <p:spPr>
          <a:xfrm flipV="1">
            <a:off x="2414171" y="11692107"/>
            <a:ext cx="244561" cy="405460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05" name="Rectangle 204"/>
          <p:cNvSpPr/>
          <p:nvPr/>
        </p:nvSpPr>
        <p:spPr>
          <a:xfrm>
            <a:off x="5552781" y="10660244"/>
            <a:ext cx="705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Pastry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241294" y="10557565"/>
            <a:ext cx="445761" cy="404207"/>
          </a:xfrm>
          <a:prstGeom prst="rect">
            <a:avLst/>
          </a:prstGeom>
        </p:spPr>
      </p:pic>
      <p:cxnSp>
        <p:nvCxnSpPr>
          <p:cNvPr id="208" name="Google Shape;111;p11"/>
          <p:cNvCxnSpPr/>
          <p:nvPr/>
        </p:nvCxnSpPr>
        <p:spPr>
          <a:xfrm flipH="1">
            <a:off x="5301848" y="10899456"/>
            <a:ext cx="145474" cy="460814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50289" y="11891480"/>
            <a:ext cx="632961" cy="354458"/>
          </a:xfrm>
          <a:prstGeom prst="rect">
            <a:avLst/>
          </a:prstGeom>
        </p:spPr>
      </p:pic>
      <p:cxnSp>
        <p:nvCxnSpPr>
          <p:cNvPr id="211" name="Google Shape;93;p11"/>
          <p:cNvCxnSpPr/>
          <p:nvPr/>
        </p:nvCxnSpPr>
        <p:spPr>
          <a:xfrm flipV="1">
            <a:off x="947443" y="11538630"/>
            <a:ext cx="468015" cy="31766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12" name="TextBox 211"/>
          <p:cNvSpPr txBox="1"/>
          <p:nvPr/>
        </p:nvSpPr>
        <p:spPr>
          <a:xfrm>
            <a:off x="1497020" y="10384814"/>
            <a:ext cx="7809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Scaling up/down of recipes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123896" y="10474792"/>
            <a:ext cx="531301" cy="353557"/>
          </a:xfrm>
          <a:prstGeom prst="rect">
            <a:avLst/>
          </a:prstGeom>
        </p:spPr>
      </p:pic>
      <p:cxnSp>
        <p:nvCxnSpPr>
          <p:cNvPr id="213" name="Google Shape;93;p11"/>
          <p:cNvCxnSpPr>
            <a:stCxn id="221" idx="3"/>
          </p:cNvCxnSpPr>
          <p:nvPr/>
        </p:nvCxnSpPr>
        <p:spPr>
          <a:xfrm>
            <a:off x="5717805" y="14490931"/>
            <a:ext cx="428839" cy="27017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14" name="Google Shape;93;p11"/>
          <p:cNvCxnSpPr/>
          <p:nvPr/>
        </p:nvCxnSpPr>
        <p:spPr>
          <a:xfrm flipH="1">
            <a:off x="3521271" y="10930672"/>
            <a:ext cx="202606" cy="634793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40"/>
          <a:srcRect l="7204" t="15437" r="11349" b="7732"/>
          <a:stretch/>
        </p:blipFill>
        <p:spPr>
          <a:xfrm>
            <a:off x="6714108" y="10657321"/>
            <a:ext cx="465207" cy="328709"/>
          </a:xfrm>
          <a:prstGeom prst="rect">
            <a:avLst/>
          </a:prstGeom>
        </p:spPr>
      </p:pic>
      <p:sp>
        <p:nvSpPr>
          <p:cNvPr id="63" name="Google Shape;63;p11"/>
          <p:cNvSpPr/>
          <p:nvPr/>
        </p:nvSpPr>
        <p:spPr>
          <a:xfrm>
            <a:off x="256898" y="9478310"/>
            <a:ext cx="1214981" cy="130487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900" b="0" i="0" u="none" strike="noStrike" cap="none">
              <a:solidFill>
                <a:schemeClr val="tx1"/>
              </a:solidFill>
              <a:latin typeface="+mn-lt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4" name="Google Shape;64;p11"/>
          <p:cNvSpPr/>
          <p:nvPr/>
        </p:nvSpPr>
        <p:spPr>
          <a:xfrm>
            <a:off x="459924" y="9683472"/>
            <a:ext cx="78037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900" b="0" i="0" u="none" strike="noStrike" cap="none">
              <a:solidFill>
                <a:schemeClr val="tx1"/>
              </a:solidFill>
              <a:latin typeface="+mn-lt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221" name="Picture 22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900848" y="14286691"/>
            <a:ext cx="816957" cy="408479"/>
          </a:xfrm>
          <a:prstGeom prst="rect">
            <a:avLst/>
          </a:prstGeom>
        </p:spPr>
      </p:pic>
      <p:cxnSp>
        <p:nvCxnSpPr>
          <p:cNvPr id="224" name="Google Shape;93;p11"/>
          <p:cNvCxnSpPr/>
          <p:nvPr/>
        </p:nvCxnSpPr>
        <p:spPr>
          <a:xfrm flipV="1">
            <a:off x="3100666" y="9180337"/>
            <a:ext cx="268194" cy="54007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25" name="Picture 224"/>
          <p:cNvPicPr>
            <a:picLocks noChangeAspect="1"/>
          </p:cNvPicPr>
          <p:nvPr/>
        </p:nvPicPr>
        <p:blipFill rotWithShape="1">
          <a:blip r:embed="rId42"/>
          <a:srcRect l="10859" t="28867" r="41274" b="8932"/>
          <a:stretch/>
        </p:blipFill>
        <p:spPr>
          <a:xfrm>
            <a:off x="2921625" y="9746059"/>
            <a:ext cx="465545" cy="210142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60369" y="9910127"/>
            <a:ext cx="582867" cy="466758"/>
          </a:xfrm>
          <a:prstGeom prst="rect">
            <a:avLst/>
          </a:prstGeom>
        </p:spPr>
      </p:pic>
      <p:cxnSp>
        <p:nvCxnSpPr>
          <p:cNvPr id="227" name="Google Shape;93;p11"/>
          <p:cNvCxnSpPr>
            <a:cxnSpLocks/>
          </p:cNvCxnSpPr>
          <p:nvPr/>
        </p:nvCxnSpPr>
        <p:spPr>
          <a:xfrm>
            <a:off x="2672873" y="8379340"/>
            <a:ext cx="191882" cy="556924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31" name="Google Shape;95;p11"/>
          <p:cNvCxnSpPr/>
          <p:nvPr/>
        </p:nvCxnSpPr>
        <p:spPr>
          <a:xfrm>
            <a:off x="7297891" y="8567773"/>
            <a:ext cx="12818" cy="53511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37" name="Google Shape;111;p11"/>
          <p:cNvCxnSpPr>
            <a:cxnSpLocks/>
          </p:cNvCxnSpPr>
          <p:nvPr/>
        </p:nvCxnSpPr>
        <p:spPr>
          <a:xfrm flipH="1" flipV="1">
            <a:off x="8186734" y="8989295"/>
            <a:ext cx="416121" cy="515699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48" name="Rectangle 247"/>
          <p:cNvSpPr/>
          <p:nvPr/>
        </p:nvSpPr>
        <p:spPr>
          <a:xfrm>
            <a:off x="9158702" y="11016069"/>
            <a:ext cx="576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 Light" panose="020F0302020204030204" pitchFamily="34" charset="0"/>
              </a:rPr>
              <a:t>Choux buns </a:t>
            </a:r>
            <a:endParaRPr lang="en-GB" sz="90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 rotWithShape="1">
          <a:blip r:embed="rId44"/>
          <a:srcRect l="7573" t="17436" r="49463" b="3524"/>
          <a:stretch/>
        </p:blipFill>
        <p:spPr>
          <a:xfrm>
            <a:off x="9276966" y="11801516"/>
            <a:ext cx="343373" cy="367409"/>
          </a:xfrm>
          <a:prstGeom prst="rect">
            <a:avLst/>
          </a:prstGeom>
        </p:spPr>
      </p:pic>
      <p:cxnSp>
        <p:nvCxnSpPr>
          <p:cNvPr id="250" name="Google Shape;111;p11"/>
          <p:cNvCxnSpPr/>
          <p:nvPr/>
        </p:nvCxnSpPr>
        <p:spPr>
          <a:xfrm flipV="1">
            <a:off x="5261915" y="9261887"/>
            <a:ext cx="40220" cy="348299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55" name="Rectangle 254"/>
          <p:cNvSpPr/>
          <p:nvPr/>
        </p:nvSpPr>
        <p:spPr>
          <a:xfrm>
            <a:off x="6965380" y="10150574"/>
            <a:ext cx="6078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Calzone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240444" y="10016749"/>
            <a:ext cx="6270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Lasagne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4281961" y="10204870"/>
            <a:ext cx="16090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Fresh Pasta and sauces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331571" y="9553340"/>
            <a:ext cx="7898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AC 2.3</a:t>
            </a: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067341" y="9674060"/>
            <a:ext cx="643915" cy="482315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196441" y="9680722"/>
            <a:ext cx="537003" cy="537003"/>
          </a:xfrm>
          <a:prstGeom prst="rect">
            <a:avLst/>
          </a:prstGeom>
        </p:spPr>
      </p:pic>
      <p:cxnSp>
        <p:nvCxnSpPr>
          <p:cNvPr id="267" name="Google Shape;95;p11"/>
          <p:cNvCxnSpPr/>
          <p:nvPr/>
        </p:nvCxnSpPr>
        <p:spPr>
          <a:xfrm flipV="1">
            <a:off x="4525961" y="9147768"/>
            <a:ext cx="96041" cy="428431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74" name="Picture 273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235234" y="9754455"/>
            <a:ext cx="535969" cy="289851"/>
          </a:xfrm>
          <a:prstGeom prst="rect">
            <a:avLst/>
          </a:prstGeom>
        </p:spPr>
      </p:pic>
      <p:cxnSp>
        <p:nvCxnSpPr>
          <p:cNvPr id="275" name="Google Shape;111;p11"/>
          <p:cNvCxnSpPr>
            <a:stCxn id="274" idx="0"/>
          </p:cNvCxnSpPr>
          <p:nvPr/>
        </p:nvCxnSpPr>
        <p:spPr>
          <a:xfrm flipH="1" flipV="1">
            <a:off x="6484027" y="9298188"/>
            <a:ext cx="19192" cy="456267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78" name="Google Shape;111;p11"/>
          <p:cNvCxnSpPr/>
          <p:nvPr/>
        </p:nvCxnSpPr>
        <p:spPr>
          <a:xfrm flipH="1" flipV="1">
            <a:off x="6940003" y="9241695"/>
            <a:ext cx="245476" cy="452902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79" name="Picture 27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931446" y="9735995"/>
            <a:ext cx="541902" cy="360612"/>
          </a:xfrm>
          <a:prstGeom prst="rect">
            <a:avLst/>
          </a:prstGeom>
        </p:spPr>
      </p:pic>
      <p:cxnSp>
        <p:nvCxnSpPr>
          <p:cNvPr id="222" name="Google Shape;93;p11"/>
          <p:cNvCxnSpPr>
            <a:cxnSpLocks/>
            <a:stCxn id="226" idx="0"/>
          </p:cNvCxnSpPr>
          <p:nvPr/>
        </p:nvCxnSpPr>
        <p:spPr>
          <a:xfrm flipV="1">
            <a:off x="1851803" y="9443200"/>
            <a:ext cx="401020" cy="466927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8"/>
          <a:srcRect b="23126"/>
          <a:stretch/>
        </p:blipFill>
        <p:spPr>
          <a:xfrm>
            <a:off x="9178593" y="11422285"/>
            <a:ext cx="512322" cy="357128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781359" y="7852331"/>
            <a:ext cx="453290" cy="265190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287561" y="7836292"/>
            <a:ext cx="556269" cy="370172"/>
          </a:xfrm>
          <a:prstGeom prst="rect">
            <a:avLst/>
          </a:prstGeom>
        </p:spPr>
      </p:pic>
      <p:sp>
        <p:nvSpPr>
          <p:cNvPr id="218" name="Google Shape;151;p11"/>
          <p:cNvSpPr/>
          <p:nvPr/>
        </p:nvSpPr>
        <p:spPr>
          <a:xfrm>
            <a:off x="88572" y="497600"/>
            <a:ext cx="945102" cy="317540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GB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UNIT 1 - Theory </a:t>
            </a:r>
            <a:endParaRPr sz="1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51;p11"/>
          <p:cNvSpPr/>
          <p:nvPr/>
        </p:nvSpPr>
        <p:spPr>
          <a:xfrm>
            <a:off x="84910" y="882269"/>
            <a:ext cx="941700" cy="346628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GB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Mixed skilled practical's </a:t>
            </a:r>
            <a:endParaRPr sz="1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111;p11"/>
          <p:cNvCxnSpPr/>
          <p:nvPr/>
        </p:nvCxnSpPr>
        <p:spPr>
          <a:xfrm flipH="1">
            <a:off x="6192750" y="8585282"/>
            <a:ext cx="13520" cy="337622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20" name="Google Shape;111;p11"/>
          <p:cNvCxnSpPr/>
          <p:nvPr/>
        </p:nvCxnSpPr>
        <p:spPr>
          <a:xfrm flipH="1">
            <a:off x="4760228" y="8669905"/>
            <a:ext cx="361912" cy="432978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57" name="Rectangle 256"/>
          <p:cNvSpPr/>
          <p:nvPr/>
        </p:nvSpPr>
        <p:spPr>
          <a:xfrm>
            <a:off x="1674019" y="7984570"/>
            <a:ext cx="705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 err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Meringe</a:t>
            </a:r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 </a:t>
            </a:r>
          </a:p>
        </p:txBody>
      </p:sp>
      <p:cxnSp>
        <p:nvCxnSpPr>
          <p:cNvPr id="259" name="Google Shape;111;p11"/>
          <p:cNvCxnSpPr>
            <a:cxnSpLocks/>
          </p:cNvCxnSpPr>
          <p:nvPr/>
        </p:nvCxnSpPr>
        <p:spPr>
          <a:xfrm>
            <a:off x="2028295" y="8559125"/>
            <a:ext cx="417341" cy="536363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177603" y="8093192"/>
            <a:ext cx="505362" cy="505362"/>
          </a:xfrm>
          <a:prstGeom prst="rect">
            <a:avLst/>
          </a:prstGeom>
        </p:spPr>
      </p:pic>
      <p:sp>
        <p:nvSpPr>
          <p:cNvPr id="260" name="Rectangle 259"/>
          <p:cNvSpPr/>
          <p:nvPr/>
        </p:nvSpPr>
        <p:spPr>
          <a:xfrm>
            <a:off x="7062741" y="7758060"/>
            <a:ext cx="756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Chicken Kiev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735639" y="8256523"/>
            <a:ext cx="9097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AC 2.1</a:t>
            </a:r>
          </a:p>
        </p:txBody>
      </p:sp>
      <p:pic>
        <p:nvPicPr>
          <p:cNvPr id="289" name="Picture 288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751552" y="8190978"/>
            <a:ext cx="612261" cy="342866"/>
          </a:xfrm>
          <a:prstGeom prst="rect">
            <a:avLst/>
          </a:prstGeom>
        </p:spPr>
      </p:pic>
      <p:sp>
        <p:nvSpPr>
          <p:cNvPr id="294" name="Rectangle 293"/>
          <p:cNvSpPr/>
          <p:nvPr/>
        </p:nvSpPr>
        <p:spPr>
          <a:xfrm>
            <a:off x="7601530" y="8099577"/>
            <a:ext cx="688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AC 2.4</a:t>
            </a:r>
          </a:p>
        </p:txBody>
      </p:sp>
      <p:cxnSp>
        <p:nvCxnSpPr>
          <p:cNvPr id="295" name="Google Shape;111;p11"/>
          <p:cNvCxnSpPr>
            <a:cxnSpLocks/>
          </p:cNvCxnSpPr>
          <p:nvPr/>
        </p:nvCxnSpPr>
        <p:spPr>
          <a:xfrm>
            <a:off x="8126061" y="8340610"/>
            <a:ext cx="280629" cy="241434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32" name="Google Shape;93;p11"/>
          <p:cNvCxnSpPr/>
          <p:nvPr/>
        </p:nvCxnSpPr>
        <p:spPr>
          <a:xfrm flipH="1" flipV="1">
            <a:off x="7704064" y="9220602"/>
            <a:ext cx="306820" cy="67877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52" name="Google Shape;93;p11"/>
          <p:cNvCxnSpPr>
            <a:cxnSpLocks/>
          </p:cNvCxnSpPr>
          <p:nvPr/>
        </p:nvCxnSpPr>
        <p:spPr>
          <a:xfrm flipV="1">
            <a:off x="2754532" y="9191408"/>
            <a:ext cx="155809" cy="66181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86" name="Google Shape;111;p11"/>
          <p:cNvCxnSpPr/>
          <p:nvPr/>
        </p:nvCxnSpPr>
        <p:spPr>
          <a:xfrm flipV="1">
            <a:off x="469417" y="10848079"/>
            <a:ext cx="586908" cy="252730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graphicFrame>
        <p:nvGraphicFramePr>
          <p:cNvPr id="240" name="Table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72421"/>
              </p:ext>
            </p:extLst>
          </p:nvPr>
        </p:nvGraphicFramePr>
        <p:xfrm>
          <a:off x="7478133" y="2959237"/>
          <a:ext cx="961989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989">
                  <a:extLst>
                    <a:ext uri="{9D8B030D-6E8A-4147-A177-3AD203B41FA5}">
                      <a16:colId xmlns:a16="http://schemas.microsoft.com/office/drawing/2014/main" val="3978093468"/>
                    </a:ext>
                  </a:extLst>
                </a:gridCol>
              </a:tblGrid>
              <a:tr h="247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AC4.4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common</a:t>
                      </a:r>
                      <a:r>
                        <a:rPr lang="en-GB" sz="10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 types of food poisoning </a:t>
                      </a:r>
                      <a:endParaRPr lang="en-GB" sz="1000" dirty="0">
                        <a:effectLst/>
                        <a:latin typeface="+mn-lt"/>
                        <a:ea typeface="MS Mincho"/>
                        <a:cs typeface="Calibri Light" panose="020F0302020204030204" pitchFamily="34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832077"/>
                  </a:ext>
                </a:extLst>
              </a:tr>
            </a:tbl>
          </a:graphicData>
        </a:graphic>
      </p:graphicFrame>
      <p:cxnSp>
        <p:nvCxnSpPr>
          <p:cNvPr id="251" name="Google Shape;93;p11"/>
          <p:cNvCxnSpPr>
            <a:cxnSpLocks/>
          </p:cNvCxnSpPr>
          <p:nvPr/>
        </p:nvCxnSpPr>
        <p:spPr>
          <a:xfrm>
            <a:off x="922345" y="8662559"/>
            <a:ext cx="378105" cy="382164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53" name="Google Shape;111;p11"/>
          <p:cNvCxnSpPr/>
          <p:nvPr/>
        </p:nvCxnSpPr>
        <p:spPr>
          <a:xfrm flipV="1">
            <a:off x="469417" y="11031727"/>
            <a:ext cx="759151" cy="69082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747018" y="9976389"/>
            <a:ext cx="577697" cy="323510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756476" y="9971833"/>
            <a:ext cx="811945" cy="4546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21245" y="7255818"/>
            <a:ext cx="127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MS Mincho"/>
                <a:cs typeface="Calibri Light" panose="020F0302020204030204" pitchFamily="34" charset="0"/>
              </a:rPr>
              <a:t>AC4.5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MS Mincho"/>
                <a:cs typeface="Calibri Light" panose="020F0302020204030204" pitchFamily="34" charset="0"/>
              </a:rPr>
              <a:t>The symptoms of food induced ill health</a:t>
            </a:r>
            <a:endParaRPr lang="en-GB" sz="90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cxnSp>
        <p:nvCxnSpPr>
          <p:cNvPr id="230" name="Google Shape;111;p11"/>
          <p:cNvCxnSpPr/>
          <p:nvPr/>
        </p:nvCxnSpPr>
        <p:spPr>
          <a:xfrm>
            <a:off x="5489309" y="8526504"/>
            <a:ext cx="224853" cy="482959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45" name="Rectangle 244"/>
          <p:cNvSpPr/>
          <p:nvPr/>
        </p:nvSpPr>
        <p:spPr>
          <a:xfrm>
            <a:off x="5902209" y="7202485"/>
            <a:ext cx="11485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MS Mincho"/>
                <a:cs typeface="Calibri Light" panose="020F0302020204030204" pitchFamily="34" charset="0"/>
              </a:rPr>
              <a:t>AC4.3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MS Mincho"/>
                <a:cs typeface="Calibri Light" panose="020F0302020204030204" pitchFamily="34" charset="0"/>
              </a:rPr>
              <a:t>Food safety legislation</a:t>
            </a:r>
            <a:endParaRPr lang="en-GB" sz="90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cxnSp>
        <p:nvCxnSpPr>
          <p:cNvPr id="247" name="Google Shape;111;p11"/>
          <p:cNvCxnSpPr>
            <a:cxnSpLocks/>
          </p:cNvCxnSpPr>
          <p:nvPr/>
        </p:nvCxnSpPr>
        <p:spPr>
          <a:xfrm flipH="1">
            <a:off x="8126781" y="6291184"/>
            <a:ext cx="181274" cy="542518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54" name="Rectangle 253"/>
          <p:cNvSpPr/>
          <p:nvPr/>
        </p:nvSpPr>
        <p:spPr>
          <a:xfrm>
            <a:off x="7470381" y="9987870"/>
            <a:ext cx="1275648" cy="865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+mn-lt"/>
                <a:ea typeface="MS Mincho"/>
                <a:cs typeface="Calibri Light" panose="020F0302020204030204" pitchFamily="34" charset="0"/>
              </a:rPr>
              <a:t> AC4.2</a:t>
            </a:r>
          </a:p>
          <a:p>
            <a:pPr algn="ctr"/>
            <a:r>
              <a:rPr lang="en-GB" sz="1000" dirty="0">
                <a:latin typeface="+mn-lt"/>
                <a:ea typeface="MS Mincho"/>
                <a:cs typeface="Calibri Light" panose="020F0302020204030204" pitchFamily="34" charset="0"/>
              </a:rPr>
              <a:t>The role and responsibilities of the Environmental Health Officer </a:t>
            </a:r>
            <a:endParaRPr lang="en-GB" sz="1000" dirty="0">
              <a:latin typeface="+mn-lt"/>
              <a:cs typeface="Calibri Light" panose="020F0302020204030204" pitchFamily="34" charset="0"/>
            </a:endParaRPr>
          </a:p>
        </p:txBody>
      </p:sp>
      <p:cxnSp>
        <p:nvCxnSpPr>
          <p:cNvPr id="264" name="Google Shape;95;p11"/>
          <p:cNvCxnSpPr/>
          <p:nvPr/>
        </p:nvCxnSpPr>
        <p:spPr>
          <a:xfrm flipV="1">
            <a:off x="6667836" y="6845710"/>
            <a:ext cx="359470" cy="535726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48" name="Rectangle 47"/>
          <p:cNvSpPr/>
          <p:nvPr/>
        </p:nvSpPr>
        <p:spPr>
          <a:xfrm>
            <a:off x="1304947" y="5063187"/>
            <a:ext cx="1243240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ea typeface="MS Mincho"/>
                <a:cs typeface="Calibri Light" panose="020F0302020204030204" pitchFamily="34" charset="0"/>
              </a:rPr>
              <a:t>LO1 (AC1.1-1.3)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ea typeface="MS Mincho"/>
                <a:cs typeface="Calibri Light" panose="020F0302020204030204" pitchFamily="34" charset="0"/>
              </a:rPr>
              <a:t>The environment in which hospitality and catering providers operate</a:t>
            </a:r>
            <a:endParaRPr lang="en-GB" sz="9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graphicFrame>
        <p:nvGraphicFramePr>
          <p:cNvPr id="32" name="Table 2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37574"/>
              </p:ext>
            </p:extLst>
          </p:nvPr>
        </p:nvGraphicFramePr>
        <p:xfrm>
          <a:off x="6458629" y="8292329"/>
          <a:ext cx="642917" cy="247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917">
                  <a:extLst>
                    <a:ext uri="{9D8B030D-6E8A-4147-A177-3AD203B41FA5}">
                      <a16:colId xmlns:a16="http://schemas.microsoft.com/office/drawing/2014/main" val="3978093468"/>
                    </a:ext>
                  </a:extLst>
                </a:gridCol>
              </a:tblGrid>
              <a:tr h="247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AC 2.2</a:t>
                      </a: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832077"/>
                  </a:ext>
                </a:extLst>
              </a:tr>
            </a:tbl>
          </a:graphicData>
        </a:graphic>
      </p:graphicFrame>
      <p:cxnSp>
        <p:nvCxnSpPr>
          <p:cNvPr id="37" name="Google Shape;93;p11"/>
          <p:cNvCxnSpPr/>
          <p:nvPr/>
        </p:nvCxnSpPr>
        <p:spPr>
          <a:xfrm flipH="1">
            <a:off x="6690538" y="8567773"/>
            <a:ext cx="44906" cy="425692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40" name="Picture 263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42" y="16725205"/>
            <a:ext cx="459451" cy="542408"/>
          </a:xfrm>
          <a:prstGeom prst="rect">
            <a:avLst/>
          </a:prstGeom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AD17F88F-4560-4E49-A90F-BF6D80FAAE29}"/>
              </a:ext>
            </a:extLst>
          </p:cNvPr>
          <p:cNvSpPr txBox="1"/>
          <p:nvPr/>
        </p:nvSpPr>
        <p:spPr>
          <a:xfrm>
            <a:off x="767783" y="7693531"/>
            <a:ext cx="108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+mn-lt"/>
              </a:rPr>
              <a:t>Theory AC3.1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+mn-lt"/>
              </a:rPr>
              <a:t>Techniques in preparation of commodities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3516DFCF-E036-4B62-BB6B-DEE27A9334C4}"/>
              </a:ext>
            </a:extLst>
          </p:cNvPr>
          <p:cNvSpPr txBox="1"/>
          <p:nvPr/>
        </p:nvSpPr>
        <p:spPr>
          <a:xfrm>
            <a:off x="2924224" y="8170200"/>
            <a:ext cx="15432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+mn-lt"/>
              </a:rPr>
              <a:t>Theory AC 3.4 Complete dishes using presentation techniques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654A790D-7628-47BF-87E8-D8E06D88006C}"/>
              </a:ext>
            </a:extLst>
          </p:cNvPr>
          <p:cNvSpPr txBox="1"/>
          <p:nvPr/>
        </p:nvSpPr>
        <p:spPr>
          <a:xfrm>
            <a:off x="3359337" y="9705654"/>
            <a:ext cx="88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+mn-lt"/>
              </a:rPr>
              <a:t>AC 3.3 Use techniques in cooking of commodities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34B34755-DD87-4AF7-8C73-5605DCA649DD}"/>
              </a:ext>
            </a:extLst>
          </p:cNvPr>
          <p:cNvSpPr txBox="1"/>
          <p:nvPr/>
        </p:nvSpPr>
        <p:spPr>
          <a:xfrm>
            <a:off x="-38331" y="8022541"/>
            <a:ext cx="1077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Theory AC3.2 </a:t>
            </a:r>
          </a:p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Assure quality of commodities to be used in food preparation</a:t>
            </a:r>
          </a:p>
        </p:txBody>
      </p:sp>
      <p:cxnSp>
        <p:nvCxnSpPr>
          <p:cNvPr id="277" name="Google Shape;93;p11"/>
          <p:cNvCxnSpPr>
            <a:cxnSpLocks/>
          </p:cNvCxnSpPr>
          <p:nvPr/>
        </p:nvCxnSpPr>
        <p:spPr>
          <a:xfrm flipH="1" flipV="1">
            <a:off x="3925682" y="9228380"/>
            <a:ext cx="38623" cy="489866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graphicFrame>
        <p:nvGraphicFramePr>
          <p:cNvPr id="29" name="Table 2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05970"/>
              </p:ext>
            </p:extLst>
          </p:nvPr>
        </p:nvGraphicFramePr>
        <p:xfrm>
          <a:off x="2130681" y="9730203"/>
          <a:ext cx="914781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781">
                  <a:extLst>
                    <a:ext uri="{9D8B030D-6E8A-4147-A177-3AD203B41FA5}">
                      <a16:colId xmlns:a16="http://schemas.microsoft.com/office/drawing/2014/main" val="2067196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AC4.1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food related causes of ill health</a:t>
                      </a:r>
                      <a:endParaRPr lang="en-GB" sz="900" dirty="0">
                        <a:effectLst/>
                        <a:latin typeface="+mn-lt"/>
                        <a:ea typeface="MS Mincho"/>
                        <a:cs typeface="Calibri Light" panose="020F0302020204030204" pitchFamily="34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495352"/>
                  </a:ext>
                </a:extLst>
              </a:tr>
            </a:tbl>
          </a:graphicData>
        </a:graphic>
      </p:graphicFrame>
      <p:sp>
        <p:nvSpPr>
          <p:cNvPr id="291" name="Rectangle 290"/>
          <p:cNvSpPr/>
          <p:nvPr/>
        </p:nvSpPr>
        <p:spPr>
          <a:xfrm>
            <a:off x="1489508" y="9701248"/>
            <a:ext cx="705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Allergies</a:t>
            </a:r>
          </a:p>
        </p:txBody>
      </p:sp>
      <p:cxnSp>
        <p:nvCxnSpPr>
          <p:cNvPr id="292" name="Google Shape;93;p11"/>
          <p:cNvCxnSpPr>
            <a:cxnSpLocks/>
          </p:cNvCxnSpPr>
          <p:nvPr/>
        </p:nvCxnSpPr>
        <p:spPr>
          <a:xfrm>
            <a:off x="1157898" y="8347901"/>
            <a:ext cx="431200" cy="435498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F8A389E6-8C89-4D9F-AD37-538CD448513D}"/>
              </a:ext>
            </a:extLst>
          </p:cNvPr>
          <p:cNvSpPr txBox="1"/>
          <p:nvPr/>
        </p:nvSpPr>
        <p:spPr>
          <a:xfrm>
            <a:off x="4534989" y="7226245"/>
            <a:ext cx="118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AO1: </a:t>
            </a:r>
          </a:p>
          <a:p>
            <a:pPr algn="ctr"/>
            <a:r>
              <a:rPr lang="en-US" sz="900" dirty="0"/>
              <a:t>The Hospitality and Catering industry and job roles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DA9FE853-0C98-48A5-8673-986E80A10581}"/>
              </a:ext>
            </a:extLst>
          </p:cNvPr>
          <p:cNvSpPr txBox="1"/>
          <p:nvPr/>
        </p:nvSpPr>
        <p:spPr>
          <a:xfrm>
            <a:off x="4784843" y="5537630"/>
            <a:ext cx="12240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AO2: </a:t>
            </a:r>
          </a:p>
          <a:p>
            <a:pPr algn="ctr"/>
            <a:r>
              <a:rPr lang="en-US" sz="900" dirty="0"/>
              <a:t>Hospitality business design</a:t>
            </a:r>
          </a:p>
        </p:txBody>
      </p:sp>
      <p:pic>
        <p:nvPicPr>
          <p:cNvPr id="301" name="Picture 300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580171" y="7298091"/>
            <a:ext cx="457240" cy="445047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E0962A75-17E3-446A-8051-985859181E24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341938" y="6291184"/>
            <a:ext cx="250447" cy="465357"/>
          </a:xfrm>
          <a:prstGeom prst="rect">
            <a:avLst/>
          </a:prstGeom>
        </p:spPr>
      </p:pic>
      <p:cxnSp>
        <p:nvCxnSpPr>
          <p:cNvPr id="303" name="Google Shape;93;p11"/>
          <p:cNvCxnSpPr/>
          <p:nvPr/>
        </p:nvCxnSpPr>
        <p:spPr>
          <a:xfrm flipH="1" flipV="1">
            <a:off x="4673101" y="6833702"/>
            <a:ext cx="222716" cy="49193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5" name="Google Shape;93;p11"/>
          <p:cNvCxnSpPr/>
          <p:nvPr/>
        </p:nvCxnSpPr>
        <p:spPr>
          <a:xfrm flipH="1">
            <a:off x="4800519" y="6019495"/>
            <a:ext cx="374334" cy="511513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92ACCB88-0615-4B35-9AED-0970BAD4B907}"/>
              </a:ext>
            </a:extLst>
          </p:cNvPr>
          <p:cNvSpPr txBox="1"/>
          <p:nvPr/>
        </p:nvSpPr>
        <p:spPr>
          <a:xfrm>
            <a:off x="2626452" y="4958403"/>
            <a:ext cx="102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Viennese finger biscuits/ Cinnamon buns</a:t>
            </a:r>
          </a:p>
          <a:p>
            <a:pPr algn="ctr"/>
            <a:endParaRPr lang="en-US" sz="900" dirty="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88FDEF97-846D-4AC3-9286-BBE22118C1F2}"/>
              </a:ext>
            </a:extLst>
          </p:cNvPr>
          <p:cNvSpPr txBox="1"/>
          <p:nvPr/>
        </p:nvSpPr>
        <p:spPr>
          <a:xfrm>
            <a:off x="3763135" y="5529278"/>
            <a:ext cx="1048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Theory AC2.1 Explain factors to consider when proposing dishes for a menu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4AB4065-0D6A-46AC-9601-5F161B92346C}"/>
              </a:ext>
            </a:extLst>
          </p:cNvPr>
          <p:cNvSpPr txBox="1"/>
          <p:nvPr/>
        </p:nvSpPr>
        <p:spPr>
          <a:xfrm>
            <a:off x="1407490" y="7182661"/>
            <a:ext cx="156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AO3: </a:t>
            </a:r>
          </a:p>
          <a:p>
            <a:pPr algn="ctr"/>
            <a:r>
              <a:rPr lang="en-US" sz="900" dirty="0"/>
              <a:t>Dietary groups in society and nutritional requirements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8E48EE3-5DB6-4251-AD79-00F777BD9A0D}"/>
              </a:ext>
            </a:extLst>
          </p:cNvPr>
          <p:cNvSpPr txBox="1"/>
          <p:nvPr/>
        </p:nvSpPr>
        <p:spPr>
          <a:xfrm>
            <a:off x="7792415" y="5057705"/>
            <a:ext cx="8970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AO4: Food Hygiene legislation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8B4BE336-B01B-4436-A3C3-F8CD51D38783}"/>
              </a:ext>
            </a:extLst>
          </p:cNvPr>
          <p:cNvSpPr txBox="1"/>
          <p:nvPr/>
        </p:nvSpPr>
        <p:spPr>
          <a:xfrm>
            <a:off x="6539286" y="3057459"/>
            <a:ext cx="9764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AO5: Developing Hospitality and Catering businesses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8585FEDE-A38C-4B9B-B89A-9AC3BFB2AD30}"/>
              </a:ext>
            </a:extLst>
          </p:cNvPr>
          <p:cNvSpPr txBox="1"/>
          <p:nvPr/>
        </p:nvSpPr>
        <p:spPr>
          <a:xfrm>
            <a:off x="2861658" y="7249581"/>
            <a:ext cx="9651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PRACTICALS: PASTRY PRODUCTS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3FE5999B-4861-4A22-A4C0-ECDDF8F379D3}"/>
              </a:ext>
            </a:extLst>
          </p:cNvPr>
          <p:cNvSpPr txBox="1"/>
          <p:nvPr/>
        </p:nvSpPr>
        <p:spPr>
          <a:xfrm>
            <a:off x="2441913" y="5533112"/>
            <a:ext cx="13524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PRACTICALS: MEALS (how food can cause ill health)  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04AE9DDA-DB66-4EB9-975F-65C7386D76C3}"/>
              </a:ext>
            </a:extLst>
          </p:cNvPr>
          <p:cNvSpPr txBox="1"/>
          <p:nvPr/>
        </p:nvSpPr>
        <p:spPr>
          <a:xfrm>
            <a:off x="-107194" y="6786673"/>
            <a:ext cx="157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Evaluate:</a:t>
            </a:r>
          </a:p>
          <a:p>
            <a:pPr algn="ctr"/>
            <a:r>
              <a:rPr lang="en-US" sz="900" dirty="0"/>
              <a:t>What makes a good food product? How can you improve your skills? What is the origin of the ingredients used?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C20E8149-23EB-40B9-8DB7-3458EFC22A11}"/>
              </a:ext>
            </a:extLst>
          </p:cNvPr>
          <p:cNvSpPr txBox="1"/>
          <p:nvPr/>
        </p:nvSpPr>
        <p:spPr>
          <a:xfrm>
            <a:off x="-56725" y="4183618"/>
            <a:ext cx="94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Theory AC 3.5 Use food safety practices</a:t>
            </a:r>
          </a:p>
        </p:txBody>
      </p:sp>
      <p:cxnSp>
        <p:nvCxnSpPr>
          <p:cNvPr id="319" name="Google Shape;111;p11"/>
          <p:cNvCxnSpPr>
            <a:cxnSpLocks/>
          </p:cNvCxnSpPr>
          <p:nvPr/>
        </p:nvCxnSpPr>
        <p:spPr>
          <a:xfrm flipV="1">
            <a:off x="3572589" y="6880384"/>
            <a:ext cx="49984" cy="354013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0" name="Google Shape;93;p11"/>
          <p:cNvCxnSpPr/>
          <p:nvPr/>
        </p:nvCxnSpPr>
        <p:spPr>
          <a:xfrm flipV="1">
            <a:off x="2699840" y="6793837"/>
            <a:ext cx="309408" cy="464176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1" name="Google Shape;93;p11"/>
          <p:cNvCxnSpPr/>
          <p:nvPr/>
        </p:nvCxnSpPr>
        <p:spPr>
          <a:xfrm flipV="1">
            <a:off x="1326680" y="6709337"/>
            <a:ext cx="622091" cy="487061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2" name="Google Shape;111;p11"/>
          <p:cNvCxnSpPr/>
          <p:nvPr/>
        </p:nvCxnSpPr>
        <p:spPr>
          <a:xfrm flipH="1">
            <a:off x="2480552" y="6209454"/>
            <a:ext cx="264355" cy="544677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3" name="Google Shape;111;p11"/>
          <p:cNvCxnSpPr/>
          <p:nvPr/>
        </p:nvCxnSpPr>
        <p:spPr>
          <a:xfrm>
            <a:off x="5648619" y="3831145"/>
            <a:ext cx="282156" cy="470361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4" name="Google Shape;111;p11"/>
          <p:cNvCxnSpPr>
            <a:stCxn id="318" idx="2"/>
          </p:cNvCxnSpPr>
          <p:nvPr/>
        </p:nvCxnSpPr>
        <p:spPr>
          <a:xfrm>
            <a:off x="415134" y="4829949"/>
            <a:ext cx="296980" cy="323592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5" name="Google Shape;111;p11"/>
          <p:cNvCxnSpPr/>
          <p:nvPr/>
        </p:nvCxnSpPr>
        <p:spPr>
          <a:xfrm flipH="1">
            <a:off x="3587214" y="6215382"/>
            <a:ext cx="284323" cy="43944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326" name="Picture 325">
            <a:extLst>
              <a:ext uri="{FF2B5EF4-FFF2-40B4-BE49-F238E27FC236}">
                <a16:creationId xmlns:a16="http://schemas.microsoft.com/office/drawing/2014/main" id="{C983DBAF-DBDE-47AB-A01A-03A12C52605D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753581" y="220712"/>
            <a:ext cx="868225" cy="736676"/>
          </a:xfrm>
          <a:prstGeom prst="rect">
            <a:avLst/>
          </a:prstGeom>
        </p:spPr>
      </p:pic>
      <p:cxnSp>
        <p:nvCxnSpPr>
          <p:cNvPr id="293" name="Google Shape;111;p11"/>
          <p:cNvCxnSpPr/>
          <p:nvPr/>
        </p:nvCxnSpPr>
        <p:spPr>
          <a:xfrm flipH="1" flipV="1">
            <a:off x="679060" y="5536881"/>
            <a:ext cx="725997" cy="13230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4" name="Google Shape;111;p11"/>
          <p:cNvCxnSpPr/>
          <p:nvPr/>
        </p:nvCxnSpPr>
        <p:spPr>
          <a:xfrm flipH="1">
            <a:off x="1441290" y="6078071"/>
            <a:ext cx="1100204" cy="266502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6" name="Google Shape;111;p11"/>
          <p:cNvCxnSpPr/>
          <p:nvPr/>
        </p:nvCxnSpPr>
        <p:spPr>
          <a:xfrm flipH="1" flipV="1">
            <a:off x="7425771" y="4532098"/>
            <a:ext cx="470356" cy="57483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10" name="Google Shape;111;p11"/>
          <p:cNvCxnSpPr/>
          <p:nvPr/>
        </p:nvCxnSpPr>
        <p:spPr>
          <a:xfrm>
            <a:off x="6968123" y="3819396"/>
            <a:ext cx="311292" cy="458699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0" name="Rectangle 99"/>
          <p:cNvSpPr/>
          <p:nvPr/>
        </p:nvSpPr>
        <p:spPr>
          <a:xfrm>
            <a:off x="2791047" y="12126681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1.1 </a:t>
            </a:r>
            <a:endParaRPr lang="en-GB" sz="10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27" name="Google Shape;93;p11"/>
          <p:cNvCxnSpPr>
            <a:cxnSpLocks/>
          </p:cNvCxnSpPr>
          <p:nvPr/>
        </p:nvCxnSpPr>
        <p:spPr>
          <a:xfrm flipH="1">
            <a:off x="8561752" y="6531579"/>
            <a:ext cx="287484" cy="523725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62" name="Rectangle 261"/>
          <p:cNvSpPr/>
          <p:nvPr/>
        </p:nvSpPr>
        <p:spPr>
          <a:xfrm>
            <a:off x="4271860" y="8160246"/>
            <a:ext cx="16694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Spring Rolls/Samosas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Skills: stir frying, wrapping, rolling, deep frying or baking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2313237" y="8097132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1.2 </a:t>
            </a:r>
            <a:endParaRPr lang="en-GB" sz="1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1259920" y="12059154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1.3 </a:t>
            </a:r>
            <a:endParaRPr lang="en-GB" sz="10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0" name="Google Shape;111;p11"/>
          <p:cNvCxnSpPr/>
          <p:nvPr/>
        </p:nvCxnSpPr>
        <p:spPr>
          <a:xfrm flipV="1">
            <a:off x="8161037" y="3146263"/>
            <a:ext cx="469877" cy="204386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32" name="Google Shape;111;p11"/>
          <p:cNvCxnSpPr>
            <a:cxnSpLocks/>
          </p:cNvCxnSpPr>
          <p:nvPr/>
        </p:nvCxnSpPr>
        <p:spPr>
          <a:xfrm flipV="1">
            <a:off x="1407295" y="11656492"/>
            <a:ext cx="305897" cy="173039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10" name="TextBox 109"/>
          <p:cNvSpPr txBox="1"/>
          <p:nvPr/>
        </p:nvSpPr>
        <p:spPr>
          <a:xfrm>
            <a:off x="8423826" y="7492005"/>
            <a:ext cx="915111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CA </a:t>
            </a:r>
            <a:r>
              <a:rPr lang="en-GB" b="1" dirty="0">
                <a:solidFill>
                  <a:schemeClr val="bg1"/>
                </a:solidFill>
              </a:rPr>
              <a:t> practical exam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8877758" y="1759852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2.4 </a:t>
            </a:r>
            <a:endParaRPr lang="en-GB" sz="10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6" name="Google Shape;111;p11"/>
          <p:cNvCxnSpPr>
            <a:cxnSpLocks/>
          </p:cNvCxnSpPr>
          <p:nvPr/>
        </p:nvCxnSpPr>
        <p:spPr>
          <a:xfrm flipH="1" flipV="1">
            <a:off x="3036882" y="11775568"/>
            <a:ext cx="7476" cy="341352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37" name="Google Shape;111;p11"/>
          <p:cNvCxnSpPr>
            <a:stCxn id="135" idx="2"/>
          </p:cNvCxnSpPr>
          <p:nvPr/>
        </p:nvCxnSpPr>
        <p:spPr>
          <a:xfrm flipH="1">
            <a:off x="7368735" y="1671278"/>
            <a:ext cx="204503" cy="301546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39" name="Rectangle 338"/>
          <p:cNvSpPr/>
          <p:nvPr/>
        </p:nvSpPr>
        <p:spPr>
          <a:xfrm>
            <a:off x="8956659" y="2094481"/>
            <a:ext cx="673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AC2.3 </a:t>
            </a:r>
          </a:p>
        </p:txBody>
      </p:sp>
      <p:cxnSp>
        <p:nvCxnSpPr>
          <p:cNvPr id="340" name="Google Shape;111;p11"/>
          <p:cNvCxnSpPr/>
          <p:nvPr/>
        </p:nvCxnSpPr>
        <p:spPr>
          <a:xfrm flipH="1">
            <a:off x="8349449" y="1895393"/>
            <a:ext cx="507877" cy="226729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41" name="TextBox 340"/>
          <p:cNvSpPr txBox="1"/>
          <p:nvPr/>
        </p:nvSpPr>
        <p:spPr>
          <a:xfrm>
            <a:off x="1310997" y="4362586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Mock CA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160678" y="3539811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1.1 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774257" y="2435790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1.2 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1342115" y="3225219"/>
            <a:ext cx="627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1.3 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1782345" y="3541086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1.4 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2968425" y="3431100"/>
            <a:ext cx="130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AC3.1- AC3.5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Mock Practical  </a:t>
            </a:r>
          </a:p>
        </p:txBody>
      </p:sp>
      <p:sp>
        <p:nvSpPr>
          <p:cNvPr id="348" name="Rectangle 347"/>
          <p:cNvSpPr/>
          <p:nvPr/>
        </p:nvSpPr>
        <p:spPr>
          <a:xfrm>
            <a:off x="2674859" y="3650337"/>
            <a:ext cx="8168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AC2.1 </a:t>
            </a:r>
          </a:p>
        </p:txBody>
      </p:sp>
      <p:sp>
        <p:nvSpPr>
          <p:cNvPr id="350" name="Rectangle 349"/>
          <p:cNvSpPr/>
          <p:nvPr/>
        </p:nvSpPr>
        <p:spPr>
          <a:xfrm>
            <a:off x="4172993" y="3582704"/>
            <a:ext cx="673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AC2.3 </a:t>
            </a:r>
          </a:p>
        </p:txBody>
      </p:sp>
      <p:cxnSp>
        <p:nvCxnSpPr>
          <p:cNvPr id="351" name="Google Shape;111;p11"/>
          <p:cNvCxnSpPr/>
          <p:nvPr/>
        </p:nvCxnSpPr>
        <p:spPr>
          <a:xfrm>
            <a:off x="4633862" y="3850948"/>
            <a:ext cx="186391" cy="50602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2" name="Google Shape;111;p11"/>
          <p:cNvCxnSpPr/>
          <p:nvPr/>
        </p:nvCxnSpPr>
        <p:spPr>
          <a:xfrm>
            <a:off x="3616947" y="3817007"/>
            <a:ext cx="186391" cy="50602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3" name="Google Shape;111;p11"/>
          <p:cNvCxnSpPr>
            <a:cxnSpLocks/>
            <a:stCxn id="345" idx="2"/>
          </p:cNvCxnSpPr>
          <p:nvPr/>
        </p:nvCxnSpPr>
        <p:spPr>
          <a:xfrm>
            <a:off x="2091084" y="3787307"/>
            <a:ext cx="181002" cy="360624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4" name="Google Shape;111;p11"/>
          <p:cNvCxnSpPr>
            <a:cxnSpLocks/>
          </p:cNvCxnSpPr>
          <p:nvPr/>
        </p:nvCxnSpPr>
        <p:spPr>
          <a:xfrm>
            <a:off x="2985373" y="3863660"/>
            <a:ext cx="58985" cy="31995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5" name="Google Shape;111;p11"/>
          <p:cNvCxnSpPr>
            <a:stCxn id="344" idx="2"/>
          </p:cNvCxnSpPr>
          <p:nvPr/>
        </p:nvCxnSpPr>
        <p:spPr>
          <a:xfrm>
            <a:off x="1656038" y="3471440"/>
            <a:ext cx="68057" cy="70812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6" name="Google Shape;111;p11"/>
          <p:cNvCxnSpPr>
            <a:stCxn id="343" idx="2"/>
          </p:cNvCxnSpPr>
          <p:nvPr/>
        </p:nvCxnSpPr>
        <p:spPr>
          <a:xfrm>
            <a:off x="1082996" y="2682011"/>
            <a:ext cx="441880" cy="1590505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7" name="Google Shape;111;p11"/>
          <p:cNvCxnSpPr>
            <a:stCxn id="342" idx="2"/>
          </p:cNvCxnSpPr>
          <p:nvPr/>
        </p:nvCxnSpPr>
        <p:spPr>
          <a:xfrm>
            <a:off x="469417" y="3786032"/>
            <a:ext cx="831033" cy="677617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58" name="TextBox 357"/>
          <p:cNvSpPr txBox="1"/>
          <p:nvPr/>
        </p:nvSpPr>
        <p:spPr>
          <a:xfrm>
            <a:off x="3457571" y="881151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Mock CA</a:t>
            </a:r>
          </a:p>
        </p:txBody>
      </p:sp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96631"/>
              </p:ext>
            </p:extLst>
          </p:nvPr>
        </p:nvGraphicFramePr>
        <p:xfrm>
          <a:off x="6838422" y="1023907"/>
          <a:ext cx="1469633" cy="647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9633">
                  <a:extLst>
                    <a:ext uri="{9D8B030D-6E8A-4147-A177-3AD203B41FA5}">
                      <a16:colId xmlns:a16="http://schemas.microsoft.com/office/drawing/2014/main" val="971556675"/>
                    </a:ext>
                  </a:extLst>
                </a:gridCol>
              </a:tblGrid>
              <a:tr h="647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u="sng" dirty="0">
                          <a:effectLst/>
                          <a:latin typeface="+mn-lt"/>
                        </a:rPr>
                        <a:t>Practical exam</a:t>
                      </a:r>
                      <a:endParaRPr lang="en-GB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</a:rPr>
                        <a:t>AC3.1     AC3.2     AC3.3     AC3.4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</a:rPr>
                        <a:t>AC3.5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841527"/>
                  </a:ext>
                </a:extLst>
              </a:tr>
            </a:tbl>
          </a:graphicData>
        </a:graphic>
      </p:graphicFrame>
      <p:sp>
        <p:nvSpPr>
          <p:cNvPr id="359" name="TextBox 358"/>
          <p:cNvSpPr txBox="1"/>
          <p:nvPr/>
        </p:nvSpPr>
        <p:spPr>
          <a:xfrm>
            <a:off x="7355629" y="1940902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431745" y="4944251"/>
            <a:ext cx="1437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Pasta/filled pasta/Chicken portioning/Ballotine</a:t>
            </a:r>
            <a:endParaRPr lang="en-GB" sz="1000" dirty="0">
              <a:latin typeface="+mn-lt"/>
            </a:endParaRPr>
          </a:p>
        </p:txBody>
      </p:sp>
      <p:cxnSp>
        <p:nvCxnSpPr>
          <p:cNvPr id="360" name="Google Shape;111;p11"/>
          <p:cNvCxnSpPr/>
          <p:nvPr/>
        </p:nvCxnSpPr>
        <p:spPr>
          <a:xfrm flipH="1" flipV="1">
            <a:off x="6420418" y="4547657"/>
            <a:ext cx="364084" cy="410746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61" name="Rectangle 360"/>
          <p:cNvSpPr/>
          <p:nvPr/>
        </p:nvSpPr>
        <p:spPr>
          <a:xfrm>
            <a:off x="974823" y="11858764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1.4 </a:t>
            </a:r>
            <a:endParaRPr lang="en-GB" sz="10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62" name="Google Shape;111;p11"/>
          <p:cNvCxnSpPr>
            <a:stCxn id="339" idx="1"/>
          </p:cNvCxnSpPr>
          <p:nvPr/>
        </p:nvCxnSpPr>
        <p:spPr>
          <a:xfrm flipH="1">
            <a:off x="8561752" y="2217592"/>
            <a:ext cx="394907" cy="14743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63" name="Google Shape;111;p11"/>
          <p:cNvCxnSpPr/>
          <p:nvPr/>
        </p:nvCxnSpPr>
        <p:spPr>
          <a:xfrm flipV="1">
            <a:off x="8112354" y="3067106"/>
            <a:ext cx="490500" cy="59752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64" name="TextBox 363">
            <a:extLst>
              <a:ext uri="{FF2B5EF4-FFF2-40B4-BE49-F238E27FC236}">
                <a16:creationId xmlns:a16="http://schemas.microsoft.com/office/drawing/2014/main" id="{92ACCB88-0615-4B35-9AED-0970BAD4B907}"/>
              </a:ext>
            </a:extLst>
          </p:cNvPr>
          <p:cNvSpPr txBox="1"/>
          <p:nvPr/>
        </p:nvSpPr>
        <p:spPr>
          <a:xfrm>
            <a:off x="4700574" y="3358910"/>
            <a:ext cx="19371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Theory AC2.2 </a:t>
            </a:r>
          </a:p>
          <a:p>
            <a:pPr algn="ctr"/>
            <a:r>
              <a:rPr lang="en-US" sz="900" dirty="0"/>
              <a:t>Explain how dishes address environmental issues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4378700" y="4914272"/>
            <a:ext cx="1037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Chicken Tikka &amp; Naan</a:t>
            </a:r>
          </a:p>
        </p:txBody>
      </p:sp>
      <p:cxnSp>
        <p:nvCxnSpPr>
          <p:cNvPr id="368" name="Google Shape;111;p11"/>
          <p:cNvCxnSpPr/>
          <p:nvPr/>
        </p:nvCxnSpPr>
        <p:spPr>
          <a:xfrm flipH="1" flipV="1">
            <a:off x="2845155" y="4662165"/>
            <a:ext cx="251981" cy="304944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71" name="Google Shape;111;p11"/>
          <p:cNvCxnSpPr/>
          <p:nvPr/>
        </p:nvCxnSpPr>
        <p:spPr>
          <a:xfrm flipH="1" flipV="1">
            <a:off x="4531307" y="4652912"/>
            <a:ext cx="251981" cy="304944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72" name="Rectangle 371"/>
          <p:cNvSpPr/>
          <p:nvPr/>
        </p:nvSpPr>
        <p:spPr>
          <a:xfrm>
            <a:off x="5388960" y="4980399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Puff pastry</a:t>
            </a:r>
          </a:p>
        </p:txBody>
      </p:sp>
      <p:cxnSp>
        <p:nvCxnSpPr>
          <p:cNvPr id="373" name="Google Shape;111;p11"/>
          <p:cNvCxnSpPr/>
          <p:nvPr/>
        </p:nvCxnSpPr>
        <p:spPr>
          <a:xfrm flipH="1" flipV="1">
            <a:off x="5437087" y="4684587"/>
            <a:ext cx="251981" cy="304944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75" name="Google Shape;111;p11"/>
          <p:cNvCxnSpPr/>
          <p:nvPr/>
        </p:nvCxnSpPr>
        <p:spPr>
          <a:xfrm flipH="1">
            <a:off x="8654978" y="2611851"/>
            <a:ext cx="454809" cy="5693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79" name="Rectangle 378"/>
          <p:cNvSpPr/>
          <p:nvPr/>
        </p:nvSpPr>
        <p:spPr>
          <a:xfrm>
            <a:off x="5328409" y="1367410"/>
            <a:ext cx="8066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ea typeface="MS Mincho"/>
                <a:cs typeface="Calibri Light" panose="020F0302020204030204" pitchFamily="34" charset="0"/>
              </a:rPr>
              <a:t>LO1 –LO5 </a:t>
            </a:r>
          </a:p>
        </p:txBody>
      </p:sp>
      <p:cxnSp>
        <p:nvCxnSpPr>
          <p:cNvPr id="380" name="Google Shape;111;p11"/>
          <p:cNvCxnSpPr/>
          <p:nvPr/>
        </p:nvCxnSpPr>
        <p:spPr>
          <a:xfrm>
            <a:off x="5703075" y="1657149"/>
            <a:ext cx="10285" cy="388319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82" name="Google Shape;111;p11"/>
          <p:cNvCxnSpPr/>
          <p:nvPr/>
        </p:nvCxnSpPr>
        <p:spPr>
          <a:xfrm>
            <a:off x="6081158" y="1490283"/>
            <a:ext cx="471160" cy="348672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85" name="Google Shape;111;p11"/>
          <p:cNvCxnSpPr/>
          <p:nvPr/>
        </p:nvCxnSpPr>
        <p:spPr>
          <a:xfrm flipH="1">
            <a:off x="5380506" y="1583645"/>
            <a:ext cx="96776" cy="46608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86" name="Google Shape;111;p11"/>
          <p:cNvCxnSpPr>
            <a:stCxn id="379" idx="1"/>
          </p:cNvCxnSpPr>
          <p:nvPr/>
        </p:nvCxnSpPr>
        <p:spPr>
          <a:xfrm flipH="1">
            <a:off x="4854145" y="1490521"/>
            <a:ext cx="474264" cy="329556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91" name="Google Shape;111;p11"/>
          <p:cNvCxnSpPr/>
          <p:nvPr/>
        </p:nvCxnSpPr>
        <p:spPr>
          <a:xfrm>
            <a:off x="5984249" y="1586495"/>
            <a:ext cx="107470" cy="504655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403" name="TextBox 402"/>
          <p:cNvSpPr txBox="1"/>
          <p:nvPr/>
        </p:nvSpPr>
        <p:spPr>
          <a:xfrm>
            <a:off x="3785636" y="1912137"/>
            <a:ext cx="79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 June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562122" y="2736578"/>
            <a:ext cx="3151905" cy="5364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86650" y="1653778"/>
            <a:ext cx="2696046" cy="75812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108300" y="2614915"/>
            <a:ext cx="1193772" cy="779357"/>
          </a:xfrm>
          <a:prstGeom prst="rect">
            <a:avLst/>
          </a:prstGeom>
        </p:spPr>
      </p:pic>
      <p:pic>
        <p:nvPicPr>
          <p:cNvPr id="333" name="Picture 332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1067" y="3193490"/>
            <a:ext cx="1800671" cy="390341"/>
          </a:xfrm>
          <a:prstGeom prst="rect">
            <a:avLst/>
          </a:prstGeom>
        </p:spPr>
      </p:pic>
      <p:sp>
        <p:nvSpPr>
          <p:cNvPr id="311" name="Google Shape;77;p11">
            <a:extLst>
              <a:ext uri="{FF2B5EF4-FFF2-40B4-BE49-F238E27FC236}">
                <a16:creationId xmlns:a16="http://schemas.microsoft.com/office/drawing/2014/main" id="{7C062438-C0E3-9704-36A7-BB477D7D997A}"/>
              </a:ext>
            </a:extLst>
          </p:cNvPr>
          <p:cNvSpPr txBox="1"/>
          <p:nvPr/>
        </p:nvSpPr>
        <p:spPr>
          <a:xfrm>
            <a:off x="7394347" y="13277301"/>
            <a:ext cx="749634" cy="76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5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sz="1800" b="1" dirty="0">
                <a:latin typeface="Helvetica Neue"/>
                <a:sym typeface="Helvetica Neue"/>
              </a:rPr>
              <a:t>Terms 3 &amp; 4 </a:t>
            </a:r>
            <a:endParaRPr sz="600" dirty="0"/>
          </a:p>
        </p:txBody>
      </p:sp>
      <p:sp>
        <p:nvSpPr>
          <p:cNvPr id="331" name="Google Shape;77;p11">
            <a:extLst>
              <a:ext uri="{FF2B5EF4-FFF2-40B4-BE49-F238E27FC236}">
                <a16:creationId xmlns:a16="http://schemas.microsoft.com/office/drawing/2014/main" id="{04D03EDB-D14A-92AF-E862-A54B88A5F855}"/>
              </a:ext>
            </a:extLst>
          </p:cNvPr>
          <p:cNvSpPr txBox="1"/>
          <p:nvPr/>
        </p:nvSpPr>
        <p:spPr>
          <a:xfrm>
            <a:off x="476034" y="9741670"/>
            <a:ext cx="749634" cy="76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5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sz="1800" b="1" dirty="0">
                <a:latin typeface="Helvetica Neue"/>
                <a:sym typeface="Helvetica Neue"/>
              </a:rPr>
              <a:t>Terms 5 &amp; 6 </a:t>
            </a:r>
            <a:endParaRPr sz="600" dirty="0"/>
          </a:p>
        </p:txBody>
      </p:sp>
      <p:sp>
        <p:nvSpPr>
          <p:cNvPr id="338" name="Google Shape;68;p11">
            <a:extLst>
              <a:ext uri="{FF2B5EF4-FFF2-40B4-BE49-F238E27FC236}">
                <a16:creationId xmlns:a16="http://schemas.microsoft.com/office/drawing/2014/main" id="{DD015794-0EFE-66EF-F57B-1CD1DA8696CA}"/>
              </a:ext>
            </a:extLst>
          </p:cNvPr>
          <p:cNvSpPr/>
          <p:nvPr/>
        </p:nvSpPr>
        <p:spPr>
          <a:xfrm>
            <a:off x="5388602" y="6292598"/>
            <a:ext cx="925693" cy="8804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68;p11">
            <a:extLst>
              <a:ext uri="{FF2B5EF4-FFF2-40B4-BE49-F238E27FC236}">
                <a16:creationId xmlns:a16="http://schemas.microsoft.com/office/drawing/2014/main" id="{C728F9D5-4E8A-E5A8-D1F2-DC15CF4B45C3}"/>
              </a:ext>
            </a:extLst>
          </p:cNvPr>
          <p:cNvSpPr/>
          <p:nvPr/>
        </p:nvSpPr>
        <p:spPr>
          <a:xfrm>
            <a:off x="1292461" y="8802278"/>
            <a:ext cx="885961" cy="8626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62;p11">
            <a:extLst>
              <a:ext uri="{FF2B5EF4-FFF2-40B4-BE49-F238E27FC236}">
                <a16:creationId xmlns:a16="http://schemas.microsoft.com/office/drawing/2014/main" id="{6883EAD1-AC13-9A75-95A8-A4D68036A585}"/>
              </a:ext>
            </a:extLst>
          </p:cNvPr>
          <p:cNvSpPr/>
          <p:nvPr/>
        </p:nvSpPr>
        <p:spPr>
          <a:xfrm>
            <a:off x="1386095" y="8903368"/>
            <a:ext cx="698051" cy="65296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1100" b="1" dirty="0">
                <a:solidFill>
                  <a:srgbClr val="FF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Terms 1 &amp; 2</a:t>
            </a:r>
            <a:endParaRPr sz="1100" b="1" i="0" u="none" strike="noStrike" cap="none" dirty="0">
              <a:solidFill>
                <a:srgbClr val="FF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62;p11">
            <a:extLst>
              <a:ext uri="{FF2B5EF4-FFF2-40B4-BE49-F238E27FC236}">
                <a16:creationId xmlns:a16="http://schemas.microsoft.com/office/drawing/2014/main" id="{1F3938F6-3305-1F66-4DB5-625564815689}"/>
              </a:ext>
            </a:extLst>
          </p:cNvPr>
          <p:cNvSpPr/>
          <p:nvPr/>
        </p:nvSpPr>
        <p:spPr>
          <a:xfrm>
            <a:off x="5482947" y="6409704"/>
            <a:ext cx="698051" cy="65296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1100" b="1" dirty="0">
                <a:solidFill>
                  <a:srgbClr val="FF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Terms 3 &amp; 4</a:t>
            </a:r>
            <a:endParaRPr sz="1100" b="1" i="0" u="none" strike="noStrike" cap="none" dirty="0">
              <a:solidFill>
                <a:srgbClr val="FF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68;p11">
            <a:extLst>
              <a:ext uri="{FF2B5EF4-FFF2-40B4-BE49-F238E27FC236}">
                <a16:creationId xmlns:a16="http://schemas.microsoft.com/office/drawing/2014/main" id="{4EFD68FC-D471-F046-E676-DB4C42FBFD26}"/>
              </a:ext>
            </a:extLst>
          </p:cNvPr>
          <p:cNvSpPr/>
          <p:nvPr/>
        </p:nvSpPr>
        <p:spPr>
          <a:xfrm>
            <a:off x="428737" y="5663329"/>
            <a:ext cx="925693" cy="8804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62;p11">
            <a:extLst>
              <a:ext uri="{FF2B5EF4-FFF2-40B4-BE49-F238E27FC236}">
                <a16:creationId xmlns:a16="http://schemas.microsoft.com/office/drawing/2014/main" id="{9C57DB5C-74B9-9E52-295A-A412B6D39908}"/>
              </a:ext>
            </a:extLst>
          </p:cNvPr>
          <p:cNvSpPr/>
          <p:nvPr/>
        </p:nvSpPr>
        <p:spPr>
          <a:xfrm>
            <a:off x="557461" y="5767832"/>
            <a:ext cx="698051" cy="65296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1100" b="1" dirty="0">
                <a:solidFill>
                  <a:srgbClr val="FF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Terms 5 &amp; 6</a:t>
            </a:r>
            <a:endParaRPr sz="1100" b="1" i="0" u="none" strike="noStrike" cap="none" dirty="0">
              <a:solidFill>
                <a:srgbClr val="FF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48D85E9B-4398-459A-AA68-914A5998BBEE}"/>
              </a:ext>
            </a:extLst>
          </p:cNvPr>
          <p:cNvSpPr txBox="1"/>
          <p:nvPr/>
        </p:nvSpPr>
        <p:spPr>
          <a:xfrm>
            <a:off x="2907994" y="17220769"/>
            <a:ext cx="9929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Dough making skills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97E966F-41FC-82D2-5809-77893237EF4F}"/>
              </a:ext>
            </a:extLst>
          </p:cNvPr>
          <p:cNvSpPr/>
          <p:nvPr/>
        </p:nvSpPr>
        <p:spPr>
          <a:xfrm>
            <a:off x="8025235" y="4447072"/>
            <a:ext cx="14157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Exam</a:t>
            </a:r>
          </a:p>
        </p:txBody>
      </p:sp>
      <p:sp>
        <p:nvSpPr>
          <p:cNvPr id="378" name="Google Shape;151;p11">
            <a:extLst>
              <a:ext uri="{FF2B5EF4-FFF2-40B4-BE49-F238E27FC236}">
                <a16:creationId xmlns:a16="http://schemas.microsoft.com/office/drawing/2014/main" id="{A7E7BAFE-FAE5-F4FA-F2B8-C32A83445383}"/>
              </a:ext>
            </a:extLst>
          </p:cNvPr>
          <p:cNvSpPr/>
          <p:nvPr/>
        </p:nvSpPr>
        <p:spPr>
          <a:xfrm>
            <a:off x="84924" y="1288271"/>
            <a:ext cx="945102" cy="317540"/>
          </a:xfrm>
          <a:prstGeom prst="rect">
            <a:avLst/>
          </a:prstGeom>
          <a:solidFill>
            <a:srgbClr val="2FC3F1"/>
          </a:solidFill>
          <a:ln w="127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GB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UNIT 1 - Theory </a:t>
            </a:r>
            <a:endParaRPr sz="1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3" name="Google Shape;93;p11">
            <a:extLst>
              <a:ext uri="{FF2B5EF4-FFF2-40B4-BE49-F238E27FC236}">
                <a16:creationId xmlns:a16="http://schemas.microsoft.com/office/drawing/2014/main" id="{9B7882AF-8FAB-98CB-4D17-0BC070DCEEA7}"/>
              </a:ext>
            </a:extLst>
          </p:cNvPr>
          <p:cNvCxnSpPr>
            <a:cxnSpLocks/>
          </p:cNvCxnSpPr>
          <p:nvPr/>
        </p:nvCxnSpPr>
        <p:spPr>
          <a:xfrm flipH="1" flipV="1">
            <a:off x="4271860" y="6866018"/>
            <a:ext cx="54883" cy="550685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84" name="Google Shape;93;p11">
            <a:extLst>
              <a:ext uri="{FF2B5EF4-FFF2-40B4-BE49-F238E27FC236}">
                <a16:creationId xmlns:a16="http://schemas.microsoft.com/office/drawing/2014/main" id="{A4A6F9FC-D49D-9E20-88CE-92284907A920}"/>
              </a:ext>
            </a:extLst>
          </p:cNvPr>
          <p:cNvCxnSpPr>
            <a:cxnSpLocks/>
            <a:endCxn id="358" idx="0"/>
          </p:cNvCxnSpPr>
          <p:nvPr/>
        </p:nvCxnSpPr>
        <p:spPr>
          <a:xfrm flipH="1">
            <a:off x="3933022" y="8532359"/>
            <a:ext cx="119684" cy="279159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87" name="Rectangle 386">
            <a:extLst>
              <a:ext uri="{FF2B5EF4-FFF2-40B4-BE49-F238E27FC236}">
                <a16:creationId xmlns:a16="http://schemas.microsoft.com/office/drawing/2014/main" id="{3D629C59-92EC-53FB-18C8-167350B3D123}"/>
              </a:ext>
            </a:extLst>
          </p:cNvPr>
          <p:cNvSpPr/>
          <p:nvPr/>
        </p:nvSpPr>
        <p:spPr>
          <a:xfrm>
            <a:off x="8571707" y="6302990"/>
            <a:ext cx="688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AC 2.4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FC2A0C14-1955-35E2-2A3A-D81C7664DBD2}"/>
              </a:ext>
            </a:extLst>
          </p:cNvPr>
          <p:cNvSpPr/>
          <p:nvPr/>
        </p:nvSpPr>
        <p:spPr>
          <a:xfrm>
            <a:off x="7682965" y="5924851"/>
            <a:ext cx="1100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LO3 – Controlled unit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cd3540-7ae6-4583-a408-d0fdbd12214c">
      <Terms xmlns="http://schemas.microsoft.com/office/infopath/2007/PartnerControls"/>
    </lcf76f155ced4ddcb4097134ff3c332f>
    <TaxCatchAll xmlns="d2ff850c-5ef6-4677-9489-0d05ff7cff03" xsi:nil="true"/>
    <SharedWithUsers xmlns="d2ff850c-5ef6-4677-9489-0d05ff7cff03">
      <UserInfo>
        <DisplayName>E Cooling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F43E19482FE42816A745AB4D9AA7D" ma:contentTypeVersion="16" ma:contentTypeDescription="Create a new document." ma:contentTypeScope="" ma:versionID="00c6d86db596cc61b0e84bcb94bf7c4d">
  <xsd:schema xmlns:xsd="http://www.w3.org/2001/XMLSchema" xmlns:xs="http://www.w3.org/2001/XMLSchema" xmlns:p="http://schemas.microsoft.com/office/2006/metadata/properties" xmlns:ns2="2ecd3540-7ae6-4583-a408-d0fdbd12214c" xmlns:ns3="d2ff850c-5ef6-4677-9489-0d05ff7cff03" targetNamespace="http://schemas.microsoft.com/office/2006/metadata/properties" ma:root="true" ma:fieldsID="4d4b7d9486f8fa5c077685025de31d86" ns2:_="" ns3:_="">
    <xsd:import namespace="2ecd3540-7ae6-4583-a408-d0fdbd12214c"/>
    <xsd:import namespace="d2ff850c-5ef6-4677-9489-0d05ff7cff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d3540-7ae6-4583-a408-d0fdbd1221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11c7e0c-da85-4e02-adfe-e4c199ea6a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f850c-5ef6-4677-9489-0d05ff7cf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d4cefb-f12e-40ef-b403-8bafe45b55bd}" ma:internalName="TaxCatchAll" ma:showField="CatchAllData" ma:web="d2ff850c-5ef6-4677-9489-0d05ff7cff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C4468E-EAED-436B-9675-24419945BC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7F829-3EC8-45CF-B9A3-0E8621C283CE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b29e0c0a-649d-4b4d-b079-c4757558c5e0"/>
    <ds:schemaRef ds:uri="http://schemas.microsoft.com/office/2006/documentManagement/types"/>
    <ds:schemaRef ds:uri="http://schemas.openxmlformats.org/package/2006/metadata/core-properties"/>
    <ds:schemaRef ds:uri="4bc96b3d-fd7d-4bf0-93c7-2f6b9f0a86e2"/>
    <ds:schemaRef ds:uri="http://www.w3.org/XML/1998/namespace"/>
    <ds:schemaRef ds:uri="2ecd3540-7ae6-4583-a408-d0fdbd12214c"/>
    <ds:schemaRef ds:uri="d2ff850c-5ef6-4677-9489-0d05ff7cff03"/>
  </ds:schemaRefs>
</ds:datastoreItem>
</file>

<file path=customXml/itemProps3.xml><?xml version="1.0" encoding="utf-8"?>
<ds:datastoreItem xmlns:ds="http://schemas.openxmlformats.org/officeDocument/2006/customXml" ds:itemID="{6EC733A8-4F6C-4981-9CC0-652480E29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cd3540-7ae6-4583-a408-d0fdbd12214c"/>
    <ds:schemaRef ds:uri="d2ff850c-5ef6-4677-9489-0d05ff7cff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506</Words>
  <Application>Microsoft Office PowerPoint</Application>
  <PresentationFormat>Custom</PresentationFormat>
  <Paragraphs>140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T.Ramage</dc:creator>
  <cp:lastModifiedBy>Tracey Ramage</cp:lastModifiedBy>
  <cp:revision>52</cp:revision>
  <dcterms:modified xsi:type="dcterms:W3CDTF">2022-08-25T08:02:21Z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0x010100750F43E19482FE42816A745AB4D9AA7D</vt:lpwstr>
  </property>
</Properties>
</file>