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601200" cy="12801600" type="A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4B99D6"/>
    <a:srgbClr val="C0BFBF"/>
    <a:srgbClr val="991711"/>
    <a:srgbClr val="4996D1"/>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33E1FE-B8A0-E5CA-C906-ACC82BBCFDD7}" v="119" dt="2022-08-24T15:36:54.1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171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087D06-0C75-4365-B398-E0AF8C253D3E}" type="datetimeFigureOut">
              <a:rPr lang="en-GB" smtClean="0"/>
              <a:t>31/08/2022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351648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087D06-0C75-4365-B398-E0AF8C253D3E}" type="datetimeFigureOut">
              <a:rPr lang="en-GB" smtClean="0"/>
              <a:t>31/08/2022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4021057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087D06-0C75-4365-B398-E0AF8C253D3E}" type="datetimeFigureOut">
              <a:rPr lang="en-GB" smtClean="0"/>
              <a:t>31/08/2022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171117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087D06-0C75-4365-B398-E0AF8C253D3E}" type="datetimeFigureOut">
              <a:rPr lang="en-GB" smtClean="0"/>
              <a:t>31/08/2022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645482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087D06-0C75-4365-B398-E0AF8C253D3E}" type="datetimeFigureOut">
              <a:rPr lang="en-GB" smtClean="0"/>
              <a:t>31/08/2022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1344453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087D06-0C75-4365-B398-E0AF8C253D3E}" type="datetimeFigureOut">
              <a:rPr lang="en-GB" smtClean="0"/>
              <a:t>31/08/2022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216417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087D06-0C75-4365-B398-E0AF8C253D3E}" type="datetimeFigureOut">
              <a:rPr lang="en-GB" smtClean="0"/>
              <a:t>31/08/2022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1431779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087D06-0C75-4365-B398-E0AF8C253D3E}" type="datetimeFigureOut">
              <a:rPr lang="en-GB" smtClean="0"/>
              <a:t>31/08/2022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247068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087D06-0C75-4365-B398-E0AF8C253D3E}" type="datetimeFigureOut">
              <a:rPr lang="en-GB" smtClean="0"/>
              <a:t>31/08/2022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588104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10087D06-0C75-4365-B398-E0AF8C253D3E}" type="datetimeFigureOut">
              <a:rPr lang="en-GB" smtClean="0"/>
              <a:t>31/08/2022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303911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10087D06-0C75-4365-B398-E0AF8C253D3E}" type="datetimeFigureOut">
              <a:rPr lang="en-GB" smtClean="0"/>
              <a:t>31/08/2022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DDA9DA-B32B-4820-B344-B5BCE4E04993}" type="slidenum">
              <a:rPr lang="en-GB" smtClean="0"/>
              <a:t>‹#›</a:t>
            </a:fld>
            <a:endParaRPr lang="en-GB"/>
          </a:p>
        </p:txBody>
      </p:sp>
    </p:spTree>
    <p:extLst>
      <p:ext uri="{BB962C8B-B14F-4D97-AF65-F5344CB8AC3E}">
        <p14:creationId xmlns:p14="http://schemas.microsoft.com/office/powerpoint/2010/main" val="767893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10087D06-0C75-4365-B398-E0AF8C253D3E}" type="datetimeFigureOut">
              <a:rPr lang="en-GB" smtClean="0"/>
              <a:t>31/08/2022</a:t>
            </a:fld>
            <a:endParaRPr lang="en-GB"/>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D8DDA9DA-B32B-4820-B344-B5BCE4E04993}" type="slidenum">
              <a:rPr lang="en-GB" smtClean="0"/>
              <a:t>‹#›</a:t>
            </a:fld>
            <a:endParaRPr lang="en-GB"/>
          </a:p>
        </p:txBody>
      </p:sp>
    </p:spTree>
    <p:extLst>
      <p:ext uri="{BB962C8B-B14F-4D97-AF65-F5344CB8AC3E}">
        <p14:creationId xmlns:p14="http://schemas.microsoft.com/office/powerpoint/2010/main" val="20204197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tiff"/><Relationship Id="rId7" Type="http://schemas.openxmlformats.org/officeDocument/2006/relationships/image" Target="../media/image6.tiff"/><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tiff"/><Relationship Id="rId11" Type="http://schemas.openxmlformats.org/officeDocument/2006/relationships/image" Target="../media/image10.svg"/><Relationship Id="rId5" Type="http://schemas.openxmlformats.org/officeDocument/2006/relationships/image" Target="../media/image4.tiff"/><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tiff"/><Relationship Id="rId9" Type="http://schemas.openxmlformats.org/officeDocument/2006/relationships/image" Target="../media/image8.sv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Block Arc 24">
            <a:extLst>
              <a:ext uri="{FF2B5EF4-FFF2-40B4-BE49-F238E27FC236}">
                <a16:creationId xmlns:a16="http://schemas.microsoft.com/office/drawing/2014/main" id="{E050A4CB-2DFF-4C43-B71B-CB7634BAF8C7}"/>
              </a:ext>
            </a:extLst>
          </p:cNvPr>
          <p:cNvSpPr/>
          <p:nvPr/>
        </p:nvSpPr>
        <p:spPr>
          <a:xfrm rot="5400000" flipH="1">
            <a:off x="6440072" y="7077884"/>
            <a:ext cx="2805423" cy="2287911"/>
          </a:xfrm>
          <a:prstGeom prst="blockArc">
            <a:avLst>
              <a:gd name="adj1" fmla="val 10800000"/>
              <a:gd name="adj2" fmla="val 1572"/>
              <a:gd name="adj3" fmla="val 27649"/>
            </a:avLst>
          </a:prstGeom>
          <a:solidFill>
            <a:srgbClr val="4996D1"/>
          </a:solidFill>
          <a:ln>
            <a:solidFill>
              <a:srgbClr val="4B99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6" name="Rectangle 140">
            <a:extLst>
              <a:ext uri="{FF2B5EF4-FFF2-40B4-BE49-F238E27FC236}">
                <a16:creationId xmlns:a16="http://schemas.microsoft.com/office/drawing/2014/main" id="{4ED9223C-B305-724C-860B-8788F8ED72BC}"/>
              </a:ext>
            </a:extLst>
          </p:cNvPr>
          <p:cNvSpPr/>
          <p:nvPr/>
        </p:nvSpPr>
        <p:spPr>
          <a:xfrm>
            <a:off x="2032660" y="8981637"/>
            <a:ext cx="5935711" cy="652772"/>
          </a:xfrm>
          <a:custGeom>
            <a:avLst/>
            <a:gdLst>
              <a:gd name="connsiteX0" fmla="*/ 0 w 5909338"/>
              <a:gd name="connsiteY0" fmla="*/ 0 h 642380"/>
              <a:gd name="connsiteX1" fmla="*/ 5909338 w 5909338"/>
              <a:gd name="connsiteY1" fmla="*/ 0 h 642380"/>
              <a:gd name="connsiteX2" fmla="*/ 5909338 w 5909338"/>
              <a:gd name="connsiteY2" fmla="*/ 642380 h 642380"/>
              <a:gd name="connsiteX3" fmla="*/ 0 w 5909338"/>
              <a:gd name="connsiteY3" fmla="*/ 642380 h 642380"/>
              <a:gd name="connsiteX4" fmla="*/ 0 w 5909338"/>
              <a:gd name="connsiteY4" fmla="*/ 0 h 642380"/>
              <a:gd name="connsiteX0" fmla="*/ 0 w 5909338"/>
              <a:gd name="connsiteY0" fmla="*/ 0 h 642380"/>
              <a:gd name="connsiteX1" fmla="*/ 5909338 w 5909338"/>
              <a:gd name="connsiteY1" fmla="*/ 0 h 642380"/>
              <a:gd name="connsiteX2" fmla="*/ 5909338 w 5909338"/>
              <a:gd name="connsiteY2" fmla="*/ 637185 h 642380"/>
              <a:gd name="connsiteX3" fmla="*/ 0 w 5909338"/>
              <a:gd name="connsiteY3" fmla="*/ 642380 h 642380"/>
              <a:gd name="connsiteX4" fmla="*/ 0 w 5909338"/>
              <a:gd name="connsiteY4" fmla="*/ 0 h 642380"/>
              <a:gd name="connsiteX0" fmla="*/ 0 w 5909338"/>
              <a:gd name="connsiteY0" fmla="*/ 0 h 642381"/>
              <a:gd name="connsiteX1" fmla="*/ 5909338 w 5909338"/>
              <a:gd name="connsiteY1" fmla="*/ 0 h 642381"/>
              <a:gd name="connsiteX2" fmla="*/ 5831406 w 5909338"/>
              <a:gd name="connsiteY2" fmla="*/ 642381 h 642381"/>
              <a:gd name="connsiteX3" fmla="*/ 0 w 5909338"/>
              <a:gd name="connsiteY3" fmla="*/ 642380 h 642381"/>
              <a:gd name="connsiteX4" fmla="*/ 0 w 5909338"/>
              <a:gd name="connsiteY4" fmla="*/ 0 h 642381"/>
              <a:gd name="connsiteX0" fmla="*/ 0 w 5909338"/>
              <a:gd name="connsiteY0" fmla="*/ 0 h 652772"/>
              <a:gd name="connsiteX1" fmla="*/ 5909338 w 5909338"/>
              <a:gd name="connsiteY1" fmla="*/ 0 h 652772"/>
              <a:gd name="connsiteX2" fmla="*/ 5826211 w 5909338"/>
              <a:gd name="connsiteY2" fmla="*/ 652772 h 652772"/>
              <a:gd name="connsiteX3" fmla="*/ 0 w 5909338"/>
              <a:gd name="connsiteY3" fmla="*/ 642380 h 652772"/>
              <a:gd name="connsiteX4" fmla="*/ 0 w 5909338"/>
              <a:gd name="connsiteY4" fmla="*/ 0 h 652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9338" h="652772">
                <a:moveTo>
                  <a:pt x="0" y="0"/>
                </a:moveTo>
                <a:lnTo>
                  <a:pt x="5909338" y="0"/>
                </a:lnTo>
                <a:lnTo>
                  <a:pt x="5826211" y="652772"/>
                </a:lnTo>
                <a:lnTo>
                  <a:pt x="0" y="642380"/>
                </a:lnTo>
                <a:lnTo>
                  <a:pt x="0" y="0"/>
                </a:lnTo>
                <a:close/>
              </a:path>
            </a:pathLst>
          </a:custGeom>
          <a:solidFill>
            <a:srgbClr val="4996D1"/>
          </a:solidFill>
          <a:ln>
            <a:solidFill>
              <a:srgbClr val="4B99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27" name="Rectangle 26">
            <a:extLst>
              <a:ext uri="{FF2B5EF4-FFF2-40B4-BE49-F238E27FC236}">
                <a16:creationId xmlns:a16="http://schemas.microsoft.com/office/drawing/2014/main" id="{5B6ECEE5-8B0A-BE49-88D6-380CCB5771D4}"/>
              </a:ext>
            </a:extLst>
          </p:cNvPr>
          <p:cNvSpPr/>
          <p:nvPr/>
        </p:nvSpPr>
        <p:spPr>
          <a:xfrm>
            <a:off x="2114179" y="6821733"/>
            <a:ext cx="5827821" cy="617391"/>
          </a:xfrm>
          <a:prstGeom prst="rect">
            <a:avLst/>
          </a:prstGeom>
          <a:solidFill>
            <a:srgbClr val="4996D1"/>
          </a:solidFill>
          <a:ln>
            <a:solidFill>
              <a:srgbClr val="4B99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28" name="Block Arc 27">
            <a:extLst>
              <a:ext uri="{FF2B5EF4-FFF2-40B4-BE49-F238E27FC236}">
                <a16:creationId xmlns:a16="http://schemas.microsoft.com/office/drawing/2014/main" id="{F9A4C65A-77AF-D444-B52E-87C937A7CC66}"/>
              </a:ext>
            </a:extLst>
          </p:cNvPr>
          <p:cNvSpPr/>
          <p:nvPr/>
        </p:nvSpPr>
        <p:spPr>
          <a:xfrm rot="16200000">
            <a:off x="881132" y="4976366"/>
            <a:ext cx="2775558" cy="2184400"/>
          </a:xfrm>
          <a:prstGeom prst="blockArc">
            <a:avLst>
              <a:gd name="adj1" fmla="val 10800000"/>
              <a:gd name="adj2" fmla="val 156513"/>
              <a:gd name="adj3" fmla="val 28217"/>
            </a:avLst>
          </a:prstGeom>
          <a:solidFill>
            <a:srgbClr val="4996D1"/>
          </a:solidFill>
          <a:ln>
            <a:solidFill>
              <a:srgbClr val="4B99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9" name="Block Arc 28">
            <a:extLst>
              <a:ext uri="{FF2B5EF4-FFF2-40B4-BE49-F238E27FC236}">
                <a16:creationId xmlns:a16="http://schemas.microsoft.com/office/drawing/2014/main" id="{9BB00DD6-C4C4-7348-AD3E-28EAE4D8492B}"/>
              </a:ext>
            </a:extLst>
          </p:cNvPr>
          <p:cNvSpPr/>
          <p:nvPr/>
        </p:nvSpPr>
        <p:spPr>
          <a:xfrm rot="5400000" flipH="1">
            <a:off x="6215211" y="2785393"/>
            <a:ext cx="2800409" cy="2204310"/>
          </a:xfrm>
          <a:prstGeom prst="blockArc">
            <a:avLst>
              <a:gd name="adj1" fmla="val 10800000"/>
              <a:gd name="adj2" fmla="val 1572"/>
              <a:gd name="adj3" fmla="val 27649"/>
            </a:avLst>
          </a:prstGeom>
          <a:solidFill>
            <a:srgbClr val="9917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0" name="Rectangle 29">
            <a:extLst>
              <a:ext uri="{FF2B5EF4-FFF2-40B4-BE49-F238E27FC236}">
                <a16:creationId xmlns:a16="http://schemas.microsoft.com/office/drawing/2014/main" id="{19CB39D4-AD12-0B45-8E85-C9D1845FD3AE}"/>
              </a:ext>
            </a:extLst>
          </p:cNvPr>
          <p:cNvSpPr/>
          <p:nvPr/>
        </p:nvSpPr>
        <p:spPr>
          <a:xfrm>
            <a:off x="2339634" y="4684481"/>
            <a:ext cx="5507759" cy="604171"/>
          </a:xfrm>
          <a:prstGeom prst="rect">
            <a:avLst/>
          </a:prstGeom>
          <a:solidFill>
            <a:srgbClr val="9917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31" name="Rectangle 30">
            <a:extLst>
              <a:ext uri="{FF2B5EF4-FFF2-40B4-BE49-F238E27FC236}">
                <a16:creationId xmlns:a16="http://schemas.microsoft.com/office/drawing/2014/main" id="{6B5CF508-9F97-7344-A588-8737134FC758}"/>
              </a:ext>
            </a:extLst>
          </p:cNvPr>
          <p:cNvSpPr/>
          <p:nvPr/>
        </p:nvSpPr>
        <p:spPr>
          <a:xfrm>
            <a:off x="1953674" y="2459522"/>
            <a:ext cx="5854586" cy="629361"/>
          </a:xfrm>
          <a:prstGeom prst="rect">
            <a:avLst/>
          </a:prstGeom>
          <a:solidFill>
            <a:srgbClr val="9917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32" name="Block Arc 31">
            <a:extLst>
              <a:ext uri="{FF2B5EF4-FFF2-40B4-BE49-F238E27FC236}">
                <a16:creationId xmlns:a16="http://schemas.microsoft.com/office/drawing/2014/main" id="{42DCC817-95A4-4F9E-B69E-5B3F826F1806}"/>
              </a:ext>
            </a:extLst>
          </p:cNvPr>
          <p:cNvSpPr/>
          <p:nvPr/>
        </p:nvSpPr>
        <p:spPr>
          <a:xfrm rot="16200000">
            <a:off x="677579" y="688094"/>
            <a:ext cx="2591870" cy="2184400"/>
          </a:xfrm>
          <a:prstGeom prst="blockArc">
            <a:avLst>
              <a:gd name="adj1" fmla="val 10800000"/>
              <a:gd name="adj2" fmla="val 156513"/>
              <a:gd name="adj3" fmla="val 28217"/>
            </a:avLst>
          </a:prstGeom>
          <a:solidFill>
            <a:srgbClr val="9917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4" name="Arrow: Right 106">
            <a:extLst>
              <a:ext uri="{FF2B5EF4-FFF2-40B4-BE49-F238E27FC236}">
                <a16:creationId xmlns:a16="http://schemas.microsoft.com/office/drawing/2014/main" id="{D10B3849-51DC-B64D-971F-BCA9D546DCAE}"/>
              </a:ext>
            </a:extLst>
          </p:cNvPr>
          <p:cNvSpPr/>
          <p:nvPr/>
        </p:nvSpPr>
        <p:spPr>
          <a:xfrm>
            <a:off x="2150725" y="633409"/>
            <a:ext cx="522611" cy="313461"/>
          </a:xfrm>
          <a:prstGeom prst="rightArrow">
            <a:avLst>
              <a:gd name="adj1" fmla="val 50000"/>
              <a:gd name="adj2" fmla="val 47893"/>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Tahoma" panose="020B0604030504040204" pitchFamily="34" charset="0"/>
              <a:ea typeface="Tahoma" panose="020B0604030504040204" pitchFamily="34" charset="0"/>
              <a:cs typeface="Tahoma" panose="020B0604030504040204" pitchFamily="34" charset="0"/>
            </a:endParaRPr>
          </a:p>
        </p:txBody>
      </p:sp>
      <p:grpSp>
        <p:nvGrpSpPr>
          <p:cNvPr id="39" name="Group 38">
            <a:extLst>
              <a:ext uri="{FF2B5EF4-FFF2-40B4-BE49-F238E27FC236}">
                <a16:creationId xmlns:a16="http://schemas.microsoft.com/office/drawing/2014/main" id="{D68F3AF1-97FF-4455-BB2C-04FA87B0E48A}"/>
              </a:ext>
            </a:extLst>
          </p:cNvPr>
          <p:cNvGrpSpPr/>
          <p:nvPr/>
        </p:nvGrpSpPr>
        <p:grpSpPr>
          <a:xfrm>
            <a:off x="540896" y="4763122"/>
            <a:ext cx="1226834" cy="1123329"/>
            <a:chOff x="845083" y="5266782"/>
            <a:chExt cx="1226834" cy="1304869"/>
          </a:xfrm>
          <a:solidFill>
            <a:srgbClr val="C0BFBF"/>
          </a:solidFill>
        </p:grpSpPr>
        <p:sp>
          <p:nvSpPr>
            <p:cNvPr id="40" name="Oval 39">
              <a:extLst>
                <a:ext uri="{FF2B5EF4-FFF2-40B4-BE49-F238E27FC236}">
                  <a16:creationId xmlns:a16="http://schemas.microsoft.com/office/drawing/2014/main" id="{80735897-8BBA-DB41-B061-A9B018CCEA5B}"/>
                </a:ext>
              </a:extLst>
            </p:cNvPr>
            <p:cNvSpPr/>
            <p:nvPr/>
          </p:nvSpPr>
          <p:spPr>
            <a:xfrm>
              <a:off x="845083" y="5266782"/>
              <a:ext cx="1214980" cy="130486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41" name="Oval 40">
              <a:extLst>
                <a:ext uri="{FF2B5EF4-FFF2-40B4-BE49-F238E27FC236}">
                  <a16:creationId xmlns:a16="http://schemas.microsoft.com/office/drawing/2014/main" id="{B86E97AE-F6AD-3941-9977-D85456F283F2}"/>
                </a:ext>
              </a:extLst>
            </p:cNvPr>
            <p:cNvSpPr/>
            <p:nvPr/>
          </p:nvSpPr>
          <p:spPr>
            <a:xfrm>
              <a:off x="1034927" y="5458258"/>
              <a:ext cx="841075" cy="903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42" name="TextBox 41">
              <a:extLst>
                <a:ext uri="{FF2B5EF4-FFF2-40B4-BE49-F238E27FC236}">
                  <a16:creationId xmlns:a16="http://schemas.microsoft.com/office/drawing/2014/main" id="{8418B80D-A453-EC4A-95CC-6785F89B09BA}"/>
                </a:ext>
              </a:extLst>
            </p:cNvPr>
            <p:cNvSpPr txBox="1"/>
            <p:nvPr/>
          </p:nvSpPr>
          <p:spPr>
            <a:xfrm>
              <a:off x="889877" y="5414733"/>
              <a:ext cx="1182040" cy="830996"/>
            </a:xfrm>
            <a:prstGeom prst="rect">
              <a:avLst/>
            </a:prstGeom>
            <a:noFill/>
          </p:spPr>
          <p:txBody>
            <a:bodyPr wrap="square" rtlCol="0">
              <a:spAutoFit/>
            </a:bodyPr>
            <a:lstStyle/>
            <a:p>
              <a:pPr algn="ctr"/>
              <a:r>
                <a:rPr lang="en-US" sz="4800" b="1" dirty="0">
                  <a:latin typeface="Tahoma" panose="020B0604030504040204" pitchFamily="34" charset="0"/>
                  <a:ea typeface="Tahoma" panose="020B0604030504040204" pitchFamily="34" charset="0"/>
                  <a:cs typeface="Tahoma" panose="020B0604030504040204" pitchFamily="34" charset="0"/>
                </a:rPr>
                <a:t>11</a:t>
              </a:r>
            </a:p>
          </p:txBody>
        </p:sp>
      </p:grpSp>
      <p:pic>
        <p:nvPicPr>
          <p:cNvPr id="44" name="Picture 4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730" y="0"/>
            <a:ext cx="2395032" cy="1553029"/>
          </a:xfrm>
          <a:prstGeom prst="rect">
            <a:avLst/>
          </a:prstGeom>
        </p:spPr>
      </p:pic>
      <p:pic>
        <p:nvPicPr>
          <p:cNvPr id="46" name="Picture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730" y="11155026"/>
            <a:ext cx="2395032" cy="1553029"/>
          </a:xfrm>
          <a:prstGeom prst="rect">
            <a:avLst/>
          </a:prstGeom>
        </p:spPr>
      </p:pic>
      <p:grpSp>
        <p:nvGrpSpPr>
          <p:cNvPr id="35" name="Group 34">
            <a:extLst>
              <a:ext uri="{FF2B5EF4-FFF2-40B4-BE49-F238E27FC236}">
                <a16:creationId xmlns:a16="http://schemas.microsoft.com/office/drawing/2014/main" id="{EFE8874A-32B6-43DB-8368-26FB3169C2F8}"/>
              </a:ext>
            </a:extLst>
          </p:cNvPr>
          <p:cNvGrpSpPr/>
          <p:nvPr/>
        </p:nvGrpSpPr>
        <p:grpSpPr>
          <a:xfrm>
            <a:off x="981836" y="8746195"/>
            <a:ext cx="1274618" cy="1304869"/>
            <a:chOff x="879220" y="8777675"/>
            <a:chExt cx="1274618" cy="1304869"/>
          </a:xfrm>
        </p:grpSpPr>
        <p:sp>
          <p:nvSpPr>
            <p:cNvPr id="36" name="Oval 35">
              <a:extLst>
                <a:ext uri="{FF2B5EF4-FFF2-40B4-BE49-F238E27FC236}">
                  <a16:creationId xmlns:a16="http://schemas.microsoft.com/office/drawing/2014/main" id="{ACF0C630-75E2-F848-B9E5-7E5905E2C993}"/>
                </a:ext>
              </a:extLst>
            </p:cNvPr>
            <p:cNvSpPr/>
            <p:nvPr/>
          </p:nvSpPr>
          <p:spPr>
            <a:xfrm>
              <a:off x="910983" y="8777675"/>
              <a:ext cx="1214980" cy="1304869"/>
            </a:xfrm>
            <a:prstGeom prst="ellipse">
              <a:avLst/>
            </a:prstGeom>
            <a:solidFill>
              <a:srgbClr val="9917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37" name="Oval 36">
              <a:extLst>
                <a:ext uri="{FF2B5EF4-FFF2-40B4-BE49-F238E27FC236}">
                  <a16:creationId xmlns:a16="http://schemas.microsoft.com/office/drawing/2014/main" id="{37258FC4-E633-1F40-B961-0AFD7DEF4AD4}"/>
                </a:ext>
              </a:extLst>
            </p:cNvPr>
            <p:cNvSpPr/>
            <p:nvPr/>
          </p:nvSpPr>
          <p:spPr>
            <a:xfrm>
              <a:off x="1072455" y="8976678"/>
              <a:ext cx="841075" cy="903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38" name="TextBox 37">
              <a:extLst>
                <a:ext uri="{FF2B5EF4-FFF2-40B4-BE49-F238E27FC236}">
                  <a16:creationId xmlns:a16="http://schemas.microsoft.com/office/drawing/2014/main" id="{A8E84878-B999-3E45-A62E-A5D9A1ABF6E1}"/>
                </a:ext>
              </a:extLst>
            </p:cNvPr>
            <p:cNvSpPr txBox="1"/>
            <p:nvPr/>
          </p:nvSpPr>
          <p:spPr>
            <a:xfrm>
              <a:off x="879220" y="8940326"/>
              <a:ext cx="1274618" cy="830997"/>
            </a:xfrm>
            <a:prstGeom prst="rect">
              <a:avLst/>
            </a:prstGeom>
            <a:noFill/>
          </p:spPr>
          <p:txBody>
            <a:bodyPr wrap="square" rtlCol="0">
              <a:spAutoFit/>
            </a:bodyPr>
            <a:lstStyle/>
            <a:p>
              <a:pPr algn="ctr"/>
              <a:r>
                <a:rPr lang="en-GB" sz="4800" b="1" dirty="0">
                  <a:latin typeface="Tahoma" panose="020B0604030504040204" pitchFamily="34" charset="0"/>
                  <a:ea typeface="Tahoma" panose="020B0604030504040204" pitchFamily="34" charset="0"/>
                  <a:cs typeface="Tahoma" panose="020B0604030504040204" pitchFamily="34" charset="0"/>
                </a:rPr>
                <a:t>10</a:t>
              </a:r>
              <a:endParaRPr lang="en-US" sz="4800" b="1" dirty="0">
                <a:latin typeface="Tahoma" panose="020B0604030504040204" pitchFamily="34" charset="0"/>
                <a:ea typeface="Tahoma" panose="020B0604030504040204" pitchFamily="34" charset="0"/>
                <a:cs typeface="Tahoma" panose="020B0604030504040204" pitchFamily="34" charset="0"/>
              </a:endParaRPr>
            </a:p>
          </p:txBody>
        </p:sp>
      </p:grpSp>
      <p:cxnSp>
        <p:nvCxnSpPr>
          <p:cNvPr id="3" name="Straight Arrow Connector 2"/>
          <p:cNvCxnSpPr>
            <a:stCxn id="36" idx="4"/>
            <a:endCxn id="4" idx="0"/>
          </p:cNvCxnSpPr>
          <p:nvPr/>
        </p:nvCxnSpPr>
        <p:spPr>
          <a:xfrm flipH="1">
            <a:off x="1597057" y="10051064"/>
            <a:ext cx="24032" cy="2371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64504" y="10288164"/>
            <a:ext cx="2865105" cy="8668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Introduction to engineering:</a:t>
            </a:r>
          </a:p>
          <a:p>
            <a:pPr algn="ctr"/>
            <a:r>
              <a:rPr lang="en-US" sz="1400" dirty="0">
                <a:solidFill>
                  <a:schemeClr val="tx1"/>
                </a:solidFill>
              </a:rPr>
              <a:t>Breakdown of the course</a:t>
            </a:r>
          </a:p>
          <a:p>
            <a:pPr algn="ctr"/>
            <a:r>
              <a:rPr lang="en-US" sz="1400" dirty="0">
                <a:solidFill>
                  <a:schemeClr val="tx1"/>
                </a:solidFill>
              </a:rPr>
              <a:t>Components 1, 2 &amp; 3</a:t>
            </a:r>
            <a:endParaRPr lang="en-GB" sz="1400" dirty="0">
              <a:solidFill>
                <a:schemeClr val="tx1"/>
              </a:solidFill>
            </a:endParaRPr>
          </a:p>
        </p:txBody>
      </p:sp>
      <p:cxnSp>
        <p:nvCxnSpPr>
          <p:cNvPr id="6" name="Straight Arrow Connector 5"/>
          <p:cNvCxnSpPr/>
          <p:nvPr/>
        </p:nvCxnSpPr>
        <p:spPr>
          <a:xfrm flipV="1">
            <a:off x="2412031" y="8746196"/>
            <a:ext cx="653684" cy="23544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123042857"/>
              </p:ext>
            </p:extLst>
          </p:nvPr>
        </p:nvGraphicFramePr>
        <p:xfrm>
          <a:off x="2032660" y="8342861"/>
          <a:ext cx="2498397" cy="365760"/>
        </p:xfrm>
        <a:graphic>
          <a:graphicData uri="http://schemas.openxmlformats.org/drawingml/2006/table">
            <a:tbl>
              <a:tblPr>
                <a:tableStyleId>{5C22544A-7EE6-4342-B048-85BDC9FD1C3A}</a:tableStyleId>
              </a:tblPr>
              <a:tblGrid>
                <a:gridCol w="2498397">
                  <a:extLst>
                    <a:ext uri="{9D8B030D-6E8A-4147-A177-3AD203B41FA5}">
                      <a16:colId xmlns:a16="http://schemas.microsoft.com/office/drawing/2014/main" val="476495308"/>
                    </a:ext>
                  </a:extLst>
                </a:gridCol>
              </a:tblGrid>
              <a:tr h="353060">
                <a:tc>
                  <a:txBody>
                    <a:bodyPr/>
                    <a:lstStyle/>
                    <a:p>
                      <a:pPr algn="ctr">
                        <a:spcBef>
                          <a:spcPts val="400"/>
                        </a:spcBef>
                        <a:spcAft>
                          <a:spcPts val="400"/>
                        </a:spcAft>
                      </a:pPr>
                      <a:r>
                        <a:rPr lang="en-GB" sz="1200" dirty="0">
                          <a:effectLst/>
                        </a:rPr>
                        <a:t>1: Exploring Engineering Sectors and Design Applications</a:t>
                      </a:r>
                      <a:endParaRPr lang="en-GB" sz="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73025" marR="73025" marT="0" marB="0" anchor="ctr">
                    <a:noFill/>
                  </a:tcPr>
                </a:tc>
                <a:extLst>
                  <a:ext uri="{0D108BD9-81ED-4DB2-BD59-A6C34878D82A}">
                    <a16:rowId xmlns:a16="http://schemas.microsoft.com/office/drawing/2014/main" val="2519985518"/>
                  </a:ext>
                </a:extLst>
              </a:tr>
            </a:tbl>
          </a:graphicData>
        </a:graphic>
      </p:graphicFrame>
      <p:pic>
        <p:nvPicPr>
          <p:cNvPr id="45" name="Picture 44">
            <a:extLst>
              <a:ext uri="{FF2B5EF4-FFF2-40B4-BE49-F238E27FC236}">
                <a16:creationId xmlns:a16="http://schemas.microsoft.com/office/drawing/2014/main" id="{7BB39740-5032-B240-84BA-31ABF6FD35E5}"/>
              </a:ext>
            </a:extLst>
          </p:cNvPr>
          <p:cNvPicPr>
            <a:picLocks noChangeAspect="1"/>
          </p:cNvPicPr>
          <p:nvPr/>
        </p:nvPicPr>
        <p:blipFill>
          <a:blip r:embed="rId3"/>
          <a:stretch>
            <a:fillRect/>
          </a:stretch>
        </p:blipFill>
        <p:spPr>
          <a:xfrm>
            <a:off x="4589019" y="8211061"/>
            <a:ext cx="484106" cy="484106"/>
          </a:xfrm>
          <a:prstGeom prst="rect">
            <a:avLst/>
          </a:prstGeom>
        </p:spPr>
      </p:pic>
      <p:pic>
        <p:nvPicPr>
          <p:cNvPr id="52" name="Picture 51">
            <a:extLst>
              <a:ext uri="{FF2B5EF4-FFF2-40B4-BE49-F238E27FC236}">
                <a16:creationId xmlns:a16="http://schemas.microsoft.com/office/drawing/2014/main" id="{1C1DB7EB-6C2A-664B-95D0-BB1E91E70C9A}"/>
              </a:ext>
            </a:extLst>
          </p:cNvPr>
          <p:cNvPicPr>
            <a:picLocks noChangeAspect="1"/>
          </p:cNvPicPr>
          <p:nvPr/>
        </p:nvPicPr>
        <p:blipFill>
          <a:blip r:embed="rId4"/>
          <a:stretch>
            <a:fillRect/>
          </a:stretch>
        </p:blipFill>
        <p:spPr>
          <a:xfrm>
            <a:off x="2530823" y="7812351"/>
            <a:ext cx="432492" cy="432492"/>
          </a:xfrm>
          <a:prstGeom prst="rect">
            <a:avLst/>
          </a:prstGeom>
        </p:spPr>
      </p:pic>
      <p:pic>
        <p:nvPicPr>
          <p:cNvPr id="53" name="Picture 52">
            <a:extLst>
              <a:ext uri="{FF2B5EF4-FFF2-40B4-BE49-F238E27FC236}">
                <a16:creationId xmlns:a16="http://schemas.microsoft.com/office/drawing/2014/main" id="{3D6C8611-349A-CF40-B004-038DC24C50D1}"/>
              </a:ext>
            </a:extLst>
          </p:cNvPr>
          <p:cNvPicPr>
            <a:picLocks noChangeAspect="1"/>
          </p:cNvPicPr>
          <p:nvPr/>
        </p:nvPicPr>
        <p:blipFill>
          <a:blip r:embed="rId5"/>
          <a:stretch>
            <a:fillRect/>
          </a:stretch>
        </p:blipFill>
        <p:spPr>
          <a:xfrm>
            <a:off x="1497551" y="8165133"/>
            <a:ext cx="432492" cy="432492"/>
          </a:xfrm>
          <a:prstGeom prst="rect">
            <a:avLst/>
          </a:prstGeom>
        </p:spPr>
      </p:pic>
      <p:pic>
        <p:nvPicPr>
          <p:cNvPr id="54" name="Picture 53">
            <a:extLst>
              <a:ext uri="{FF2B5EF4-FFF2-40B4-BE49-F238E27FC236}">
                <a16:creationId xmlns:a16="http://schemas.microsoft.com/office/drawing/2014/main" id="{59B779D3-971E-0345-90DD-EF09F0469900}"/>
              </a:ext>
            </a:extLst>
          </p:cNvPr>
          <p:cNvPicPr>
            <a:picLocks noChangeAspect="1"/>
          </p:cNvPicPr>
          <p:nvPr/>
        </p:nvPicPr>
        <p:blipFill>
          <a:blip r:embed="rId6"/>
          <a:stretch>
            <a:fillRect/>
          </a:stretch>
        </p:blipFill>
        <p:spPr>
          <a:xfrm>
            <a:off x="3634769" y="7812351"/>
            <a:ext cx="432492" cy="432492"/>
          </a:xfrm>
          <a:prstGeom prst="rect">
            <a:avLst/>
          </a:prstGeom>
        </p:spPr>
      </p:pic>
      <p:cxnSp>
        <p:nvCxnSpPr>
          <p:cNvPr id="11" name="Straight Arrow Connector 10"/>
          <p:cNvCxnSpPr/>
          <p:nvPr/>
        </p:nvCxnSpPr>
        <p:spPr>
          <a:xfrm>
            <a:off x="4179125" y="9645311"/>
            <a:ext cx="569157" cy="49597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361111" y="10237680"/>
            <a:ext cx="2866529" cy="646331"/>
          </a:xfrm>
          <a:prstGeom prst="rect">
            <a:avLst/>
          </a:prstGeom>
          <a:noFill/>
          <a:ln w="38100">
            <a:solidFill>
              <a:srgbClr val="7030A0"/>
            </a:solidFill>
          </a:ln>
        </p:spPr>
        <p:txBody>
          <a:bodyPr wrap="square" rtlCol="0">
            <a:spAutoFit/>
          </a:bodyPr>
          <a:lstStyle/>
          <a:p>
            <a:pPr algn="ctr"/>
            <a:r>
              <a:rPr lang="en-US" sz="1200" u="sng" dirty="0"/>
              <a:t>Component 1A: </a:t>
            </a:r>
            <a:r>
              <a:rPr lang="en-GB" sz="1200" dirty="0"/>
              <a:t>Understand engineering sectors, products and organisations, and how they interrelate</a:t>
            </a:r>
          </a:p>
        </p:txBody>
      </p:sp>
      <p:cxnSp>
        <p:nvCxnSpPr>
          <p:cNvPr id="16" name="Straight Arrow Connector 15"/>
          <p:cNvCxnSpPr/>
          <p:nvPr/>
        </p:nvCxnSpPr>
        <p:spPr>
          <a:xfrm>
            <a:off x="8391907" y="9497262"/>
            <a:ext cx="355339" cy="14102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24" idx="2"/>
          </p:cNvCxnSpPr>
          <p:nvPr/>
        </p:nvCxnSpPr>
        <p:spPr>
          <a:xfrm flipH="1" flipV="1">
            <a:off x="3018370" y="6569768"/>
            <a:ext cx="832645" cy="2493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32414" y="6819127"/>
            <a:ext cx="1142657" cy="1754326"/>
          </a:xfrm>
          <a:prstGeom prst="rect">
            <a:avLst/>
          </a:prstGeom>
          <a:noFill/>
          <a:ln w="38100">
            <a:solidFill>
              <a:srgbClr val="FFC000"/>
            </a:solidFill>
          </a:ln>
        </p:spPr>
        <p:txBody>
          <a:bodyPr wrap="square" lIns="91440" tIns="45720" rIns="91440" bIns="45720" rtlCol="0" anchor="t">
            <a:spAutoFit/>
          </a:bodyPr>
          <a:lstStyle/>
          <a:p>
            <a:pPr algn="ctr"/>
            <a:r>
              <a:rPr lang="en-GB" sz="1200" u="sng" dirty="0"/>
              <a:t>Component 2C</a:t>
            </a:r>
            <a:r>
              <a:rPr lang="en-GB" sz="1200" dirty="0"/>
              <a:t>: Plan the manufacture and safely reproduce/inspect/test a given engineered component</a:t>
            </a:r>
          </a:p>
          <a:p>
            <a:pPr algn="ctr"/>
            <a:r>
              <a:rPr lang="en-GB" sz="1200" dirty="0">
                <a:cs typeface="Calibri"/>
              </a:rPr>
              <a:t>WRITEUP </a:t>
            </a:r>
          </a:p>
        </p:txBody>
      </p:sp>
      <p:cxnSp>
        <p:nvCxnSpPr>
          <p:cNvPr id="23" name="Straight Arrow Connector 22"/>
          <p:cNvCxnSpPr>
            <a:endCxn id="56" idx="3"/>
          </p:cNvCxnSpPr>
          <p:nvPr/>
        </p:nvCxnSpPr>
        <p:spPr>
          <a:xfrm flipH="1">
            <a:off x="1175071" y="7439124"/>
            <a:ext cx="754972" cy="25716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985434" y="5923437"/>
            <a:ext cx="2065872" cy="646331"/>
          </a:xfrm>
          <a:prstGeom prst="rect">
            <a:avLst/>
          </a:prstGeom>
          <a:noFill/>
          <a:ln w="38100">
            <a:solidFill>
              <a:srgbClr val="FFC000"/>
            </a:solidFill>
          </a:ln>
        </p:spPr>
        <p:txBody>
          <a:bodyPr wrap="square" rtlCol="0">
            <a:spAutoFit/>
          </a:bodyPr>
          <a:lstStyle/>
          <a:p>
            <a:pPr algn="ctr"/>
            <a:r>
              <a:rPr lang="en-US" sz="1200" u="sng" dirty="0"/>
              <a:t>Introduction to Component 2: </a:t>
            </a:r>
          </a:p>
          <a:p>
            <a:pPr algn="ctr"/>
            <a:r>
              <a:rPr lang="en-US" sz="1200" dirty="0"/>
              <a:t>Investigate an engineering project</a:t>
            </a:r>
          </a:p>
        </p:txBody>
      </p:sp>
      <p:cxnSp>
        <p:nvCxnSpPr>
          <p:cNvPr id="62" name="Straight Arrow Connector 61"/>
          <p:cNvCxnSpPr/>
          <p:nvPr/>
        </p:nvCxnSpPr>
        <p:spPr>
          <a:xfrm flipH="1">
            <a:off x="7383439" y="7456345"/>
            <a:ext cx="463954" cy="14761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cxnSpLocks/>
          </p:cNvCxnSpPr>
          <p:nvPr/>
        </p:nvCxnSpPr>
        <p:spPr>
          <a:xfrm flipH="1">
            <a:off x="8907520" y="6746392"/>
            <a:ext cx="100890" cy="91760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7556448" y="5923797"/>
            <a:ext cx="1792940" cy="830997"/>
          </a:xfrm>
          <a:prstGeom prst="rect">
            <a:avLst/>
          </a:prstGeom>
          <a:noFill/>
          <a:ln w="38100">
            <a:solidFill>
              <a:srgbClr val="7030A0"/>
            </a:solidFill>
          </a:ln>
        </p:spPr>
        <p:txBody>
          <a:bodyPr wrap="square" rtlCol="0">
            <a:spAutoFit/>
          </a:bodyPr>
          <a:lstStyle/>
          <a:p>
            <a:pPr algn="ctr"/>
            <a:r>
              <a:rPr lang="en-US" sz="1200" u="sng" dirty="0"/>
              <a:t>Component 1B:</a:t>
            </a:r>
          </a:p>
          <a:p>
            <a:pPr algn="ctr"/>
            <a:r>
              <a:rPr lang="en-GB" sz="1200" dirty="0"/>
              <a:t>Explore engineering skills through the design process</a:t>
            </a:r>
          </a:p>
        </p:txBody>
      </p:sp>
      <p:sp>
        <p:nvSpPr>
          <p:cNvPr id="68" name="TextBox 67"/>
          <p:cNvSpPr txBox="1"/>
          <p:nvPr/>
        </p:nvSpPr>
        <p:spPr>
          <a:xfrm>
            <a:off x="4994502" y="5789835"/>
            <a:ext cx="1351839" cy="830997"/>
          </a:xfrm>
          <a:prstGeom prst="rect">
            <a:avLst/>
          </a:prstGeom>
          <a:noFill/>
          <a:ln>
            <a:solidFill>
              <a:schemeClr val="tx1"/>
            </a:solidFill>
          </a:ln>
        </p:spPr>
        <p:txBody>
          <a:bodyPr wrap="square" lIns="91440" tIns="45720" rIns="91440" bIns="45720" rtlCol="0" anchor="t">
            <a:spAutoFit/>
          </a:bodyPr>
          <a:lstStyle/>
          <a:p>
            <a:pPr algn="ctr"/>
            <a:r>
              <a:rPr lang="en-US" sz="1200" dirty="0"/>
              <a:t>Group 3: COMPONENT 2 LAC</a:t>
            </a:r>
          </a:p>
          <a:p>
            <a:pPr algn="ctr"/>
            <a:r>
              <a:rPr lang="en-US" sz="1200" dirty="0">
                <a:cs typeface="Calibri"/>
              </a:rPr>
              <a:t>Practical unit </a:t>
            </a:r>
          </a:p>
        </p:txBody>
      </p:sp>
      <p:cxnSp>
        <p:nvCxnSpPr>
          <p:cNvPr id="70" name="Straight Arrow Connector 69"/>
          <p:cNvCxnSpPr>
            <a:cxnSpLocks/>
          </p:cNvCxnSpPr>
          <p:nvPr/>
        </p:nvCxnSpPr>
        <p:spPr>
          <a:xfrm flipV="1">
            <a:off x="5704764" y="6634743"/>
            <a:ext cx="20211" cy="18438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71" name="Picture 70">
            <a:extLst>
              <a:ext uri="{FF2B5EF4-FFF2-40B4-BE49-F238E27FC236}">
                <a16:creationId xmlns:a16="http://schemas.microsoft.com/office/drawing/2014/main" id="{EC3606F4-4D82-CB40-BABB-ACD6A9588124}"/>
              </a:ext>
            </a:extLst>
          </p:cNvPr>
          <p:cNvPicPr>
            <a:picLocks noChangeAspect="1"/>
          </p:cNvPicPr>
          <p:nvPr/>
        </p:nvPicPr>
        <p:blipFill>
          <a:blip r:embed="rId7"/>
          <a:stretch>
            <a:fillRect/>
          </a:stretch>
        </p:blipFill>
        <p:spPr>
          <a:xfrm>
            <a:off x="2475857" y="5323804"/>
            <a:ext cx="1535013" cy="582467"/>
          </a:xfrm>
          <a:prstGeom prst="rect">
            <a:avLst/>
          </a:prstGeom>
        </p:spPr>
      </p:pic>
      <p:sp>
        <p:nvSpPr>
          <p:cNvPr id="72" name="TextBox 71"/>
          <p:cNvSpPr txBox="1"/>
          <p:nvPr/>
        </p:nvSpPr>
        <p:spPr>
          <a:xfrm>
            <a:off x="409985" y="3789031"/>
            <a:ext cx="2065872" cy="646331"/>
          </a:xfrm>
          <a:prstGeom prst="rect">
            <a:avLst/>
          </a:prstGeom>
          <a:noFill/>
          <a:ln w="38100">
            <a:solidFill>
              <a:srgbClr val="FFC000"/>
            </a:solidFill>
          </a:ln>
        </p:spPr>
        <p:txBody>
          <a:bodyPr wrap="square" rtlCol="0">
            <a:spAutoFit/>
          </a:bodyPr>
          <a:lstStyle/>
          <a:p>
            <a:pPr algn="ctr"/>
            <a:r>
              <a:rPr lang="en-US" sz="1200" u="sng" dirty="0"/>
              <a:t>Recap of Component 2: </a:t>
            </a:r>
          </a:p>
          <a:p>
            <a:pPr algn="ctr"/>
            <a:r>
              <a:rPr lang="en-US" sz="1200" dirty="0"/>
              <a:t>Investigate an engineering project</a:t>
            </a:r>
          </a:p>
        </p:txBody>
      </p:sp>
      <p:cxnSp>
        <p:nvCxnSpPr>
          <p:cNvPr id="74" name="Straight Arrow Connector 73"/>
          <p:cNvCxnSpPr>
            <a:endCxn id="72" idx="2"/>
          </p:cNvCxnSpPr>
          <p:nvPr/>
        </p:nvCxnSpPr>
        <p:spPr>
          <a:xfrm flipH="1" flipV="1">
            <a:off x="1442921" y="4435362"/>
            <a:ext cx="324809" cy="32776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2697218" y="3290072"/>
            <a:ext cx="1994167" cy="1015663"/>
          </a:xfrm>
          <a:prstGeom prst="rect">
            <a:avLst/>
          </a:prstGeom>
          <a:noFill/>
          <a:ln w="38100">
            <a:solidFill>
              <a:srgbClr val="FFC000"/>
            </a:solidFill>
          </a:ln>
        </p:spPr>
        <p:txBody>
          <a:bodyPr wrap="square" rtlCol="0">
            <a:spAutoFit/>
          </a:bodyPr>
          <a:lstStyle/>
          <a:p>
            <a:pPr algn="ctr"/>
            <a:r>
              <a:rPr lang="en-US" sz="1200" u="sng" dirty="0"/>
              <a:t>Component 2A: </a:t>
            </a:r>
          </a:p>
          <a:p>
            <a:pPr algn="ctr"/>
            <a:r>
              <a:rPr lang="en-GB" sz="1200" dirty="0"/>
              <a:t>Understand materials, components and processes for a given engineered product</a:t>
            </a:r>
            <a:endParaRPr lang="en-US" sz="1200" u="sng" dirty="0"/>
          </a:p>
        </p:txBody>
      </p:sp>
      <p:cxnSp>
        <p:nvCxnSpPr>
          <p:cNvPr id="77" name="Straight Arrow Connector 76"/>
          <p:cNvCxnSpPr/>
          <p:nvPr/>
        </p:nvCxnSpPr>
        <p:spPr>
          <a:xfrm flipV="1">
            <a:off x="4589019" y="4435362"/>
            <a:ext cx="0" cy="24542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6835980" y="1590359"/>
            <a:ext cx="2759099" cy="646331"/>
          </a:xfrm>
          <a:prstGeom prst="rect">
            <a:avLst/>
          </a:prstGeom>
          <a:noFill/>
          <a:ln w="38100">
            <a:solidFill>
              <a:srgbClr val="FFC000"/>
            </a:solidFill>
          </a:ln>
        </p:spPr>
        <p:txBody>
          <a:bodyPr wrap="square" rtlCol="0">
            <a:spAutoFit/>
          </a:bodyPr>
          <a:lstStyle/>
          <a:p>
            <a:pPr algn="ctr"/>
            <a:r>
              <a:rPr lang="en-US" sz="1200" u="sng" dirty="0"/>
              <a:t>Component 2B: </a:t>
            </a:r>
          </a:p>
          <a:p>
            <a:pPr algn="ctr"/>
            <a:r>
              <a:rPr lang="en-GB" sz="1200" dirty="0"/>
              <a:t>Investigate a given engineered product using disassembly techniques</a:t>
            </a:r>
          </a:p>
        </p:txBody>
      </p:sp>
      <p:cxnSp>
        <p:nvCxnSpPr>
          <p:cNvPr id="80" name="Straight Arrow Connector 79"/>
          <p:cNvCxnSpPr/>
          <p:nvPr/>
        </p:nvCxnSpPr>
        <p:spPr>
          <a:xfrm flipH="1" flipV="1">
            <a:off x="8157566" y="2286752"/>
            <a:ext cx="57964" cy="42143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5093513" y="3290072"/>
            <a:ext cx="1419747" cy="830997"/>
          </a:xfrm>
          <a:prstGeom prst="rect">
            <a:avLst/>
          </a:prstGeom>
          <a:noFill/>
          <a:ln w="38100">
            <a:solidFill>
              <a:srgbClr val="FF00FF"/>
            </a:solidFill>
          </a:ln>
        </p:spPr>
        <p:txBody>
          <a:bodyPr wrap="square" rtlCol="0">
            <a:spAutoFit/>
          </a:bodyPr>
          <a:lstStyle/>
          <a:p>
            <a:pPr algn="ctr"/>
            <a:r>
              <a:rPr lang="en-US" sz="1200" u="sng" dirty="0"/>
              <a:t>Component 3: </a:t>
            </a:r>
            <a:r>
              <a:rPr lang="en-US" sz="1200" dirty="0"/>
              <a:t>Responding to an engineering brief – Exam prep</a:t>
            </a:r>
            <a:endParaRPr lang="en-GB" sz="1200" dirty="0"/>
          </a:p>
        </p:txBody>
      </p:sp>
      <p:cxnSp>
        <p:nvCxnSpPr>
          <p:cNvPr id="83" name="Straight Arrow Connector 82"/>
          <p:cNvCxnSpPr/>
          <p:nvPr/>
        </p:nvCxnSpPr>
        <p:spPr>
          <a:xfrm flipV="1">
            <a:off x="5943600" y="4121069"/>
            <a:ext cx="19050" cy="55971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flipH="1">
            <a:off x="7704019" y="3290072"/>
            <a:ext cx="226628" cy="21512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6698828" y="3397636"/>
            <a:ext cx="916587" cy="646331"/>
          </a:xfrm>
          <a:prstGeom prst="rect">
            <a:avLst/>
          </a:prstGeom>
          <a:noFill/>
          <a:ln w="38100">
            <a:solidFill>
              <a:srgbClr val="FF00FF"/>
            </a:solidFill>
          </a:ln>
        </p:spPr>
        <p:txBody>
          <a:bodyPr wrap="square" rtlCol="0">
            <a:spAutoFit/>
          </a:bodyPr>
          <a:lstStyle/>
          <a:p>
            <a:pPr algn="ctr"/>
            <a:r>
              <a:rPr lang="en-US" sz="1200" dirty="0"/>
              <a:t>Component 3 mock exam</a:t>
            </a:r>
            <a:endParaRPr lang="en-GB" sz="1200" dirty="0"/>
          </a:p>
        </p:txBody>
      </p:sp>
      <p:sp>
        <p:nvSpPr>
          <p:cNvPr id="87" name="TextBox 86"/>
          <p:cNvSpPr txBox="1"/>
          <p:nvPr/>
        </p:nvSpPr>
        <p:spPr>
          <a:xfrm>
            <a:off x="4202175" y="1583494"/>
            <a:ext cx="2548144" cy="646331"/>
          </a:xfrm>
          <a:prstGeom prst="rect">
            <a:avLst/>
          </a:prstGeom>
          <a:noFill/>
          <a:ln w="38100">
            <a:solidFill>
              <a:srgbClr val="FF00FF"/>
            </a:solidFill>
          </a:ln>
        </p:spPr>
        <p:txBody>
          <a:bodyPr wrap="square" rtlCol="0">
            <a:spAutoFit/>
          </a:bodyPr>
          <a:lstStyle/>
          <a:p>
            <a:pPr algn="ctr"/>
            <a:r>
              <a:rPr lang="en-US" sz="1200" u="sng" dirty="0"/>
              <a:t>Component 3: </a:t>
            </a:r>
            <a:r>
              <a:rPr lang="en-US" sz="1200" dirty="0"/>
              <a:t>Responding to an engineering brief – Further prep, past papers, online content</a:t>
            </a:r>
            <a:endParaRPr lang="en-GB" sz="1200" dirty="0"/>
          </a:p>
        </p:txBody>
      </p:sp>
      <p:cxnSp>
        <p:nvCxnSpPr>
          <p:cNvPr id="89" name="Straight Arrow Connector 88"/>
          <p:cNvCxnSpPr>
            <a:endCxn id="87" idx="2"/>
          </p:cNvCxnSpPr>
          <p:nvPr/>
        </p:nvCxnSpPr>
        <p:spPr>
          <a:xfrm flipH="1" flipV="1">
            <a:off x="5476247" y="2229825"/>
            <a:ext cx="313638" cy="21247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1960484" y="1676098"/>
            <a:ext cx="2138250" cy="276999"/>
          </a:xfrm>
          <a:prstGeom prst="rect">
            <a:avLst/>
          </a:prstGeom>
          <a:noFill/>
          <a:ln w="38100">
            <a:solidFill>
              <a:srgbClr val="FF00FF"/>
            </a:solidFill>
          </a:ln>
        </p:spPr>
        <p:txBody>
          <a:bodyPr wrap="square" rtlCol="0">
            <a:spAutoFit/>
          </a:bodyPr>
          <a:lstStyle/>
          <a:p>
            <a:pPr algn="ctr"/>
            <a:r>
              <a:rPr lang="en-US" sz="1200" u="sng" dirty="0"/>
              <a:t>Component 3: </a:t>
            </a:r>
            <a:r>
              <a:rPr lang="en-US" sz="1200" dirty="0"/>
              <a:t>Final exam</a:t>
            </a:r>
            <a:endParaRPr lang="en-GB" sz="1200" dirty="0"/>
          </a:p>
        </p:txBody>
      </p:sp>
      <p:cxnSp>
        <p:nvCxnSpPr>
          <p:cNvPr id="5" name="Straight Arrow Connector 4"/>
          <p:cNvCxnSpPr>
            <a:endCxn id="61" idx="2"/>
          </p:cNvCxnSpPr>
          <p:nvPr/>
        </p:nvCxnSpPr>
        <p:spPr>
          <a:xfrm flipV="1">
            <a:off x="2963315" y="1953097"/>
            <a:ext cx="66294" cy="46885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738256" y="245301"/>
            <a:ext cx="4467513" cy="1077218"/>
          </a:xfrm>
          <a:prstGeom prst="rect">
            <a:avLst/>
          </a:prstGeom>
          <a:noFill/>
          <a:ln>
            <a:solidFill>
              <a:schemeClr val="tx1"/>
            </a:solidFill>
          </a:ln>
        </p:spPr>
        <p:txBody>
          <a:bodyPr wrap="square" rtlCol="0">
            <a:spAutoFit/>
          </a:bodyPr>
          <a:lstStyle/>
          <a:p>
            <a:pPr algn="just"/>
            <a:r>
              <a:rPr lang="en-US" sz="1600" dirty="0"/>
              <a:t>Be the end of the BTEC engineering course students should be competent in the 3 aspects covered in the 3 components. Developing practical skills at HETA, component 1B and component 2B.</a:t>
            </a:r>
            <a:endParaRPr lang="en-GB" sz="1600" dirty="0"/>
          </a:p>
        </p:txBody>
      </p:sp>
      <p:sp>
        <p:nvSpPr>
          <p:cNvPr id="19" name="TextBox 18"/>
          <p:cNvSpPr txBox="1"/>
          <p:nvPr/>
        </p:nvSpPr>
        <p:spPr>
          <a:xfrm>
            <a:off x="164504" y="11419840"/>
            <a:ext cx="6671476" cy="1200329"/>
          </a:xfrm>
          <a:prstGeom prst="rect">
            <a:avLst/>
          </a:prstGeom>
          <a:noFill/>
          <a:ln>
            <a:solidFill>
              <a:schemeClr val="tx1"/>
            </a:solidFill>
          </a:ln>
        </p:spPr>
        <p:txBody>
          <a:bodyPr wrap="square" rtlCol="0">
            <a:spAutoFit/>
          </a:bodyPr>
          <a:lstStyle/>
          <a:p>
            <a:pPr algn="just"/>
            <a:r>
              <a:rPr lang="en-US" dirty="0"/>
              <a:t>The BTEC engineering course consists of 3 components all structured to develop their practical and theory skills. Student's will have the ability to learn about different engineering sectors and how they work. They will also attend HETA and develop their practical skills. </a:t>
            </a:r>
            <a:endParaRPr lang="en-GB" dirty="0"/>
          </a:p>
        </p:txBody>
      </p:sp>
      <p:sp>
        <p:nvSpPr>
          <p:cNvPr id="2" name="TextBox 1">
            <a:extLst>
              <a:ext uri="{FF2B5EF4-FFF2-40B4-BE49-F238E27FC236}">
                <a16:creationId xmlns:a16="http://schemas.microsoft.com/office/drawing/2014/main" id="{484ABB00-BE5A-3C1C-606F-5FE6FF0D5C23}"/>
              </a:ext>
            </a:extLst>
          </p:cNvPr>
          <p:cNvSpPr txBox="1"/>
          <p:nvPr/>
        </p:nvSpPr>
        <p:spPr>
          <a:xfrm>
            <a:off x="6431045" y="7680980"/>
            <a:ext cx="1351839" cy="830997"/>
          </a:xfrm>
          <a:prstGeom prst="rect">
            <a:avLst/>
          </a:prstGeom>
          <a:noFill/>
          <a:ln>
            <a:solidFill>
              <a:schemeClr val="tx1"/>
            </a:solidFill>
          </a:ln>
        </p:spPr>
        <p:txBody>
          <a:bodyPr wrap="square" lIns="91440" tIns="45720" rIns="91440" bIns="45720" rtlCol="0" anchor="t">
            <a:spAutoFit/>
          </a:bodyPr>
          <a:lstStyle/>
          <a:p>
            <a:pPr algn="ctr"/>
            <a:r>
              <a:rPr lang="en-US" sz="1200" dirty="0"/>
              <a:t>Group 2: COMPONENT 2 LAC</a:t>
            </a:r>
          </a:p>
          <a:p>
            <a:pPr algn="ctr"/>
            <a:r>
              <a:rPr lang="en-US" sz="1200" dirty="0">
                <a:cs typeface="Calibri"/>
              </a:rPr>
              <a:t>Practical unit </a:t>
            </a:r>
          </a:p>
        </p:txBody>
      </p:sp>
      <p:sp>
        <p:nvSpPr>
          <p:cNvPr id="7" name="TextBox 6">
            <a:extLst>
              <a:ext uri="{FF2B5EF4-FFF2-40B4-BE49-F238E27FC236}">
                <a16:creationId xmlns:a16="http://schemas.microsoft.com/office/drawing/2014/main" id="{9F8452E1-F49F-0E93-9F2A-A9204FF205EE}"/>
              </a:ext>
            </a:extLst>
          </p:cNvPr>
          <p:cNvSpPr txBox="1"/>
          <p:nvPr/>
        </p:nvSpPr>
        <p:spPr>
          <a:xfrm>
            <a:off x="7885772" y="9699414"/>
            <a:ext cx="1351839" cy="830997"/>
          </a:xfrm>
          <a:prstGeom prst="rect">
            <a:avLst/>
          </a:prstGeom>
          <a:noFill/>
          <a:ln>
            <a:solidFill>
              <a:schemeClr val="tx1"/>
            </a:solidFill>
          </a:ln>
        </p:spPr>
        <p:txBody>
          <a:bodyPr wrap="square" lIns="91440" tIns="45720" rIns="91440" bIns="45720" rtlCol="0" anchor="t">
            <a:spAutoFit/>
          </a:bodyPr>
          <a:lstStyle/>
          <a:p>
            <a:pPr algn="ctr"/>
            <a:r>
              <a:rPr lang="en-US" sz="1200" dirty="0"/>
              <a:t>Group 1: COMPONENT 2 LAC</a:t>
            </a:r>
          </a:p>
          <a:p>
            <a:pPr algn="ctr"/>
            <a:r>
              <a:rPr lang="en-US" sz="1200" dirty="0">
                <a:cs typeface="Calibri"/>
              </a:rPr>
              <a:t>Practical unit </a:t>
            </a:r>
          </a:p>
        </p:txBody>
      </p:sp>
      <p:pic>
        <p:nvPicPr>
          <p:cNvPr id="9" name="Graphic 12" descr="Ruler outline">
            <a:extLst>
              <a:ext uri="{FF2B5EF4-FFF2-40B4-BE49-F238E27FC236}">
                <a16:creationId xmlns:a16="http://schemas.microsoft.com/office/drawing/2014/main" id="{4A365E4E-BDF8-D657-512A-EB32AF2F6E1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707581" y="10053204"/>
            <a:ext cx="914400" cy="914400"/>
          </a:xfrm>
          <a:prstGeom prst="rect">
            <a:avLst/>
          </a:prstGeom>
        </p:spPr>
      </p:pic>
      <p:pic>
        <p:nvPicPr>
          <p:cNvPr id="13" name="Graphic 12" descr="Ruler outline">
            <a:extLst>
              <a:ext uri="{FF2B5EF4-FFF2-40B4-BE49-F238E27FC236}">
                <a16:creationId xmlns:a16="http://schemas.microsoft.com/office/drawing/2014/main" id="{DC854044-D5E9-12B2-029A-BB738E2FA32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889047" y="7307406"/>
            <a:ext cx="914400" cy="914400"/>
          </a:xfrm>
          <a:prstGeom prst="rect">
            <a:avLst/>
          </a:prstGeom>
        </p:spPr>
      </p:pic>
      <p:pic>
        <p:nvPicPr>
          <p:cNvPr id="15" name="Graphic 12" descr="Ruler outline">
            <a:extLst>
              <a:ext uri="{FF2B5EF4-FFF2-40B4-BE49-F238E27FC236}">
                <a16:creationId xmlns:a16="http://schemas.microsoft.com/office/drawing/2014/main" id="{67A9844B-41C9-9376-4F50-212029122ED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052703" y="5998151"/>
            <a:ext cx="914400" cy="914400"/>
          </a:xfrm>
          <a:prstGeom prst="rect">
            <a:avLst/>
          </a:prstGeom>
        </p:spPr>
      </p:pic>
      <p:pic>
        <p:nvPicPr>
          <p:cNvPr id="17" name="Graphic 19" descr="Blueprint with solid fill">
            <a:extLst>
              <a:ext uri="{FF2B5EF4-FFF2-40B4-BE49-F238E27FC236}">
                <a16:creationId xmlns:a16="http://schemas.microsoft.com/office/drawing/2014/main" id="{04CB88A2-6E6E-A0CE-7917-3E0B30F48255}"/>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8489373" y="5016211"/>
            <a:ext cx="914400" cy="914400"/>
          </a:xfrm>
          <a:prstGeom prst="rect">
            <a:avLst/>
          </a:prstGeom>
        </p:spPr>
      </p:pic>
      <p:pic>
        <p:nvPicPr>
          <p:cNvPr id="20" name="Graphic 20" descr="City outline">
            <a:extLst>
              <a:ext uri="{FF2B5EF4-FFF2-40B4-BE49-F238E27FC236}">
                <a16:creationId xmlns:a16="http://schemas.microsoft.com/office/drawing/2014/main" id="{9EAFF977-67C7-B395-8D7B-BDB509AC3B63}"/>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5034395" y="9453129"/>
            <a:ext cx="914400" cy="914400"/>
          </a:xfrm>
          <a:prstGeom prst="rect">
            <a:avLst/>
          </a:prstGeom>
        </p:spPr>
      </p:pic>
      <p:pic>
        <p:nvPicPr>
          <p:cNvPr id="21" name="Graphic 20" descr="Ruler outline">
            <a:extLst>
              <a:ext uri="{FF2B5EF4-FFF2-40B4-BE49-F238E27FC236}">
                <a16:creationId xmlns:a16="http://schemas.microsoft.com/office/drawing/2014/main" id="{A0B832DB-5667-359A-C5EA-7E7CC971D18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0137" y="3197801"/>
            <a:ext cx="914400" cy="914400"/>
          </a:xfrm>
          <a:prstGeom prst="rect">
            <a:avLst/>
          </a:prstGeom>
        </p:spPr>
      </p:pic>
      <p:pic>
        <p:nvPicPr>
          <p:cNvPr id="22" name="Graphic 32" descr="Welder male outline">
            <a:extLst>
              <a:ext uri="{FF2B5EF4-FFF2-40B4-BE49-F238E27FC236}">
                <a16:creationId xmlns:a16="http://schemas.microsoft.com/office/drawing/2014/main" id="{295BEF55-A3B6-ADA6-888C-F0A9C885DF34}"/>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4070639" y="5761759"/>
            <a:ext cx="914400" cy="914400"/>
          </a:xfrm>
          <a:prstGeom prst="rect">
            <a:avLst/>
          </a:prstGeom>
        </p:spPr>
      </p:pic>
      <p:pic>
        <p:nvPicPr>
          <p:cNvPr id="33" name="Graphic 32" descr="Welder male outline">
            <a:extLst>
              <a:ext uri="{FF2B5EF4-FFF2-40B4-BE49-F238E27FC236}">
                <a16:creationId xmlns:a16="http://schemas.microsoft.com/office/drawing/2014/main" id="{E55DB5EE-2514-6BA5-82A3-B1240818072D}"/>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797627" y="2888672"/>
            <a:ext cx="914400" cy="914400"/>
          </a:xfrm>
          <a:prstGeom prst="rect">
            <a:avLst/>
          </a:prstGeom>
        </p:spPr>
      </p:pic>
      <p:pic>
        <p:nvPicPr>
          <p:cNvPr id="43" name="Graphic 46" descr="Pocket knife with solid fill">
            <a:extLst>
              <a:ext uri="{FF2B5EF4-FFF2-40B4-BE49-F238E27FC236}">
                <a16:creationId xmlns:a16="http://schemas.microsoft.com/office/drawing/2014/main" id="{2068C2C7-F7F4-DBD3-9357-AF7C8C096EDE}"/>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8525741" y="2234045"/>
            <a:ext cx="914400" cy="914400"/>
          </a:xfrm>
          <a:prstGeom prst="rect">
            <a:avLst/>
          </a:prstGeom>
        </p:spPr>
      </p:pic>
      <p:pic>
        <p:nvPicPr>
          <p:cNvPr id="47" name="Graphic 47" descr="Typewriter outline">
            <a:extLst>
              <a:ext uri="{FF2B5EF4-FFF2-40B4-BE49-F238E27FC236}">
                <a16:creationId xmlns:a16="http://schemas.microsoft.com/office/drawing/2014/main" id="{A77371C5-9B9F-0C7B-25EC-9DC86E068ED6}"/>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70139" y="5870864"/>
            <a:ext cx="914400" cy="914400"/>
          </a:xfrm>
          <a:prstGeom prst="rect">
            <a:avLst/>
          </a:prstGeom>
        </p:spPr>
      </p:pic>
    </p:spTree>
    <p:extLst>
      <p:ext uri="{BB962C8B-B14F-4D97-AF65-F5344CB8AC3E}">
        <p14:creationId xmlns:p14="http://schemas.microsoft.com/office/powerpoint/2010/main" val="10516792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ecd3540-7ae6-4583-a408-d0fdbd12214c">
      <Terms xmlns="http://schemas.microsoft.com/office/infopath/2007/PartnerControls"/>
    </lcf76f155ced4ddcb4097134ff3c332f>
    <TaxCatchAll xmlns="d2ff850c-5ef6-4677-9489-0d05ff7cff03" xsi:nil="true"/>
    <SharedWithUsers xmlns="d2ff850c-5ef6-4677-9489-0d05ff7cff03">
      <UserInfo>
        <DisplayName>E Cooling</DisplayName>
        <AccountId>13</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50F43E19482FE42816A745AB4D9AA7D" ma:contentTypeVersion="16" ma:contentTypeDescription="Create a new document." ma:contentTypeScope="" ma:versionID="00c6d86db596cc61b0e84bcb94bf7c4d">
  <xsd:schema xmlns:xsd="http://www.w3.org/2001/XMLSchema" xmlns:xs="http://www.w3.org/2001/XMLSchema" xmlns:p="http://schemas.microsoft.com/office/2006/metadata/properties" xmlns:ns2="2ecd3540-7ae6-4583-a408-d0fdbd12214c" xmlns:ns3="d2ff850c-5ef6-4677-9489-0d05ff7cff03" targetNamespace="http://schemas.microsoft.com/office/2006/metadata/properties" ma:root="true" ma:fieldsID="4d4b7d9486f8fa5c077685025de31d86" ns2:_="" ns3:_="">
    <xsd:import namespace="2ecd3540-7ae6-4583-a408-d0fdbd12214c"/>
    <xsd:import namespace="d2ff850c-5ef6-4677-9489-0d05ff7cff0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cd3540-7ae6-4583-a408-d0fdbd1221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11c7e0c-da85-4e02-adfe-e4c199ea6ac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2ff850c-5ef6-4677-9489-0d05ff7cff0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0d4cefb-f12e-40ef-b403-8bafe45b55bd}" ma:internalName="TaxCatchAll" ma:showField="CatchAllData" ma:web="d2ff850c-5ef6-4677-9489-0d05ff7cff0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842E39-CE49-4D0C-86E1-CD90D41B8EF6}">
  <ds:schemaRefs>
    <ds:schemaRef ds:uri="http://schemas.microsoft.com/office/2006/metadata/properties"/>
    <ds:schemaRef ds:uri="http://schemas.microsoft.com/office/infopath/2007/PartnerControls"/>
    <ds:schemaRef ds:uri="2ecd3540-7ae6-4583-a408-d0fdbd12214c"/>
    <ds:schemaRef ds:uri="d2ff850c-5ef6-4677-9489-0d05ff7cff03"/>
  </ds:schemaRefs>
</ds:datastoreItem>
</file>

<file path=customXml/itemProps2.xml><?xml version="1.0" encoding="utf-8"?>
<ds:datastoreItem xmlns:ds="http://schemas.openxmlformats.org/officeDocument/2006/customXml" ds:itemID="{A8E571FB-12F1-4FD6-B10F-3BD6D0A5FD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cd3540-7ae6-4583-a408-d0fdbd12214c"/>
    <ds:schemaRef ds:uri="d2ff850c-5ef6-4677-9489-0d05ff7cff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9C0298-6035-47B1-B1D4-975CA56AB0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5978</TotalTime>
  <Words>236</Words>
  <Application>Microsoft Office PowerPoint</Application>
  <PresentationFormat>A3 Paper (297x420 mm)</PresentationFormat>
  <Paragraphs>27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50</cp:revision>
  <dcterms:created xsi:type="dcterms:W3CDTF">2021-03-19T10:54:36Z</dcterms:created>
  <dcterms:modified xsi:type="dcterms:W3CDTF">2022-08-31T15:23:46Z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0x010100750F43E19482FE42816A745AB4D9AA7D</vt:lpwstr>
  </property>
  <property fmtid="{D5CDD505-2E9C-101B-9397-08002B2CF9AE}" pid="3" name="MediaServiceImageTags">
    <vt:lpwstr/>
  </property>
</Properties>
</file>