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6"/>
  </p:notesMasterIdLst>
  <p:sldIdLst>
    <p:sldId id="256" r:id="rId5"/>
  </p:sldIdLst>
  <p:sldSz cx="9720263" cy="17640300"/>
  <p:notesSz cx="9799638" cy="14355763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E3F2"/>
    <a:srgbClr val="AB403B"/>
    <a:srgbClr val="4B9AD7"/>
    <a:srgbClr val="95C1E4"/>
    <a:srgbClr val="F8B308"/>
    <a:srgbClr val="4EA0DE"/>
    <a:srgbClr val="9E1812"/>
    <a:srgbClr val="002060"/>
    <a:srgbClr val="CC66FF"/>
    <a:srgbClr val="1448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434" autoAdjust="0"/>
    <p:restoredTop sz="95833" autoAdjust="0"/>
  </p:normalViewPr>
  <p:slideViewPr>
    <p:cSldViewPr snapToGrid="0">
      <p:cViewPr varScale="1">
        <p:scale>
          <a:sx n="27" d="100"/>
          <a:sy n="27" d="100"/>
        </p:scale>
        <p:origin x="2964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47578" cy="718592"/>
          </a:xfrm>
          <a:prstGeom prst="rect">
            <a:avLst/>
          </a:prstGeom>
        </p:spPr>
        <p:txBody>
          <a:bodyPr vert="horz" lIns="132067" tIns="66033" rIns="132067" bIns="66033" rtlCol="0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49772" y="0"/>
            <a:ext cx="4247578" cy="718592"/>
          </a:xfrm>
          <a:prstGeom prst="rect">
            <a:avLst/>
          </a:prstGeom>
        </p:spPr>
        <p:txBody>
          <a:bodyPr vert="horz" lIns="132067" tIns="66033" rIns="132067" bIns="66033" rtlCol="0"/>
          <a:lstStyle>
            <a:lvl1pPr algn="r">
              <a:defRPr sz="1700"/>
            </a:lvl1pPr>
          </a:lstStyle>
          <a:p>
            <a:fld id="{627EA94C-77A3-2040-8584-2856F8330D11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65525" y="1795463"/>
            <a:ext cx="2668588" cy="4843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067" tIns="66033" rIns="132067" bIns="6603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79507" y="6908124"/>
            <a:ext cx="7840626" cy="5652309"/>
          </a:xfrm>
          <a:prstGeom prst="rect">
            <a:avLst/>
          </a:prstGeom>
        </p:spPr>
        <p:txBody>
          <a:bodyPr vert="horz" lIns="132067" tIns="66033" rIns="132067" bIns="6603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7171"/>
            <a:ext cx="4247578" cy="718592"/>
          </a:xfrm>
          <a:prstGeom prst="rect">
            <a:avLst/>
          </a:prstGeom>
        </p:spPr>
        <p:txBody>
          <a:bodyPr vert="horz" lIns="132067" tIns="66033" rIns="132067" bIns="66033" rtlCol="0" anchor="b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49772" y="13637171"/>
            <a:ext cx="4247578" cy="718592"/>
          </a:xfrm>
          <a:prstGeom prst="rect">
            <a:avLst/>
          </a:prstGeom>
        </p:spPr>
        <p:txBody>
          <a:bodyPr vert="horz" lIns="132067" tIns="66033" rIns="132067" bIns="66033" rtlCol="0" anchor="b"/>
          <a:lstStyle>
            <a:lvl1pPr algn="r">
              <a:defRPr sz="17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65525" y="1795463"/>
            <a:ext cx="2668588" cy="48434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8.png"/><Relationship Id="rId18" Type="http://schemas.openxmlformats.org/officeDocument/2006/relationships/image" Target="../media/image13.png"/><Relationship Id="rId26" Type="http://schemas.openxmlformats.org/officeDocument/2006/relationships/image" Target="../media/image21.png"/><Relationship Id="rId3" Type="http://schemas.openxmlformats.org/officeDocument/2006/relationships/image" Target="../media/image1.png"/><Relationship Id="rId21" Type="http://schemas.openxmlformats.org/officeDocument/2006/relationships/image" Target="../media/image16.png"/><Relationship Id="rId7" Type="http://schemas.openxmlformats.org/officeDocument/2006/relationships/image" Target="../media/image4.png"/><Relationship Id="rId12" Type="http://schemas.microsoft.com/office/2007/relationships/hdphoto" Target="../media/hdphoto3.wdp"/><Relationship Id="rId17" Type="http://schemas.openxmlformats.org/officeDocument/2006/relationships/image" Target="../media/image12.png"/><Relationship Id="rId25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png"/><Relationship Id="rId20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image" Target="../media/image7.png"/><Relationship Id="rId24" Type="http://schemas.openxmlformats.org/officeDocument/2006/relationships/image" Target="../media/image19.png"/><Relationship Id="rId5" Type="http://schemas.openxmlformats.org/officeDocument/2006/relationships/image" Target="../media/image3.png"/><Relationship Id="rId15" Type="http://schemas.openxmlformats.org/officeDocument/2006/relationships/image" Target="../media/image10.png"/><Relationship Id="rId23" Type="http://schemas.openxmlformats.org/officeDocument/2006/relationships/image" Target="../media/image18.png"/><Relationship Id="rId10" Type="http://schemas.openxmlformats.org/officeDocument/2006/relationships/image" Target="../media/image6.png"/><Relationship Id="rId19" Type="http://schemas.openxmlformats.org/officeDocument/2006/relationships/image" Target="../media/image14.png"/><Relationship Id="rId4" Type="http://schemas.openxmlformats.org/officeDocument/2006/relationships/image" Target="../media/image2.png"/><Relationship Id="rId9" Type="http://schemas.openxmlformats.org/officeDocument/2006/relationships/image" Target="../media/image5.png"/><Relationship Id="rId14" Type="http://schemas.openxmlformats.org/officeDocument/2006/relationships/image" Target="../media/image9.png"/><Relationship Id="rId22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peech Bubble: Rectangle with Corners Rounded 73">
            <a:extLst>
              <a:ext uri="{FF2B5EF4-FFF2-40B4-BE49-F238E27FC236}">
                <a16:creationId xmlns:a16="http://schemas.microsoft.com/office/drawing/2014/main" id="{BDC2A4FA-DFC1-4BBB-8C7C-AA926C23DCE4}"/>
              </a:ext>
            </a:extLst>
          </p:cNvPr>
          <p:cNvSpPr/>
          <p:nvPr/>
        </p:nvSpPr>
        <p:spPr>
          <a:xfrm>
            <a:off x="7055876" y="14874391"/>
            <a:ext cx="1196063" cy="461665"/>
          </a:xfrm>
          <a:prstGeom prst="wedgeRoundRect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4060" y="-6035"/>
            <a:ext cx="9726896" cy="176403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176761" y="139488"/>
            <a:ext cx="9366739" cy="170548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Where are areas of surplus and deficit located globally?</a:t>
            </a:r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619964" y="13663093"/>
            <a:ext cx="2780712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95C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53674" y="15538254"/>
            <a:ext cx="6163563" cy="610731"/>
          </a:xfrm>
          <a:prstGeom prst="rect">
            <a:avLst/>
          </a:prstGeom>
          <a:solidFill>
            <a:srgbClr val="95C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418957" y="11404950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CFE3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928849" y="13373987"/>
            <a:ext cx="5942715" cy="621843"/>
          </a:xfrm>
          <a:prstGeom prst="rect">
            <a:avLst/>
          </a:prstGeom>
          <a:solidFill>
            <a:srgbClr val="95C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032661" y="11143335"/>
            <a:ext cx="5841604" cy="642690"/>
          </a:xfrm>
          <a:prstGeom prst="rect">
            <a:avLst/>
          </a:prstGeom>
          <a:solidFill>
            <a:srgbClr val="CFE3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670067" y="9270881"/>
            <a:ext cx="2800986" cy="2229301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rgbClr val="CFE3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353966" y="7079145"/>
            <a:ext cx="2805423" cy="2287911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95C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32660" y="8978644"/>
            <a:ext cx="5935711" cy="648000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CFE3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114180" y="6821733"/>
            <a:ext cx="5713462" cy="617391"/>
          </a:xfrm>
          <a:prstGeom prst="rect">
            <a:avLst/>
          </a:prstGeom>
          <a:solidFill>
            <a:srgbClr val="95C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758789" y="4966051"/>
            <a:ext cx="2763038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95C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299" name="Rectangle 298">
            <a:extLst>
              <a:ext uri="{FF2B5EF4-FFF2-40B4-BE49-F238E27FC236}">
                <a16:creationId xmlns:a16="http://schemas.microsoft.com/office/drawing/2014/main" id="{174F9E2F-4304-4EA9-9B43-D510498E0880}"/>
              </a:ext>
            </a:extLst>
          </p:cNvPr>
          <p:cNvSpPr/>
          <p:nvPr/>
        </p:nvSpPr>
        <p:spPr>
          <a:xfrm>
            <a:off x="6887541" y="13341299"/>
            <a:ext cx="1038217" cy="647686"/>
          </a:xfrm>
          <a:prstGeom prst="rect">
            <a:avLst/>
          </a:prstGeom>
          <a:solidFill>
            <a:srgbClr val="9E1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318775" y="2788295"/>
            <a:ext cx="2794370" cy="220431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CFE3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114182" y="4686257"/>
            <a:ext cx="5733212" cy="604171"/>
          </a:xfrm>
          <a:prstGeom prst="rect">
            <a:avLst/>
          </a:prstGeom>
          <a:solidFill>
            <a:srgbClr val="CFE3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953674" y="2497841"/>
            <a:ext cx="5854586" cy="618474"/>
          </a:xfrm>
          <a:prstGeom prst="rect">
            <a:avLst/>
          </a:prstGeom>
          <a:solidFill>
            <a:srgbClr val="CFE3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18" name="Rectangle 317">
            <a:extLst>
              <a:ext uri="{FF2B5EF4-FFF2-40B4-BE49-F238E27FC236}">
                <a16:creationId xmlns:a16="http://schemas.microsoft.com/office/drawing/2014/main" id="{7603361F-7D00-405D-94EC-75583220DE39}"/>
              </a:ext>
            </a:extLst>
          </p:cNvPr>
          <p:cNvSpPr/>
          <p:nvPr/>
        </p:nvSpPr>
        <p:spPr>
          <a:xfrm>
            <a:off x="2110422" y="4675273"/>
            <a:ext cx="2216765" cy="621066"/>
          </a:xfrm>
          <a:prstGeom prst="rect">
            <a:avLst/>
          </a:prstGeom>
          <a:solidFill>
            <a:srgbClr val="95C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25" name="Rectangle 324">
            <a:extLst>
              <a:ext uri="{FF2B5EF4-FFF2-40B4-BE49-F238E27FC236}">
                <a16:creationId xmlns:a16="http://schemas.microsoft.com/office/drawing/2014/main" id="{A183D85D-EF81-4E97-A0B3-08A0BA3038F3}"/>
              </a:ext>
            </a:extLst>
          </p:cNvPr>
          <p:cNvSpPr/>
          <p:nvPr/>
        </p:nvSpPr>
        <p:spPr>
          <a:xfrm>
            <a:off x="1966681" y="2493266"/>
            <a:ext cx="2814510" cy="622447"/>
          </a:xfrm>
          <a:prstGeom prst="rect">
            <a:avLst/>
          </a:prstGeom>
          <a:solidFill>
            <a:srgbClr val="95C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B86E97AE-F6AD-3941-9977-D85456F283F2}"/>
              </a:ext>
            </a:extLst>
          </p:cNvPr>
          <p:cNvSpPr/>
          <p:nvPr/>
        </p:nvSpPr>
        <p:spPr>
          <a:xfrm>
            <a:off x="3588245" y="4515085"/>
            <a:ext cx="841075" cy="8543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276162" y="15336268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DDCFADFF-18E9-314C-BA93-B0E2EAA0B395}"/>
              </a:ext>
            </a:extLst>
          </p:cNvPr>
          <p:cNvCxnSpPr>
            <a:cxnSpLocks/>
          </p:cNvCxnSpPr>
          <p:nvPr/>
        </p:nvCxnSpPr>
        <p:spPr>
          <a:xfrm>
            <a:off x="4349783" y="16046915"/>
            <a:ext cx="0" cy="448833"/>
          </a:xfrm>
          <a:prstGeom prst="line">
            <a:avLst/>
          </a:prstGeom>
          <a:ln w="19050">
            <a:solidFill>
              <a:srgbClr val="AB403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1" name="TextBox 400">
            <a:extLst>
              <a:ext uri="{FF2B5EF4-FFF2-40B4-BE49-F238E27FC236}">
                <a16:creationId xmlns:a16="http://schemas.microsoft.com/office/drawing/2014/main" id="{189D5999-43F7-F641-9393-172A969C8B1F}"/>
              </a:ext>
            </a:extLst>
          </p:cNvPr>
          <p:cNvSpPr txBox="1"/>
          <p:nvPr/>
        </p:nvSpPr>
        <p:spPr>
          <a:xfrm>
            <a:off x="1" y="17218451"/>
            <a:ext cx="9720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‘A </a:t>
            </a:r>
            <a:r>
              <a:rPr lang="en-US" sz="1800" b="1" dirty="0">
                <a:solidFill>
                  <a:schemeClr val="bg1"/>
                </a:solidFill>
                <a:latin typeface="Gill Sans MT" panose="020B0502020104020203" pitchFamily="34" charset="0"/>
              </a:rPr>
              <a:t>reader lives a thousand lives before he dies. The man who never reads lives only one</a:t>
            </a:r>
            <a:r>
              <a:rPr lang="en-US" sz="1800" b="1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.’</a:t>
            </a:r>
            <a:endParaRPr lang="en-US" sz="1800" b="1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426" name="Straight Connector 425">
            <a:extLst>
              <a:ext uri="{FF2B5EF4-FFF2-40B4-BE49-F238E27FC236}">
                <a16:creationId xmlns:a16="http://schemas.microsoft.com/office/drawing/2014/main" id="{9A7E9AE4-66B6-4167-8CB1-2370B4DFB57F}"/>
              </a:ext>
            </a:extLst>
          </p:cNvPr>
          <p:cNvCxnSpPr>
            <a:cxnSpLocks/>
          </p:cNvCxnSpPr>
          <p:nvPr/>
        </p:nvCxnSpPr>
        <p:spPr>
          <a:xfrm flipV="1">
            <a:off x="2651992" y="12939007"/>
            <a:ext cx="0" cy="444556"/>
          </a:xfrm>
          <a:prstGeom prst="line">
            <a:avLst/>
          </a:prstGeom>
          <a:ln w="19050">
            <a:solidFill>
              <a:srgbClr val="AB403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4" name="Block Arc 573">
            <a:extLst>
              <a:ext uri="{FF2B5EF4-FFF2-40B4-BE49-F238E27FC236}">
                <a16:creationId xmlns:a16="http://schemas.microsoft.com/office/drawing/2014/main" id="{42DCC817-95A4-4F9E-B69E-5B3F826F1806}"/>
              </a:ext>
            </a:extLst>
          </p:cNvPr>
          <p:cNvSpPr/>
          <p:nvPr/>
        </p:nvSpPr>
        <p:spPr>
          <a:xfrm rot="16200000">
            <a:off x="550462" y="597553"/>
            <a:ext cx="2846103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95C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4279028" y="2333791"/>
            <a:ext cx="858318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93" name="Rectangle 692">
            <a:extLst>
              <a:ext uri="{FF2B5EF4-FFF2-40B4-BE49-F238E27FC236}">
                <a16:creationId xmlns:a16="http://schemas.microsoft.com/office/drawing/2014/main" id="{242D1697-493D-4EEA-9BF1-C16D669A5B45}"/>
              </a:ext>
            </a:extLst>
          </p:cNvPr>
          <p:cNvSpPr/>
          <p:nvPr/>
        </p:nvSpPr>
        <p:spPr>
          <a:xfrm>
            <a:off x="1973513" y="268269"/>
            <a:ext cx="462817" cy="617664"/>
          </a:xfrm>
          <a:prstGeom prst="rect">
            <a:avLst/>
          </a:prstGeom>
          <a:solidFill>
            <a:srgbClr val="95C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C1E68218-A72C-42FF-BFD3-B8AD3C756B2E}"/>
              </a:ext>
            </a:extLst>
          </p:cNvPr>
          <p:cNvCxnSpPr>
            <a:cxnSpLocks/>
          </p:cNvCxnSpPr>
          <p:nvPr/>
        </p:nvCxnSpPr>
        <p:spPr>
          <a:xfrm>
            <a:off x="1482808" y="14704859"/>
            <a:ext cx="969874" cy="2585"/>
          </a:xfrm>
          <a:prstGeom prst="line">
            <a:avLst/>
          </a:prstGeom>
          <a:ln w="19050">
            <a:solidFill>
              <a:srgbClr val="AB403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1" name="Picture 16" descr="https://static.thenounproject.com/png/996079-200.png">
            <a:extLst>
              <a:ext uri="{FF2B5EF4-FFF2-40B4-BE49-F238E27FC236}">
                <a16:creationId xmlns:a16="http://schemas.microsoft.com/office/drawing/2014/main" id="{EE8194A5-BB65-46A0-B946-5C9ABEB7E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003" y="22229468"/>
            <a:ext cx="150239" cy="150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3126704" y="238051"/>
            <a:ext cx="530788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400" b="1" dirty="0" smtClean="0">
                <a:solidFill>
                  <a:srgbClr val="4B9AD7"/>
                </a:solidFill>
                <a:latin typeface="Gill Sans MT" panose="020B0502020104020203" pitchFamily="34" charset="0"/>
                <a:ea typeface="Malgun Gothic" panose="020B0503020000020004" pitchFamily="34" charset="-127"/>
                <a:cs typeface="Aharoni" panose="020B0604020202020204" pitchFamily="2" charset="-79"/>
              </a:rPr>
              <a:t>English Learning Journey</a:t>
            </a:r>
            <a:endParaRPr lang="en-GB" sz="3400" b="1" dirty="0">
              <a:solidFill>
                <a:srgbClr val="4B9AD7"/>
              </a:solidFill>
              <a:latin typeface="Gill Sans MT" panose="020B0502020104020203" pitchFamily="34" charset="0"/>
              <a:ea typeface="Malgun Gothic" panose="020B0503020000020004" pitchFamily="34" charset="-127"/>
              <a:cs typeface="Aharoni" panose="020B0604020202020204" pitchFamily="2" charset="-79"/>
            </a:endParaRPr>
          </a:p>
        </p:txBody>
      </p:sp>
      <p:pic>
        <p:nvPicPr>
          <p:cNvPr id="3" name="Picture 2" descr="Ormiston Maritime Academ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4589" y="218686"/>
            <a:ext cx="972114" cy="630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9" name="TextBox 488"/>
          <p:cNvSpPr txBox="1"/>
          <p:nvPr/>
        </p:nvSpPr>
        <p:spPr>
          <a:xfrm>
            <a:off x="1197792" y="12493964"/>
            <a:ext cx="28909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AB403B"/>
                </a:solidFill>
                <a:latin typeface="Gill Sans MT" panose="020B0502020104020203" pitchFamily="34" charset="0"/>
              </a:rPr>
              <a:t>Metaphor Poetry</a:t>
            </a:r>
            <a:endParaRPr lang="en-GB" sz="2400" b="1" dirty="0">
              <a:solidFill>
                <a:srgbClr val="AB403B"/>
              </a:solidFill>
              <a:latin typeface="Gill Sans MT" panose="020B0502020104020203" pitchFamily="34" charset="0"/>
            </a:endParaRPr>
          </a:p>
        </p:txBody>
      </p:sp>
      <p:pic>
        <p:nvPicPr>
          <p:cNvPr id="169" name="Picture 168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3013586" y="14786394"/>
            <a:ext cx="406029" cy="2048191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9648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67018" y="13259223"/>
            <a:ext cx="1134937" cy="2717571"/>
          </a:xfrm>
          <a:prstGeom prst="rect">
            <a:avLst/>
          </a:prstGeom>
        </p:spPr>
      </p:pic>
      <p:pic>
        <p:nvPicPr>
          <p:cNvPr id="171" name="Picture 170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5061777" y="14786394"/>
            <a:ext cx="406029" cy="2048191"/>
          </a:xfrm>
          <a:prstGeom prst="rect">
            <a:avLst/>
          </a:prstGeom>
        </p:spPr>
      </p:pic>
      <p:pic>
        <p:nvPicPr>
          <p:cNvPr id="172" name="Picture 171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rcRect t="60484"/>
          <a:stretch/>
        </p:blipFill>
        <p:spPr>
          <a:xfrm rot="5400000">
            <a:off x="6440805" y="15405810"/>
            <a:ext cx="406029" cy="809360"/>
          </a:xfrm>
          <a:prstGeom prst="rect">
            <a:avLst/>
          </a:prstGeom>
        </p:spPr>
      </p:pic>
      <p:pic>
        <p:nvPicPr>
          <p:cNvPr id="173" name="Picture 172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9648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0800000">
            <a:off x="7734232" y="11342511"/>
            <a:ext cx="1134937" cy="2717571"/>
          </a:xfrm>
          <a:prstGeom prst="rect">
            <a:avLst/>
          </a:prstGeom>
        </p:spPr>
      </p:pic>
      <p:pic>
        <p:nvPicPr>
          <p:cNvPr id="174" name="Picture 173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2999556" y="12600686"/>
            <a:ext cx="406029" cy="2048191"/>
          </a:xfrm>
          <a:prstGeom prst="rect">
            <a:avLst/>
          </a:prstGeom>
        </p:spPr>
      </p:pic>
      <p:pic>
        <p:nvPicPr>
          <p:cNvPr id="175" name="Picture 174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5047747" y="12600686"/>
            <a:ext cx="406029" cy="2048191"/>
          </a:xfrm>
          <a:prstGeom prst="rect">
            <a:avLst/>
          </a:prstGeom>
        </p:spPr>
      </p:pic>
      <p:pic>
        <p:nvPicPr>
          <p:cNvPr id="176" name="Picture 175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rcRect t="60484"/>
          <a:stretch/>
        </p:blipFill>
        <p:spPr>
          <a:xfrm rot="5400000">
            <a:off x="6426775" y="13220102"/>
            <a:ext cx="406029" cy="809360"/>
          </a:xfrm>
          <a:prstGeom prst="rect">
            <a:avLst/>
          </a:prstGeom>
        </p:spPr>
      </p:pic>
      <p:pic>
        <p:nvPicPr>
          <p:cNvPr id="181" name="Picture 180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3110415" y="10444257"/>
            <a:ext cx="406029" cy="2064530"/>
          </a:xfrm>
          <a:prstGeom prst="rect">
            <a:avLst/>
          </a:prstGeom>
        </p:spPr>
      </p:pic>
      <p:pic>
        <p:nvPicPr>
          <p:cNvPr id="182" name="Picture 181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9648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46228" y="8916939"/>
            <a:ext cx="1134937" cy="2729418"/>
          </a:xfrm>
          <a:prstGeom prst="rect">
            <a:avLst/>
          </a:prstGeom>
        </p:spPr>
      </p:pic>
      <p:pic>
        <p:nvPicPr>
          <p:cNvPr id="183" name="Picture 182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5164525" y="10451735"/>
            <a:ext cx="406029" cy="2048191"/>
          </a:xfrm>
          <a:prstGeom prst="rect">
            <a:avLst/>
          </a:prstGeom>
        </p:spPr>
      </p:pic>
      <p:pic>
        <p:nvPicPr>
          <p:cNvPr id="184" name="Picture 183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rcRect t="71907" b="1"/>
          <a:stretch/>
        </p:blipFill>
        <p:spPr>
          <a:xfrm rot="5400000">
            <a:off x="6451042" y="11189956"/>
            <a:ext cx="406029" cy="575369"/>
          </a:xfrm>
          <a:prstGeom prst="rect">
            <a:avLst/>
          </a:prstGeom>
        </p:spPr>
      </p:pic>
      <p:pic>
        <p:nvPicPr>
          <p:cNvPr id="185" name="Picture 184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rcRect t="60484"/>
          <a:stretch/>
        </p:blipFill>
        <p:spPr>
          <a:xfrm rot="5400000">
            <a:off x="7131405" y="11073304"/>
            <a:ext cx="406029" cy="809360"/>
          </a:xfrm>
          <a:prstGeom prst="rect">
            <a:avLst/>
          </a:prstGeom>
        </p:spPr>
      </p:pic>
      <p:pic>
        <p:nvPicPr>
          <p:cNvPr id="186" name="Picture 185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9648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0800000">
            <a:off x="7647261" y="7008072"/>
            <a:ext cx="1134937" cy="2717571"/>
          </a:xfrm>
          <a:prstGeom prst="rect">
            <a:avLst/>
          </a:prstGeom>
        </p:spPr>
      </p:pic>
      <p:pic>
        <p:nvPicPr>
          <p:cNvPr id="187" name="Picture 186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3100389" y="8243608"/>
            <a:ext cx="406029" cy="2064530"/>
          </a:xfrm>
          <a:prstGeom prst="rect">
            <a:avLst/>
          </a:prstGeom>
        </p:spPr>
      </p:pic>
      <p:pic>
        <p:nvPicPr>
          <p:cNvPr id="188" name="Picture 187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5154499" y="8251086"/>
            <a:ext cx="406029" cy="2048191"/>
          </a:xfrm>
          <a:prstGeom prst="rect">
            <a:avLst/>
          </a:prstGeom>
        </p:spPr>
      </p:pic>
      <p:pic>
        <p:nvPicPr>
          <p:cNvPr id="189" name="Picture 188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rcRect t="60484"/>
          <a:stretch/>
        </p:blipFill>
        <p:spPr>
          <a:xfrm rot="5400000">
            <a:off x="7121379" y="8872655"/>
            <a:ext cx="406029" cy="809360"/>
          </a:xfrm>
          <a:prstGeom prst="rect">
            <a:avLst/>
          </a:prstGeom>
        </p:spPr>
      </p:pic>
      <p:pic>
        <p:nvPicPr>
          <p:cNvPr id="190" name="Picture 189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rcRect t="71907" b="1"/>
          <a:stretch/>
        </p:blipFill>
        <p:spPr>
          <a:xfrm rot="5400000">
            <a:off x="6440861" y="8990092"/>
            <a:ext cx="406029" cy="575369"/>
          </a:xfrm>
          <a:prstGeom prst="rect">
            <a:avLst/>
          </a:prstGeom>
        </p:spPr>
      </p:pic>
      <p:pic>
        <p:nvPicPr>
          <p:cNvPr id="194" name="Picture 193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3158750" y="6113227"/>
            <a:ext cx="406029" cy="2064530"/>
          </a:xfrm>
          <a:prstGeom prst="rect">
            <a:avLst/>
          </a:prstGeom>
        </p:spPr>
      </p:pic>
      <p:pic>
        <p:nvPicPr>
          <p:cNvPr id="195" name="Picture 194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9648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94563" y="4585909"/>
            <a:ext cx="1134937" cy="2729418"/>
          </a:xfrm>
          <a:prstGeom prst="rect">
            <a:avLst/>
          </a:prstGeom>
        </p:spPr>
      </p:pic>
      <p:pic>
        <p:nvPicPr>
          <p:cNvPr id="203" name="Picture 202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9648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0800000">
            <a:off x="7570800" y="2634700"/>
            <a:ext cx="1135125" cy="2717571"/>
          </a:xfrm>
          <a:prstGeom prst="rect">
            <a:avLst/>
          </a:prstGeom>
        </p:spPr>
      </p:pic>
      <p:pic>
        <p:nvPicPr>
          <p:cNvPr id="196" name="Picture 19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5212860" y="6120705"/>
            <a:ext cx="406029" cy="2048191"/>
          </a:xfrm>
          <a:prstGeom prst="rect">
            <a:avLst/>
          </a:prstGeom>
        </p:spPr>
      </p:pic>
      <p:pic>
        <p:nvPicPr>
          <p:cNvPr id="197" name="Picture 196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rcRect t="71907" b="1"/>
          <a:stretch/>
        </p:blipFill>
        <p:spPr>
          <a:xfrm rot="5400000">
            <a:off x="6499377" y="6858926"/>
            <a:ext cx="406029" cy="575369"/>
          </a:xfrm>
          <a:prstGeom prst="rect">
            <a:avLst/>
          </a:prstGeom>
        </p:spPr>
      </p:pic>
      <p:pic>
        <p:nvPicPr>
          <p:cNvPr id="198" name="Picture 197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rcRect t="65404"/>
          <a:stretch/>
        </p:blipFill>
        <p:spPr>
          <a:xfrm rot="5400000">
            <a:off x="7129360" y="6792655"/>
            <a:ext cx="406029" cy="708600"/>
          </a:xfrm>
          <a:prstGeom prst="rect">
            <a:avLst/>
          </a:prstGeom>
        </p:spPr>
      </p:pic>
      <p:pic>
        <p:nvPicPr>
          <p:cNvPr id="199" name="Picture 198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3148724" y="3910197"/>
            <a:ext cx="406029" cy="2064530"/>
          </a:xfrm>
          <a:prstGeom prst="rect">
            <a:avLst/>
          </a:prstGeom>
        </p:spPr>
      </p:pic>
      <p:pic>
        <p:nvPicPr>
          <p:cNvPr id="204" name="Picture 203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rcRect b="67952"/>
          <a:stretch/>
        </p:blipFill>
        <p:spPr>
          <a:xfrm rot="5400000">
            <a:off x="3648245" y="4678363"/>
            <a:ext cx="406029" cy="661641"/>
          </a:xfrm>
          <a:prstGeom prst="rect">
            <a:avLst/>
          </a:prstGeom>
        </p:spPr>
      </p:pic>
      <p:pic>
        <p:nvPicPr>
          <p:cNvPr id="205" name="Picture 204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5000911" y="3931056"/>
            <a:ext cx="406029" cy="2048191"/>
          </a:xfrm>
          <a:prstGeom prst="rect">
            <a:avLst/>
          </a:prstGeom>
        </p:spPr>
      </p:pic>
      <p:pic>
        <p:nvPicPr>
          <p:cNvPr id="206" name="Picture 205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rcRect t="60484"/>
          <a:stretch/>
        </p:blipFill>
        <p:spPr>
          <a:xfrm rot="5400000">
            <a:off x="6967791" y="4552625"/>
            <a:ext cx="406029" cy="809360"/>
          </a:xfrm>
          <a:prstGeom prst="rect">
            <a:avLst/>
          </a:prstGeom>
        </p:spPr>
      </p:pic>
      <p:pic>
        <p:nvPicPr>
          <p:cNvPr id="207" name="Picture 206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rcRect t="71907" b="1"/>
          <a:stretch/>
        </p:blipFill>
        <p:spPr>
          <a:xfrm rot="5400000">
            <a:off x="6287273" y="4670062"/>
            <a:ext cx="406029" cy="575369"/>
          </a:xfrm>
          <a:prstGeom prst="rect">
            <a:avLst/>
          </a:prstGeom>
        </p:spPr>
      </p:pic>
      <p:pic>
        <p:nvPicPr>
          <p:cNvPr id="208" name="Picture 207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3028977" y="1741753"/>
            <a:ext cx="406029" cy="2064530"/>
          </a:xfrm>
          <a:prstGeom prst="rect">
            <a:avLst/>
          </a:prstGeom>
        </p:spPr>
      </p:pic>
      <p:pic>
        <p:nvPicPr>
          <p:cNvPr id="209" name="Picture 208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9648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65600" y="214435"/>
            <a:ext cx="1134937" cy="2729418"/>
          </a:xfrm>
          <a:prstGeom prst="rect">
            <a:avLst/>
          </a:prstGeom>
        </p:spPr>
      </p:pic>
      <p:pic>
        <p:nvPicPr>
          <p:cNvPr id="210" name="Picture 209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5092612" y="1749231"/>
            <a:ext cx="406029" cy="2048191"/>
          </a:xfrm>
          <a:prstGeom prst="rect">
            <a:avLst/>
          </a:prstGeom>
        </p:spPr>
      </p:pic>
      <p:pic>
        <p:nvPicPr>
          <p:cNvPr id="211" name="Picture 210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rcRect t="71907" b="1"/>
          <a:stretch/>
        </p:blipFill>
        <p:spPr>
          <a:xfrm rot="5400000">
            <a:off x="6379130" y="2487452"/>
            <a:ext cx="406029" cy="575369"/>
          </a:xfrm>
          <a:prstGeom prst="rect">
            <a:avLst/>
          </a:prstGeom>
        </p:spPr>
      </p:pic>
      <p:pic>
        <p:nvPicPr>
          <p:cNvPr id="212" name="Picture 211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rcRect t="91875"/>
          <a:stretch/>
        </p:blipFill>
        <p:spPr>
          <a:xfrm rot="5400000">
            <a:off x="2070555" y="487120"/>
            <a:ext cx="406029" cy="167737"/>
          </a:xfrm>
          <a:prstGeom prst="rect">
            <a:avLst/>
          </a:prstGeom>
        </p:spPr>
      </p:pic>
      <p:pic>
        <p:nvPicPr>
          <p:cNvPr id="213" name="Picture 212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rcRect t="65404"/>
          <a:stretch/>
        </p:blipFill>
        <p:spPr>
          <a:xfrm rot="5400000">
            <a:off x="7017819" y="2415506"/>
            <a:ext cx="406029" cy="708600"/>
          </a:xfrm>
          <a:prstGeom prst="rect">
            <a:avLst/>
          </a:prstGeom>
        </p:spPr>
      </p:pic>
      <p:grpSp>
        <p:nvGrpSpPr>
          <p:cNvPr id="219" name="Group 218"/>
          <p:cNvGrpSpPr/>
          <p:nvPr/>
        </p:nvGrpSpPr>
        <p:grpSpPr>
          <a:xfrm>
            <a:off x="6847621" y="13144908"/>
            <a:ext cx="1154673" cy="1158849"/>
            <a:chOff x="7055876" y="15297149"/>
            <a:chExt cx="1154673" cy="1158849"/>
          </a:xfrm>
        </p:grpSpPr>
        <p:pic>
          <p:nvPicPr>
            <p:cNvPr id="226" name="Picture 225"/>
            <p:cNvPicPr>
              <a:picLocks noChangeAspect="1"/>
            </p:cNvPicPr>
            <p:nvPr/>
          </p:nvPicPr>
          <p:blipFill rotWithShape="1">
            <a:blip r:embed="rId9"/>
            <a:srcRect l="820" t="1310" r="532" b="1722"/>
            <a:stretch/>
          </p:blipFill>
          <p:spPr>
            <a:xfrm>
              <a:off x="7058024" y="15297149"/>
              <a:ext cx="1152525" cy="1121569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</p:pic>
        <p:sp>
          <p:nvSpPr>
            <p:cNvPr id="227" name="TextBox 226"/>
            <p:cNvSpPr txBox="1"/>
            <p:nvPr/>
          </p:nvSpPr>
          <p:spPr>
            <a:xfrm>
              <a:off x="7055876" y="16086666"/>
              <a:ext cx="11436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b="1" dirty="0" smtClean="0">
                  <a:latin typeface="Gill Sans MT" panose="020B0502020104020203" pitchFamily="34" charset="0"/>
                </a:rPr>
                <a:t>YEAR 8</a:t>
              </a:r>
              <a:endParaRPr lang="en-GB" sz="1800" b="1" dirty="0">
                <a:latin typeface="Gill Sans MT" panose="020B0502020104020203" pitchFamily="34" charset="0"/>
              </a:endParaRPr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7180310" y="8806231"/>
            <a:ext cx="1154673" cy="1158849"/>
            <a:chOff x="7055876" y="15297149"/>
            <a:chExt cx="1154673" cy="1158849"/>
          </a:xfrm>
        </p:grpSpPr>
        <p:pic>
          <p:nvPicPr>
            <p:cNvPr id="233" name="Picture 232"/>
            <p:cNvPicPr>
              <a:picLocks noChangeAspect="1"/>
            </p:cNvPicPr>
            <p:nvPr/>
          </p:nvPicPr>
          <p:blipFill rotWithShape="1">
            <a:blip r:embed="rId9"/>
            <a:srcRect l="820" t="1310" r="532" b="1722"/>
            <a:stretch/>
          </p:blipFill>
          <p:spPr>
            <a:xfrm>
              <a:off x="7058024" y="15297149"/>
              <a:ext cx="1152525" cy="1121569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</p:pic>
        <p:sp>
          <p:nvSpPr>
            <p:cNvPr id="235" name="TextBox 234"/>
            <p:cNvSpPr txBox="1"/>
            <p:nvPr/>
          </p:nvSpPr>
          <p:spPr>
            <a:xfrm>
              <a:off x="7055876" y="16086666"/>
              <a:ext cx="11436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b="1" dirty="0" smtClean="0">
                  <a:latin typeface="Gill Sans MT" panose="020B0502020104020203" pitchFamily="34" charset="0"/>
                </a:rPr>
                <a:t>YEAR 9</a:t>
              </a:r>
              <a:endParaRPr lang="en-GB" sz="1800" b="1" dirty="0">
                <a:latin typeface="Gill Sans MT" panose="020B0502020104020203" pitchFamily="34" charset="0"/>
              </a:endParaRPr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3368968" y="4468329"/>
            <a:ext cx="1154673" cy="1158849"/>
            <a:chOff x="7055876" y="15297149"/>
            <a:chExt cx="1154673" cy="1158849"/>
          </a:xfrm>
        </p:grpSpPr>
        <p:pic>
          <p:nvPicPr>
            <p:cNvPr id="237" name="Picture 236"/>
            <p:cNvPicPr>
              <a:picLocks noChangeAspect="1"/>
            </p:cNvPicPr>
            <p:nvPr/>
          </p:nvPicPr>
          <p:blipFill rotWithShape="1">
            <a:blip r:embed="rId9"/>
            <a:srcRect l="820" t="1310" r="532" b="1722"/>
            <a:stretch/>
          </p:blipFill>
          <p:spPr>
            <a:xfrm>
              <a:off x="7058024" y="15297149"/>
              <a:ext cx="1152525" cy="1121569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</p:pic>
        <p:sp>
          <p:nvSpPr>
            <p:cNvPr id="238" name="TextBox 237"/>
            <p:cNvSpPr txBox="1"/>
            <p:nvPr/>
          </p:nvSpPr>
          <p:spPr>
            <a:xfrm>
              <a:off x="7055876" y="16086666"/>
              <a:ext cx="11436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b="1" dirty="0" smtClean="0">
                  <a:latin typeface="Gill Sans MT" panose="020B0502020104020203" pitchFamily="34" charset="0"/>
                </a:rPr>
                <a:t>YEAR 10</a:t>
              </a:r>
              <a:endParaRPr lang="en-GB" sz="1800" b="1" dirty="0">
                <a:latin typeface="Gill Sans MT" panose="020B0502020104020203" pitchFamily="34" charset="0"/>
              </a:endParaRPr>
            </a:p>
          </p:txBody>
        </p:sp>
      </p:grpSp>
      <p:grpSp>
        <p:nvGrpSpPr>
          <p:cNvPr id="239" name="Group 238"/>
          <p:cNvGrpSpPr/>
          <p:nvPr/>
        </p:nvGrpSpPr>
        <p:grpSpPr>
          <a:xfrm>
            <a:off x="4159850" y="2287591"/>
            <a:ext cx="1154673" cy="1158849"/>
            <a:chOff x="7055876" y="15297149"/>
            <a:chExt cx="1154673" cy="1158849"/>
          </a:xfrm>
        </p:grpSpPr>
        <p:pic>
          <p:nvPicPr>
            <p:cNvPr id="240" name="Picture 239"/>
            <p:cNvPicPr>
              <a:picLocks noChangeAspect="1"/>
            </p:cNvPicPr>
            <p:nvPr/>
          </p:nvPicPr>
          <p:blipFill rotWithShape="1">
            <a:blip r:embed="rId9"/>
            <a:srcRect l="820" t="1310" r="532" b="1722"/>
            <a:stretch/>
          </p:blipFill>
          <p:spPr>
            <a:xfrm>
              <a:off x="7058024" y="15297149"/>
              <a:ext cx="1152525" cy="1121569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</p:pic>
        <p:sp>
          <p:nvSpPr>
            <p:cNvPr id="241" name="TextBox 240"/>
            <p:cNvSpPr txBox="1"/>
            <p:nvPr/>
          </p:nvSpPr>
          <p:spPr>
            <a:xfrm>
              <a:off x="7055876" y="16086666"/>
              <a:ext cx="11436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b="1" dirty="0" smtClean="0">
                  <a:latin typeface="Gill Sans MT" panose="020B0502020104020203" pitchFamily="34" charset="0"/>
                </a:rPr>
                <a:t>YEAR 11</a:t>
              </a:r>
              <a:endParaRPr lang="en-GB" sz="1800" b="1" dirty="0">
                <a:latin typeface="Gill Sans MT" panose="020B0502020104020203" pitchFamily="34" charset="0"/>
              </a:endParaRPr>
            </a:p>
          </p:txBody>
        </p:sp>
      </p:grpSp>
      <p:pic>
        <p:nvPicPr>
          <p:cNvPr id="30" name="Picture 2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flipH="1">
            <a:off x="8005298" y="14236018"/>
            <a:ext cx="1635146" cy="1635146"/>
          </a:xfrm>
          <a:prstGeom prst="rect">
            <a:avLst/>
          </a:prstGeom>
        </p:spPr>
      </p:pic>
      <p:grpSp>
        <p:nvGrpSpPr>
          <p:cNvPr id="37" name="Group 36"/>
          <p:cNvGrpSpPr/>
          <p:nvPr/>
        </p:nvGrpSpPr>
        <p:grpSpPr>
          <a:xfrm>
            <a:off x="2158357" y="122346"/>
            <a:ext cx="1051144" cy="1044335"/>
            <a:chOff x="2218412" y="-21012"/>
            <a:chExt cx="1138123" cy="1443347"/>
          </a:xfrm>
        </p:grpSpPr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11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717" b="100000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2218412" y="-21012"/>
              <a:ext cx="1138123" cy="1443347"/>
            </a:xfrm>
            <a:prstGeom prst="rect">
              <a:avLst/>
            </a:prstGeom>
          </p:spPr>
        </p:pic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2500002" y="235936"/>
              <a:ext cx="603630" cy="603630"/>
            </a:xfrm>
            <a:prstGeom prst="rect">
              <a:avLst/>
            </a:prstGeom>
          </p:spPr>
        </p:pic>
      </p:grpSp>
      <p:sp>
        <p:nvSpPr>
          <p:cNvPr id="243" name="TextBox 242"/>
          <p:cNvSpPr txBox="1"/>
          <p:nvPr/>
        </p:nvSpPr>
        <p:spPr>
          <a:xfrm>
            <a:off x="422985" y="15944044"/>
            <a:ext cx="12234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4B9AD7"/>
                </a:solidFill>
                <a:latin typeface="Gill Sans MT" panose="020B0502020104020203" pitchFamily="34" charset="0"/>
              </a:rPr>
              <a:t>Grammar and punctuation</a:t>
            </a:r>
            <a:endParaRPr lang="en-GB" sz="1600" dirty="0">
              <a:solidFill>
                <a:srgbClr val="4B9AD7"/>
              </a:solidFill>
              <a:latin typeface="Gill Sans MT" panose="020B0502020104020203" pitchFamily="34" charset="0"/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2447252" y="14104578"/>
            <a:ext cx="33023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AB403B"/>
                </a:solidFill>
                <a:latin typeface="Gill Sans MT" panose="020B0502020104020203" pitchFamily="34" charset="0"/>
              </a:rPr>
              <a:t>Shakespeare:  A Midsummer Night’s Dream</a:t>
            </a:r>
            <a:endParaRPr lang="en-GB" sz="2400" b="1" dirty="0">
              <a:solidFill>
                <a:srgbClr val="AB403B"/>
              </a:solidFill>
              <a:latin typeface="Gill Sans MT" panose="020B0502020104020203" pitchFamily="34" charset="0"/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2642132" y="16509325"/>
            <a:ext cx="3402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AB403B"/>
                </a:solidFill>
                <a:latin typeface="Gill Sans MT" panose="020B0502020104020203" pitchFamily="34" charset="0"/>
              </a:rPr>
              <a:t>Dickens: Oliver Twist</a:t>
            </a:r>
            <a:endParaRPr lang="en-GB" sz="2400" b="1" dirty="0">
              <a:solidFill>
                <a:srgbClr val="AB403B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246" name="Straight Connector 245">
            <a:extLst>
              <a:ext uri="{FF2B5EF4-FFF2-40B4-BE49-F238E27FC236}">
                <a16:creationId xmlns:a16="http://schemas.microsoft.com/office/drawing/2014/main" id="{9A7E9AE4-66B6-4167-8CB1-2370B4DFB57F}"/>
              </a:ext>
            </a:extLst>
          </p:cNvPr>
          <p:cNvCxnSpPr>
            <a:cxnSpLocks/>
          </p:cNvCxnSpPr>
          <p:nvPr/>
        </p:nvCxnSpPr>
        <p:spPr>
          <a:xfrm flipV="1">
            <a:off x="6257242" y="12967323"/>
            <a:ext cx="0" cy="444556"/>
          </a:xfrm>
          <a:prstGeom prst="line">
            <a:avLst/>
          </a:prstGeom>
          <a:ln w="19050">
            <a:solidFill>
              <a:srgbClr val="AB403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TextBox 246"/>
          <p:cNvSpPr txBox="1"/>
          <p:nvPr/>
        </p:nvSpPr>
        <p:spPr>
          <a:xfrm>
            <a:off x="4803042" y="12522280"/>
            <a:ext cx="28909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AB403B"/>
                </a:solidFill>
                <a:latin typeface="Gill Sans MT" panose="020B0502020104020203" pitchFamily="34" charset="0"/>
              </a:rPr>
              <a:t>Short Stories</a:t>
            </a:r>
            <a:endParaRPr lang="en-GB" sz="2400" b="1" dirty="0">
              <a:solidFill>
                <a:srgbClr val="AB403B"/>
              </a:solidFill>
              <a:latin typeface="Gill Sans MT" panose="020B0502020104020203" pitchFamily="34" charset="0"/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4960849" y="10084951"/>
            <a:ext cx="44389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AB403B"/>
                </a:solidFill>
                <a:latin typeface="Gill Sans MT" panose="020B0502020104020203" pitchFamily="34" charset="0"/>
              </a:rPr>
              <a:t>Conan Doyle: The Adventures of Sherlock Holmes</a:t>
            </a:r>
            <a:endParaRPr lang="en-GB" sz="2400" b="1" dirty="0">
              <a:solidFill>
                <a:srgbClr val="AB403B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DDCFADFF-18E9-314C-BA93-B0E2EAA0B395}"/>
              </a:ext>
            </a:extLst>
          </p:cNvPr>
          <p:cNvCxnSpPr>
            <a:cxnSpLocks/>
          </p:cNvCxnSpPr>
          <p:nvPr/>
        </p:nvCxnSpPr>
        <p:spPr>
          <a:xfrm flipV="1">
            <a:off x="7194007" y="10893678"/>
            <a:ext cx="0" cy="448833"/>
          </a:xfrm>
          <a:prstGeom prst="line">
            <a:avLst/>
          </a:prstGeom>
          <a:ln w="19050">
            <a:solidFill>
              <a:srgbClr val="AB403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TextBox 250"/>
          <p:cNvSpPr txBox="1"/>
          <p:nvPr/>
        </p:nvSpPr>
        <p:spPr>
          <a:xfrm>
            <a:off x="1762031" y="10018026"/>
            <a:ext cx="23766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AB403B"/>
                </a:solidFill>
                <a:latin typeface="Gill Sans MT" panose="020B0502020104020203" pitchFamily="34" charset="0"/>
              </a:rPr>
              <a:t>Shakespeare: The Tempest</a:t>
            </a:r>
            <a:endParaRPr lang="en-GB" sz="2400" b="1" dirty="0">
              <a:solidFill>
                <a:srgbClr val="AB403B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252" name="Straight Connector 251">
            <a:extLst>
              <a:ext uri="{FF2B5EF4-FFF2-40B4-BE49-F238E27FC236}">
                <a16:creationId xmlns:a16="http://schemas.microsoft.com/office/drawing/2014/main" id="{DDCFADFF-18E9-314C-BA93-B0E2EAA0B395}"/>
              </a:ext>
            </a:extLst>
          </p:cNvPr>
          <p:cNvCxnSpPr>
            <a:cxnSpLocks/>
          </p:cNvCxnSpPr>
          <p:nvPr/>
        </p:nvCxnSpPr>
        <p:spPr>
          <a:xfrm flipV="1">
            <a:off x="2950352" y="10845754"/>
            <a:ext cx="0" cy="448833"/>
          </a:xfrm>
          <a:prstGeom prst="line">
            <a:avLst/>
          </a:prstGeom>
          <a:ln w="19050">
            <a:solidFill>
              <a:srgbClr val="AB403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TextBox 252"/>
          <p:cNvSpPr txBox="1"/>
          <p:nvPr/>
        </p:nvSpPr>
        <p:spPr>
          <a:xfrm>
            <a:off x="52249" y="8008701"/>
            <a:ext cx="21798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AB403B"/>
                </a:solidFill>
                <a:latin typeface="Gill Sans MT" panose="020B0502020104020203" pitchFamily="34" charset="0"/>
              </a:rPr>
              <a:t>Orwell: Animal</a:t>
            </a:r>
          </a:p>
          <a:p>
            <a:pPr algn="ctr"/>
            <a:r>
              <a:rPr lang="en-GB" sz="2400" b="1" dirty="0" smtClean="0">
                <a:solidFill>
                  <a:srgbClr val="AB403B"/>
                </a:solidFill>
                <a:latin typeface="Gill Sans MT" panose="020B0502020104020203" pitchFamily="34" charset="0"/>
              </a:rPr>
              <a:t>Farm</a:t>
            </a:r>
            <a:endParaRPr lang="en-GB" sz="2400" b="1" dirty="0">
              <a:solidFill>
                <a:srgbClr val="AB403B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254" name="Straight Connector 253">
            <a:extLst>
              <a:ext uri="{FF2B5EF4-FFF2-40B4-BE49-F238E27FC236}">
                <a16:creationId xmlns:a16="http://schemas.microsoft.com/office/drawing/2014/main" id="{DDCFADFF-18E9-314C-BA93-B0E2EAA0B395}"/>
              </a:ext>
            </a:extLst>
          </p:cNvPr>
          <p:cNvCxnSpPr>
            <a:cxnSpLocks/>
          </p:cNvCxnSpPr>
          <p:nvPr/>
        </p:nvCxnSpPr>
        <p:spPr>
          <a:xfrm flipV="1">
            <a:off x="1170329" y="9177340"/>
            <a:ext cx="0" cy="448833"/>
          </a:xfrm>
          <a:prstGeom prst="line">
            <a:avLst/>
          </a:prstGeom>
          <a:ln w="19050">
            <a:solidFill>
              <a:srgbClr val="AB403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/>
          <p:cNvSpPr txBox="1"/>
          <p:nvPr/>
        </p:nvSpPr>
        <p:spPr>
          <a:xfrm>
            <a:off x="6319517" y="7711132"/>
            <a:ext cx="1797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AB403B"/>
                </a:solidFill>
                <a:latin typeface="Gill Sans MT" panose="020B0502020104020203" pitchFamily="34" charset="0"/>
              </a:rPr>
              <a:t>Brontë: Jane Eyre</a:t>
            </a:r>
            <a:endParaRPr lang="en-GB" sz="2400" b="1" dirty="0">
              <a:solidFill>
                <a:srgbClr val="AB403B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256" name="Straight Connector 255">
            <a:extLst>
              <a:ext uri="{FF2B5EF4-FFF2-40B4-BE49-F238E27FC236}">
                <a16:creationId xmlns:a16="http://schemas.microsoft.com/office/drawing/2014/main" id="{DDCFADFF-18E9-314C-BA93-B0E2EAA0B395}"/>
              </a:ext>
            </a:extLst>
          </p:cNvPr>
          <p:cNvCxnSpPr>
            <a:cxnSpLocks/>
          </p:cNvCxnSpPr>
          <p:nvPr/>
        </p:nvCxnSpPr>
        <p:spPr>
          <a:xfrm rot="5400000" flipV="1">
            <a:off x="8135295" y="7929819"/>
            <a:ext cx="0" cy="448833"/>
          </a:xfrm>
          <a:prstGeom prst="line">
            <a:avLst/>
          </a:prstGeom>
          <a:ln w="19050">
            <a:solidFill>
              <a:srgbClr val="AB403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1757238" y="7767903"/>
            <a:ext cx="4235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AB403B"/>
                </a:solidFill>
                <a:latin typeface="Gill Sans MT" panose="020B0502020104020203" pitchFamily="34" charset="0"/>
              </a:rPr>
              <a:t>Shakespeare: Julius Caesar</a:t>
            </a:r>
            <a:endParaRPr lang="en-GB" sz="2400" b="1" dirty="0">
              <a:solidFill>
                <a:srgbClr val="AB403B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DDCFADFF-18E9-314C-BA93-B0E2EAA0B395}"/>
              </a:ext>
            </a:extLst>
          </p:cNvPr>
          <p:cNvCxnSpPr>
            <a:cxnSpLocks/>
          </p:cNvCxnSpPr>
          <p:nvPr/>
        </p:nvCxnSpPr>
        <p:spPr>
          <a:xfrm>
            <a:off x="7724762" y="5225887"/>
            <a:ext cx="0" cy="448833"/>
          </a:xfrm>
          <a:prstGeom prst="line">
            <a:avLst/>
          </a:prstGeom>
          <a:ln w="19050">
            <a:solidFill>
              <a:srgbClr val="AB403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TextBox 258"/>
          <p:cNvSpPr txBox="1"/>
          <p:nvPr/>
        </p:nvSpPr>
        <p:spPr>
          <a:xfrm>
            <a:off x="2520174" y="5816079"/>
            <a:ext cx="2534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AB403B"/>
                </a:solidFill>
                <a:latin typeface="Gill Sans MT" panose="020B0502020104020203" pitchFamily="34" charset="0"/>
              </a:rPr>
              <a:t>Poetry: Identity and Institution</a:t>
            </a:r>
            <a:endParaRPr lang="en-GB" sz="2400" b="1" dirty="0">
              <a:solidFill>
                <a:srgbClr val="AB403B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260" name="Straight Connector 259">
            <a:extLst>
              <a:ext uri="{FF2B5EF4-FFF2-40B4-BE49-F238E27FC236}">
                <a16:creationId xmlns:a16="http://schemas.microsoft.com/office/drawing/2014/main" id="{DDCFADFF-18E9-314C-BA93-B0E2EAA0B395}"/>
              </a:ext>
            </a:extLst>
          </p:cNvPr>
          <p:cNvCxnSpPr>
            <a:cxnSpLocks/>
          </p:cNvCxnSpPr>
          <p:nvPr/>
        </p:nvCxnSpPr>
        <p:spPr>
          <a:xfrm>
            <a:off x="3825545" y="7407903"/>
            <a:ext cx="0" cy="360000"/>
          </a:xfrm>
          <a:prstGeom prst="line">
            <a:avLst/>
          </a:prstGeom>
          <a:ln w="19050">
            <a:solidFill>
              <a:srgbClr val="AB403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Connector 261">
            <a:extLst>
              <a:ext uri="{FF2B5EF4-FFF2-40B4-BE49-F238E27FC236}">
                <a16:creationId xmlns:a16="http://schemas.microsoft.com/office/drawing/2014/main" id="{C1E68218-A72C-42FF-BFD3-B8AD3C756B2E}"/>
              </a:ext>
            </a:extLst>
          </p:cNvPr>
          <p:cNvCxnSpPr>
            <a:cxnSpLocks/>
          </p:cNvCxnSpPr>
          <p:nvPr/>
        </p:nvCxnSpPr>
        <p:spPr>
          <a:xfrm>
            <a:off x="1585623" y="6069066"/>
            <a:ext cx="969874" cy="2585"/>
          </a:xfrm>
          <a:prstGeom prst="line">
            <a:avLst/>
          </a:prstGeom>
          <a:ln w="19050">
            <a:solidFill>
              <a:srgbClr val="AB403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TextBox 262"/>
          <p:cNvSpPr txBox="1"/>
          <p:nvPr/>
        </p:nvSpPr>
        <p:spPr>
          <a:xfrm>
            <a:off x="6436609" y="5697887"/>
            <a:ext cx="2534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AB403B"/>
                </a:solidFill>
                <a:latin typeface="Gill Sans MT" panose="020B0502020104020203" pitchFamily="34" charset="0"/>
              </a:rPr>
              <a:t>Dickens:  A Christmas Carol</a:t>
            </a:r>
            <a:endParaRPr lang="en-GB" sz="2400" b="1" dirty="0">
              <a:solidFill>
                <a:srgbClr val="AB403B"/>
              </a:solidFill>
              <a:latin typeface="Gill Sans MT" panose="020B0502020104020203" pitchFamily="34" charset="0"/>
            </a:endParaRPr>
          </a:p>
        </p:txBody>
      </p:sp>
      <p:sp>
        <p:nvSpPr>
          <p:cNvPr id="264" name="TextBox 263"/>
          <p:cNvSpPr txBox="1"/>
          <p:nvPr/>
        </p:nvSpPr>
        <p:spPr>
          <a:xfrm>
            <a:off x="5285742" y="3408033"/>
            <a:ext cx="2534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AB403B"/>
                </a:solidFill>
                <a:latin typeface="Gill Sans MT" panose="020B0502020104020203" pitchFamily="34" charset="0"/>
              </a:rPr>
              <a:t>Poetry: Power and Conflict</a:t>
            </a:r>
            <a:endParaRPr lang="en-GB" sz="2400" b="1" dirty="0">
              <a:solidFill>
                <a:srgbClr val="AB403B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C1E68218-A72C-42FF-BFD3-B8AD3C756B2E}"/>
              </a:ext>
            </a:extLst>
          </p:cNvPr>
          <p:cNvCxnSpPr>
            <a:cxnSpLocks/>
          </p:cNvCxnSpPr>
          <p:nvPr/>
        </p:nvCxnSpPr>
        <p:spPr>
          <a:xfrm flipH="1" flipV="1">
            <a:off x="7602620" y="3906977"/>
            <a:ext cx="720000" cy="2585"/>
          </a:xfrm>
          <a:prstGeom prst="line">
            <a:avLst/>
          </a:prstGeom>
          <a:ln w="19050">
            <a:solidFill>
              <a:srgbClr val="AB403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9A7E9AE4-66B6-4167-8CB1-2370B4DFB57F}"/>
              </a:ext>
            </a:extLst>
          </p:cNvPr>
          <p:cNvCxnSpPr>
            <a:cxnSpLocks/>
          </p:cNvCxnSpPr>
          <p:nvPr/>
        </p:nvCxnSpPr>
        <p:spPr>
          <a:xfrm flipV="1">
            <a:off x="7182751" y="2110245"/>
            <a:ext cx="0" cy="444556"/>
          </a:xfrm>
          <a:prstGeom prst="line">
            <a:avLst/>
          </a:prstGeom>
          <a:ln w="19050">
            <a:solidFill>
              <a:srgbClr val="AB403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TextBox 266"/>
          <p:cNvSpPr txBox="1"/>
          <p:nvPr/>
        </p:nvSpPr>
        <p:spPr>
          <a:xfrm>
            <a:off x="5725714" y="1286549"/>
            <a:ext cx="28909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AB403B"/>
                </a:solidFill>
                <a:latin typeface="Gill Sans MT" panose="020B0502020104020203" pitchFamily="34" charset="0"/>
              </a:rPr>
              <a:t>Shakespeare: Romeo and Juliet</a:t>
            </a:r>
            <a:endParaRPr lang="en-GB" sz="2400" b="1" dirty="0">
              <a:solidFill>
                <a:srgbClr val="AB403B"/>
              </a:solidFill>
              <a:latin typeface="Gill Sans MT" panose="020B0502020104020203" pitchFamily="34" charset="0"/>
            </a:endParaRPr>
          </a:p>
        </p:txBody>
      </p:sp>
      <p:sp>
        <p:nvSpPr>
          <p:cNvPr id="268" name="TextBox 267"/>
          <p:cNvSpPr txBox="1"/>
          <p:nvPr/>
        </p:nvSpPr>
        <p:spPr>
          <a:xfrm>
            <a:off x="1002627" y="3398378"/>
            <a:ext cx="27554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AB403B"/>
                </a:solidFill>
                <a:latin typeface="Gill Sans MT" panose="020B0502020104020203" pitchFamily="34" charset="0"/>
              </a:rPr>
              <a:t>Russell:</a:t>
            </a:r>
            <a:br>
              <a:rPr lang="en-GB" sz="2400" b="1" dirty="0" smtClean="0">
                <a:solidFill>
                  <a:srgbClr val="AB403B"/>
                </a:solidFill>
                <a:latin typeface="Gill Sans MT" panose="020B0502020104020203" pitchFamily="34" charset="0"/>
              </a:rPr>
            </a:br>
            <a:r>
              <a:rPr lang="en-GB" sz="2400" b="1" dirty="0" smtClean="0">
                <a:solidFill>
                  <a:srgbClr val="AB403B"/>
                </a:solidFill>
                <a:latin typeface="Gill Sans MT" panose="020B0502020104020203" pitchFamily="34" charset="0"/>
              </a:rPr>
              <a:t>Blood Brothers</a:t>
            </a:r>
            <a:endParaRPr lang="en-GB" sz="2400" b="1" dirty="0">
              <a:solidFill>
                <a:srgbClr val="AB403B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DDCFADFF-18E9-314C-BA93-B0E2EAA0B395}"/>
              </a:ext>
            </a:extLst>
          </p:cNvPr>
          <p:cNvCxnSpPr>
            <a:cxnSpLocks/>
          </p:cNvCxnSpPr>
          <p:nvPr/>
        </p:nvCxnSpPr>
        <p:spPr>
          <a:xfrm>
            <a:off x="2420887" y="3086211"/>
            <a:ext cx="0" cy="360000"/>
          </a:xfrm>
          <a:prstGeom prst="line">
            <a:avLst/>
          </a:prstGeom>
          <a:ln w="19050">
            <a:solidFill>
              <a:srgbClr val="AB403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931398" y="14678866"/>
            <a:ext cx="1080000" cy="1080000"/>
          </a:xfrm>
          <a:prstGeom prst="rect">
            <a:avLst/>
          </a:prstGeom>
        </p:spPr>
      </p:pic>
      <p:pic>
        <p:nvPicPr>
          <p:cNvPr id="115" name="Picture 114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859429" y="14674360"/>
            <a:ext cx="1080000" cy="108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8535" y="14930256"/>
            <a:ext cx="1080000" cy="1080000"/>
          </a:xfrm>
          <a:prstGeom prst="rect">
            <a:avLst/>
          </a:prstGeom>
        </p:spPr>
      </p:pic>
      <p:pic>
        <p:nvPicPr>
          <p:cNvPr id="118" name="Picture 117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43265" y="12096401"/>
            <a:ext cx="1080000" cy="1080000"/>
          </a:xfrm>
          <a:prstGeom prst="rect">
            <a:avLst/>
          </a:prstGeom>
        </p:spPr>
      </p:pic>
      <p:pic>
        <p:nvPicPr>
          <p:cNvPr id="119" name="Picture 118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130549" y="11829352"/>
            <a:ext cx="1080000" cy="1080000"/>
          </a:xfrm>
          <a:prstGeom prst="rect">
            <a:avLst/>
          </a:prstGeom>
        </p:spPr>
      </p:pic>
      <p:pic>
        <p:nvPicPr>
          <p:cNvPr id="120" name="Picture 119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058723" y="14651491"/>
            <a:ext cx="1080000" cy="1080000"/>
          </a:xfrm>
          <a:prstGeom prst="rect">
            <a:avLst/>
          </a:prstGeom>
        </p:spPr>
      </p:pic>
      <p:pic>
        <p:nvPicPr>
          <p:cNvPr id="121" name="Picture 120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4257257" y="8011703"/>
            <a:ext cx="1080000" cy="1080000"/>
          </a:xfrm>
          <a:prstGeom prst="rect">
            <a:avLst/>
          </a:prstGeom>
        </p:spPr>
      </p:pic>
      <p:pic>
        <p:nvPicPr>
          <p:cNvPr id="122" name="Picture 121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887188" y="16044807"/>
            <a:ext cx="1080000" cy="1080000"/>
          </a:xfrm>
          <a:prstGeom prst="rect">
            <a:avLst/>
          </a:prstGeom>
        </p:spPr>
      </p:pic>
      <p:pic>
        <p:nvPicPr>
          <p:cNvPr id="123" name="Picture 122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5411995" y="13892120"/>
            <a:ext cx="1080000" cy="1080000"/>
          </a:xfrm>
          <a:prstGeom prst="rect">
            <a:avLst/>
          </a:prstGeom>
        </p:spPr>
      </p:pic>
      <p:pic>
        <p:nvPicPr>
          <p:cNvPr id="124" name="Picture 123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5793640" y="16048618"/>
            <a:ext cx="1080000" cy="1080000"/>
          </a:xfrm>
          <a:prstGeom prst="rect">
            <a:avLst/>
          </a:prstGeom>
        </p:spPr>
      </p:pic>
      <p:sp>
        <p:nvSpPr>
          <p:cNvPr id="125" name="TextBox 124"/>
          <p:cNvSpPr txBox="1"/>
          <p:nvPr/>
        </p:nvSpPr>
        <p:spPr>
          <a:xfrm>
            <a:off x="3927844" y="12787330"/>
            <a:ext cx="1223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4B9AD7"/>
                </a:solidFill>
                <a:latin typeface="Gill Sans MT" panose="020B0502020104020203" pitchFamily="34" charset="0"/>
              </a:rPr>
              <a:t>Descriptive writing</a:t>
            </a:r>
            <a:endParaRPr lang="en-GB" sz="1600" dirty="0">
              <a:solidFill>
                <a:srgbClr val="4B9AD7"/>
              </a:solidFill>
              <a:latin typeface="Gill Sans MT" panose="020B0502020104020203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8187919" y="10895545"/>
            <a:ext cx="14701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4B9AD7"/>
                </a:solidFill>
                <a:latin typeface="Gill Sans MT" panose="020B0502020104020203" pitchFamily="34" charset="0"/>
              </a:rPr>
              <a:t>Transactional writing</a:t>
            </a:r>
            <a:endParaRPr lang="en-GB" sz="1600" dirty="0">
              <a:solidFill>
                <a:srgbClr val="4B9AD7"/>
              </a:solidFill>
              <a:latin typeface="Gill Sans MT" panose="020B0502020104020203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3054445" y="9607677"/>
            <a:ext cx="27666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4B9AD7"/>
                </a:solidFill>
                <a:latin typeface="Gill Sans MT" panose="020B0502020104020203" pitchFamily="34" charset="0"/>
              </a:rPr>
              <a:t>Persuasion: leaflet writing</a:t>
            </a:r>
            <a:endParaRPr lang="en-GB" sz="1600" dirty="0">
              <a:solidFill>
                <a:srgbClr val="4B9AD7"/>
              </a:solidFill>
              <a:latin typeface="Gill Sans MT" panose="020B0502020104020203" pitchFamily="34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8390693" y="6685643"/>
            <a:ext cx="1046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4B9AD7"/>
                </a:solidFill>
                <a:latin typeface="Gill Sans MT" panose="020B0502020104020203" pitchFamily="34" charset="0"/>
              </a:rPr>
              <a:t>Narrative writing</a:t>
            </a:r>
            <a:endParaRPr lang="en-GB" sz="1600" dirty="0">
              <a:solidFill>
                <a:srgbClr val="4B9AD7"/>
              </a:solidFill>
              <a:latin typeface="Gill Sans MT" panose="020B0502020104020203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-86966" y="6340231"/>
            <a:ext cx="14748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4B9AD7"/>
                </a:solidFill>
                <a:latin typeface="Gill Sans MT" panose="020B0502020104020203" pitchFamily="34" charset="0"/>
              </a:rPr>
              <a:t>Rhetoric: speech</a:t>
            </a:r>
            <a:br>
              <a:rPr lang="en-GB" sz="1600" dirty="0" smtClean="0">
                <a:solidFill>
                  <a:srgbClr val="4B9AD7"/>
                </a:solidFill>
                <a:latin typeface="Gill Sans MT" panose="020B0502020104020203" pitchFamily="34" charset="0"/>
              </a:rPr>
            </a:br>
            <a:r>
              <a:rPr lang="en-GB" sz="1600" dirty="0" smtClean="0">
                <a:solidFill>
                  <a:srgbClr val="4B9AD7"/>
                </a:solidFill>
                <a:latin typeface="Gill Sans MT" panose="020B0502020104020203" pitchFamily="34" charset="0"/>
              </a:rPr>
              <a:t>writing</a:t>
            </a:r>
            <a:endParaRPr lang="en-GB" sz="1600" dirty="0">
              <a:solidFill>
                <a:srgbClr val="4B9AD7"/>
              </a:solidFill>
              <a:latin typeface="Gill Sans MT" panose="020B0502020104020203" pitchFamily="34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8163843" y="4817192"/>
            <a:ext cx="1474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4B9AD7"/>
                </a:solidFill>
                <a:latin typeface="Gill Sans MT" panose="020B0502020104020203" pitchFamily="34" charset="0"/>
              </a:rPr>
              <a:t>Creative writing</a:t>
            </a:r>
            <a:endParaRPr lang="en-GB" sz="1600" dirty="0">
              <a:solidFill>
                <a:srgbClr val="4B9AD7"/>
              </a:solidFill>
              <a:latin typeface="Gill Sans MT" panose="020B0502020104020203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1527956" y="1087287"/>
            <a:ext cx="2379019" cy="1200329"/>
          </a:xfrm>
          <a:prstGeom prst="rect">
            <a:avLst/>
          </a:prstGeom>
          <a:solidFill>
            <a:srgbClr val="AB403B"/>
          </a:solidFill>
          <a:effectLst>
            <a:softEdge rad="63500"/>
          </a:effectLst>
        </p:spPr>
        <p:txBody>
          <a:bodyPr wrap="square" rtlCol="0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55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Rich cultural knowledge</a:t>
            </a:r>
            <a:br>
              <a:rPr lang="en-GB" sz="1550" dirty="0" smtClean="0">
                <a:solidFill>
                  <a:schemeClr val="bg1"/>
                </a:solidFill>
                <a:latin typeface="Gill Sans MT" panose="020B0502020104020203" pitchFamily="34" charset="0"/>
              </a:rPr>
            </a:br>
            <a:r>
              <a:rPr lang="en-GB" sz="1550" dirty="0" smtClean="0">
                <a:solidFill>
                  <a:srgbClr val="CFE3F2"/>
                </a:solidFill>
                <a:latin typeface="Gill Sans MT" panose="020B0502020104020203" pitchFamily="34" charset="0"/>
              </a:rPr>
              <a:t>Articulate and analytical</a:t>
            </a:r>
            <a:br>
              <a:rPr lang="en-GB" sz="1550" dirty="0" smtClean="0">
                <a:solidFill>
                  <a:srgbClr val="CFE3F2"/>
                </a:solidFill>
                <a:latin typeface="Gill Sans MT" panose="020B0502020104020203" pitchFamily="34" charset="0"/>
              </a:rPr>
            </a:br>
            <a:r>
              <a:rPr lang="en-GB" sz="155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Socially aware</a:t>
            </a:r>
            <a:br>
              <a:rPr lang="en-GB" sz="1550" dirty="0" smtClean="0">
                <a:solidFill>
                  <a:schemeClr val="bg1"/>
                </a:solidFill>
                <a:latin typeface="Gill Sans MT" panose="020B0502020104020203" pitchFamily="34" charset="0"/>
              </a:rPr>
            </a:br>
            <a:r>
              <a:rPr lang="en-GB" sz="1550" dirty="0" smtClean="0">
                <a:solidFill>
                  <a:srgbClr val="CFE3F2"/>
                </a:solidFill>
                <a:latin typeface="Gill Sans MT" panose="020B0502020104020203" pitchFamily="34" charset="0"/>
              </a:rPr>
              <a:t>Well </a:t>
            </a:r>
            <a:r>
              <a:rPr lang="en-GB" sz="1550" dirty="0" smtClean="0">
                <a:solidFill>
                  <a:srgbClr val="CFE3F2"/>
                </a:solidFill>
                <a:latin typeface="Gill Sans MT" panose="020B0502020104020203" pitchFamily="34" charset="0"/>
              </a:rPr>
              <a:t>qualified</a:t>
            </a:r>
            <a:r>
              <a:rPr lang="en-GB" sz="1550" dirty="0">
                <a:solidFill>
                  <a:srgbClr val="CFE3F2"/>
                </a:solidFill>
                <a:latin typeface="Gill Sans MT" panose="020B0502020104020203" pitchFamily="34" charset="0"/>
              </a:rPr>
              <a:t/>
            </a:r>
            <a:br>
              <a:rPr lang="en-GB" sz="1550" dirty="0">
                <a:solidFill>
                  <a:srgbClr val="CFE3F2"/>
                </a:solidFill>
                <a:latin typeface="Gill Sans MT" panose="020B0502020104020203" pitchFamily="34" charset="0"/>
              </a:rPr>
            </a:br>
            <a:r>
              <a:rPr lang="en-GB" sz="155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Prepared for further study</a:t>
            </a:r>
            <a:endParaRPr lang="en-GB" sz="1550" dirty="0" smtClean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pic>
        <p:nvPicPr>
          <p:cNvPr id="134" name="Picture 133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35684" y="13482976"/>
            <a:ext cx="1080000" cy="1080000"/>
          </a:xfrm>
          <a:prstGeom prst="rect">
            <a:avLst/>
          </a:prstGeom>
        </p:spPr>
      </p:pic>
      <p:sp>
        <p:nvSpPr>
          <p:cNvPr id="137" name="TextBox 136"/>
          <p:cNvSpPr txBox="1"/>
          <p:nvPr/>
        </p:nvSpPr>
        <p:spPr>
          <a:xfrm>
            <a:off x="-60552" y="2508060"/>
            <a:ext cx="1474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4B9AD7"/>
                </a:solidFill>
                <a:latin typeface="Gill Sans MT" panose="020B0502020104020203" pitchFamily="34" charset="0"/>
              </a:rPr>
              <a:t>Viewpoint writing</a:t>
            </a:r>
            <a:endParaRPr lang="en-GB" sz="1600" dirty="0">
              <a:solidFill>
                <a:srgbClr val="4B9AD7"/>
              </a:solidFill>
              <a:latin typeface="Gill Sans MT" panose="020B0502020104020203" pitchFamily="34" charset="0"/>
            </a:endParaRPr>
          </a:p>
        </p:txBody>
      </p:sp>
      <p:pic>
        <p:nvPicPr>
          <p:cNvPr id="138" name="Picture 137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327405" y="9174019"/>
            <a:ext cx="1080000" cy="1080000"/>
          </a:xfrm>
          <a:prstGeom prst="rect">
            <a:avLst/>
          </a:prstGeom>
        </p:spPr>
      </p:pic>
      <p:pic>
        <p:nvPicPr>
          <p:cNvPr id="139" name="Picture 138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965519" y="10275510"/>
            <a:ext cx="1080000" cy="1080000"/>
          </a:xfrm>
          <a:prstGeom prst="rect">
            <a:avLst/>
          </a:prstGeom>
        </p:spPr>
      </p:pic>
      <p:pic>
        <p:nvPicPr>
          <p:cNvPr id="144" name="Picture 143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738265" y="9856856"/>
            <a:ext cx="1080000" cy="1080000"/>
          </a:xfrm>
          <a:prstGeom prst="rect">
            <a:avLst/>
          </a:prstGeom>
        </p:spPr>
      </p:pic>
      <p:pic>
        <p:nvPicPr>
          <p:cNvPr id="146" name="Picture 145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29125" y="10881297"/>
            <a:ext cx="1080000" cy="1080000"/>
          </a:xfrm>
          <a:prstGeom prst="rect">
            <a:avLst/>
          </a:prstGeom>
        </p:spPr>
      </p:pic>
      <p:pic>
        <p:nvPicPr>
          <p:cNvPr id="147" name="Picture 146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164429" y="8049908"/>
            <a:ext cx="1080000" cy="1080000"/>
          </a:xfrm>
          <a:prstGeom prst="rect">
            <a:avLst/>
          </a:prstGeom>
        </p:spPr>
      </p:pic>
      <p:pic>
        <p:nvPicPr>
          <p:cNvPr id="148" name="Picture 147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8591746" y="8232983"/>
            <a:ext cx="1080000" cy="1080000"/>
          </a:xfrm>
          <a:prstGeom prst="rect">
            <a:avLst/>
          </a:prstGeom>
        </p:spPr>
      </p:pic>
      <p:pic>
        <p:nvPicPr>
          <p:cNvPr id="149" name="Picture 148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8634062" y="2964669"/>
            <a:ext cx="1080000" cy="1080000"/>
          </a:xfrm>
          <a:prstGeom prst="rect">
            <a:avLst/>
          </a:prstGeom>
        </p:spPr>
      </p:pic>
      <p:pic>
        <p:nvPicPr>
          <p:cNvPr id="150" name="Picture 149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4802989" y="1353235"/>
            <a:ext cx="1080000" cy="1080000"/>
          </a:xfrm>
          <a:prstGeom prst="rect">
            <a:avLst/>
          </a:prstGeom>
        </p:spPr>
      </p:pic>
      <p:pic>
        <p:nvPicPr>
          <p:cNvPr id="151" name="Picture 150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 rot="1092861">
            <a:off x="8522401" y="1329094"/>
            <a:ext cx="1080000" cy="1080000"/>
          </a:xfrm>
          <a:prstGeom prst="rect">
            <a:avLst/>
          </a:prstGeom>
        </p:spPr>
      </p:pic>
      <p:pic>
        <p:nvPicPr>
          <p:cNvPr id="152" name="Picture 151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 rot="20889404">
            <a:off x="8124961" y="946549"/>
            <a:ext cx="1080000" cy="1080000"/>
          </a:xfrm>
          <a:prstGeom prst="rect">
            <a:avLst/>
          </a:prstGeom>
        </p:spPr>
      </p:pic>
      <p:pic>
        <p:nvPicPr>
          <p:cNvPr id="153" name="Picture 152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89507" y="7253094"/>
            <a:ext cx="1080000" cy="1080000"/>
          </a:xfrm>
          <a:prstGeom prst="rect">
            <a:avLst/>
          </a:prstGeom>
        </p:spPr>
      </p:pic>
      <p:pic>
        <p:nvPicPr>
          <p:cNvPr id="154" name="Picture 153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5701319" y="7253094"/>
            <a:ext cx="1080000" cy="1080000"/>
          </a:xfrm>
          <a:prstGeom prst="rect">
            <a:avLst/>
          </a:prstGeom>
        </p:spPr>
      </p:pic>
      <p:pic>
        <p:nvPicPr>
          <p:cNvPr id="155" name="Picture 154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5957967" y="5185259"/>
            <a:ext cx="1080000" cy="1080000"/>
          </a:xfrm>
          <a:prstGeom prst="rect">
            <a:avLst/>
          </a:prstGeom>
        </p:spPr>
      </p:pic>
      <p:pic>
        <p:nvPicPr>
          <p:cNvPr id="156" name="Picture 155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637398" y="7139261"/>
            <a:ext cx="1080000" cy="1080000"/>
          </a:xfrm>
          <a:prstGeom prst="rect">
            <a:avLst/>
          </a:prstGeom>
        </p:spPr>
      </p:pic>
      <p:pic>
        <p:nvPicPr>
          <p:cNvPr id="158" name="Picture 157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735744" y="3960783"/>
            <a:ext cx="1080000" cy="1080000"/>
          </a:xfrm>
          <a:prstGeom prst="rect">
            <a:avLst/>
          </a:prstGeom>
        </p:spPr>
      </p:pic>
      <p:pic>
        <p:nvPicPr>
          <p:cNvPr id="159" name="Picture 158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3891815" y="1326569"/>
            <a:ext cx="1080000" cy="1080000"/>
          </a:xfrm>
          <a:prstGeom prst="rect">
            <a:avLst/>
          </a:prstGeom>
        </p:spPr>
      </p:pic>
      <p:pic>
        <p:nvPicPr>
          <p:cNvPr id="160" name="Picture 159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196269" y="7963727"/>
            <a:ext cx="1080000" cy="1080000"/>
          </a:xfrm>
          <a:prstGeom prst="rect">
            <a:avLst/>
          </a:prstGeom>
        </p:spPr>
      </p:pic>
      <p:pic>
        <p:nvPicPr>
          <p:cNvPr id="161" name="Picture 160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285570" y="734626"/>
            <a:ext cx="1080000" cy="1080000"/>
          </a:xfrm>
          <a:prstGeom prst="rect">
            <a:avLst/>
          </a:prstGeom>
        </p:spPr>
      </p:pic>
      <p:pic>
        <p:nvPicPr>
          <p:cNvPr id="162" name="Picture 161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636369" y="3827464"/>
            <a:ext cx="1080000" cy="1080000"/>
          </a:xfrm>
          <a:prstGeom prst="rect">
            <a:avLst/>
          </a:prstGeom>
        </p:spPr>
      </p:pic>
      <p:pic>
        <p:nvPicPr>
          <p:cNvPr id="164" name="Picture 163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09349" y="4654615"/>
            <a:ext cx="1080000" cy="1080000"/>
          </a:xfrm>
          <a:prstGeom prst="rect">
            <a:avLst/>
          </a:prstGeom>
        </p:spPr>
      </p:pic>
      <p:pic>
        <p:nvPicPr>
          <p:cNvPr id="165" name="Picture 164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837182" y="5965714"/>
            <a:ext cx="1080000" cy="1080000"/>
          </a:xfrm>
          <a:prstGeom prst="rect">
            <a:avLst/>
          </a:prstGeom>
        </p:spPr>
      </p:pic>
      <p:pic>
        <p:nvPicPr>
          <p:cNvPr id="166" name="Picture 16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081143" y="3802479"/>
            <a:ext cx="1080000" cy="1080000"/>
          </a:xfrm>
          <a:prstGeom prst="rect">
            <a:avLst/>
          </a:prstGeom>
        </p:spPr>
      </p:pic>
      <p:pic>
        <p:nvPicPr>
          <p:cNvPr id="167" name="Picture 16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42615" y="9020465"/>
            <a:ext cx="1080000" cy="1080000"/>
          </a:xfrm>
          <a:prstGeom prst="rect">
            <a:avLst/>
          </a:prstGeom>
        </p:spPr>
      </p:pic>
      <p:pic>
        <p:nvPicPr>
          <p:cNvPr id="168" name="Picture 16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774901" y="5122262"/>
            <a:ext cx="1080000" cy="1080000"/>
          </a:xfrm>
          <a:prstGeom prst="rect">
            <a:avLst/>
          </a:prstGeom>
        </p:spPr>
      </p:pic>
      <p:pic>
        <p:nvPicPr>
          <p:cNvPr id="170" name="Picture 169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209501" y="3007890"/>
            <a:ext cx="1080000" cy="1080000"/>
          </a:xfrm>
          <a:prstGeom prst="rect">
            <a:avLst/>
          </a:prstGeom>
        </p:spPr>
      </p:pic>
      <p:pic>
        <p:nvPicPr>
          <p:cNvPr id="177" name="Picture 17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369388" y="2137744"/>
            <a:ext cx="1080000" cy="1080000"/>
          </a:xfrm>
          <a:prstGeom prst="rect">
            <a:avLst/>
          </a:prstGeom>
        </p:spPr>
      </p:pic>
      <p:pic>
        <p:nvPicPr>
          <p:cNvPr id="178" name="Picture 177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722335" y="3714310"/>
            <a:ext cx="1080000" cy="1080000"/>
          </a:xfrm>
          <a:prstGeom prst="rect">
            <a:avLst/>
          </a:prstGeom>
        </p:spPr>
      </p:pic>
      <p:pic>
        <p:nvPicPr>
          <p:cNvPr id="179" name="Picture 178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763516" y="5695067"/>
            <a:ext cx="1080000" cy="1080000"/>
          </a:xfrm>
          <a:prstGeom prst="rect">
            <a:avLst/>
          </a:prstGeom>
        </p:spPr>
      </p:pic>
      <p:pic>
        <p:nvPicPr>
          <p:cNvPr id="180" name="Picture 179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98125" y="3431438"/>
            <a:ext cx="1080000" cy="1080000"/>
          </a:xfrm>
          <a:prstGeom prst="rect">
            <a:avLst/>
          </a:prstGeom>
        </p:spPr>
      </p:pic>
      <p:pic>
        <p:nvPicPr>
          <p:cNvPr id="191" name="Picture 190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62390" y="2853864"/>
            <a:ext cx="1080000" cy="1080000"/>
          </a:xfrm>
          <a:prstGeom prst="rect">
            <a:avLst/>
          </a:prstGeom>
        </p:spPr>
      </p:pic>
      <p:pic>
        <p:nvPicPr>
          <p:cNvPr id="192" name="Picture 191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4534618" y="11798006"/>
            <a:ext cx="1080000" cy="1080000"/>
          </a:xfrm>
          <a:prstGeom prst="rect">
            <a:avLst/>
          </a:prstGeom>
        </p:spPr>
      </p:pic>
      <p:pic>
        <p:nvPicPr>
          <p:cNvPr id="193" name="Picture 192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8604834" y="5376363"/>
            <a:ext cx="1080000" cy="1080000"/>
          </a:xfrm>
          <a:prstGeom prst="rect">
            <a:avLst/>
          </a:prstGeom>
        </p:spPr>
      </p:pic>
      <p:pic>
        <p:nvPicPr>
          <p:cNvPr id="200" name="Picture 199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5599407" y="7966799"/>
            <a:ext cx="1080000" cy="1080000"/>
          </a:xfrm>
          <a:prstGeom prst="rect">
            <a:avLst/>
          </a:prstGeom>
        </p:spPr>
      </p:pic>
      <p:pic>
        <p:nvPicPr>
          <p:cNvPr id="201" name="Picture 200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8392852" y="13110233"/>
            <a:ext cx="1080000" cy="1080000"/>
          </a:xfrm>
          <a:prstGeom prst="rect">
            <a:avLst/>
          </a:prstGeom>
        </p:spPr>
      </p:pic>
      <p:pic>
        <p:nvPicPr>
          <p:cNvPr id="202" name="Picture 201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968187" y="7144583"/>
            <a:ext cx="1080000" cy="1080000"/>
          </a:xfrm>
          <a:prstGeom prst="rect">
            <a:avLst/>
          </a:prstGeom>
        </p:spPr>
      </p:pic>
      <p:sp>
        <p:nvSpPr>
          <p:cNvPr id="216" name="TextBox 215"/>
          <p:cNvSpPr txBox="1"/>
          <p:nvPr/>
        </p:nvSpPr>
        <p:spPr>
          <a:xfrm>
            <a:off x="7991799" y="15356416"/>
            <a:ext cx="1584974" cy="1865126"/>
          </a:xfrm>
          <a:prstGeom prst="rect">
            <a:avLst/>
          </a:prstGeom>
          <a:solidFill>
            <a:srgbClr val="AB403B"/>
          </a:solidFill>
          <a:effectLst>
            <a:softEdge rad="63500"/>
          </a:effectLst>
        </p:spPr>
        <p:txBody>
          <a:bodyPr wrap="square" rtlCol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16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Vocabulary</a:t>
            </a:r>
          </a:p>
          <a:p>
            <a:pPr algn="ctr">
              <a:lnSpc>
                <a:spcPct val="90000"/>
              </a:lnSpc>
            </a:pPr>
            <a:r>
              <a:rPr lang="en-GB" sz="1600" dirty="0" smtClean="0">
                <a:solidFill>
                  <a:srgbClr val="CFE3F2"/>
                </a:solidFill>
                <a:latin typeface="Gill Sans MT" panose="020B0502020104020203" pitchFamily="34" charset="0"/>
              </a:rPr>
              <a:t>Literary concepts</a:t>
            </a:r>
          </a:p>
          <a:p>
            <a:pPr algn="ctr">
              <a:lnSpc>
                <a:spcPct val="90000"/>
              </a:lnSpc>
            </a:pPr>
            <a:r>
              <a:rPr lang="en-GB" sz="16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Historical context</a:t>
            </a:r>
          </a:p>
          <a:p>
            <a:pPr algn="ctr">
              <a:lnSpc>
                <a:spcPct val="90000"/>
              </a:lnSpc>
            </a:pPr>
            <a:r>
              <a:rPr lang="en-GB" sz="1600" dirty="0" smtClean="0">
                <a:solidFill>
                  <a:srgbClr val="CFE3F2"/>
                </a:solidFill>
                <a:latin typeface="Gill Sans MT" panose="020B0502020104020203" pitchFamily="34" charset="0"/>
              </a:rPr>
              <a:t>Reading skills</a:t>
            </a:r>
          </a:p>
          <a:p>
            <a:pPr algn="ctr">
              <a:lnSpc>
                <a:spcPct val="90000"/>
              </a:lnSpc>
            </a:pPr>
            <a:r>
              <a:rPr lang="en-GB" sz="16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Writing skills</a:t>
            </a:r>
          </a:p>
          <a:p>
            <a:pPr algn="ctr">
              <a:lnSpc>
                <a:spcPct val="90000"/>
              </a:lnSpc>
            </a:pPr>
            <a:r>
              <a:rPr lang="en-GB" sz="1600" dirty="0" smtClean="0">
                <a:solidFill>
                  <a:srgbClr val="CFE3F2"/>
                </a:solidFill>
                <a:latin typeface="Gill Sans MT" panose="020B0502020104020203" pitchFamily="34" charset="0"/>
              </a:rPr>
              <a:t>Speaking skills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6859935" y="15297149"/>
            <a:ext cx="1154673" cy="1158849"/>
            <a:chOff x="7055876" y="15297149"/>
            <a:chExt cx="1154673" cy="1158849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9"/>
            <a:srcRect l="820" t="1310" r="532" b="1722"/>
            <a:stretch/>
          </p:blipFill>
          <p:spPr>
            <a:xfrm>
              <a:off x="7058024" y="15297149"/>
              <a:ext cx="1152525" cy="1121569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</p:pic>
        <p:sp>
          <p:nvSpPr>
            <p:cNvPr id="12" name="TextBox 11"/>
            <p:cNvSpPr txBox="1"/>
            <p:nvPr/>
          </p:nvSpPr>
          <p:spPr>
            <a:xfrm>
              <a:off x="7055876" y="16086666"/>
              <a:ext cx="11436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b="1" dirty="0" smtClean="0">
                  <a:latin typeface="Gill Sans MT" panose="020B0502020104020203" pitchFamily="34" charset="0"/>
                </a:rPr>
                <a:t>YEAR 7</a:t>
              </a:r>
              <a:endParaRPr lang="en-GB" sz="1800" b="1" dirty="0"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CDD8040E356C4BBC1411950DE2155A" ma:contentTypeVersion="14" ma:contentTypeDescription="Create a new document." ma:contentTypeScope="" ma:versionID="df1b6b449db50533fe0032950c29276d">
  <xsd:schema xmlns:xsd="http://www.w3.org/2001/XMLSchema" xmlns:xs="http://www.w3.org/2001/XMLSchema" xmlns:p="http://schemas.microsoft.com/office/2006/metadata/properties" xmlns:ns3="c9813652-ec8b-4ad0-9631-8e5597fd668d" xmlns:ns4="1bb96d1a-f404-4426-ba30-2488cb43a42e" targetNamespace="http://schemas.microsoft.com/office/2006/metadata/properties" ma:root="true" ma:fieldsID="0542aa2c18195df58d123b0322485580" ns3:_="" ns4:_="">
    <xsd:import namespace="c9813652-ec8b-4ad0-9631-8e5597fd668d"/>
    <xsd:import namespace="1bb96d1a-f404-4426-ba30-2488cb43a42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813652-ec8b-4ad0-9631-8e5597fd668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b96d1a-f404-4426-ba30-2488cb43a4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3C23B01-30F4-4714-9062-C0C6126CC23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9813652-ec8b-4ad0-9631-8e5597fd668d"/>
    <ds:schemaRef ds:uri="http://purl.org/dc/elements/1.1/"/>
    <ds:schemaRef ds:uri="http://schemas.microsoft.com/office/2006/metadata/properties"/>
    <ds:schemaRef ds:uri="http://schemas.microsoft.com/office/infopath/2007/PartnerControls"/>
    <ds:schemaRef ds:uri="1bb96d1a-f404-4426-ba30-2488cb43a42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1D374A0-2661-4B20-B729-AB104B51B6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7EEC64-FACA-4DFD-8D76-EAA266D2B6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813652-ec8b-4ad0-9631-8e5597fd668d"/>
    <ds:schemaRef ds:uri="1bb96d1a-f404-4426-ba30-2488cb43a4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18192</TotalTime>
  <Words>138</Words>
  <Application>Microsoft Office PowerPoint</Application>
  <PresentationFormat>Custom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Malgun Gothic</vt:lpstr>
      <vt:lpstr>Aharoni</vt:lpstr>
      <vt:lpstr>Arial</vt:lpstr>
      <vt:lpstr>Calibri</vt:lpstr>
      <vt:lpstr>Calibri Light</vt:lpstr>
      <vt:lpstr>Gill Sans MT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Jackson</dc:creator>
  <cp:lastModifiedBy>K Jackson</cp:lastModifiedBy>
  <cp:revision>307</cp:revision>
  <cp:lastPrinted>2022-07-05T09:04:03Z</cp:lastPrinted>
  <dcterms:created xsi:type="dcterms:W3CDTF">2018-02-08T08:28:53Z</dcterms:created>
  <dcterms:modified xsi:type="dcterms:W3CDTF">2022-07-05T14:14:45Z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0x010100DFCDD8040E356C4BBC1411950DE2155A</vt:lpwstr>
  </property>
</Properties>
</file>