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9799638" cy="14355763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E3F2"/>
    <a:srgbClr val="AB403B"/>
    <a:srgbClr val="4B9AD7"/>
    <a:srgbClr val="95C1E4"/>
    <a:srgbClr val="F8B308"/>
    <a:srgbClr val="4EA0DE"/>
    <a:srgbClr val="9E1812"/>
    <a:srgbClr val="002060"/>
    <a:srgbClr val="CC66FF"/>
    <a:srgbClr val="144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434" autoAdjust="0"/>
    <p:restoredTop sz="95833" autoAdjust="0"/>
  </p:normalViewPr>
  <p:slideViewPr>
    <p:cSldViewPr snapToGrid="0">
      <p:cViewPr varScale="1">
        <p:scale>
          <a:sx n="27" d="100"/>
          <a:sy n="27" d="100"/>
        </p:scale>
        <p:origin x="296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49772" y="0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/>
          <a:lstStyle>
            <a:lvl1pPr algn="r">
              <a:defRPr sz="1700"/>
            </a:lvl1pPr>
          </a:lstStyle>
          <a:p>
            <a:fld id="{627EA94C-77A3-2040-8584-2856F8330D11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65525" y="1795463"/>
            <a:ext cx="266858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067" tIns="66033" rIns="132067" bIns="660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507" y="6908124"/>
            <a:ext cx="7840626" cy="5652309"/>
          </a:xfrm>
          <a:prstGeom prst="rect">
            <a:avLst/>
          </a:prstGeom>
        </p:spPr>
        <p:txBody>
          <a:bodyPr vert="horz" lIns="132067" tIns="66033" rIns="132067" bIns="6603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49772" y="13637171"/>
            <a:ext cx="4247578" cy="718592"/>
          </a:xfrm>
          <a:prstGeom prst="rect">
            <a:avLst/>
          </a:prstGeom>
        </p:spPr>
        <p:txBody>
          <a:bodyPr vert="horz" lIns="132067" tIns="66033" rIns="132067" bIns="66033" rtlCol="0" anchor="b"/>
          <a:lstStyle>
            <a:lvl1pPr algn="r">
              <a:defRPr sz="17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65525" y="1795463"/>
            <a:ext cx="2668588" cy="48434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21.png"/><Relationship Id="rId3" Type="http://schemas.openxmlformats.org/officeDocument/2006/relationships/image" Target="../media/image1.png"/><Relationship Id="rId21" Type="http://schemas.openxmlformats.org/officeDocument/2006/relationships/image" Target="../media/image16.png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24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10" Type="http://schemas.openxmlformats.org/officeDocument/2006/relationships/image" Target="../media/image6.png"/><Relationship Id="rId19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png"/><Relationship Id="rId22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76761" y="139488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Where are areas of surplus and deficit located globally?</a:t>
            </a:r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19964" y="13663093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38254"/>
            <a:ext cx="6163563" cy="610731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18957" y="1140495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73987"/>
            <a:ext cx="5942715" cy="621843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43335"/>
            <a:ext cx="5841604" cy="642690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3966" y="7079145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78644"/>
            <a:ext cx="5935711" cy="64800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0" y="6821733"/>
            <a:ext cx="5713462" cy="617391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8789" y="4966051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174F9E2F-4304-4EA9-9B43-D510498E0880}"/>
              </a:ext>
            </a:extLst>
          </p:cNvPr>
          <p:cNvSpPr/>
          <p:nvPr/>
        </p:nvSpPr>
        <p:spPr>
          <a:xfrm>
            <a:off x="6887541" y="13341299"/>
            <a:ext cx="1038217" cy="647686"/>
          </a:xfrm>
          <a:prstGeom prst="rect">
            <a:avLst/>
          </a:prstGeom>
          <a:solidFill>
            <a:srgbClr val="9E1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318775" y="2788295"/>
            <a:ext cx="2794370" cy="220431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2" y="4686257"/>
            <a:ext cx="5733212" cy="604171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953674" y="2497841"/>
            <a:ext cx="5854586" cy="618474"/>
          </a:xfrm>
          <a:prstGeom prst="rect">
            <a:avLst/>
          </a:prstGeom>
          <a:solidFill>
            <a:srgbClr val="CFE3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7603361F-7D00-405D-94EC-75583220DE39}"/>
              </a:ext>
            </a:extLst>
          </p:cNvPr>
          <p:cNvSpPr/>
          <p:nvPr/>
        </p:nvSpPr>
        <p:spPr>
          <a:xfrm>
            <a:off x="2110422" y="4675273"/>
            <a:ext cx="2216765" cy="621066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25" name="Rectangle 324">
            <a:extLst>
              <a:ext uri="{FF2B5EF4-FFF2-40B4-BE49-F238E27FC236}">
                <a16:creationId xmlns:a16="http://schemas.microsoft.com/office/drawing/2014/main" id="{A183D85D-EF81-4E97-A0B3-08A0BA3038F3}"/>
              </a:ext>
            </a:extLst>
          </p:cNvPr>
          <p:cNvSpPr/>
          <p:nvPr/>
        </p:nvSpPr>
        <p:spPr>
          <a:xfrm>
            <a:off x="1966681" y="2493266"/>
            <a:ext cx="2814510" cy="622447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3" name="Oval 222">
            <a:extLst>
              <a:ext uri="{FF2B5EF4-FFF2-40B4-BE49-F238E27FC236}">
                <a16:creationId xmlns:a16="http://schemas.microsoft.com/office/drawing/2014/main" id="{B86E97AE-F6AD-3941-9977-D85456F283F2}"/>
              </a:ext>
            </a:extLst>
          </p:cNvPr>
          <p:cNvSpPr/>
          <p:nvPr/>
        </p:nvSpPr>
        <p:spPr>
          <a:xfrm>
            <a:off x="3588245" y="4515085"/>
            <a:ext cx="841075" cy="854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276162" y="15336268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4349783" y="16046915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" name="TextBox 400">
            <a:extLst>
              <a:ext uri="{FF2B5EF4-FFF2-40B4-BE49-F238E27FC236}">
                <a16:creationId xmlns:a16="http://schemas.microsoft.com/office/drawing/2014/main" id="{189D5999-43F7-F641-9393-172A969C8B1F}"/>
              </a:ext>
            </a:extLst>
          </p:cNvPr>
          <p:cNvSpPr txBox="1"/>
          <p:nvPr/>
        </p:nvSpPr>
        <p:spPr>
          <a:xfrm>
            <a:off x="1" y="17218451"/>
            <a:ext cx="9720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‘A </a:t>
            </a:r>
            <a:r>
              <a:rPr lang="en-US" sz="1800" b="1" dirty="0">
                <a:solidFill>
                  <a:schemeClr val="bg1"/>
                </a:solidFill>
                <a:latin typeface="Gill Sans MT" panose="020B0502020104020203" pitchFamily="34" charset="0"/>
              </a:rPr>
              <a:t>reader lives a thousand lives before he dies. The man who never reads lives only one</a:t>
            </a:r>
            <a:r>
              <a:rPr lang="en-US" sz="18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.’</a:t>
            </a:r>
            <a:endParaRPr lang="en-US" sz="18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2651992" y="12939007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Block Arc 573">
            <a:extLst>
              <a:ext uri="{FF2B5EF4-FFF2-40B4-BE49-F238E27FC236}">
                <a16:creationId xmlns:a16="http://schemas.microsoft.com/office/drawing/2014/main" id="{42DCC817-95A4-4F9E-B69E-5B3F826F1806}"/>
              </a:ext>
            </a:extLst>
          </p:cNvPr>
          <p:cNvSpPr/>
          <p:nvPr/>
        </p:nvSpPr>
        <p:spPr>
          <a:xfrm rot="16200000">
            <a:off x="550462" y="597553"/>
            <a:ext cx="2846103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4279028" y="2333791"/>
            <a:ext cx="858318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242D1697-493D-4EEA-9BF1-C16D669A5B45}"/>
              </a:ext>
            </a:extLst>
          </p:cNvPr>
          <p:cNvSpPr/>
          <p:nvPr/>
        </p:nvSpPr>
        <p:spPr>
          <a:xfrm>
            <a:off x="1973513" y="268269"/>
            <a:ext cx="462817" cy="617664"/>
          </a:xfrm>
          <a:prstGeom prst="rect">
            <a:avLst/>
          </a:prstGeom>
          <a:solidFill>
            <a:srgbClr val="95C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>
            <a:off x="1482808" y="14704859"/>
            <a:ext cx="969874" cy="258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1" name="Picture 16" descr="https://static.thenounproject.com/png/996079-200.png">
            <a:extLst>
              <a:ext uri="{FF2B5EF4-FFF2-40B4-BE49-F238E27FC236}">
                <a16:creationId xmlns:a16="http://schemas.microsoft.com/office/drawing/2014/main" id="{EE8194A5-BB65-46A0-B946-5C9ABEB7E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03" y="22229468"/>
            <a:ext cx="150239" cy="1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3126704" y="238051"/>
            <a:ext cx="530788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rgbClr val="4B9AD7"/>
                </a:solidFill>
                <a:latin typeface="Gill Sans MT" panose="020B0502020104020203" pitchFamily="34" charset="0"/>
                <a:ea typeface="Malgun Gothic" panose="020B0503020000020004" pitchFamily="34" charset="-127"/>
                <a:cs typeface="Aharoni" panose="020B0604020202020204" pitchFamily="2" charset="-79"/>
              </a:rPr>
              <a:t>English Learning Journey</a:t>
            </a:r>
            <a:endParaRPr lang="en-GB" sz="3400" b="1" dirty="0">
              <a:solidFill>
                <a:srgbClr val="4B9AD7"/>
              </a:solidFill>
              <a:latin typeface="Gill Sans MT" panose="020B0502020104020203" pitchFamily="34" charset="0"/>
              <a:ea typeface="Malgun Gothic" panose="020B0503020000020004" pitchFamily="34" charset="-127"/>
              <a:cs typeface="Aharoni" panose="020B0604020202020204" pitchFamily="2" charset="-79"/>
            </a:endParaRPr>
          </a:p>
        </p:txBody>
      </p:sp>
      <p:pic>
        <p:nvPicPr>
          <p:cNvPr id="3" name="Picture 2" descr="Ormiston Maritime Academ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589" y="218686"/>
            <a:ext cx="972114" cy="63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9" name="TextBox 488"/>
          <p:cNvSpPr txBox="1"/>
          <p:nvPr/>
        </p:nvSpPr>
        <p:spPr>
          <a:xfrm>
            <a:off x="1197792" y="12493964"/>
            <a:ext cx="289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Metaphor Poetry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pic>
        <p:nvPicPr>
          <p:cNvPr id="169" name="Picture 16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013586" y="14786394"/>
            <a:ext cx="406029" cy="20481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7018" y="13259223"/>
            <a:ext cx="1134937" cy="2717571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61777" y="14786394"/>
            <a:ext cx="406029" cy="2048191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440805" y="15405810"/>
            <a:ext cx="406029" cy="80936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734232" y="11342511"/>
            <a:ext cx="1134937" cy="2717571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2999556" y="12600686"/>
            <a:ext cx="406029" cy="2048191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47747" y="12600686"/>
            <a:ext cx="406029" cy="2048191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426775" y="13220102"/>
            <a:ext cx="406029" cy="809360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10415" y="10444257"/>
            <a:ext cx="406029" cy="2064530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6228" y="8916939"/>
            <a:ext cx="1134937" cy="2729418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164525" y="10451735"/>
            <a:ext cx="406029" cy="2048191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51042" y="11189956"/>
            <a:ext cx="406029" cy="575369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7131405" y="11073304"/>
            <a:ext cx="406029" cy="80936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647261" y="7008072"/>
            <a:ext cx="1134937" cy="2717571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00389" y="8243608"/>
            <a:ext cx="406029" cy="2064530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154499" y="8251086"/>
            <a:ext cx="406029" cy="2048191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7121379" y="8872655"/>
            <a:ext cx="406029" cy="809360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40861" y="8990092"/>
            <a:ext cx="406029" cy="575369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58750" y="6113227"/>
            <a:ext cx="406029" cy="2064530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94563" y="4585909"/>
            <a:ext cx="1134937" cy="2729418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0800000">
            <a:off x="7570800" y="2634700"/>
            <a:ext cx="1135125" cy="2717571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212860" y="6120705"/>
            <a:ext cx="406029" cy="2048191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499377" y="6858926"/>
            <a:ext cx="406029" cy="575369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5404"/>
          <a:stretch/>
        </p:blipFill>
        <p:spPr>
          <a:xfrm rot="5400000">
            <a:off x="7129360" y="6792655"/>
            <a:ext cx="406029" cy="708600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148724" y="3910197"/>
            <a:ext cx="406029" cy="2064530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b="67952"/>
          <a:stretch/>
        </p:blipFill>
        <p:spPr>
          <a:xfrm rot="5400000">
            <a:off x="3648245" y="4678363"/>
            <a:ext cx="406029" cy="661641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00911" y="3931056"/>
            <a:ext cx="406029" cy="2048191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0484"/>
          <a:stretch/>
        </p:blipFill>
        <p:spPr>
          <a:xfrm rot="5400000">
            <a:off x="6967791" y="4552625"/>
            <a:ext cx="406029" cy="809360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287273" y="4670062"/>
            <a:ext cx="406029" cy="575369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3028977" y="1741753"/>
            <a:ext cx="406029" cy="2064530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64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5600" y="214435"/>
            <a:ext cx="1134937" cy="2729418"/>
          </a:xfrm>
          <a:prstGeom prst="rect">
            <a:avLst/>
          </a:prstGeom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5092612" y="1749231"/>
            <a:ext cx="406029" cy="2048191"/>
          </a:xfrm>
          <a:prstGeom prst="rect">
            <a:avLst/>
          </a:prstGeom>
        </p:spPr>
      </p:pic>
      <p:pic>
        <p:nvPicPr>
          <p:cNvPr id="211" name="Picture 210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71907" b="1"/>
          <a:stretch/>
        </p:blipFill>
        <p:spPr>
          <a:xfrm rot="5400000">
            <a:off x="6379130" y="2487452"/>
            <a:ext cx="406029" cy="575369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91875"/>
          <a:stretch/>
        </p:blipFill>
        <p:spPr>
          <a:xfrm rot="5400000">
            <a:off x="2070555" y="487120"/>
            <a:ext cx="406029" cy="167737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8889" r="88889"/>
                    </a14:imgEffect>
                  </a14:imgLayer>
                </a14:imgProps>
              </a:ext>
            </a:extLst>
          </a:blip>
          <a:srcRect t="65404"/>
          <a:stretch/>
        </p:blipFill>
        <p:spPr>
          <a:xfrm rot="5400000">
            <a:off x="7017819" y="2415506"/>
            <a:ext cx="406029" cy="708600"/>
          </a:xfrm>
          <a:prstGeom prst="rect">
            <a:avLst/>
          </a:prstGeom>
        </p:spPr>
      </p:pic>
      <p:grpSp>
        <p:nvGrpSpPr>
          <p:cNvPr id="219" name="Group 218"/>
          <p:cNvGrpSpPr/>
          <p:nvPr/>
        </p:nvGrpSpPr>
        <p:grpSpPr>
          <a:xfrm>
            <a:off x="6847621" y="13144908"/>
            <a:ext cx="1154673" cy="1158849"/>
            <a:chOff x="7055876" y="15297149"/>
            <a:chExt cx="1154673" cy="1158849"/>
          </a:xfrm>
        </p:grpSpPr>
        <p:pic>
          <p:nvPicPr>
            <p:cNvPr id="226" name="Picture 225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27" name="TextBox 226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Gill Sans MT" panose="020B0502020104020203" pitchFamily="34" charset="0"/>
                </a:rPr>
                <a:t>YEAR 8</a:t>
              </a:r>
              <a:endParaRPr lang="en-GB" sz="1800" b="1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180310" y="8806231"/>
            <a:ext cx="1154673" cy="1158849"/>
            <a:chOff x="7055876" y="15297149"/>
            <a:chExt cx="1154673" cy="1158849"/>
          </a:xfrm>
        </p:grpSpPr>
        <p:pic>
          <p:nvPicPr>
            <p:cNvPr id="233" name="Picture 232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35" name="TextBox 234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Gill Sans MT" panose="020B0502020104020203" pitchFamily="34" charset="0"/>
                </a:rPr>
                <a:t>YEAR 9</a:t>
              </a:r>
              <a:endParaRPr lang="en-GB" sz="1800" b="1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3368968" y="4468329"/>
            <a:ext cx="1154673" cy="1158849"/>
            <a:chOff x="7055876" y="15297149"/>
            <a:chExt cx="1154673" cy="1158849"/>
          </a:xfrm>
        </p:grpSpPr>
        <p:pic>
          <p:nvPicPr>
            <p:cNvPr id="237" name="Picture 236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38" name="TextBox 237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Gill Sans MT" panose="020B0502020104020203" pitchFamily="34" charset="0"/>
                </a:rPr>
                <a:t>YEAR 10</a:t>
              </a:r>
              <a:endParaRPr lang="en-GB" sz="1800" b="1" dirty="0">
                <a:latin typeface="Gill Sans MT" panose="020B0502020104020203" pitchFamily="34" charset="0"/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4159850" y="2287591"/>
            <a:ext cx="1154673" cy="1158849"/>
            <a:chOff x="7055876" y="15297149"/>
            <a:chExt cx="1154673" cy="1158849"/>
          </a:xfrm>
        </p:grpSpPr>
        <p:pic>
          <p:nvPicPr>
            <p:cNvPr id="240" name="Picture 239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241" name="TextBox 240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Gill Sans MT" panose="020B0502020104020203" pitchFamily="34" charset="0"/>
                </a:rPr>
                <a:t>YEAR 11</a:t>
              </a:r>
              <a:endParaRPr lang="en-GB" sz="1800" b="1" dirty="0">
                <a:latin typeface="Gill Sans MT" panose="020B0502020104020203" pitchFamily="34" charset="0"/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8005298" y="14236018"/>
            <a:ext cx="1635146" cy="1635146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2158357" y="122346"/>
            <a:ext cx="1051144" cy="1044335"/>
            <a:chOff x="2218412" y="-21012"/>
            <a:chExt cx="1138123" cy="1443347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717" b="100000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218412" y="-21012"/>
              <a:ext cx="1138123" cy="1443347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500002" y="235936"/>
              <a:ext cx="603630" cy="603630"/>
            </a:xfrm>
            <a:prstGeom prst="rect">
              <a:avLst/>
            </a:prstGeom>
          </p:spPr>
        </p:pic>
      </p:grpSp>
      <p:sp>
        <p:nvSpPr>
          <p:cNvPr id="243" name="TextBox 242"/>
          <p:cNvSpPr txBox="1"/>
          <p:nvPr/>
        </p:nvSpPr>
        <p:spPr>
          <a:xfrm>
            <a:off x="422985" y="15944044"/>
            <a:ext cx="1223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Grammar and punctuation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2447252" y="14104578"/>
            <a:ext cx="3302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Shakespeare:  A Midsummer Night’s Dream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2642132" y="16509325"/>
            <a:ext cx="340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Dickens: Oliver Twist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6257242" y="12967323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4803042" y="12522280"/>
            <a:ext cx="2890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Short Stories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4960849" y="10084951"/>
            <a:ext cx="4438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Conan Doyle: The Adventures of Sherlock Holmes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7194007" y="10893678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1762031" y="10018026"/>
            <a:ext cx="2376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Shakespeare: The Tempest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2950352" y="10845754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52249" y="8008701"/>
            <a:ext cx="2179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Orwell: Animal</a:t>
            </a:r>
          </a:p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Farm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4" name="Straight Connector 253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flipV="1">
            <a:off x="1170329" y="9177340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TextBox 254"/>
          <p:cNvSpPr txBox="1"/>
          <p:nvPr/>
        </p:nvSpPr>
        <p:spPr>
          <a:xfrm>
            <a:off x="6319517" y="7711132"/>
            <a:ext cx="1797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Brontë: Jane Eyre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 rot="5400000" flipV="1">
            <a:off x="8135295" y="7929819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1757238" y="7767903"/>
            <a:ext cx="4235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Shakespeare: Julius Caesar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7724762" y="5225887"/>
            <a:ext cx="0" cy="448833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2520174" y="5816079"/>
            <a:ext cx="2534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Poetry: Identity and Institution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3825545" y="7407903"/>
            <a:ext cx="0" cy="360000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>
            <a:off x="1585623" y="6069066"/>
            <a:ext cx="969874" cy="258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6436609" y="5697887"/>
            <a:ext cx="2534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Dickens:  A Christmas Carol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5285742" y="3408033"/>
            <a:ext cx="2534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Poetry: Power and Conflict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C1E68218-A72C-42FF-BFD3-B8AD3C756B2E}"/>
              </a:ext>
            </a:extLst>
          </p:cNvPr>
          <p:cNvCxnSpPr>
            <a:cxnSpLocks/>
          </p:cNvCxnSpPr>
          <p:nvPr/>
        </p:nvCxnSpPr>
        <p:spPr>
          <a:xfrm flipH="1" flipV="1">
            <a:off x="7602620" y="3906977"/>
            <a:ext cx="720000" cy="2585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9A7E9AE4-66B6-4167-8CB1-2370B4DFB57F}"/>
              </a:ext>
            </a:extLst>
          </p:cNvPr>
          <p:cNvCxnSpPr>
            <a:cxnSpLocks/>
          </p:cNvCxnSpPr>
          <p:nvPr/>
        </p:nvCxnSpPr>
        <p:spPr>
          <a:xfrm flipV="1">
            <a:off x="7182751" y="2110245"/>
            <a:ext cx="0" cy="444556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5725714" y="1286549"/>
            <a:ext cx="2890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Shakespeare: Romeo and Juliet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1002627" y="3398378"/>
            <a:ext cx="2755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Russell:</a:t>
            </a:r>
            <a:b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</a:br>
            <a:r>
              <a:rPr lang="en-GB" sz="2400" b="1" dirty="0" smtClean="0">
                <a:solidFill>
                  <a:srgbClr val="AB403B"/>
                </a:solidFill>
                <a:latin typeface="Gill Sans MT" panose="020B0502020104020203" pitchFamily="34" charset="0"/>
              </a:rPr>
              <a:t>Blood Brothers</a:t>
            </a:r>
            <a:endParaRPr lang="en-GB" sz="2400" b="1" dirty="0">
              <a:solidFill>
                <a:srgbClr val="AB403B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DDCFADFF-18E9-314C-BA93-B0E2EAA0B395}"/>
              </a:ext>
            </a:extLst>
          </p:cNvPr>
          <p:cNvCxnSpPr>
            <a:cxnSpLocks/>
          </p:cNvCxnSpPr>
          <p:nvPr/>
        </p:nvCxnSpPr>
        <p:spPr>
          <a:xfrm>
            <a:off x="2420887" y="3086211"/>
            <a:ext cx="0" cy="360000"/>
          </a:xfrm>
          <a:prstGeom prst="line">
            <a:avLst/>
          </a:prstGeom>
          <a:ln w="19050">
            <a:solidFill>
              <a:srgbClr val="AB403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31398" y="14678866"/>
            <a:ext cx="1080000" cy="1080000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59429" y="14674360"/>
            <a:ext cx="1080000" cy="10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535" y="14930256"/>
            <a:ext cx="1080000" cy="1080000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43265" y="12096401"/>
            <a:ext cx="1080000" cy="108000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30549" y="11829352"/>
            <a:ext cx="1080000" cy="108000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58723" y="14651491"/>
            <a:ext cx="1080000" cy="1080000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257257" y="8011703"/>
            <a:ext cx="1080000" cy="1080000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887188" y="16044807"/>
            <a:ext cx="1080000" cy="1080000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411995" y="13892120"/>
            <a:ext cx="1080000" cy="1080000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93640" y="16048618"/>
            <a:ext cx="1080000" cy="1080000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3927844" y="12787330"/>
            <a:ext cx="122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Descriptive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187919" y="10895545"/>
            <a:ext cx="1470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Transactional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054445" y="9607677"/>
            <a:ext cx="2766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Persuasion: leaflet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8390693" y="6685643"/>
            <a:ext cx="1046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Narrative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-86966" y="6340231"/>
            <a:ext cx="1474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Rhetoric: speech</a:t>
            </a:r>
            <a:b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</a:br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163843" y="4817192"/>
            <a:ext cx="1474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Creative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527956" y="1087287"/>
            <a:ext cx="2379019" cy="1200329"/>
          </a:xfrm>
          <a:prstGeom prst="rect">
            <a:avLst/>
          </a:prstGeom>
          <a:solidFill>
            <a:srgbClr val="AB403B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55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Rich cultural knowledge</a:t>
            </a:r>
            <a:br>
              <a:rPr lang="en-GB" sz="155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550" dirty="0" smtClean="0">
                <a:solidFill>
                  <a:srgbClr val="CFE3F2"/>
                </a:solidFill>
                <a:latin typeface="Gill Sans MT" panose="020B0502020104020203" pitchFamily="34" charset="0"/>
              </a:rPr>
              <a:t>Articulate and analytical</a:t>
            </a:r>
            <a:br>
              <a:rPr lang="en-GB" sz="1550" dirty="0" smtClean="0">
                <a:solidFill>
                  <a:srgbClr val="CFE3F2"/>
                </a:solidFill>
                <a:latin typeface="Gill Sans MT" panose="020B0502020104020203" pitchFamily="34" charset="0"/>
              </a:rPr>
            </a:br>
            <a:r>
              <a:rPr lang="en-GB" sz="155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Socially aware</a:t>
            </a:r>
            <a:br>
              <a:rPr lang="en-GB" sz="1550" dirty="0" smtClean="0">
                <a:solidFill>
                  <a:schemeClr val="bg1"/>
                </a:solidFill>
                <a:latin typeface="Gill Sans MT" panose="020B0502020104020203" pitchFamily="34" charset="0"/>
              </a:rPr>
            </a:br>
            <a:r>
              <a:rPr lang="en-GB" sz="1550" dirty="0" smtClean="0">
                <a:solidFill>
                  <a:srgbClr val="CFE3F2"/>
                </a:solidFill>
                <a:latin typeface="Gill Sans MT" panose="020B0502020104020203" pitchFamily="34" charset="0"/>
              </a:rPr>
              <a:t>Well </a:t>
            </a:r>
            <a:r>
              <a:rPr lang="en-GB" sz="1550" dirty="0" smtClean="0">
                <a:solidFill>
                  <a:srgbClr val="CFE3F2"/>
                </a:solidFill>
                <a:latin typeface="Gill Sans MT" panose="020B0502020104020203" pitchFamily="34" charset="0"/>
              </a:rPr>
              <a:t>qualified</a:t>
            </a:r>
            <a: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  <a:t/>
            </a:r>
            <a:br>
              <a:rPr lang="en-GB" sz="1550" dirty="0">
                <a:solidFill>
                  <a:srgbClr val="CFE3F2"/>
                </a:solidFill>
                <a:latin typeface="Gill Sans MT" panose="020B0502020104020203" pitchFamily="34" charset="0"/>
              </a:rPr>
            </a:br>
            <a:r>
              <a:rPr lang="en-GB" sz="155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Prepared for further study</a:t>
            </a:r>
            <a:endParaRPr lang="en-GB" sz="1550" dirty="0" smtClean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35684" y="13482976"/>
            <a:ext cx="1080000" cy="1080000"/>
          </a:xfrm>
          <a:prstGeom prst="rect">
            <a:avLst/>
          </a:prstGeom>
        </p:spPr>
      </p:pic>
      <p:sp>
        <p:nvSpPr>
          <p:cNvPr id="137" name="TextBox 136"/>
          <p:cNvSpPr txBox="1"/>
          <p:nvPr/>
        </p:nvSpPr>
        <p:spPr>
          <a:xfrm>
            <a:off x="-60552" y="2508060"/>
            <a:ext cx="1474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4B9AD7"/>
                </a:solidFill>
                <a:latin typeface="Gill Sans MT" panose="020B0502020104020203" pitchFamily="34" charset="0"/>
              </a:rPr>
              <a:t>Viewpoint writing</a:t>
            </a:r>
            <a:endParaRPr lang="en-GB" sz="1600" dirty="0">
              <a:solidFill>
                <a:srgbClr val="4B9AD7"/>
              </a:solidFill>
              <a:latin typeface="Gill Sans MT" panose="020B0502020104020203" pitchFamily="34" charset="0"/>
            </a:endParaRPr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27405" y="9174019"/>
            <a:ext cx="1080000" cy="1080000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965519" y="10275510"/>
            <a:ext cx="1080000" cy="108000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38265" y="9856856"/>
            <a:ext cx="1080000" cy="108000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29125" y="10881297"/>
            <a:ext cx="1080000" cy="108000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164429" y="8049908"/>
            <a:ext cx="1080000" cy="1080000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591746" y="8232983"/>
            <a:ext cx="1080000" cy="108000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634062" y="2964669"/>
            <a:ext cx="1080000" cy="1080000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802989" y="1353235"/>
            <a:ext cx="1080000" cy="1080000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1092861">
            <a:off x="8522401" y="1329094"/>
            <a:ext cx="1080000" cy="1080000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 rot="20889404">
            <a:off x="8124961" y="946549"/>
            <a:ext cx="1080000" cy="108000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9507" y="7253094"/>
            <a:ext cx="1080000" cy="108000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701319" y="7253094"/>
            <a:ext cx="1080000" cy="108000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957967" y="5185259"/>
            <a:ext cx="1080000" cy="108000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637398" y="7139261"/>
            <a:ext cx="1080000" cy="1080000"/>
          </a:xfrm>
          <a:prstGeom prst="rect">
            <a:avLst/>
          </a:prstGeom>
        </p:spPr>
      </p:pic>
      <p:pic>
        <p:nvPicPr>
          <p:cNvPr id="158" name="Picture 15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735744" y="3960783"/>
            <a:ext cx="1080000" cy="1080000"/>
          </a:xfrm>
          <a:prstGeom prst="rect">
            <a:avLst/>
          </a:prstGeom>
        </p:spPr>
      </p:pic>
      <p:pic>
        <p:nvPicPr>
          <p:cNvPr id="159" name="Picture 15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891815" y="1326569"/>
            <a:ext cx="1080000" cy="108000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196269" y="7963727"/>
            <a:ext cx="1080000" cy="108000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85570" y="734626"/>
            <a:ext cx="1080000" cy="108000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36369" y="3827464"/>
            <a:ext cx="1080000" cy="108000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9349" y="4654615"/>
            <a:ext cx="1080000" cy="1080000"/>
          </a:xfrm>
          <a:prstGeom prst="rect">
            <a:avLst/>
          </a:prstGeom>
        </p:spPr>
      </p:pic>
      <p:pic>
        <p:nvPicPr>
          <p:cNvPr id="165" name="Picture 16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37182" y="5965714"/>
            <a:ext cx="1080000" cy="1080000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81143" y="3802479"/>
            <a:ext cx="1080000" cy="108000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42615" y="9020465"/>
            <a:ext cx="1080000" cy="108000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74901" y="5122262"/>
            <a:ext cx="1080000" cy="108000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209501" y="3007890"/>
            <a:ext cx="1080000" cy="1080000"/>
          </a:xfrm>
          <a:prstGeom prst="rect">
            <a:avLst/>
          </a:prstGeom>
        </p:spPr>
      </p:pic>
      <p:pic>
        <p:nvPicPr>
          <p:cNvPr id="177" name="Picture 17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69388" y="2137744"/>
            <a:ext cx="1080000" cy="108000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22335" y="3714310"/>
            <a:ext cx="1080000" cy="1080000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63516" y="5695067"/>
            <a:ext cx="1080000" cy="108000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8125" y="3431438"/>
            <a:ext cx="1080000" cy="1080000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62390" y="2853864"/>
            <a:ext cx="1080000" cy="1080000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534618" y="11798006"/>
            <a:ext cx="1080000" cy="1080000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604834" y="5376363"/>
            <a:ext cx="1080000" cy="1080000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599407" y="7966799"/>
            <a:ext cx="1080000" cy="1080000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392852" y="13110233"/>
            <a:ext cx="1080000" cy="1080000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968187" y="7144583"/>
            <a:ext cx="1080000" cy="1080000"/>
          </a:xfrm>
          <a:prstGeom prst="rect">
            <a:avLst/>
          </a:prstGeom>
        </p:spPr>
      </p:pic>
      <p:sp>
        <p:nvSpPr>
          <p:cNvPr id="216" name="TextBox 215"/>
          <p:cNvSpPr txBox="1"/>
          <p:nvPr/>
        </p:nvSpPr>
        <p:spPr>
          <a:xfrm>
            <a:off x="7991799" y="15356416"/>
            <a:ext cx="1584974" cy="1865126"/>
          </a:xfrm>
          <a:prstGeom prst="rect">
            <a:avLst/>
          </a:prstGeom>
          <a:solidFill>
            <a:srgbClr val="AB403B"/>
          </a:solidFill>
          <a:effectLst>
            <a:softEdge rad="63500"/>
          </a:effectLst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Vocabulary</a:t>
            </a:r>
          </a:p>
          <a:p>
            <a:pPr algn="ctr">
              <a:lnSpc>
                <a:spcPct val="90000"/>
              </a:lnSpc>
            </a:pPr>
            <a:r>
              <a:rPr lang="en-GB" sz="1600" dirty="0" smtClean="0">
                <a:solidFill>
                  <a:srgbClr val="CFE3F2"/>
                </a:solidFill>
                <a:latin typeface="Gill Sans MT" panose="020B0502020104020203" pitchFamily="34" charset="0"/>
              </a:rPr>
              <a:t>Literary concepts</a:t>
            </a:r>
          </a:p>
          <a:p>
            <a:pPr algn="ctr">
              <a:lnSpc>
                <a:spcPct val="90000"/>
              </a:lnSpc>
            </a:pPr>
            <a:r>
              <a:rPr lang="en-GB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Historical context</a:t>
            </a:r>
          </a:p>
          <a:p>
            <a:pPr algn="ctr">
              <a:lnSpc>
                <a:spcPct val="90000"/>
              </a:lnSpc>
            </a:pPr>
            <a:r>
              <a:rPr lang="en-GB" sz="1600" dirty="0" smtClean="0">
                <a:solidFill>
                  <a:srgbClr val="CFE3F2"/>
                </a:solidFill>
                <a:latin typeface="Gill Sans MT" panose="020B0502020104020203" pitchFamily="34" charset="0"/>
              </a:rPr>
              <a:t>Reading skills</a:t>
            </a:r>
          </a:p>
          <a:p>
            <a:pPr algn="ctr">
              <a:lnSpc>
                <a:spcPct val="90000"/>
              </a:lnSpc>
            </a:pPr>
            <a:r>
              <a:rPr lang="en-GB" sz="16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Writing skills</a:t>
            </a:r>
          </a:p>
          <a:p>
            <a:pPr algn="ctr">
              <a:lnSpc>
                <a:spcPct val="90000"/>
              </a:lnSpc>
            </a:pPr>
            <a:r>
              <a:rPr lang="en-GB" sz="1600" dirty="0" smtClean="0">
                <a:solidFill>
                  <a:srgbClr val="CFE3F2"/>
                </a:solidFill>
                <a:latin typeface="Gill Sans MT" panose="020B0502020104020203" pitchFamily="34" charset="0"/>
              </a:rPr>
              <a:t>Speaking skills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6859935" y="15297149"/>
            <a:ext cx="1154673" cy="1158849"/>
            <a:chOff x="7055876" y="15297149"/>
            <a:chExt cx="1154673" cy="115884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9"/>
            <a:srcRect l="820" t="1310" r="532" b="1722"/>
            <a:stretch/>
          </p:blipFill>
          <p:spPr>
            <a:xfrm>
              <a:off x="7058024" y="15297149"/>
              <a:ext cx="1152525" cy="112156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055876" y="16086666"/>
              <a:ext cx="11436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 smtClean="0">
                  <a:latin typeface="Gill Sans MT" panose="020B0502020104020203" pitchFamily="34" charset="0"/>
                </a:rPr>
                <a:t>YEAR 7</a:t>
              </a:r>
              <a:endParaRPr lang="en-GB" sz="1800" b="1" dirty="0">
                <a:latin typeface="Gill Sans MT" panose="020B05020201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CDD8040E356C4BBC1411950DE2155A" ma:contentTypeVersion="14" ma:contentTypeDescription="Create a new document." ma:contentTypeScope="" ma:versionID="df1b6b449db50533fe0032950c29276d">
  <xsd:schema xmlns:xsd="http://www.w3.org/2001/XMLSchema" xmlns:xs="http://www.w3.org/2001/XMLSchema" xmlns:p="http://schemas.microsoft.com/office/2006/metadata/properties" xmlns:ns3="c9813652-ec8b-4ad0-9631-8e5597fd668d" xmlns:ns4="1bb96d1a-f404-4426-ba30-2488cb43a42e" targetNamespace="http://schemas.microsoft.com/office/2006/metadata/properties" ma:root="true" ma:fieldsID="0542aa2c18195df58d123b0322485580" ns3:_="" ns4:_="">
    <xsd:import namespace="c9813652-ec8b-4ad0-9631-8e5597fd668d"/>
    <xsd:import namespace="1bb96d1a-f404-4426-ba30-2488cb43a42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13652-ec8b-4ad0-9631-8e5597fd668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96d1a-f404-4426-ba30-2488cb43a4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C23B01-30F4-4714-9062-C0C6126CC23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9813652-ec8b-4ad0-9631-8e5597fd668d"/>
    <ds:schemaRef ds:uri="http://purl.org/dc/elements/1.1/"/>
    <ds:schemaRef ds:uri="http://schemas.microsoft.com/office/2006/metadata/properties"/>
    <ds:schemaRef ds:uri="http://schemas.microsoft.com/office/infopath/2007/PartnerControls"/>
    <ds:schemaRef ds:uri="1bb96d1a-f404-4426-ba30-2488cb43a42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374A0-2661-4B20-B729-AB104B51B6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EEC64-FACA-4DFD-8D76-EAA266D2B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13652-ec8b-4ad0-9631-8e5597fd668d"/>
    <ds:schemaRef ds:uri="1bb96d1a-f404-4426-ba30-2488cb43a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18192</TotalTime>
  <Words>138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Malgun Gothic</vt:lpstr>
      <vt:lpstr>Aharoni</vt:lpstr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Jackson</dc:creator>
  <cp:lastModifiedBy>K Jackson</cp:lastModifiedBy>
  <cp:revision>307</cp:revision>
  <cp:lastPrinted>2022-07-05T09:04:03Z</cp:lastPrinted>
  <dcterms:created xsi:type="dcterms:W3CDTF">2018-02-08T08:28:53Z</dcterms:created>
  <dcterms:modified xsi:type="dcterms:W3CDTF">2022-07-05T14:14:45Z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0x010100DFCDD8040E356C4BBC1411950DE2155A</vt:lpwstr>
  </property>
</Properties>
</file>