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CC66FF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434" autoAdjust="0"/>
    <p:restoredTop sz="95833" autoAdjust="0"/>
  </p:normalViewPr>
  <p:slideViewPr>
    <p:cSldViewPr snapToGrid="0">
      <p:cViewPr>
        <p:scale>
          <a:sx n="50" d="100"/>
          <a:sy n="50" d="100"/>
        </p:scale>
        <p:origin x="23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microsoft.com/office/2007/relationships/hdphoto" Target="../media/hdphoto1.wdp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76761" y="139488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Where are areas of surplus and deficit located globally?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19964" y="13663093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9" name="Picture 8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CD5357B6-CDC0-4F03-A77E-C5A221997B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29" y="14862271"/>
            <a:ext cx="1618061" cy="1618061"/>
          </a:xfrm>
          <a:prstGeom prst="rect">
            <a:avLst/>
          </a:prstGeom>
        </p:spPr>
      </p:pic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404950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43335"/>
            <a:ext cx="5841604" cy="6426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53966" y="7079145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97695"/>
            <a:ext cx="5935711" cy="636713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80" y="6821733"/>
            <a:ext cx="5713462" cy="6173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174F9E2F-4304-4EA9-9B43-D510498E0880}"/>
              </a:ext>
            </a:extLst>
          </p:cNvPr>
          <p:cNvSpPr/>
          <p:nvPr/>
        </p:nvSpPr>
        <p:spPr>
          <a:xfrm>
            <a:off x="6352881" y="13341299"/>
            <a:ext cx="1572877" cy="6476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527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545586" y="8549189"/>
            <a:ext cx="1214980" cy="123276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726139" y="872358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86954"/>
            <a:ext cx="5854586" cy="629361"/>
          </a:xfrm>
          <a:prstGeom prst="rect">
            <a:avLst/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7603361F-7D00-405D-94EC-75583220DE39}"/>
              </a:ext>
            </a:extLst>
          </p:cNvPr>
          <p:cNvSpPr/>
          <p:nvPr/>
        </p:nvSpPr>
        <p:spPr>
          <a:xfrm>
            <a:off x="2110422" y="4675273"/>
            <a:ext cx="2216765" cy="621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DC5C463-02F5-4BA7-B8AA-5DB2AF6DF813}"/>
              </a:ext>
            </a:extLst>
          </p:cNvPr>
          <p:cNvGrpSpPr/>
          <p:nvPr/>
        </p:nvGrpSpPr>
        <p:grpSpPr>
          <a:xfrm>
            <a:off x="6156218" y="13031521"/>
            <a:ext cx="1214980" cy="1274917"/>
            <a:chOff x="8003494" y="12006378"/>
            <a:chExt cx="1214980" cy="1304869"/>
          </a:xfrm>
        </p:grpSpPr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3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YEAR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50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8</a:t>
              </a: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713758" y="8770298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YEAR</a:t>
            </a: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A183D85D-EF81-4E97-A0B3-08A0BA3038F3}"/>
              </a:ext>
            </a:extLst>
          </p:cNvPr>
          <p:cNvSpPr/>
          <p:nvPr/>
        </p:nvSpPr>
        <p:spPr>
          <a:xfrm>
            <a:off x="1966681" y="2486352"/>
            <a:ext cx="2814510" cy="62936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7738521" y="8804535"/>
            <a:ext cx="841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3409591" y="4315838"/>
            <a:ext cx="1214980" cy="127999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3588245" y="4515085"/>
            <a:ext cx="841075" cy="854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3589176" y="4595145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3590107" y="4621047"/>
            <a:ext cx="841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</p:cNvCxnSpPr>
          <p:nvPr/>
        </p:nvCxnSpPr>
        <p:spPr>
          <a:xfrm flipH="1">
            <a:off x="5942938" y="15209797"/>
            <a:ext cx="1541" cy="4223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H="1" flipV="1">
            <a:off x="5190633" y="15954402"/>
            <a:ext cx="2062" cy="5259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C01852B1-E08D-2243-A474-5E7835DAB027}"/>
              </a:ext>
            </a:extLst>
          </p:cNvPr>
          <p:cNvCxnSpPr>
            <a:cxnSpLocks/>
          </p:cNvCxnSpPr>
          <p:nvPr/>
        </p:nvCxnSpPr>
        <p:spPr>
          <a:xfrm flipH="1">
            <a:off x="7762638" y="10944278"/>
            <a:ext cx="331920" cy="3710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7C6716C-32A9-3E41-9445-F62338DFDF8F}"/>
              </a:ext>
            </a:extLst>
          </p:cNvPr>
          <p:cNvCxnSpPr>
            <a:cxnSpLocks/>
          </p:cNvCxnSpPr>
          <p:nvPr/>
        </p:nvCxnSpPr>
        <p:spPr>
          <a:xfrm flipH="1" flipV="1">
            <a:off x="8094558" y="4850008"/>
            <a:ext cx="381743" cy="3301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 flipH="1">
            <a:off x="8255391" y="2609846"/>
            <a:ext cx="207234" cy="3019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>
            <a:off x="7482557" y="2305516"/>
            <a:ext cx="0" cy="4516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8E3DE95F-9ECA-3346-BB38-F9EBCA9A37B9}"/>
              </a:ext>
            </a:extLst>
          </p:cNvPr>
          <p:cNvCxnSpPr>
            <a:cxnSpLocks/>
          </p:cNvCxnSpPr>
          <p:nvPr/>
        </p:nvCxnSpPr>
        <p:spPr>
          <a:xfrm>
            <a:off x="8134295" y="4031645"/>
            <a:ext cx="344609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4A004A65-F6C5-4141-8C1F-EA48F18945B6}"/>
              </a:ext>
            </a:extLst>
          </p:cNvPr>
          <p:cNvCxnSpPr>
            <a:cxnSpLocks/>
          </p:cNvCxnSpPr>
          <p:nvPr/>
        </p:nvCxnSpPr>
        <p:spPr>
          <a:xfrm flipV="1">
            <a:off x="5633736" y="2920701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 flipH="1">
            <a:off x="3820437" y="1964473"/>
            <a:ext cx="608883" cy="80448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TextBox 400">
            <a:extLst>
              <a:ext uri="{FF2B5EF4-FFF2-40B4-BE49-F238E27FC236}">
                <a16:creationId xmlns:a16="http://schemas.microsoft.com/office/drawing/2014/main" id="{189D5999-43F7-F641-9393-172A969C8B1F}"/>
              </a:ext>
            </a:extLst>
          </p:cNvPr>
          <p:cNvSpPr txBox="1"/>
          <p:nvPr/>
        </p:nvSpPr>
        <p:spPr>
          <a:xfrm>
            <a:off x="948781" y="17247026"/>
            <a:ext cx="7981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‘ </a:t>
            </a:r>
            <a:r>
              <a:rPr lang="en-US" sz="1800" b="1" dirty="0">
                <a:solidFill>
                  <a:schemeClr val="bg1"/>
                </a:solidFill>
              </a:rPr>
              <a:t>Geography is the subject which holds the key to our future. </a:t>
            </a:r>
            <a:r>
              <a:rPr lang="en-US" sz="1800" dirty="0">
                <a:solidFill>
                  <a:schemeClr val="bg1"/>
                </a:solidFill>
              </a:rPr>
              <a:t>’  MICHAEL PALIN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65978" y="15429809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YEAR</a:t>
            </a:r>
          </a:p>
        </p:txBody>
      </p: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 flipV="1">
            <a:off x="1463597" y="15974774"/>
            <a:ext cx="250641" cy="2582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>
            <a:off x="1928849" y="13159900"/>
            <a:ext cx="191467" cy="5687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>
            <a:off x="4781191" y="12978204"/>
            <a:ext cx="0" cy="4445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E006AFED-B36A-42B2-838D-74D7FD52867D}"/>
              </a:ext>
            </a:extLst>
          </p:cNvPr>
          <p:cNvCxnSpPr>
            <a:cxnSpLocks/>
          </p:cNvCxnSpPr>
          <p:nvPr/>
        </p:nvCxnSpPr>
        <p:spPr>
          <a:xfrm flipH="1" flipV="1">
            <a:off x="8189750" y="13776606"/>
            <a:ext cx="286551" cy="19745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Straight Connector 487">
            <a:extLst>
              <a:ext uri="{FF2B5EF4-FFF2-40B4-BE49-F238E27FC236}">
                <a16:creationId xmlns:a16="http://schemas.microsoft.com/office/drawing/2014/main" id="{F93EA0B6-C55E-4D86-B01F-136E2BF2A6B4}"/>
              </a:ext>
            </a:extLst>
          </p:cNvPr>
          <p:cNvCxnSpPr>
            <a:cxnSpLocks/>
            <a:stCxn id="517" idx="0"/>
          </p:cNvCxnSpPr>
          <p:nvPr/>
        </p:nvCxnSpPr>
        <p:spPr>
          <a:xfrm flipH="1" flipV="1">
            <a:off x="5642021" y="9367183"/>
            <a:ext cx="223213" cy="8887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>
            <a:extLst>
              <a:ext uri="{FF2B5EF4-FFF2-40B4-BE49-F238E27FC236}">
                <a16:creationId xmlns:a16="http://schemas.microsoft.com/office/drawing/2014/main" id="{7E0896E7-7A54-49A3-9CF3-0F6077FC5A93}"/>
              </a:ext>
            </a:extLst>
          </p:cNvPr>
          <p:cNvCxnSpPr>
            <a:cxnSpLocks/>
          </p:cNvCxnSpPr>
          <p:nvPr/>
        </p:nvCxnSpPr>
        <p:spPr>
          <a:xfrm flipH="1" flipV="1">
            <a:off x="3024267" y="9464683"/>
            <a:ext cx="25633" cy="6299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Connector 523">
            <a:extLst>
              <a:ext uri="{FF2B5EF4-FFF2-40B4-BE49-F238E27FC236}">
                <a16:creationId xmlns:a16="http://schemas.microsoft.com/office/drawing/2014/main" id="{0AE8AA44-1750-41E6-9F70-8D8C59CC1C2E}"/>
              </a:ext>
            </a:extLst>
          </p:cNvPr>
          <p:cNvCxnSpPr>
            <a:cxnSpLocks/>
          </p:cNvCxnSpPr>
          <p:nvPr/>
        </p:nvCxnSpPr>
        <p:spPr>
          <a:xfrm>
            <a:off x="1141732" y="9370735"/>
            <a:ext cx="253008" cy="57814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41139" y="688231"/>
            <a:ext cx="2664749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V="1">
            <a:off x="5775477" y="7232328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Straight Connector 599">
            <a:extLst>
              <a:ext uri="{FF2B5EF4-FFF2-40B4-BE49-F238E27FC236}">
                <a16:creationId xmlns:a16="http://schemas.microsoft.com/office/drawing/2014/main" id="{B6443DBE-18BC-4F8E-AB79-78F6C0DBA2DB}"/>
              </a:ext>
            </a:extLst>
          </p:cNvPr>
          <p:cNvCxnSpPr>
            <a:cxnSpLocks/>
          </p:cNvCxnSpPr>
          <p:nvPr/>
        </p:nvCxnSpPr>
        <p:spPr>
          <a:xfrm flipH="1">
            <a:off x="7545586" y="6846339"/>
            <a:ext cx="865284" cy="16228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4102845" y="2127709"/>
            <a:ext cx="1214980" cy="130486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58318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4277832" y="2446223"/>
            <a:ext cx="826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4263504" y="2401708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YEAR</a:t>
            </a:r>
          </a:p>
        </p:txBody>
      </p: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V="1">
            <a:off x="2920246" y="7306821"/>
            <a:ext cx="30561" cy="5463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874233" y="6033349"/>
            <a:ext cx="419224" cy="114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D71852D8-1A13-46D5-9ED9-C188B1FC9C13}"/>
              </a:ext>
            </a:extLst>
          </p:cNvPr>
          <p:cNvCxnSpPr>
            <a:cxnSpLocks/>
          </p:cNvCxnSpPr>
          <p:nvPr/>
        </p:nvCxnSpPr>
        <p:spPr>
          <a:xfrm>
            <a:off x="5338147" y="4561361"/>
            <a:ext cx="9096" cy="3535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" name="Straight Connector 683">
            <a:extLst>
              <a:ext uri="{FF2B5EF4-FFF2-40B4-BE49-F238E27FC236}">
                <a16:creationId xmlns:a16="http://schemas.microsoft.com/office/drawing/2014/main" id="{6EC0EF18-61C3-4ABD-9EF9-F1AB317163D4}"/>
              </a:ext>
            </a:extLst>
          </p:cNvPr>
          <p:cNvCxnSpPr>
            <a:cxnSpLocks/>
          </p:cNvCxnSpPr>
          <p:nvPr/>
        </p:nvCxnSpPr>
        <p:spPr>
          <a:xfrm flipV="1">
            <a:off x="3290449" y="2911783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72765" y="446616"/>
            <a:ext cx="462817" cy="61766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698" name="Straight Connector 697">
            <a:extLst>
              <a:ext uri="{FF2B5EF4-FFF2-40B4-BE49-F238E27FC236}">
                <a16:creationId xmlns:a16="http://schemas.microsoft.com/office/drawing/2014/main" id="{82114DC5-2A93-4F5B-B516-78F30C55F4AC}"/>
              </a:ext>
            </a:extLst>
          </p:cNvPr>
          <p:cNvCxnSpPr>
            <a:cxnSpLocks/>
          </p:cNvCxnSpPr>
          <p:nvPr/>
        </p:nvCxnSpPr>
        <p:spPr>
          <a:xfrm flipV="1">
            <a:off x="906424" y="2619836"/>
            <a:ext cx="475192" cy="4648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>
            <a:extLst>
              <a:ext uri="{FF2B5EF4-FFF2-40B4-BE49-F238E27FC236}">
                <a16:creationId xmlns:a16="http://schemas.microsoft.com/office/drawing/2014/main" id="{06898071-8253-4C2A-BD46-12561230F1F7}"/>
              </a:ext>
            </a:extLst>
          </p:cNvPr>
          <p:cNvCxnSpPr>
            <a:cxnSpLocks/>
          </p:cNvCxnSpPr>
          <p:nvPr/>
        </p:nvCxnSpPr>
        <p:spPr>
          <a:xfrm flipH="1" flipV="1">
            <a:off x="1275676" y="1467012"/>
            <a:ext cx="502242" cy="19181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F210CF94-4A7B-4F73-8689-8D885E5EA126}"/>
              </a:ext>
            </a:extLst>
          </p:cNvPr>
          <p:cNvCxnSpPr>
            <a:cxnSpLocks/>
            <a:stCxn id="498" idx="3"/>
          </p:cNvCxnSpPr>
          <p:nvPr/>
        </p:nvCxnSpPr>
        <p:spPr>
          <a:xfrm>
            <a:off x="8036750" y="12270877"/>
            <a:ext cx="566553" cy="26839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4B199B20-F9DE-4E5E-B729-647B5DEA4A7A}"/>
              </a:ext>
            </a:extLst>
          </p:cNvPr>
          <p:cNvCxnSpPr>
            <a:cxnSpLocks/>
          </p:cNvCxnSpPr>
          <p:nvPr/>
        </p:nvCxnSpPr>
        <p:spPr>
          <a:xfrm>
            <a:off x="2711776" y="6666892"/>
            <a:ext cx="0" cy="3588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271450" y="419876"/>
            <a:ext cx="938427" cy="735967"/>
          </a:xfrm>
          <a:prstGeom prst="triangle">
            <a:avLst>
              <a:gd name="adj" fmla="val 45360"/>
            </a:avLst>
          </a:prstGeom>
          <a:gradFill flip="none" rotWithShape="0">
            <a:gsLst>
              <a:gs pos="0">
                <a:schemeClr val="tx1"/>
              </a:gs>
              <a:gs pos="61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C1E68218-A72C-42FF-BFD3-B8AD3C756B2E}"/>
              </a:ext>
            </a:extLst>
          </p:cNvPr>
          <p:cNvCxnSpPr>
            <a:cxnSpLocks/>
            <a:stCxn id="490" idx="2"/>
          </p:cNvCxnSpPr>
          <p:nvPr/>
        </p:nvCxnSpPr>
        <p:spPr>
          <a:xfrm flipH="1">
            <a:off x="2950214" y="14896173"/>
            <a:ext cx="74053" cy="8408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6" name="Picture 85">
            <a:extLst>
              <a:ext uri="{FF2B5EF4-FFF2-40B4-BE49-F238E27FC236}">
                <a16:creationId xmlns:a16="http://schemas.microsoft.com/office/drawing/2014/main" id="{E2C681CE-4F5E-FE42-BDC2-CE2B81D6D5D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6282" b="70513" l="4300" r="98300">
                        <a14:foregroundMark x1="78848" y1="36926" x2="72199" y2="58601"/>
                        <a14:foregroundMark x1="65555" y1="77240" x2="27000" y2="79744"/>
                        <a14:foregroundMark x1="27000" y1="79744" x2="24534" y2="76500"/>
                        <a14:foregroundMark x1="21997" y1="38692" x2="16412" y2="48775"/>
                        <a14:foregroundMark x1="6808" y1="69310" x2="7167" y2="69119"/>
                        <a14:foregroundMark x1="80114" y1="37818" x2="68874" y2="58137"/>
                        <a14:foregroundMark x1="63800" y1="67308" x2="63200" y2="67564"/>
                        <a14:backgroundMark x1="27300" y1="27308" x2="27300" y2="27308"/>
                        <a14:backgroundMark x1="60400" y1="29359" x2="40000" y2="19615"/>
                        <a14:backgroundMark x1="32000" y1="21923" x2="16900" y2="26667"/>
                        <a14:backgroundMark x1="9500" y1="31282" x2="26600" y2="31026"/>
                        <a14:backgroundMark x1="26700" y1="29103" x2="11400" y2="26795"/>
                        <a14:backgroundMark x1="16500" y1="25256" x2="44100" y2="12179"/>
                        <a14:backgroundMark x1="44100" y1="12179" x2="51400" y2="26538"/>
                        <a14:backgroundMark x1="51400" y1="26538" x2="68800" y2="19615"/>
                        <a14:backgroundMark x1="63600" y1="18974" x2="42600" y2="14359"/>
                        <a14:backgroundMark x1="33900" y1="13077" x2="20700" y2="19103"/>
                        <a14:backgroundMark x1="20700" y1="19103" x2="44200" y2="4872"/>
                        <a14:backgroundMark x1="24500" y1="12436" x2="45400" y2="15256"/>
                        <a14:backgroundMark x1="23000" y1="16923" x2="20300" y2="18462"/>
                        <a14:backgroundMark x1="18800" y1="21154" x2="30600" y2="31538"/>
                        <a14:backgroundMark x1="63800" y1="19744" x2="62900" y2="17692"/>
                        <a14:backgroundMark x1="67200" y1="20897" x2="86200" y2="33846"/>
                        <a14:backgroundMark x1="62700" y1="16538" x2="65500" y2="18077"/>
                        <a14:backgroundMark x1="98300" y1="37179" x2="98300" y2="37179"/>
                        <a14:backgroundMark x1="83400" y1="35128" x2="83400" y2="35128"/>
                        <a14:backgroundMark x1="82700" y1="36154" x2="82700" y2="36154"/>
                        <a14:backgroundMark x1="98100" y1="40128" x2="98100" y2="40128"/>
                        <a14:backgroundMark x1="98100" y1="40128" x2="98100" y2="40128"/>
                        <a14:backgroundMark x1="97400" y1="39615" x2="97100" y2="39487"/>
                        <a14:backgroundMark x1="97100" y1="39487" x2="95800" y2="39359"/>
                        <a14:backgroundMark x1="87600" y1="36282" x2="87600" y2="36282"/>
                        <a14:backgroundMark x1="79900" y1="35513" x2="83000" y2="34231"/>
                        <a14:backgroundMark x1="85500" y1="37436" x2="89000" y2="35769"/>
                        <a14:backgroundMark x1="84700" y1="34744" x2="92500" y2="38590"/>
                        <a14:backgroundMark x1="79800" y1="36154" x2="79800" y2="36154"/>
                        <a14:backgroundMark x1="8500" y1="36795" x2="23000" y2="71410"/>
                        <a14:backgroundMark x1="23000" y1="71410" x2="29500" y2="73205"/>
                        <a14:backgroundMark x1="19700" y1="68846" x2="1600" y2="36667"/>
                        <a14:backgroundMark x1="1600" y1="36667" x2="11800" y2="59872"/>
                        <a14:backgroundMark x1="9200" y1="35128" x2="13000" y2="72692"/>
                        <a14:backgroundMark x1="13000" y1="72692" x2="7500" y2="66795"/>
                        <a14:backgroundMark x1="5200" y1="70897" x2="7200" y2="33590"/>
                        <a14:backgroundMark x1="7200" y1="33590" x2="4100" y2="71026"/>
                        <a14:backgroundMark x1="4100" y1="71026" x2="8800" y2="74103"/>
                        <a14:backgroundMark x1="4400" y1="46795" x2="4100" y2="42564"/>
                        <a14:backgroundMark x1="12200" y1="33205" x2="8600" y2="38077"/>
                        <a14:backgroundMark x1="1300" y1="39615" x2="3900" y2="54231"/>
                        <a14:backgroundMark x1="9700" y1="62821" x2="25300" y2="75513"/>
                        <a14:backgroundMark x1="17200" y1="63333" x2="1900" y2="61538"/>
                        <a14:backgroundMark x1="7800" y1="64487" x2="7100" y2="69103"/>
                        <a14:backgroundMark x1="23800" y1="36410" x2="25800" y2="32949"/>
                        <a14:backgroundMark x1="25100" y1="33462" x2="23200" y2="35256"/>
                        <a14:backgroundMark x1="23200" y1="35256" x2="23800" y2="38077"/>
                        <a14:backgroundMark x1="64800" y1="65000" x2="79000" y2="63718"/>
                        <a14:backgroundMark x1="67100" y1="67179" x2="70000" y2="71538"/>
                        <a14:backgroundMark x1="66700" y1="74615" x2="66700" y2="74615"/>
                        <a14:backgroundMark x1="68300" y1="74615" x2="67100" y2="72821"/>
                        <a14:backgroundMark x1="64200" y1="60385" x2="79800" y2="62564"/>
                        <a14:backgroundMark x1="66200" y1="75513" x2="93500" y2="55513"/>
                        <a14:backgroundMark x1="93500" y1="55513" x2="94000" y2="35641"/>
                        <a14:backgroundMark x1="94000" y1="35641" x2="98200" y2="41538"/>
                        <a14:backgroundMark x1="83000" y1="36154" x2="76500" y2="33590"/>
                      </a14:backgroundRemoval>
                    </a14:imgEffect>
                  </a14:imgLayer>
                </a14:imgProps>
              </a:ext>
            </a:extLst>
          </a:blip>
          <a:srcRect t="24406" r="530" b="32512"/>
          <a:stretch/>
        </p:blipFill>
        <p:spPr>
          <a:xfrm rot="21130252">
            <a:off x="7717727" y="16059487"/>
            <a:ext cx="1961372" cy="662609"/>
          </a:xfrm>
          <a:prstGeom prst="rect">
            <a:avLst/>
          </a:prstGeom>
        </p:spPr>
      </p:pic>
      <p:pic>
        <p:nvPicPr>
          <p:cNvPr id="261" name="Picture 16" descr="https://static.thenounproject.com/png/996079-200.png">
            <a:extLst>
              <a:ext uri="{FF2B5EF4-FFF2-40B4-BE49-F238E27FC236}">
                <a16:creationId xmlns:a16="http://schemas.microsoft.com/office/drawing/2014/main" id="{EE8194A5-BB65-46A0-B946-5C9ABEB7E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003" y="22229468"/>
            <a:ext cx="150239" cy="15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168D5C38-2381-4EA9-8E03-7FB60E40E335}"/>
              </a:ext>
            </a:extLst>
          </p:cNvPr>
          <p:cNvCxnSpPr>
            <a:cxnSpLocks/>
          </p:cNvCxnSpPr>
          <p:nvPr/>
        </p:nvCxnSpPr>
        <p:spPr>
          <a:xfrm flipH="1">
            <a:off x="5329304" y="6155013"/>
            <a:ext cx="108031" cy="79779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2946219" y="87462"/>
            <a:ext cx="51371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Malgun Gothic" panose="020B0503020000020004" pitchFamily="34" charset="-127"/>
                <a:ea typeface="Malgun Gothic" panose="020B0503020000020004" pitchFamily="34" charset="-127"/>
                <a:cs typeface="Aharoni" panose="020B0604020202020204" pitchFamily="2" charset="-79"/>
              </a:rPr>
              <a:t>Geography Learning Journey</a:t>
            </a:r>
          </a:p>
        </p:txBody>
      </p:sp>
      <p:pic>
        <p:nvPicPr>
          <p:cNvPr id="3" name="Picture 2" descr="Ormiston Maritime Academy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710" y="218685"/>
            <a:ext cx="1499993" cy="97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53340" y="14382352"/>
            <a:ext cx="1372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Around the word in 40 days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63667" y="14317370"/>
            <a:ext cx="940580" cy="9405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9"/>
          <a:srcRect b="16000"/>
          <a:stretch/>
        </p:blipFill>
        <p:spPr>
          <a:xfrm>
            <a:off x="6386883" y="14288210"/>
            <a:ext cx="1150206" cy="966173"/>
          </a:xfrm>
          <a:prstGeom prst="rect">
            <a:avLst/>
          </a:prstGeom>
        </p:spPr>
      </p:pic>
      <p:sp>
        <p:nvSpPr>
          <p:cNvPr id="489" name="TextBox 488"/>
          <p:cNvSpPr txBox="1"/>
          <p:nvPr/>
        </p:nvSpPr>
        <p:spPr>
          <a:xfrm>
            <a:off x="4263504" y="16551429"/>
            <a:ext cx="1892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Weather, climate and biomes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59717" y="16362107"/>
            <a:ext cx="1010564" cy="101056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11118" y="16245410"/>
            <a:ext cx="1167039" cy="1167039"/>
          </a:xfrm>
          <a:prstGeom prst="rect">
            <a:avLst/>
          </a:prstGeom>
        </p:spPr>
      </p:pic>
      <p:sp>
        <p:nvSpPr>
          <p:cNvPr id="490" name="TextBox 489"/>
          <p:cNvSpPr txBox="1"/>
          <p:nvPr/>
        </p:nvSpPr>
        <p:spPr>
          <a:xfrm>
            <a:off x="2337847" y="14311398"/>
            <a:ext cx="1372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The Amazon rainforest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58544" y="14400307"/>
            <a:ext cx="840722" cy="84072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13"/>
          <a:srcRect b="8417"/>
          <a:stretch/>
        </p:blipFill>
        <p:spPr>
          <a:xfrm>
            <a:off x="3354902" y="14681341"/>
            <a:ext cx="954293" cy="858909"/>
          </a:xfrm>
          <a:prstGeom prst="rect">
            <a:avLst/>
          </a:prstGeom>
        </p:spPr>
      </p:pic>
      <p:sp>
        <p:nvSpPr>
          <p:cNvPr id="491" name="TextBox 490"/>
          <p:cNvSpPr txBox="1"/>
          <p:nvPr/>
        </p:nvSpPr>
        <p:spPr>
          <a:xfrm>
            <a:off x="624439" y="16216802"/>
            <a:ext cx="1372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Global fashion industry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14"/>
          <a:srcRect b="8857"/>
          <a:stretch/>
        </p:blipFill>
        <p:spPr>
          <a:xfrm>
            <a:off x="1682577" y="16204019"/>
            <a:ext cx="1094794" cy="99782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5307" y="15404173"/>
            <a:ext cx="1332138" cy="1332138"/>
          </a:xfrm>
          <a:prstGeom prst="rect">
            <a:avLst/>
          </a:prstGeom>
        </p:spPr>
      </p:pic>
      <p:sp>
        <p:nvSpPr>
          <p:cNvPr id="492" name="TextBox 491"/>
          <p:cNvSpPr txBox="1"/>
          <p:nvPr/>
        </p:nvSpPr>
        <p:spPr>
          <a:xfrm>
            <a:off x="1164038" y="12272924"/>
            <a:ext cx="1372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UK’s Physical landscape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16"/>
          <a:srcRect b="8000"/>
          <a:stretch/>
        </p:blipFill>
        <p:spPr>
          <a:xfrm>
            <a:off x="387871" y="12712549"/>
            <a:ext cx="963311" cy="88624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17"/>
          <a:srcRect b="11392"/>
          <a:stretch/>
        </p:blipFill>
        <p:spPr>
          <a:xfrm>
            <a:off x="2422437" y="12189962"/>
            <a:ext cx="971530" cy="860856"/>
          </a:xfrm>
          <a:prstGeom prst="rect">
            <a:avLst/>
          </a:prstGeom>
        </p:spPr>
      </p:pic>
      <p:sp>
        <p:nvSpPr>
          <p:cNvPr id="493" name="TextBox 492"/>
          <p:cNvSpPr txBox="1"/>
          <p:nvPr/>
        </p:nvSpPr>
        <p:spPr>
          <a:xfrm>
            <a:off x="4112056" y="12332176"/>
            <a:ext cx="1372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Migration and the UK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18"/>
          <a:srcRect b="9714"/>
          <a:stretch/>
        </p:blipFill>
        <p:spPr>
          <a:xfrm>
            <a:off x="3373936" y="12092568"/>
            <a:ext cx="1015041" cy="91643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19"/>
          <a:srcRect b="13564"/>
          <a:stretch/>
        </p:blipFill>
        <p:spPr>
          <a:xfrm>
            <a:off x="5155645" y="11987271"/>
            <a:ext cx="1277246" cy="1104004"/>
          </a:xfrm>
          <a:prstGeom prst="rect">
            <a:avLst/>
          </a:prstGeom>
        </p:spPr>
      </p:pic>
      <p:sp>
        <p:nvSpPr>
          <p:cNvPr id="495" name="TextBox 494"/>
          <p:cNvSpPr txBox="1"/>
          <p:nvPr/>
        </p:nvSpPr>
        <p:spPr>
          <a:xfrm>
            <a:off x="7681737" y="14066448"/>
            <a:ext cx="1636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Restless Earth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496" name="Picture 495"/>
          <p:cNvPicPr>
            <a:picLocks noChangeAspect="1"/>
          </p:cNvPicPr>
          <p:nvPr/>
        </p:nvPicPr>
        <p:blipFill rotWithShape="1">
          <a:blip r:embed="rId16"/>
          <a:srcRect b="8000"/>
          <a:stretch/>
        </p:blipFill>
        <p:spPr>
          <a:xfrm>
            <a:off x="7652338" y="14358568"/>
            <a:ext cx="927257" cy="853077"/>
          </a:xfrm>
          <a:prstGeom prst="rect">
            <a:avLst/>
          </a:prstGeom>
        </p:spPr>
      </p:pic>
      <p:pic>
        <p:nvPicPr>
          <p:cNvPr id="497" name="Picture 496"/>
          <p:cNvPicPr>
            <a:picLocks noChangeAspect="1"/>
          </p:cNvPicPr>
          <p:nvPr/>
        </p:nvPicPr>
        <p:blipFill rotWithShape="1">
          <a:blip r:embed="rId17"/>
          <a:srcRect b="11392"/>
          <a:stretch/>
        </p:blipFill>
        <p:spPr>
          <a:xfrm>
            <a:off x="8649018" y="13331249"/>
            <a:ext cx="971530" cy="860856"/>
          </a:xfrm>
          <a:prstGeom prst="rect">
            <a:avLst/>
          </a:prstGeom>
        </p:spPr>
      </p:pic>
      <p:sp>
        <p:nvSpPr>
          <p:cNvPr id="498" name="TextBox 497"/>
          <p:cNvSpPr txBox="1"/>
          <p:nvPr/>
        </p:nvSpPr>
        <p:spPr>
          <a:xfrm>
            <a:off x="6663911" y="11855378"/>
            <a:ext cx="1372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Africa: A continent of Contrasts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00" name="Picture 49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580829" y="12343471"/>
            <a:ext cx="840722" cy="840722"/>
          </a:xfrm>
          <a:prstGeom prst="rect">
            <a:avLst/>
          </a:prstGeom>
        </p:spPr>
      </p:pic>
      <p:pic>
        <p:nvPicPr>
          <p:cNvPr id="501" name="Picture 500"/>
          <p:cNvPicPr>
            <a:picLocks noChangeAspect="1"/>
          </p:cNvPicPr>
          <p:nvPr/>
        </p:nvPicPr>
        <p:blipFill rotWithShape="1">
          <a:blip r:embed="rId13"/>
          <a:srcRect b="8417"/>
          <a:stretch/>
        </p:blipFill>
        <p:spPr>
          <a:xfrm>
            <a:off x="6841377" y="12587207"/>
            <a:ext cx="891451" cy="802348"/>
          </a:xfrm>
          <a:prstGeom prst="rect">
            <a:avLst/>
          </a:prstGeom>
        </p:spPr>
      </p:pic>
      <p:sp>
        <p:nvSpPr>
          <p:cNvPr id="502" name="TextBox 501"/>
          <p:cNvSpPr txBox="1"/>
          <p:nvPr/>
        </p:nvSpPr>
        <p:spPr>
          <a:xfrm>
            <a:off x="7905238" y="9873844"/>
            <a:ext cx="1372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Planets natural resources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05" name="Picture 504"/>
          <p:cNvPicPr>
            <a:picLocks noChangeAspect="1"/>
          </p:cNvPicPr>
          <p:nvPr/>
        </p:nvPicPr>
        <p:blipFill rotWithShape="1">
          <a:blip r:embed="rId18"/>
          <a:srcRect b="9714"/>
          <a:stretch/>
        </p:blipFill>
        <p:spPr>
          <a:xfrm>
            <a:off x="7206237" y="9901528"/>
            <a:ext cx="1015041" cy="916437"/>
          </a:xfrm>
          <a:prstGeom prst="rect">
            <a:avLst/>
          </a:prstGeom>
        </p:spPr>
      </p:pic>
      <p:pic>
        <p:nvPicPr>
          <p:cNvPr id="507" name="Picture 506"/>
          <p:cNvPicPr>
            <a:picLocks noChangeAspect="1"/>
          </p:cNvPicPr>
          <p:nvPr/>
        </p:nvPicPr>
        <p:blipFill rotWithShape="1">
          <a:blip r:embed="rId19"/>
          <a:srcRect b="13564"/>
          <a:stretch/>
        </p:blipFill>
        <p:spPr>
          <a:xfrm>
            <a:off x="8434589" y="10577661"/>
            <a:ext cx="1094768" cy="946277"/>
          </a:xfrm>
          <a:prstGeom prst="rect">
            <a:avLst/>
          </a:prstGeom>
        </p:spPr>
      </p:pic>
      <p:sp>
        <p:nvSpPr>
          <p:cNvPr id="508" name="TextBox 507"/>
          <p:cNvSpPr txBox="1"/>
          <p:nvPr/>
        </p:nvSpPr>
        <p:spPr>
          <a:xfrm>
            <a:off x="172686" y="8807119"/>
            <a:ext cx="1372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Made in China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10" name="Picture 50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6588" y="9349638"/>
            <a:ext cx="1103779" cy="1103779"/>
          </a:xfrm>
          <a:prstGeom prst="rect">
            <a:avLst/>
          </a:prstGeom>
        </p:spPr>
      </p:pic>
      <p:pic>
        <p:nvPicPr>
          <p:cNvPr id="511" name="Picture 510"/>
          <p:cNvPicPr>
            <a:picLocks noChangeAspect="1"/>
          </p:cNvPicPr>
          <p:nvPr/>
        </p:nvPicPr>
        <p:blipFill rotWithShape="1">
          <a:blip r:embed="rId14"/>
          <a:srcRect b="8857"/>
          <a:stretch/>
        </p:blipFill>
        <p:spPr>
          <a:xfrm>
            <a:off x="457625" y="7898253"/>
            <a:ext cx="1094794" cy="997826"/>
          </a:xfrm>
          <a:prstGeom prst="rect">
            <a:avLst/>
          </a:prstGeom>
        </p:spPr>
      </p:pic>
      <p:sp>
        <p:nvSpPr>
          <p:cNvPr id="513" name="TextBox 512"/>
          <p:cNvSpPr txBox="1"/>
          <p:nvPr/>
        </p:nvSpPr>
        <p:spPr>
          <a:xfrm>
            <a:off x="2317357" y="10254641"/>
            <a:ext cx="1372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Flooding in the UK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15" name="Picture 5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12748" y="5841638"/>
            <a:ext cx="1167039" cy="1167039"/>
          </a:xfrm>
          <a:prstGeom prst="rect">
            <a:avLst/>
          </a:prstGeom>
        </p:spPr>
      </p:pic>
      <p:pic>
        <p:nvPicPr>
          <p:cNvPr id="516" name="Picture 515"/>
          <p:cNvPicPr>
            <a:picLocks noChangeAspect="1"/>
          </p:cNvPicPr>
          <p:nvPr/>
        </p:nvPicPr>
        <p:blipFill rotWithShape="1">
          <a:blip r:embed="rId10"/>
          <a:srcRect r="788" b="12135"/>
          <a:stretch/>
        </p:blipFill>
        <p:spPr>
          <a:xfrm>
            <a:off x="3501951" y="9914065"/>
            <a:ext cx="916154" cy="81136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0"/>
          <a:srcRect b="17143"/>
          <a:stretch/>
        </p:blipFill>
        <p:spPr>
          <a:xfrm>
            <a:off x="326681" y="11474007"/>
            <a:ext cx="1329088" cy="1101244"/>
          </a:xfrm>
          <a:prstGeom prst="rect">
            <a:avLst/>
          </a:prstGeom>
        </p:spPr>
      </p:pic>
      <p:sp>
        <p:nvSpPr>
          <p:cNvPr id="517" name="TextBox 516"/>
          <p:cNvSpPr txBox="1"/>
          <p:nvPr/>
        </p:nvSpPr>
        <p:spPr>
          <a:xfrm>
            <a:off x="5178814" y="10255954"/>
            <a:ext cx="1372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The Northern Powerhouse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18" name="Picture 5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91205" y="9779519"/>
            <a:ext cx="823577" cy="823577"/>
          </a:xfrm>
          <a:prstGeom prst="rect">
            <a:avLst/>
          </a:prstGeom>
        </p:spPr>
      </p:pic>
      <p:pic>
        <p:nvPicPr>
          <p:cNvPr id="519" name="Picture 518"/>
          <p:cNvPicPr>
            <a:picLocks noChangeAspect="1"/>
          </p:cNvPicPr>
          <p:nvPr/>
        </p:nvPicPr>
        <p:blipFill rotWithShape="1">
          <a:blip r:embed="rId9"/>
          <a:srcRect b="16000"/>
          <a:stretch/>
        </p:blipFill>
        <p:spPr>
          <a:xfrm>
            <a:off x="6045880" y="9752397"/>
            <a:ext cx="1150206" cy="966173"/>
          </a:xfrm>
          <a:prstGeom prst="rect">
            <a:avLst/>
          </a:prstGeom>
        </p:spPr>
      </p:pic>
      <p:sp>
        <p:nvSpPr>
          <p:cNvPr id="520" name="TextBox 519"/>
          <p:cNvSpPr txBox="1"/>
          <p:nvPr/>
        </p:nvSpPr>
        <p:spPr>
          <a:xfrm>
            <a:off x="4961584" y="7663940"/>
            <a:ext cx="17122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International organisations and natural disasters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22" name="Picture 521"/>
          <p:cNvPicPr>
            <a:picLocks noChangeAspect="1"/>
          </p:cNvPicPr>
          <p:nvPr/>
        </p:nvPicPr>
        <p:blipFill rotWithShape="1">
          <a:blip r:embed="rId14"/>
          <a:srcRect b="8857"/>
          <a:stretch/>
        </p:blipFill>
        <p:spPr>
          <a:xfrm>
            <a:off x="6442295" y="7650909"/>
            <a:ext cx="1094794" cy="997826"/>
          </a:xfrm>
          <a:prstGeom prst="rect">
            <a:avLst/>
          </a:prstGeom>
        </p:spPr>
      </p:pic>
      <p:pic>
        <p:nvPicPr>
          <p:cNvPr id="523" name="Picture 52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192027" y="7571750"/>
            <a:ext cx="1103779" cy="1103779"/>
          </a:xfrm>
          <a:prstGeom prst="rect">
            <a:avLst/>
          </a:prstGeom>
        </p:spPr>
      </p:pic>
      <p:pic>
        <p:nvPicPr>
          <p:cNvPr id="525" name="Picture 524"/>
          <p:cNvPicPr>
            <a:picLocks noChangeAspect="1"/>
          </p:cNvPicPr>
          <p:nvPr/>
        </p:nvPicPr>
        <p:blipFill rotWithShape="1">
          <a:blip r:embed="rId17"/>
          <a:srcRect b="11392"/>
          <a:stretch/>
        </p:blipFill>
        <p:spPr>
          <a:xfrm>
            <a:off x="4556641" y="8335198"/>
            <a:ext cx="781506" cy="692479"/>
          </a:xfrm>
          <a:prstGeom prst="rect">
            <a:avLst/>
          </a:prstGeom>
        </p:spPr>
      </p:pic>
      <p:sp>
        <p:nvSpPr>
          <p:cNvPr id="528" name="TextBox 527"/>
          <p:cNvSpPr txBox="1"/>
          <p:nvPr/>
        </p:nvSpPr>
        <p:spPr>
          <a:xfrm>
            <a:off x="2248935" y="7968862"/>
            <a:ext cx="1372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Aid or trade?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31" name="Picture 5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77918" y="7626989"/>
            <a:ext cx="823577" cy="823577"/>
          </a:xfrm>
          <a:prstGeom prst="rect">
            <a:avLst/>
          </a:prstGeom>
        </p:spPr>
      </p:pic>
      <p:pic>
        <p:nvPicPr>
          <p:cNvPr id="533" name="Picture 532"/>
          <p:cNvPicPr>
            <a:picLocks noChangeAspect="1"/>
          </p:cNvPicPr>
          <p:nvPr/>
        </p:nvPicPr>
        <p:blipFill rotWithShape="1">
          <a:blip r:embed="rId9"/>
          <a:srcRect b="16000"/>
          <a:stretch/>
        </p:blipFill>
        <p:spPr>
          <a:xfrm>
            <a:off x="3150492" y="7755383"/>
            <a:ext cx="1150206" cy="966173"/>
          </a:xfrm>
          <a:prstGeom prst="rect">
            <a:avLst/>
          </a:prstGeom>
        </p:spPr>
      </p:pic>
      <p:sp>
        <p:nvSpPr>
          <p:cNvPr id="534" name="TextBox 533"/>
          <p:cNvSpPr txBox="1"/>
          <p:nvPr/>
        </p:nvSpPr>
        <p:spPr>
          <a:xfrm>
            <a:off x="7710205" y="5965952"/>
            <a:ext cx="1712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River Ganges: From source to mouth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35" name="Picture 534"/>
          <p:cNvPicPr>
            <a:picLocks noChangeAspect="1"/>
          </p:cNvPicPr>
          <p:nvPr/>
        </p:nvPicPr>
        <p:blipFill rotWithShape="1">
          <a:blip r:embed="rId16"/>
          <a:srcRect b="8000"/>
          <a:stretch/>
        </p:blipFill>
        <p:spPr>
          <a:xfrm>
            <a:off x="8618713" y="6749977"/>
            <a:ext cx="963311" cy="886246"/>
          </a:xfrm>
          <a:prstGeom prst="rect">
            <a:avLst/>
          </a:prstGeom>
        </p:spPr>
      </p:pic>
      <p:pic>
        <p:nvPicPr>
          <p:cNvPr id="537" name="Picture 536"/>
          <p:cNvPicPr>
            <a:picLocks noChangeAspect="1"/>
          </p:cNvPicPr>
          <p:nvPr/>
        </p:nvPicPr>
        <p:blipFill rotWithShape="1">
          <a:blip r:embed="rId17"/>
          <a:srcRect b="11392"/>
          <a:stretch/>
        </p:blipFill>
        <p:spPr>
          <a:xfrm>
            <a:off x="6938295" y="5827499"/>
            <a:ext cx="971530" cy="860856"/>
          </a:xfrm>
          <a:prstGeom prst="rect">
            <a:avLst/>
          </a:prstGeom>
        </p:spPr>
      </p:pic>
      <p:sp>
        <p:nvSpPr>
          <p:cNvPr id="538" name="TextBox 537"/>
          <p:cNvSpPr txBox="1"/>
          <p:nvPr/>
        </p:nvSpPr>
        <p:spPr>
          <a:xfrm>
            <a:off x="4694532" y="5694795"/>
            <a:ext cx="1712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Climate Change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40" name="Picture 53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97674" y="10301524"/>
            <a:ext cx="1167039" cy="1167039"/>
          </a:xfrm>
          <a:prstGeom prst="rect">
            <a:avLst/>
          </a:prstGeom>
        </p:spPr>
      </p:pic>
      <p:pic>
        <p:nvPicPr>
          <p:cNvPr id="541" name="Picture 540"/>
          <p:cNvPicPr>
            <a:picLocks noChangeAspect="1"/>
          </p:cNvPicPr>
          <p:nvPr/>
        </p:nvPicPr>
        <p:blipFill rotWithShape="1">
          <a:blip r:embed="rId10"/>
          <a:srcRect r="788" b="12135"/>
          <a:stretch/>
        </p:blipFill>
        <p:spPr>
          <a:xfrm>
            <a:off x="5665841" y="6029939"/>
            <a:ext cx="916154" cy="811367"/>
          </a:xfrm>
          <a:prstGeom prst="rect">
            <a:avLst/>
          </a:prstGeom>
        </p:spPr>
      </p:pic>
      <p:sp>
        <p:nvSpPr>
          <p:cNvPr id="542" name="TextBox 541"/>
          <p:cNvSpPr txBox="1"/>
          <p:nvPr/>
        </p:nvSpPr>
        <p:spPr>
          <a:xfrm>
            <a:off x="1967409" y="6037165"/>
            <a:ext cx="1712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Cold Environments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45" name="Picture 54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44411" y="5657197"/>
            <a:ext cx="840722" cy="840722"/>
          </a:xfrm>
          <a:prstGeom prst="rect">
            <a:avLst/>
          </a:prstGeom>
        </p:spPr>
      </p:pic>
      <p:pic>
        <p:nvPicPr>
          <p:cNvPr id="546" name="Picture 545"/>
          <p:cNvPicPr>
            <a:picLocks noChangeAspect="1"/>
          </p:cNvPicPr>
          <p:nvPr/>
        </p:nvPicPr>
        <p:blipFill rotWithShape="1">
          <a:blip r:embed="rId13"/>
          <a:srcRect b="8417"/>
          <a:stretch/>
        </p:blipFill>
        <p:spPr>
          <a:xfrm>
            <a:off x="1810212" y="5654325"/>
            <a:ext cx="891451" cy="802348"/>
          </a:xfrm>
          <a:prstGeom prst="rect">
            <a:avLst/>
          </a:prstGeom>
        </p:spPr>
      </p:pic>
      <p:sp>
        <p:nvSpPr>
          <p:cNvPr id="547" name="TextBox 546"/>
          <p:cNvSpPr txBox="1"/>
          <p:nvPr/>
        </p:nvSpPr>
        <p:spPr>
          <a:xfrm>
            <a:off x="90873" y="5647788"/>
            <a:ext cx="10882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Local area study: Grimsby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48" name="Picture 547"/>
          <p:cNvPicPr>
            <a:picLocks noChangeAspect="1"/>
          </p:cNvPicPr>
          <p:nvPr/>
        </p:nvPicPr>
        <p:blipFill rotWithShape="1">
          <a:blip r:embed="rId19"/>
          <a:srcRect b="13564"/>
          <a:stretch/>
        </p:blipFill>
        <p:spPr>
          <a:xfrm>
            <a:off x="53406" y="6635888"/>
            <a:ext cx="1094768" cy="946277"/>
          </a:xfrm>
          <a:prstGeom prst="rect">
            <a:avLst/>
          </a:prstGeom>
        </p:spPr>
      </p:pic>
      <p:pic>
        <p:nvPicPr>
          <p:cNvPr id="549" name="Picture 548"/>
          <p:cNvPicPr>
            <a:picLocks noChangeAspect="1"/>
          </p:cNvPicPr>
          <p:nvPr/>
        </p:nvPicPr>
        <p:blipFill rotWithShape="1">
          <a:blip r:embed="rId20"/>
          <a:srcRect b="17143"/>
          <a:stretch/>
        </p:blipFill>
        <p:spPr>
          <a:xfrm>
            <a:off x="2091" y="4634140"/>
            <a:ext cx="1329088" cy="1101244"/>
          </a:xfrm>
          <a:prstGeom prst="rect">
            <a:avLst/>
          </a:prstGeom>
        </p:spPr>
      </p:pic>
      <p:sp>
        <p:nvSpPr>
          <p:cNvPr id="552" name="TextBox 551"/>
          <p:cNvSpPr txBox="1"/>
          <p:nvPr/>
        </p:nvSpPr>
        <p:spPr>
          <a:xfrm>
            <a:off x="4523641" y="4037101"/>
            <a:ext cx="1712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Hazardous earth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53" name="Picture 552"/>
          <p:cNvPicPr>
            <a:picLocks noChangeAspect="1"/>
          </p:cNvPicPr>
          <p:nvPr/>
        </p:nvPicPr>
        <p:blipFill rotWithShape="1">
          <a:blip r:embed="rId17"/>
          <a:srcRect b="11392"/>
          <a:stretch/>
        </p:blipFill>
        <p:spPr>
          <a:xfrm>
            <a:off x="4073662" y="3655237"/>
            <a:ext cx="863132" cy="764806"/>
          </a:xfrm>
          <a:prstGeom prst="rect">
            <a:avLst/>
          </a:prstGeom>
        </p:spPr>
      </p:pic>
      <p:pic>
        <p:nvPicPr>
          <p:cNvPr id="556" name="Picture 555"/>
          <p:cNvPicPr>
            <a:picLocks noChangeAspect="1"/>
          </p:cNvPicPr>
          <p:nvPr/>
        </p:nvPicPr>
        <p:blipFill rotWithShape="1">
          <a:blip r:embed="rId10"/>
          <a:srcRect r="788" b="12135"/>
          <a:stretch/>
        </p:blipFill>
        <p:spPr>
          <a:xfrm>
            <a:off x="5855026" y="3802690"/>
            <a:ext cx="808885" cy="716367"/>
          </a:xfrm>
          <a:prstGeom prst="rect">
            <a:avLst/>
          </a:prstGeom>
        </p:spPr>
      </p:pic>
      <p:sp>
        <p:nvSpPr>
          <p:cNvPr id="557" name="TextBox 556"/>
          <p:cNvSpPr txBox="1"/>
          <p:nvPr/>
        </p:nvSpPr>
        <p:spPr>
          <a:xfrm>
            <a:off x="7857401" y="5256766"/>
            <a:ext cx="1712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Development dynamics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58" name="Picture 55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516769" y="4521730"/>
            <a:ext cx="1103779" cy="1103779"/>
          </a:xfrm>
          <a:prstGeom prst="rect">
            <a:avLst/>
          </a:prstGeom>
        </p:spPr>
      </p:pic>
      <p:pic>
        <p:nvPicPr>
          <p:cNvPr id="559" name="Picture 558"/>
          <p:cNvPicPr>
            <a:picLocks noChangeAspect="1"/>
          </p:cNvPicPr>
          <p:nvPr/>
        </p:nvPicPr>
        <p:blipFill rotWithShape="1">
          <a:blip r:embed="rId18"/>
          <a:srcRect b="9714"/>
          <a:stretch/>
        </p:blipFill>
        <p:spPr>
          <a:xfrm>
            <a:off x="7184501" y="4967842"/>
            <a:ext cx="1015041" cy="916437"/>
          </a:xfrm>
          <a:prstGeom prst="rect">
            <a:avLst/>
          </a:prstGeom>
        </p:spPr>
      </p:pic>
      <p:sp>
        <p:nvSpPr>
          <p:cNvPr id="561" name="TextBox 560"/>
          <p:cNvSpPr txBox="1"/>
          <p:nvPr/>
        </p:nvSpPr>
        <p:spPr>
          <a:xfrm>
            <a:off x="6680250" y="3618611"/>
            <a:ext cx="14945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Challenges of an urbanising world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62" name="Picture 561"/>
          <p:cNvPicPr>
            <a:picLocks noChangeAspect="1"/>
          </p:cNvPicPr>
          <p:nvPr/>
        </p:nvPicPr>
        <p:blipFill rotWithShape="1">
          <a:blip r:embed="rId19"/>
          <a:srcRect b="13564"/>
          <a:stretch/>
        </p:blipFill>
        <p:spPr>
          <a:xfrm>
            <a:off x="7037577" y="2805308"/>
            <a:ext cx="1156136" cy="999321"/>
          </a:xfrm>
          <a:prstGeom prst="rect">
            <a:avLst/>
          </a:prstGeom>
        </p:spPr>
      </p:pic>
      <p:pic>
        <p:nvPicPr>
          <p:cNvPr id="564" name="Picture 563"/>
          <p:cNvPicPr>
            <a:picLocks noChangeAspect="1"/>
          </p:cNvPicPr>
          <p:nvPr/>
        </p:nvPicPr>
        <p:blipFill rotWithShape="1">
          <a:blip r:embed="rId9"/>
          <a:srcRect b="16000"/>
          <a:stretch/>
        </p:blipFill>
        <p:spPr>
          <a:xfrm>
            <a:off x="7532234" y="4142598"/>
            <a:ext cx="937911" cy="787845"/>
          </a:xfrm>
          <a:prstGeom prst="rect">
            <a:avLst/>
          </a:prstGeom>
        </p:spPr>
      </p:pic>
      <p:sp>
        <p:nvSpPr>
          <p:cNvPr id="567" name="TextBox 566"/>
          <p:cNvSpPr txBox="1"/>
          <p:nvPr/>
        </p:nvSpPr>
        <p:spPr>
          <a:xfrm>
            <a:off x="8067790" y="1805326"/>
            <a:ext cx="1712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Uk’s evolving physical landscape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70" name="Picture 569"/>
          <p:cNvPicPr>
            <a:picLocks noChangeAspect="1"/>
          </p:cNvPicPr>
          <p:nvPr/>
        </p:nvPicPr>
        <p:blipFill rotWithShape="1">
          <a:blip r:embed="rId20"/>
          <a:srcRect b="17143"/>
          <a:stretch/>
        </p:blipFill>
        <p:spPr>
          <a:xfrm>
            <a:off x="7469751" y="1775235"/>
            <a:ext cx="1329088" cy="1101244"/>
          </a:xfrm>
          <a:prstGeom prst="rect">
            <a:avLst/>
          </a:prstGeom>
        </p:spPr>
      </p:pic>
      <p:pic>
        <p:nvPicPr>
          <p:cNvPr id="572" name="Picture 571"/>
          <p:cNvPicPr>
            <a:picLocks noChangeAspect="1"/>
          </p:cNvPicPr>
          <p:nvPr/>
        </p:nvPicPr>
        <p:blipFill rotWithShape="1">
          <a:blip r:embed="rId16"/>
          <a:srcRect b="8000"/>
          <a:stretch/>
        </p:blipFill>
        <p:spPr>
          <a:xfrm>
            <a:off x="8613938" y="2629382"/>
            <a:ext cx="945946" cy="870270"/>
          </a:xfrm>
          <a:prstGeom prst="rect">
            <a:avLst/>
          </a:prstGeom>
        </p:spPr>
      </p:pic>
      <p:sp>
        <p:nvSpPr>
          <p:cNvPr id="573" name="TextBox 572"/>
          <p:cNvSpPr txBox="1"/>
          <p:nvPr/>
        </p:nvSpPr>
        <p:spPr>
          <a:xfrm>
            <a:off x="6547931" y="1499192"/>
            <a:ext cx="1712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Uk’s evolving human landscape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76" name="TextBox 575"/>
          <p:cNvSpPr txBox="1"/>
          <p:nvPr/>
        </p:nvSpPr>
        <p:spPr>
          <a:xfrm>
            <a:off x="4853547" y="3212699"/>
            <a:ext cx="2012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Geographical investigation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77" name="TextBox 576"/>
          <p:cNvSpPr txBox="1"/>
          <p:nvPr/>
        </p:nvSpPr>
        <p:spPr>
          <a:xfrm>
            <a:off x="3881456" y="1366442"/>
            <a:ext cx="2274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People and the biosphere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78" name="Picture 577"/>
          <p:cNvPicPr>
            <a:picLocks noChangeAspect="1"/>
          </p:cNvPicPr>
          <p:nvPr/>
        </p:nvPicPr>
        <p:blipFill rotWithShape="1">
          <a:blip r:embed="rId18"/>
          <a:srcRect b="9714"/>
          <a:stretch/>
        </p:blipFill>
        <p:spPr>
          <a:xfrm>
            <a:off x="5108877" y="1862486"/>
            <a:ext cx="1015041" cy="916437"/>
          </a:xfrm>
          <a:prstGeom prst="rect">
            <a:avLst/>
          </a:prstGeom>
        </p:spPr>
      </p:pic>
      <p:pic>
        <p:nvPicPr>
          <p:cNvPr id="579" name="Picture 578"/>
          <p:cNvPicPr>
            <a:picLocks noChangeAspect="1"/>
          </p:cNvPicPr>
          <p:nvPr/>
        </p:nvPicPr>
        <p:blipFill rotWithShape="1">
          <a:blip r:embed="rId13"/>
          <a:srcRect b="8417"/>
          <a:stretch/>
        </p:blipFill>
        <p:spPr>
          <a:xfrm>
            <a:off x="5509710" y="1197707"/>
            <a:ext cx="891451" cy="802348"/>
          </a:xfrm>
          <a:prstGeom prst="rect">
            <a:avLst/>
          </a:prstGeom>
        </p:spPr>
      </p:pic>
      <p:sp>
        <p:nvSpPr>
          <p:cNvPr id="580" name="TextBox 579"/>
          <p:cNvSpPr txBox="1"/>
          <p:nvPr/>
        </p:nvSpPr>
        <p:spPr>
          <a:xfrm>
            <a:off x="2299649" y="3291084"/>
            <a:ext cx="196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Forests under threat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81" name="Picture 58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83453" y="3422155"/>
            <a:ext cx="1167039" cy="1167039"/>
          </a:xfrm>
          <a:prstGeom prst="rect">
            <a:avLst/>
          </a:prstGeom>
        </p:spPr>
      </p:pic>
      <p:pic>
        <p:nvPicPr>
          <p:cNvPr id="583" name="Picture 582"/>
          <p:cNvPicPr>
            <a:picLocks noChangeAspect="1"/>
          </p:cNvPicPr>
          <p:nvPr/>
        </p:nvPicPr>
        <p:blipFill rotWithShape="1">
          <a:blip r:embed="rId10"/>
          <a:srcRect r="788" b="12135"/>
          <a:stretch/>
        </p:blipFill>
        <p:spPr>
          <a:xfrm>
            <a:off x="3035847" y="3820140"/>
            <a:ext cx="916154" cy="811367"/>
          </a:xfrm>
          <a:prstGeom prst="rect">
            <a:avLst/>
          </a:prstGeom>
        </p:spPr>
      </p:pic>
      <p:sp>
        <p:nvSpPr>
          <p:cNvPr id="586" name="TextBox 585"/>
          <p:cNvSpPr txBox="1"/>
          <p:nvPr/>
        </p:nvSpPr>
        <p:spPr>
          <a:xfrm>
            <a:off x="-63204" y="3118383"/>
            <a:ext cx="2274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Consuming energy resources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87" name="Picture 58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8933" y="3584149"/>
            <a:ext cx="823577" cy="823577"/>
          </a:xfrm>
          <a:prstGeom prst="rect">
            <a:avLst/>
          </a:prstGeom>
        </p:spPr>
      </p:pic>
      <p:sp>
        <p:nvSpPr>
          <p:cNvPr id="591" name="TextBox 590"/>
          <p:cNvSpPr txBox="1"/>
          <p:nvPr/>
        </p:nvSpPr>
        <p:spPr>
          <a:xfrm>
            <a:off x="1424503" y="1689010"/>
            <a:ext cx="1712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Revision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575982" y="1234464"/>
            <a:ext cx="1435074" cy="1435074"/>
          </a:xfrm>
          <a:prstGeom prst="rect">
            <a:avLst/>
          </a:prstGeom>
        </p:spPr>
      </p:pic>
      <p:cxnSp>
        <p:nvCxnSpPr>
          <p:cNvPr id="592" name="Straight Connector 591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>
            <a:off x="1190367" y="627487"/>
            <a:ext cx="673620" cy="1349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70"/>
          <p:cNvPicPr>
            <a:picLocks noChangeAspect="1"/>
          </p:cNvPicPr>
          <p:nvPr/>
        </p:nvPicPr>
        <p:blipFill rotWithShape="1">
          <a:blip r:embed="rId22"/>
          <a:srcRect b="13714"/>
          <a:stretch/>
        </p:blipFill>
        <p:spPr>
          <a:xfrm>
            <a:off x="2091" y="187040"/>
            <a:ext cx="1347133" cy="116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17848</TotalTime>
  <Words>140</Words>
  <Application>Microsoft Office PowerPoint</Application>
  <PresentationFormat>Custom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Malgun Gothic</vt:lpstr>
      <vt:lpstr>Aharoni</vt:lpstr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J Gascoyne</cp:lastModifiedBy>
  <cp:revision>282</cp:revision>
  <cp:lastPrinted>2018-09-02T17:44:52Z</cp:lastPrinted>
  <dcterms:created xsi:type="dcterms:W3CDTF">2018-02-08T08:28:53Z</dcterms:created>
  <dcterms:modified xsi:type="dcterms:W3CDTF">2022-02-03T14:39:30Z</dcterms:modified>
</cp:coreProperties>
</file>