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  <p:sldMasterId id="2147483652" r:id="rId6"/>
  </p:sldMasterIdLst>
  <p:notesMasterIdLst>
    <p:notesMasterId r:id="rId9"/>
  </p:notesMasterIdLst>
  <p:sldIdLst>
    <p:sldId id="257" r:id="rId7"/>
    <p:sldId id="25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FrXnpBuwQY2d/AuPBqmXUp4uf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BE175-BF78-3B86-8608-DA0C318BC9F4}" v="16" dt="2022-08-11T12:55:16.072"/>
    <p1510:client id="{8A35490B-8BBD-F486-7B98-7615AA54BD6D}" v="69" dt="2022-07-14T10:47:01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57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Gourlay" userId="S::gourlayj@omacademy.co.uk::1900aeb9-bcf6-4c88-91cc-47ec6033df14" providerId="AD" clId="Web-{8A35490B-8BBD-F486-7B98-7615AA54BD6D}"/>
    <pc:docChg chg="modSld">
      <pc:chgData name="J Gourlay" userId="S::gourlayj@omacademy.co.uk::1900aeb9-bcf6-4c88-91cc-47ec6033df14" providerId="AD" clId="Web-{8A35490B-8BBD-F486-7B98-7615AA54BD6D}" dt="2022-07-14T10:47:01.294" v="58" actId="20577"/>
      <pc:docMkLst>
        <pc:docMk/>
      </pc:docMkLst>
      <pc:sldChg chg="modSp">
        <pc:chgData name="J Gourlay" userId="S::gourlayj@omacademy.co.uk::1900aeb9-bcf6-4c88-91cc-47ec6033df14" providerId="AD" clId="Web-{8A35490B-8BBD-F486-7B98-7615AA54BD6D}" dt="2022-07-14T10:21:47" v="33" actId="20577"/>
        <pc:sldMkLst>
          <pc:docMk/>
          <pc:sldMk cId="2556732939" sldId="257"/>
        </pc:sldMkLst>
        <pc:spChg chg="mod">
          <ac:chgData name="J Gourlay" userId="S::gourlayj@omacademy.co.uk::1900aeb9-bcf6-4c88-91cc-47ec6033df14" providerId="AD" clId="Web-{8A35490B-8BBD-F486-7B98-7615AA54BD6D}" dt="2022-07-14T10:21:21.093" v="16" actId="20577"/>
          <ac:spMkLst>
            <pc:docMk/>
            <pc:sldMk cId="2556732939" sldId="257"/>
            <ac:spMk id="139" creationId="{00000000-0000-0000-0000-000000000000}"/>
          </ac:spMkLst>
        </pc:spChg>
        <pc:spChg chg="mod">
          <ac:chgData name="J Gourlay" userId="S::gourlayj@omacademy.co.uk::1900aeb9-bcf6-4c88-91cc-47ec6033df14" providerId="AD" clId="Web-{8A35490B-8BBD-F486-7B98-7615AA54BD6D}" dt="2022-07-14T10:21:35.047" v="21" actId="20577"/>
          <ac:spMkLst>
            <pc:docMk/>
            <pc:sldMk cId="2556732939" sldId="257"/>
            <ac:spMk id="180" creationId="{00000000-0000-0000-0000-000000000000}"/>
          </ac:spMkLst>
        </pc:spChg>
        <pc:spChg chg="mod">
          <ac:chgData name="J Gourlay" userId="S::gourlayj@omacademy.co.uk::1900aeb9-bcf6-4c88-91cc-47ec6033df14" providerId="AD" clId="Web-{8A35490B-8BBD-F486-7B98-7615AA54BD6D}" dt="2022-07-14T10:21:47" v="33" actId="20577"/>
          <ac:spMkLst>
            <pc:docMk/>
            <pc:sldMk cId="2556732939" sldId="257"/>
            <ac:spMk id="183" creationId="{00000000-0000-0000-0000-000000000000}"/>
          </ac:spMkLst>
        </pc:spChg>
      </pc:sldChg>
      <pc:sldChg chg="modSp">
        <pc:chgData name="J Gourlay" userId="S::gourlayj@omacademy.co.uk::1900aeb9-bcf6-4c88-91cc-47ec6033df14" providerId="AD" clId="Web-{8A35490B-8BBD-F486-7B98-7615AA54BD6D}" dt="2022-07-14T10:47:01.294" v="58" actId="20577"/>
        <pc:sldMkLst>
          <pc:docMk/>
          <pc:sldMk cId="118946899" sldId="258"/>
        </pc:sldMkLst>
        <pc:spChg chg="mod">
          <ac:chgData name="J Gourlay" userId="S::gourlayj@omacademy.co.uk::1900aeb9-bcf6-4c88-91cc-47ec6033df14" providerId="AD" clId="Web-{8A35490B-8BBD-F486-7B98-7615AA54BD6D}" dt="2022-07-14T10:47:01.294" v="58" actId="20577"/>
          <ac:spMkLst>
            <pc:docMk/>
            <pc:sldMk cId="118946899" sldId="258"/>
            <ac:spMk id="112" creationId="{00000000-0000-0000-0000-000000000000}"/>
          </ac:spMkLst>
        </pc:spChg>
        <pc:spChg chg="mod">
          <ac:chgData name="J Gourlay" userId="S::gourlayj@omacademy.co.uk::1900aeb9-bcf6-4c88-91cc-47ec6033df14" providerId="AD" clId="Web-{8A35490B-8BBD-F486-7B98-7615AA54BD6D}" dt="2022-07-14T10:21:58.251" v="41" actId="20577"/>
          <ac:spMkLst>
            <pc:docMk/>
            <pc:sldMk cId="118946899" sldId="258"/>
            <ac:spMk id="139" creationId="{00000000-0000-0000-0000-000000000000}"/>
          </ac:spMkLst>
        </pc:spChg>
        <pc:spChg chg="mod">
          <ac:chgData name="J Gourlay" userId="S::gourlayj@omacademy.co.uk::1900aeb9-bcf6-4c88-91cc-47ec6033df14" providerId="AD" clId="Web-{8A35490B-8BBD-F486-7B98-7615AA54BD6D}" dt="2022-07-14T10:44:45.869" v="56" actId="1076"/>
          <ac:spMkLst>
            <pc:docMk/>
            <pc:sldMk cId="118946899" sldId="258"/>
            <ac:spMk id="162" creationId="{00000000-0000-0000-0000-000000000000}"/>
          </ac:spMkLst>
        </pc:spChg>
        <pc:spChg chg="mod">
          <ac:chgData name="J Gourlay" userId="S::gourlayj@omacademy.co.uk::1900aeb9-bcf6-4c88-91cc-47ec6033df14" providerId="AD" clId="Web-{8A35490B-8BBD-F486-7B98-7615AA54BD6D}" dt="2022-07-14T10:22:28.361" v="55" actId="20577"/>
          <ac:spMkLst>
            <pc:docMk/>
            <pc:sldMk cId="118946899" sldId="258"/>
            <ac:spMk id="196" creationId="{00000000-0000-0000-0000-000000000000}"/>
          </ac:spMkLst>
        </pc:spChg>
        <pc:spChg chg="mod">
          <ac:chgData name="J Gourlay" userId="S::gourlayj@omacademy.co.uk::1900aeb9-bcf6-4c88-91cc-47ec6033df14" providerId="AD" clId="Web-{8A35490B-8BBD-F486-7B98-7615AA54BD6D}" dt="2022-07-14T10:22:08.360" v="49" actId="20577"/>
          <ac:spMkLst>
            <pc:docMk/>
            <pc:sldMk cId="118946899" sldId="258"/>
            <ac:spMk id="197" creationId="{00000000-0000-0000-0000-000000000000}"/>
          </ac:spMkLst>
        </pc:spChg>
      </pc:sldChg>
    </pc:docChg>
  </pc:docChgLst>
  <pc:docChgLst>
    <pc:chgData name="E Cooling" userId="S::coolinge@omacademy.co.uk::be6636e6-b0dc-4cbf-b8f1-2e879dbed5cd" providerId="AD" clId="Web-{538BE175-BF78-3B86-8608-DA0C318BC9F4}"/>
    <pc:docChg chg="modSld">
      <pc:chgData name="E Cooling" userId="S::coolinge@omacademy.co.uk::be6636e6-b0dc-4cbf-b8f1-2e879dbed5cd" providerId="AD" clId="Web-{538BE175-BF78-3B86-8608-DA0C318BC9F4}" dt="2022-08-11T12:55:13.494" v="13" actId="20577"/>
      <pc:docMkLst>
        <pc:docMk/>
      </pc:docMkLst>
      <pc:sldChg chg="modSp">
        <pc:chgData name="E Cooling" userId="S::coolinge@omacademy.co.uk::be6636e6-b0dc-4cbf-b8f1-2e879dbed5cd" providerId="AD" clId="Web-{538BE175-BF78-3B86-8608-DA0C318BC9F4}" dt="2022-08-11T12:54:59.572" v="5" actId="20577"/>
        <pc:sldMkLst>
          <pc:docMk/>
          <pc:sldMk cId="2556732939" sldId="257"/>
        </pc:sldMkLst>
        <pc:spChg chg="mod">
          <ac:chgData name="E Cooling" userId="S::coolinge@omacademy.co.uk::be6636e6-b0dc-4cbf-b8f1-2e879dbed5cd" providerId="AD" clId="Web-{538BE175-BF78-3B86-8608-DA0C318BC9F4}" dt="2022-08-11T12:54:59.572" v="5" actId="20577"/>
          <ac:spMkLst>
            <pc:docMk/>
            <pc:sldMk cId="2556732939" sldId="257"/>
            <ac:spMk id="56" creationId="{00000000-0000-0000-0000-000000000000}"/>
          </ac:spMkLst>
        </pc:spChg>
      </pc:sldChg>
      <pc:sldChg chg="modSp">
        <pc:chgData name="E Cooling" userId="S::coolinge@omacademy.co.uk::be6636e6-b0dc-4cbf-b8f1-2e879dbed5cd" providerId="AD" clId="Web-{538BE175-BF78-3B86-8608-DA0C318BC9F4}" dt="2022-08-11T12:55:13.494" v="13" actId="20577"/>
        <pc:sldMkLst>
          <pc:docMk/>
          <pc:sldMk cId="118946899" sldId="258"/>
        </pc:sldMkLst>
        <pc:spChg chg="mod">
          <ac:chgData name="E Cooling" userId="S::coolinge@omacademy.co.uk::be6636e6-b0dc-4cbf-b8f1-2e879dbed5cd" providerId="AD" clId="Web-{538BE175-BF78-3B86-8608-DA0C318BC9F4}" dt="2022-08-11T12:55:13.494" v="13" actId="20577"/>
          <ac:spMkLst>
            <pc:docMk/>
            <pc:sldMk cId="118946899" sldId="258"/>
            <ac:spMk id="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15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gradFill>
          <a:gsLst>
            <a:gs pos="0">
              <a:srgbClr val="EFEDEE"/>
            </a:gs>
            <a:gs pos="52999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21" name="Google Shape;21;p3"/>
            <p:cNvSpPr/>
            <p:nvPr/>
          </p:nvSpPr>
          <p:spPr>
            <a:xfrm>
              <a:off x="12554553" y="1"/>
              <a:ext cx="1644047" cy="1816099"/>
            </a:xfrm>
            <a:prstGeom prst="foldedCorner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016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To insert your own icons*: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Insert</a:t>
              </a: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 &gt;&gt; </a:t>
              </a:r>
              <a:r>
                <a:rPr lang="en-US" sz="14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Icons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(*Only available to Office 365 subscribers)</a:t>
              </a:r>
              <a:endParaRPr/>
            </a:p>
          </p:txBody>
        </p:sp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37" name="Google Shape;37;p5"/>
            <p:cNvSpPr/>
            <p:nvPr/>
          </p:nvSpPr>
          <p:spPr>
            <a:xfrm>
              <a:off x="12554553" y="1"/>
              <a:ext cx="1644047" cy="1816099"/>
            </a:xfrm>
            <a:prstGeom prst="foldedCorner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016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To insert your own icons*: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Insert</a:t>
              </a:r>
              <a:r>
                <a:rPr lang="en-US" sz="14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 &gt;&gt; </a:t>
              </a:r>
              <a:r>
                <a:rPr lang="en-US" sz="14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Icons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(*Only available to Office 365 subscribers)</a:t>
              </a: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ed by PresentationGo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2800" b="0" i="0" u="none" strike="noStrike" cap="none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sz="2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>
            <a:hlinkClick r:id="rId2"/>
          </p:cNvPr>
          <p:cNvSpPr/>
          <p:nvPr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5CD00"/>
                </a:solidFill>
                <a:latin typeface="Calibri"/>
                <a:ea typeface="Calibri"/>
                <a:cs typeface="Calibri"/>
                <a:sym typeface="Calibri"/>
              </a:rPr>
              <a:t>The free PowerPoint and Google Slides template library</a:t>
            </a:r>
            <a:endParaRPr sz="1800">
              <a:solidFill>
                <a:srgbClr val="A5C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Designed with         by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 extrusionOk="0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EDEE"/>
            </a:gs>
            <a:gs pos="52999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1178" y="116438"/>
            <a:ext cx="369496" cy="570902"/>
          </a:xfrm>
          <a:custGeom>
            <a:avLst/>
            <a:gdLst/>
            <a:ahLst/>
            <a:cxnLst/>
            <a:rect l="l" t="t" r="r" b="b"/>
            <a:pathLst>
              <a:path w="1034764" h="1598797" extrusionOk="0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" dist="12700" dir="2700000" algn="tl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5" name="Google Shape;15;p2"/>
            <p:cNvSpPr txBox="1"/>
            <p:nvPr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By:</a:t>
              </a:r>
              <a:endParaRPr/>
            </a:p>
          </p:txBody>
        </p:sp>
        <p:sp>
          <p:nvSpPr>
            <p:cNvPr id="16" name="Google Shape;16;p2"/>
            <p:cNvSpPr txBox="1"/>
            <p:nvPr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.com</a:t>
              </a:r>
              <a:endParaRPr/>
            </a:p>
          </p:txBody>
        </p:sp>
        <p:pic>
          <p:nvPicPr>
            <p:cNvPr id="17" name="Google Shape;1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2"/>
          <p:cNvSpPr/>
          <p:nvPr/>
        </p:nvSpPr>
        <p:spPr>
          <a:xfrm>
            <a:off x="-88899" y="6959601"/>
            <a:ext cx="162576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lang="en-US" sz="1100" b="0" i="0" u="sng" strike="noStrike">
                <a:solidFill>
                  <a:srgbClr val="A5CD2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presentationgo</a:t>
            </a:r>
            <a:r>
              <a:rPr lang="en-US" sz="32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rot="5400000">
            <a:off x="91178" y="116438"/>
            <a:ext cx="369496" cy="570902"/>
          </a:xfrm>
          <a:custGeom>
            <a:avLst/>
            <a:gdLst/>
            <a:ahLst/>
            <a:cxnLst/>
            <a:rect l="l" t="t" r="r" b="b"/>
            <a:pathLst>
              <a:path w="1034764" h="1598797" extrusionOk="0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-88899" y="6959601"/>
            <a:ext cx="162576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lang="en-US" sz="1100" b="0" i="0" u="sng" strike="noStrike">
                <a:solidFill>
                  <a:srgbClr val="A5CD2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4"/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31" name="Google Shape;31;p4"/>
            <p:cNvSpPr txBox="1"/>
            <p:nvPr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By:</a:t>
              </a:r>
              <a:endParaRPr/>
            </a:p>
          </p:txBody>
        </p:sp>
        <p:sp>
          <p:nvSpPr>
            <p:cNvPr id="32" name="Google Shape;32;p4"/>
            <p:cNvSpPr txBox="1"/>
            <p:nvPr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.com</a:t>
              </a:r>
              <a:endParaRPr/>
            </a:p>
          </p:txBody>
        </p:sp>
        <p:pic>
          <p:nvPicPr>
            <p:cNvPr id="33" name="Google Shape;3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A45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-29688" y="52038"/>
            <a:ext cx="851535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>
              <a:buClr>
                <a:srgbClr val="CC3399"/>
              </a:buClr>
              <a:buSzPts val="2800"/>
            </a:pPr>
            <a:r>
              <a:rPr lang="en-US" sz="2800" dirty="0">
                <a:solidFill>
                  <a:srgbClr val="CC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    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Learning Journey Y10 HSC Sept - Feb</a:t>
            </a:r>
            <a:endParaRPr dirty="0"/>
          </a:p>
        </p:txBody>
      </p:sp>
      <p:grpSp>
        <p:nvGrpSpPr>
          <p:cNvPr id="57" name="Google Shape;57;p1"/>
          <p:cNvGrpSpPr/>
          <p:nvPr/>
        </p:nvGrpSpPr>
        <p:grpSpPr>
          <a:xfrm>
            <a:off x="1353494" y="1844683"/>
            <a:ext cx="6955811" cy="3382986"/>
            <a:chOff x="2249359" y="2305589"/>
            <a:chExt cx="7727956" cy="2834645"/>
          </a:xfrm>
        </p:grpSpPr>
        <p:grpSp>
          <p:nvGrpSpPr>
            <p:cNvPr id="58" name="Google Shape;58;p1"/>
            <p:cNvGrpSpPr/>
            <p:nvPr/>
          </p:nvGrpSpPr>
          <p:grpSpPr>
            <a:xfrm>
              <a:off x="2249359" y="2305589"/>
              <a:ext cx="7727956" cy="2834645"/>
              <a:chOff x="1475820" y="2305589"/>
              <a:chExt cx="7727956" cy="2834645"/>
            </a:xfrm>
          </p:grpSpPr>
          <p:sp>
            <p:nvSpPr>
              <p:cNvPr id="59" name="Google Shape;59;p1"/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635000" cap="flat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635000" cap="flat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" name="Google Shape;61;p1"/>
              <p:cNvCxnSpPr/>
              <p:nvPr/>
            </p:nvCxnSpPr>
            <p:spPr>
              <a:xfrm rot="10800000" flipH="1">
                <a:off x="3685084" y="3722912"/>
                <a:ext cx="3245350" cy="4"/>
              </a:xfrm>
              <a:prstGeom prst="straightConnector1">
                <a:avLst/>
              </a:prstGeom>
              <a:noFill/>
              <a:ln w="635000" cap="flat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"/>
              <p:cNvCxnSpPr>
                <a:stCxn id="60" idx="0"/>
              </p:cNvCxnSpPr>
              <p:nvPr/>
            </p:nvCxnSpPr>
            <p:spPr>
              <a:xfrm>
                <a:off x="3717376" y="5140227"/>
                <a:ext cx="5486400" cy="0"/>
              </a:xfrm>
              <a:prstGeom prst="straightConnector1">
                <a:avLst/>
              </a:prstGeom>
              <a:noFill/>
              <a:ln w="635000" cap="rnd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1"/>
              <p:cNvCxnSpPr/>
              <p:nvPr/>
            </p:nvCxnSpPr>
            <p:spPr>
              <a:xfrm>
                <a:off x="1475820" y="2305589"/>
                <a:ext cx="5486400" cy="4"/>
              </a:xfrm>
              <a:prstGeom prst="straightConnector1">
                <a:avLst/>
              </a:prstGeom>
              <a:noFill/>
              <a:ln w="635000" cap="rnd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4" name="Google Shape;64;p1"/>
            <p:cNvGrpSpPr/>
            <p:nvPr/>
          </p:nvGrpSpPr>
          <p:grpSpPr>
            <a:xfrm>
              <a:off x="2249359" y="2305589"/>
              <a:ext cx="7646056" cy="2834645"/>
              <a:chOff x="1475820" y="2305589"/>
              <a:chExt cx="7646056" cy="2834645"/>
            </a:xfrm>
          </p:grpSpPr>
          <p:sp>
            <p:nvSpPr>
              <p:cNvPr id="65" name="Google Shape;65;p1"/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7" name="Google Shape;67;p1"/>
              <p:cNvCxnSpPr>
                <a:endCxn id="65" idx="2"/>
              </p:cNvCxnSpPr>
              <p:nvPr/>
            </p:nvCxnSpPr>
            <p:spPr>
              <a:xfrm>
                <a:off x="3685614" y="3722910"/>
                <a:ext cx="3211800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"/>
              <p:cNvCxnSpPr>
                <a:stCxn id="60" idx="0"/>
              </p:cNvCxnSpPr>
              <p:nvPr/>
            </p:nvCxnSpPr>
            <p:spPr>
              <a:xfrm>
                <a:off x="3717376" y="5140227"/>
                <a:ext cx="5404500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"/>
              <p:cNvCxnSpPr/>
              <p:nvPr/>
            </p:nvCxnSpPr>
            <p:spPr>
              <a:xfrm>
                <a:off x="1475820" y="2305589"/>
                <a:ext cx="5306914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0" name="Google Shape;70;p1"/>
          <p:cNvSpPr/>
          <p:nvPr/>
        </p:nvSpPr>
        <p:spPr>
          <a:xfrm>
            <a:off x="5683522" y="1497566"/>
            <a:ext cx="763571" cy="724138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cs typeface="Calibri"/>
                <a:sym typeface="Calibri"/>
              </a:rPr>
              <a:t>Topic 1 </a:t>
            </a:r>
            <a:endParaRPr dirty="0"/>
          </a:p>
        </p:txBody>
      </p:sp>
      <p:sp>
        <p:nvSpPr>
          <p:cNvPr id="71" name="Google Shape;71;p1"/>
          <p:cNvSpPr/>
          <p:nvPr/>
        </p:nvSpPr>
        <p:spPr>
          <a:xfrm>
            <a:off x="6463267" y="2035795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cs typeface="Calibri"/>
                <a:sym typeface="Calibri"/>
              </a:rPr>
              <a:t>Topic 2</a:t>
            </a:r>
            <a:endParaRPr dirty="0"/>
          </a:p>
        </p:txBody>
      </p:sp>
      <p:sp>
        <p:nvSpPr>
          <p:cNvPr id="72" name="Google Shape;72;p1"/>
          <p:cNvSpPr/>
          <p:nvPr/>
        </p:nvSpPr>
        <p:spPr>
          <a:xfrm>
            <a:off x="4380605" y="4848925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RO33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/60</a:t>
            </a:r>
            <a:endParaRPr dirty="0"/>
          </a:p>
        </p:txBody>
      </p:sp>
      <p:sp>
        <p:nvSpPr>
          <p:cNvPr id="74" name="Google Shape;74;p1"/>
          <p:cNvSpPr/>
          <p:nvPr/>
        </p:nvSpPr>
        <p:spPr>
          <a:xfrm>
            <a:off x="6623367" y="4845091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1</a:t>
            </a:r>
            <a:endParaRPr dirty="0"/>
          </a:p>
        </p:txBody>
      </p:sp>
      <p:sp>
        <p:nvSpPr>
          <p:cNvPr id="76" name="Google Shape;76;p1"/>
          <p:cNvSpPr/>
          <p:nvPr/>
        </p:nvSpPr>
        <p:spPr>
          <a:xfrm rot="10800000">
            <a:off x="3191406" y="3945668"/>
            <a:ext cx="442438" cy="838179"/>
          </a:xfrm>
          <a:prstGeom prst="arc">
            <a:avLst>
              <a:gd name="adj1" fmla="val 16211550"/>
              <a:gd name="adj2" fmla="val 5391112"/>
            </a:avLst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triangle" w="med" len="med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5959794" y="2289871"/>
            <a:ext cx="465999" cy="767976"/>
          </a:xfrm>
          <a:prstGeom prst="arc">
            <a:avLst>
              <a:gd name="adj1" fmla="val 15955398"/>
              <a:gd name="adj2" fmla="val 5391112"/>
            </a:avLst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1"/>
          <p:cNvCxnSpPr/>
          <p:nvPr/>
        </p:nvCxnSpPr>
        <p:spPr>
          <a:xfrm>
            <a:off x="3342017" y="2297056"/>
            <a:ext cx="1190951" cy="0"/>
          </a:xfrm>
          <a:prstGeom prst="straightConnector1">
            <a:avLst/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79" name="Google Shape;79;p1"/>
          <p:cNvCxnSpPr/>
          <p:nvPr/>
        </p:nvCxnSpPr>
        <p:spPr>
          <a:xfrm>
            <a:off x="5380182" y="5660865"/>
            <a:ext cx="1190951" cy="0"/>
          </a:xfrm>
          <a:prstGeom prst="straightConnector1">
            <a:avLst/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81" name="Google Shape;81;p1"/>
          <p:cNvCxnSpPr/>
          <p:nvPr/>
        </p:nvCxnSpPr>
        <p:spPr>
          <a:xfrm>
            <a:off x="1190008" y="2297035"/>
            <a:ext cx="1190951" cy="0"/>
          </a:xfrm>
          <a:prstGeom prst="straightConnector1">
            <a:avLst/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</p:cxnSp>
      <p:grpSp>
        <p:nvGrpSpPr>
          <p:cNvPr id="100" name="Google Shape;100;p1"/>
          <p:cNvGrpSpPr/>
          <p:nvPr/>
        </p:nvGrpSpPr>
        <p:grpSpPr>
          <a:xfrm>
            <a:off x="994643" y="4845091"/>
            <a:ext cx="1470496" cy="913777"/>
            <a:chOff x="1101962" y="4800092"/>
            <a:chExt cx="2238736" cy="913777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101962" y="4800092"/>
              <a:ext cx="220281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 2b</a:t>
              </a:r>
              <a:endParaRPr dirty="0"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143728" y="5006023"/>
              <a:ext cx="219697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be set a task on researching and recommending support to meet individual needs, this may be on a local or national level.</a:t>
              </a:r>
              <a:endParaRPr dirty="0"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7151435" y="1362002"/>
            <a:ext cx="1689838" cy="760772"/>
            <a:chOff x="249702" y="4880489"/>
            <a:chExt cx="2202816" cy="760772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1: Life Stages</a:t>
              </a:r>
              <a:endParaRPr dirty="0"/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255548" y="5133470"/>
              <a:ext cx="219697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at 5 different life stages, factors affecting growth and development and PIES.</a:t>
              </a:r>
              <a:endParaRPr dirty="0"/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6756612" y="2976261"/>
            <a:ext cx="2197409" cy="936856"/>
            <a:chOff x="-1050206" y="4842904"/>
            <a:chExt cx="3705402" cy="936856"/>
          </a:xfrm>
        </p:grpSpPr>
        <p:sp>
          <p:nvSpPr>
            <p:cNvPr id="108" name="Google Shape;108;p1"/>
            <p:cNvSpPr txBox="1"/>
            <p:nvPr/>
          </p:nvSpPr>
          <p:spPr>
            <a:xfrm>
              <a:off x="-1050206" y="4842904"/>
              <a:ext cx="370540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3: Sources of support</a:t>
              </a:r>
              <a:endParaRPr dirty="0"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-226411" y="5133470"/>
              <a:ext cx="267893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at the roles of practitioners, informal </a:t>
              </a:r>
              <a:r>
                <a:rPr lang="en-US" sz="9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carers</a:t>
              </a: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practitioners meeting needs and personalized support.</a:t>
              </a:r>
              <a:endParaRPr dirty="0"/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3725311" y="5745921"/>
            <a:ext cx="1716475" cy="724172"/>
            <a:chOff x="249702" y="4917089"/>
            <a:chExt cx="2202816" cy="724172"/>
          </a:xfrm>
        </p:grpSpPr>
        <p:sp>
          <p:nvSpPr>
            <p:cNvPr id="111" name="Google Shape;111;p1"/>
            <p:cNvSpPr txBox="1"/>
            <p:nvPr/>
          </p:nvSpPr>
          <p:spPr>
            <a:xfrm>
              <a:off x="249702" y="49170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 of RO33</a:t>
              </a:r>
              <a:endParaRPr dirty="0"/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255549" y="5133470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work will be assessed and a mark recorded with the exam board.</a:t>
              </a:r>
              <a:endParaRPr dirty="0"/>
            </a:p>
          </p:txBody>
        </p:sp>
      </p:grpSp>
      <p:sp>
        <p:nvSpPr>
          <p:cNvPr id="113" name="Google Shape;113;p1"/>
          <p:cNvSpPr/>
          <p:nvPr/>
        </p:nvSpPr>
        <p:spPr>
          <a:xfrm>
            <a:off x="1020733" y="1491208"/>
            <a:ext cx="763571" cy="724138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Year 10</a:t>
            </a:r>
            <a:endParaRPr dirty="0"/>
          </a:p>
        </p:txBody>
      </p:sp>
      <p:grpSp>
        <p:nvGrpSpPr>
          <p:cNvPr id="114" name="Google Shape;114;p1"/>
          <p:cNvGrpSpPr/>
          <p:nvPr/>
        </p:nvGrpSpPr>
        <p:grpSpPr>
          <a:xfrm>
            <a:off x="399238" y="850410"/>
            <a:ext cx="2403169" cy="622272"/>
            <a:chOff x="249702" y="4880489"/>
            <a:chExt cx="2202816" cy="622272"/>
          </a:xfrm>
        </p:grpSpPr>
        <p:sp>
          <p:nvSpPr>
            <p:cNvPr id="115" name="Google Shape;115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CC3399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Journey Starts </a:t>
              </a:r>
              <a:endParaRPr dirty="0"/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55549" y="5133470"/>
              <a:ext cx="2196969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All students to complete 2 units by May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Of Year 10</a:t>
              </a:r>
              <a:endParaRPr dirty="0"/>
            </a:p>
          </p:txBody>
        </p:sp>
      </p:grpSp>
      <p:grpSp>
        <p:nvGrpSpPr>
          <p:cNvPr id="117" name="Google Shape;117;p1"/>
          <p:cNvGrpSpPr/>
          <p:nvPr/>
        </p:nvGrpSpPr>
        <p:grpSpPr>
          <a:xfrm>
            <a:off x="2361206" y="2356212"/>
            <a:ext cx="2213965" cy="761817"/>
            <a:chOff x="-751321" y="4907212"/>
            <a:chExt cx="3464904" cy="761817"/>
          </a:xfrm>
        </p:grpSpPr>
        <p:sp>
          <p:nvSpPr>
            <p:cNvPr id="118" name="Google Shape;118;p1"/>
            <p:cNvSpPr txBox="1"/>
            <p:nvPr/>
          </p:nvSpPr>
          <p:spPr>
            <a:xfrm>
              <a:off x="-751321" y="4907212"/>
              <a:ext cx="246798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 Task </a:t>
              </a:r>
              <a:endParaRPr dirty="0"/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-439977" y="5161238"/>
              <a:ext cx="315356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is internally marked, but externally moderated. The task changes each year so you need to get it right first time.</a:t>
              </a:r>
              <a:endParaRPr dirty="0"/>
            </a:p>
          </p:txBody>
        </p:sp>
      </p:grpSp>
      <p:grpSp>
        <p:nvGrpSpPr>
          <p:cNvPr id="120" name="Google Shape;120;p1"/>
          <p:cNvGrpSpPr/>
          <p:nvPr/>
        </p:nvGrpSpPr>
        <p:grpSpPr>
          <a:xfrm>
            <a:off x="5835610" y="751150"/>
            <a:ext cx="2399978" cy="646290"/>
            <a:chOff x="124645" y="5133470"/>
            <a:chExt cx="2416845" cy="646290"/>
          </a:xfrm>
        </p:grpSpPr>
        <p:sp>
          <p:nvSpPr>
            <p:cNvPr id="121" name="Google Shape;121;p1"/>
            <p:cNvSpPr txBox="1"/>
            <p:nvPr/>
          </p:nvSpPr>
          <p:spPr>
            <a:xfrm>
              <a:off x="338674" y="5288033"/>
              <a:ext cx="2202816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1"/>
            <p:cNvSpPr txBox="1"/>
            <p:nvPr/>
          </p:nvSpPr>
          <p:spPr>
            <a:xfrm>
              <a:off x="124645" y="5133470"/>
              <a:ext cx="232787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are 3 topics to be taught followed by an NEA assessment. You will have deadlines to meet and this work will form 30% of your final grade.</a:t>
              </a:r>
              <a:endParaRPr dirty="0"/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341308" y="3607802"/>
            <a:ext cx="1741263" cy="899271"/>
            <a:chOff x="249702" y="4880489"/>
            <a:chExt cx="2202816" cy="899271"/>
          </a:xfrm>
        </p:grpSpPr>
        <p:sp>
          <p:nvSpPr>
            <p:cNvPr id="124" name="Google Shape;124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 2a</a:t>
              </a:r>
              <a:endParaRPr dirty="0"/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255549" y="5133470"/>
              <a:ext cx="219696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be set a task on life events and sources of support for individuals. In this task you will need to interview a real person.</a:t>
              </a:r>
              <a:endParaRPr dirty="0"/>
            </a:p>
          </p:txBody>
        </p:sp>
      </p:grpSp>
      <p:sp>
        <p:nvSpPr>
          <p:cNvPr id="126" name="Google Shape;126;p1"/>
          <p:cNvSpPr/>
          <p:nvPr/>
        </p:nvSpPr>
        <p:spPr>
          <a:xfrm>
            <a:off x="3354707" y="3156125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1 /15</a:t>
            </a:r>
            <a:endParaRPr dirty="0"/>
          </a:p>
        </p:txBody>
      </p:sp>
      <p:sp>
        <p:nvSpPr>
          <p:cNvPr id="127" name="Google Shape;127;p1"/>
          <p:cNvSpPr/>
          <p:nvPr/>
        </p:nvSpPr>
        <p:spPr>
          <a:xfrm>
            <a:off x="3430508" y="1435175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HSC</a:t>
            </a:r>
            <a:endParaRPr dirty="0"/>
          </a:p>
        </p:txBody>
      </p:sp>
      <p:grpSp>
        <p:nvGrpSpPr>
          <p:cNvPr id="128" name="Google Shape;128;p1"/>
          <p:cNvGrpSpPr/>
          <p:nvPr/>
        </p:nvGrpSpPr>
        <p:grpSpPr>
          <a:xfrm>
            <a:off x="7168114" y="2087571"/>
            <a:ext cx="1958246" cy="772370"/>
            <a:chOff x="-540711" y="4300884"/>
            <a:chExt cx="3280855" cy="772370"/>
          </a:xfrm>
        </p:grpSpPr>
        <p:sp>
          <p:nvSpPr>
            <p:cNvPr id="129" name="Google Shape;129;p1"/>
            <p:cNvSpPr txBox="1"/>
            <p:nvPr/>
          </p:nvSpPr>
          <p:spPr>
            <a:xfrm>
              <a:off x="-540711" y="4300884"/>
              <a:ext cx="328085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2: Impacts of life events</a:t>
              </a:r>
              <a:endParaRPr dirty="0"/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-26911" y="4565463"/>
              <a:ext cx="2632654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Look at expected and unexpected events and their impacts.</a:t>
              </a:r>
              <a:endParaRPr dirty="0"/>
            </a:p>
          </p:txBody>
        </p:sp>
      </p:grpSp>
      <p:sp>
        <p:nvSpPr>
          <p:cNvPr id="139" name="Google Shape;139;p1"/>
          <p:cNvSpPr/>
          <p:nvPr/>
        </p:nvSpPr>
        <p:spPr>
          <a:xfrm>
            <a:off x="2277065" y="1432519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</a:rPr>
              <a:t>Half Term one</a:t>
            </a:r>
          </a:p>
        </p:txBody>
      </p:sp>
      <p:grpSp>
        <p:nvGrpSpPr>
          <p:cNvPr id="140" name="Google Shape;140;p1"/>
          <p:cNvGrpSpPr/>
          <p:nvPr/>
        </p:nvGrpSpPr>
        <p:grpSpPr>
          <a:xfrm>
            <a:off x="5495296" y="4039412"/>
            <a:ext cx="2888833" cy="760772"/>
            <a:chOff x="249702" y="4880489"/>
            <a:chExt cx="2359922" cy="760772"/>
          </a:xfrm>
        </p:grpSpPr>
        <p:sp>
          <p:nvSpPr>
            <p:cNvPr id="141" name="Google Shape;141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RO35 Health Promotion Campaigns</a:t>
              </a:r>
              <a:endParaRPr dirty="0"/>
            </a:p>
          </p:txBody>
        </p:sp>
        <p:sp>
          <p:nvSpPr>
            <p:cNvPr id="142" name="Google Shape;142;p1"/>
            <p:cNvSpPr txBox="1"/>
            <p:nvPr/>
          </p:nvSpPr>
          <p:spPr>
            <a:xfrm>
              <a:off x="412655" y="5133470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are 4 topics to be taught followed by an NEA assessment and Health Promotion Fayre. This forms 30% of your final mark.</a:t>
              </a:r>
              <a:endParaRPr dirty="0"/>
            </a:p>
          </p:txBody>
        </p:sp>
      </p:grpSp>
      <p:grpSp>
        <p:nvGrpSpPr>
          <p:cNvPr id="147" name="Google Shape;147;p1"/>
          <p:cNvGrpSpPr/>
          <p:nvPr/>
        </p:nvGrpSpPr>
        <p:grpSpPr>
          <a:xfrm>
            <a:off x="6294593" y="5709210"/>
            <a:ext cx="2574226" cy="945397"/>
            <a:chOff x="249702" y="4695864"/>
            <a:chExt cx="2202816" cy="945397"/>
          </a:xfrm>
        </p:grpSpPr>
        <p:sp>
          <p:nvSpPr>
            <p:cNvPr id="148" name="Google Shape;148;p1"/>
            <p:cNvSpPr txBox="1"/>
            <p:nvPr/>
          </p:nvSpPr>
          <p:spPr>
            <a:xfrm>
              <a:off x="249702" y="4695864"/>
              <a:ext cx="220281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1: Current Public Health issues and impact on society</a:t>
              </a:r>
              <a:endParaRPr dirty="0"/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255549" y="5133470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at what makes a healthy society, current challenges, </a:t>
              </a:r>
              <a:r>
                <a:rPr lang="en-US" sz="9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organisations</a:t>
              </a: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current campaigns and benefits.</a:t>
              </a:r>
              <a:endParaRPr dirty="0"/>
            </a:p>
          </p:txBody>
        </p:sp>
      </p:grpSp>
      <p:grpSp>
        <p:nvGrpSpPr>
          <p:cNvPr id="150" name="Google Shape;150;p1"/>
          <p:cNvGrpSpPr/>
          <p:nvPr/>
        </p:nvGrpSpPr>
        <p:grpSpPr>
          <a:xfrm>
            <a:off x="2921073" y="652568"/>
            <a:ext cx="2457352" cy="749318"/>
            <a:chOff x="-264627" y="4679409"/>
            <a:chExt cx="2316602" cy="749318"/>
          </a:xfrm>
        </p:grpSpPr>
        <p:sp>
          <p:nvSpPr>
            <p:cNvPr id="151" name="Google Shape;151;p1"/>
            <p:cNvSpPr txBox="1"/>
            <p:nvPr/>
          </p:nvSpPr>
          <p:spPr>
            <a:xfrm>
              <a:off x="-264627" y="4679409"/>
              <a:ext cx="220281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to Health and Social Care</a:t>
              </a:r>
              <a:endParaRPr dirty="0"/>
            </a:p>
          </p:txBody>
        </p:sp>
        <p:sp>
          <p:nvSpPr>
            <p:cNvPr id="152" name="Google Shape;152;p1"/>
            <p:cNvSpPr txBox="1"/>
            <p:nvPr/>
          </p:nvSpPr>
          <p:spPr>
            <a:xfrm>
              <a:off x="-144994" y="5059436"/>
              <a:ext cx="2196969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Plagiarism, Referencing, Command Words, NEA work.</a:t>
              </a:r>
              <a:endParaRPr dirty="0"/>
            </a:p>
          </p:txBody>
        </p:sp>
      </p:grpSp>
      <p:grpSp>
        <p:nvGrpSpPr>
          <p:cNvPr id="155" name="Google Shape;155;p1"/>
          <p:cNvGrpSpPr/>
          <p:nvPr/>
        </p:nvGrpSpPr>
        <p:grpSpPr>
          <a:xfrm>
            <a:off x="341308" y="2726712"/>
            <a:ext cx="2187443" cy="760772"/>
            <a:chOff x="249702" y="4880489"/>
            <a:chExt cx="2202816" cy="760772"/>
          </a:xfrm>
        </p:grpSpPr>
        <p:sp>
          <p:nvSpPr>
            <p:cNvPr id="156" name="Google Shape;156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 1</a:t>
              </a:r>
              <a:endParaRPr dirty="0"/>
            </a:p>
          </p:txBody>
        </p:sp>
        <p:sp>
          <p:nvSpPr>
            <p:cNvPr id="157" name="Google Shape;157;p1"/>
            <p:cNvSpPr txBox="1"/>
            <p:nvPr/>
          </p:nvSpPr>
          <p:spPr>
            <a:xfrm>
              <a:off x="255548" y="5133470"/>
              <a:ext cx="219697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be set a task on growth and development through a life stage, this can be any of the 5 studied. </a:t>
              </a:r>
              <a:endParaRPr dirty="0"/>
            </a:p>
          </p:txBody>
        </p:sp>
      </p:grpSp>
      <p:sp>
        <p:nvSpPr>
          <p:cNvPr id="161" name="Google Shape;161;p1"/>
          <p:cNvSpPr txBox="1"/>
          <p:nvPr/>
        </p:nvSpPr>
        <p:spPr>
          <a:xfrm>
            <a:off x="5169699" y="2302066"/>
            <a:ext cx="10340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4" name="Google Shape;164;p1" descr="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3325" y="4566352"/>
            <a:ext cx="661312" cy="66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71;p1"/>
          <p:cNvSpPr/>
          <p:nvPr/>
        </p:nvSpPr>
        <p:spPr>
          <a:xfrm>
            <a:off x="5959794" y="3094051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cs typeface="Calibri"/>
                <a:sym typeface="Calibri"/>
              </a:rPr>
              <a:t>Topic 3</a:t>
            </a:r>
            <a:endParaRPr dirty="0"/>
          </a:p>
        </p:txBody>
      </p:sp>
      <p:sp>
        <p:nvSpPr>
          <p:cNvPr id="180" name="Google Shape;139;p1"/>
          <p:cNvSpPr/>
          <p:nvPr/>
        </p:nvSpPr>
        <p:spPr>
          <a:xfrm>
            <a:off x="4561898" y="3137646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</a:rPr>
              <a:t> Half term two</a:t>
            </a:r>
          </a:p>
        </p:txBody>
      </p:sp>
      <p:sp>
        <p:nvSpPr>
          <p:cNvPr id="181" name="Google Shape;126;p1"/>
          <p:cNvSpPr/>
          <p:nvPr/>
        </p:nvSpPr>
        <p:spPr>
          <a:xfrm>
            <a:off x="2580078" y="4611803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2b /21</a:t>
            </a:r>
            <a:endParaRPr dirty="0"/>
          </a:p>
        </p:txBody>
      </p:sp>
      <p:sp>
        <p:nvSpPr>
          <p:cNvPr id="182" name="Google Shape;126;p1"/>
          <p:cNvSpPr/>
          <p:nvPr/>
        </p:nvSpPr>
        <p:spPr>
          <a:xfrm>
            <a:off x="2473763" y="3533487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2a /24</a:t>
            </a:r>
            <a:endParaRPr dirty="0"/>
          </a:p>
        </p:txBody>
      </p:sp>
      <p:sp>
        <p:nvSpPr>
          <p:cNvPr id="183" name="Google Shape;139;p1"/>
          <p:cNvSpPr/>
          <p:nvPr/>
        </p:nvSpPr>
        <p:spPr>
          <a:xfrm>
            <a:off x="3432310" y="4866160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Half Term 3</a:t>
            </a:r>
            <a:endParaRPr lang="en-US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84" name="Google Shape;127;p1"/>
          <p:cNvSpPr/>
          <p:nvPr/>
        </p:nvSpPr>
        <p:spPr>
          <a:xfrm>
            <a:off x="4580297" y="1438919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RO33</a:t>
            </a:r>
            <a:endParaRPr dirty="0"/>
          </a:p>
        </p:txBody>
      </p:sp>
      <p:sp>
        <p:nvSpPr>
          <p:cNvPr id="185" name="Google Shape;127;p1"/>
          <p:cNvSpPr/>
          <p:nvPr/>
        </p:nvSpPr>
        <p:spPr>
          <a:xfrm>
            <a:off x="5495296" y="4872611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RO35</a:t>
            </a:r>
            <a:endParaRPr dirty="0"/>
          </a:p>
        </p:txBody>
      </p:sp>
      <p:sp>
        <p:nvSpPr>
          <p:cNvPr id="186" name="Google Shape;74;p1"/>
          <p:cNvSpPr/>
          <p:nvPr/>
        </p:nvSpPr>
        <p:spPr>
          <a:xfrm>
            <a:off x="9977693" y="3043944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2</a:t>
            </a:r>
            <a:endParaRPr dirty="0"/>
          </a:p>
        </p:txBody>
      </p:sp>
      <p:sp>
        <p:nvSpPr>
          <p:cNvPr id="187" name="Google Shape;74;p1"/>
          <p:cNvSpPr/>
          <p:nvPr/>
        </p:nvSpPr>
        <p:spPr>
          <a:xfrm>
            <a:off x="9471624" y="1841793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3</a:t>
            </a:r>
            <a:endParaRPr dirty="0"/>
          </a:p>
        </p:txBody>
      </p:sp>
      <p:sp>
        <p:nvSpPr>
          <p:cNvPr id="188" name="Google Shape;74;p1"/>
          <p:cNvSpPr/>
          <p:nvPr/>
        </p:nvSpPr>
        <p:spPr>
          <a:xfrm>
            <a:off x="10739537" y="5726222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4</a:t>
            </a:r>
            <a:endParaRPr dirty="0"/>
          </a:p>
        </p:txBody>
      </p:sp>
      <p:sp>
        <p:nvSpPr>
          <p:cNvPr id="189" name="Google Shape;126;p1"/>
          <p:cNvSpPr/>
          <p:nvPr/>
        </p:nvSpPr>
        <p:spPr>
          <a:xfrm>
            <a:off x="10483761" y="2424292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1a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/6</a:t>
            </a:r>
            <a:endParaRPr dirty="0"/>
          </a:p>
        </p:txBody>
      </p:sp>
      <p:sp>
        <p:nvSpPr>
          <p:cNvPr id="190" name="Google Shape;126;p1"/>
          <p:cNvSpPr/>
          <p:nvPr/>
        </p:nvSpPr>
        <p:spPr>
          <a:xfrm>
            <a:off x="9513720" y="3873693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1b /18</a:t>
            </a:r>
            <a:endParaRPr dirty="0"/>
          </a:p>
        </p:txBody>
      </p:sp>
      <p:sp>
        <p:nvSpPr>
          <p:cNvPr id="191" name="Google Shape;126;p1"/>
          <p:cNvSpPr/>
          <p:nvPr/>
        </p:nvSpPr>
        <p:spPr>
          <a:xfrm>
            <a:off x="9503665" y="4918329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2 /12</a:t>
            </a:r>
            <a:endParaRPr dirty="0"/>
          </a:p>
        </p:txBody>
      </p:sp>
      <p:sp>
        <p:nvSpPr>
          <p:cNvPr id="192" name="Google Shape;126;p1"/>
          <p:cNvSpPr/>
          <p:nvPr/>
        </p:nvSpPr>
        <p:spPr>
          <a:xfrm>
            <a:off x="10631736" y="3498714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3 /12</a:t>
            </a:r>
            <a:endParaRPr dirty="0"/>
          </a:p>
        </p:txBody>
      </p:sp>
      <p:sp>
        <p:nvSpPr>
          <p:cNvPr id="193" name="Google Shape;126;p1"/>
          <p:cNvSpPr/>
          <p:nvPr/>
        </p:nvSpPr>
        <p:spPr>
          <a:xfrm>
            <a:off x="10631736" y="4689471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4 /12</a:t>
            </a:r>
            <a:endParaRPr dirty="0"/>
          </a:p>
        </p:txBody>
      </p:sp>
      <p:sp>
        <p:nvSpPr>
          <p:cNvPr id="195" name="Google Shape;72;p1"/>
          <p:cNvSpPr/>
          <p:nvPr/>
        </p:nvSpPr>
        <p:spPr>
          <a:xfrm>
            <a:off x="9865068" y="5848070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RO35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/60</a:t>
            </a:r>
            <a:endParaRPr dirty="0"/>
          </a:p>
        </p:txBody>
      </p:sp>
      <p:sp>
        <p:nvSpPr>
          <p:cNvPr id="196" name="Google Shape;139;p1"/>
          <p:cNvSpPr/>
          <p:nvPr/>
        </p:nvSpPr>
        <p:spPr>
          <a:xfrm>
            <a:off x="7878421" y="4829111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Half Term</a:t>
            </a:r>
            <a:endParaRPr dirty="0"/>
          </a:p>
        </p:txBody>
      </p:sp>
      <p:sp>
        <p:nvSpPr>
          <p:cNvPr id="197" name="Google Shape;139;p1"/>
          <p:cNvSpPr/>
          <p:nvPr/>
        </p:nvSpPr>
        <p:spPr>
          <a:xfrm>
            <a:off x="9383165" y="2770847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 3a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714911" y="561493"/>
            <a:ext cx="3288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RO 33 Supporting individuals through life events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58" y="2260934"/>
            <a:ext cx="806900" cy="80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8" y="1404588"/>
            <a:ext cx="838921" cy="838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4" y="5301949"/>
            <a:ext cx="614748" cy="614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09" y="5255813"/>
            <a:ext cx="468469" cy="46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0" y="4446838"/>
            <a:ext cx="604184" cy="6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-29688" y="52038"/>
            <a:ext cx="8515350" cy="7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>
              <a:buClr>
                <a:srgbClr val="CC3399"/>
              </a:buClr>
              <a:buSzPts val="2800"/>
            </a:pPr>
            <a:r>
              <a:rPr lang="en-US" sz="2800" dirty="0">
                <a:solidFill>
                  <a:srgbClr val="CC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   </a:t>
            </a:r>
            <a:r>
              <a:rPr lang="en-US" sz="28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Learning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 Journey Y10 HSC Feb - July</a:t>
            </a:r>
            <a:endParaRPr dirty="0"/>
          </a:p>
        </p:txBody>
      </p:sp>
      <p:grpSp>
        <p:nvGrpSpPr>
          <p:cNvPr id="57" name="Google Shape;57;p1"/>
          <p:cNvGrpSpPr/>
          <p:nvPr/>
        </p:nvGrpSpPr>
        <p:grpSpPr>
          <a:xfrm>
            <a:off x="1353494" y="1844683"/>
            <a:ext cx="6955811" cy="3382986"/>
            <a:chOff x="2249359" y="2305589"/>
            <a:chExt cx="7727956" cy="2834645"/>
          </a:xfrm>
        </p:grpSpPr>
        <p:grpSp>
          <p:nvGrpSpPr>
            <p:cNvPr id="58" name="Google Shape;58;p1"/>
            <p:cNvGrpSpPr/>
            <p:nvPr/>
          </p:nvGrpSpPr>
          <p:grpSpPr>
            <a:xfrm>
              <a:off x="2249359" y="2305589"/>
              <a:ext cx="7727956" cy="2834645"/>
              <a:chOff x="1475820" y="2305589"/>
              <a:chExt cx="7727956" cy="2834645"/>
            </a:xfrm>
          </p:grpSpPr>
          <p:sp>
            <p:nvSpPr>
              <p:cNvPr id="59" name="Google Shape;59;p1"/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635000" cap="flat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635000" cap="flat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" name="Google Shape;61;p1"/>
              <p:cNvCxnSpPr/>
              <p:nvPr/>
            </p:nvCxnSpPr>
            <p:spPr>
              <a:xfrm rot="10800000" flipH="1">
                <a:off x="3685084" y="3722912"/>
                <a:ext cx="3245350" cy="4"/>
              </a:xfrm>
              <a:prstGeom prst="straightConnector1">
                <a:avLst/>
              </a:prstGeom>
              <a:noFill/>
              <a:ln w="635000" cap="flat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"/>
              <p:cNvCxnSpPr>
                <a:stCxn id="60" idx="0"/>
              </p:cNvCxnSpPr>
              <p:nvPr/>
            </p:nvCxnSpPr>
            <p:spPr>
              <a:xfrm>
                <a:off x="3717376" y="5140227"/>
                <a:ext cx="5486400" cy="0"/>
              </a:xfrm>
              <a:prstGeom prst="straightConnector1">
                <a:avLst/>
              </a:prstGeom>
              <a:noFill/>
              <a:ln w="635000" cap="rnd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1"/>
              <p:cNvCxnSpPr/>
              <p:nvPr/>
            </p:nvCxnSpPr>
            <p:spPr>
              <a:xfrm>
                <a:off x="1475820" y="2305589"/>
                <a:ext cx="5486400" cy="4"/>
              </a:xfrm>
              <a:prstGeom prst="straightConnector1">
                <a:avLst/>
              </a:prstGeom>
              <a:noFill/>
              <a:ln w="635000" cap="rnd" cmpd="sng">
                <a:solidFill>
                  <a:srgbClr val="34343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4" name="Google Shape;64;p1"/>
            <p:cNvGrpSpPr/>
            <p:nvPr/>
          </p:nvGrpSpPr>
          <p:grpSpPr>
            <a:xfrm>
              <a:off x="2249359" y="2305589"/>
              <a:ext cx="7646056" cy="2834645"/>
              <a:chOff x="1475820" y="2305589"/>
              <a:chExt cx="7646056" cy="2834645"/>
            </a:xfrm>
          </p:grpSpPr>
          <p:sp>
            <p:nvSpPr>
              <p:cNvPr id="65" name="Google Shape;65;p1"/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7" name="Google Shape;67;p1"/>
              <p:cNvCxnSpPr>
                <a:endCxn id="65" idx="2"/>
              </p:cNvCxnSpPr>
              <p:nvPr/>
            </p:nvCxnSpPr>
            <p:spPr>
              <a:xfrm>
                <a:off x="3685614" y="3722910"/>
                <a:ext cx="3211800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"/>
              <p:cNvCxnSpPr>
                <a:stCxn id="60" idx="0"/>
              </p:cNvCxnSpPr>
              <p:nvPr/>
            </p:nvCxnSpPr>
            <p:spPr>
              <a:xfrm>
                <a:off x="3717376" y="5140227"/>
                <a:ext cx="5404500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"/>
              <p:cNvCxnSpPr/>
              <p:nvPr/>
            </p:nvCxnSpPr>
            <p:spPr>
              <a:xfrm>
                <a:off x="1475820" y="2305589"/>
                <a:ext cx="5306914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1" name="Google Shape;71;p1"/>
          <p:cNvSpPr/>
          <p:nvPr/>
        </p:nvSpPr>
        <p:spPr>
          <a:xfrm>
            <a:off x="2054197" y="1466791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cs typeface="Calibri"/>
                <a:sym typeface="Calibri"/>
              </a:rPr>
              <a:t>Topic 2</a:t>
            </a:r>
            <a:endParaRPr dirty="0"/>
          </a:p>
        </p:txBody>
      </p:sp>
      <p:sp>
        <p:nvSpPr>
          <p:cNvPr id="72" name="Google Shape;72;p1"/>
          <p:cNvSpPr/>
          <p:nvPr/>
        </p:nvSpPr>
        <p:spPr>
          <a:xfrm>
            <a:off x="2616226" y="3318421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RO35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/60</a:t>
            </a:r>
            <a:endParaRPr dirty="0"/>
          </a:p>
        </p:txBody>
      </p:sp>
      <p:sp>
        <p:nvSpPr>
          <p:cNvPr id="74" name="Google Shape;74;p1"/>
          <p:cNvSpPr/>
          <p:nvPr/>
        </p:nvSpPr>
        <p:spPr>
          <a:xfrm>
            <a:off x="4112469" y="4833826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1</a:t>
            </a:r>
            <a:endParaRPr dirty="0"/>
          </a:p>
        </p:txBody>
      </p:sp>
      <p:sp>
        <p:nvSpPr>
          <p:cNvPr id="76" name="Google Shape;76;p1"/>
          <p:cNvSpPr/>
          <p:nvPr/>
        </p:nvSpPr>
        <p:spPr>
          <a:xfrm rot="10800000">
            <a:off x="3191406" y="3945668"/>
            <a:ext cx="442438" cy="838179"/>
          </a:xfrm>
          <a:prstGeom prst="arc">
            <a:avLst>
              <a:gd name="adj1" fmla="val 16211550"/>
              <a:gd name="adj2" fmla="val 5391112"/>
            </a:avLst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triangle" w="med" len="med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5959794" y="2289871"/>
            <a:ext cx="465999" cy="767976"/>
          </a:xfrm>
          <a:prstGeom prst="arc">
            <a:avLst>
              <a:gd name="adj1" fmla="val 15955398"/>
              <a:gd name="adj2" fmla="val 5391112"/>
            </a:avLst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1"/>
          <p:cNvCxnSpPr/>
          <p:nvPr/>
        </p:nvCxnSpPr>
        <p:spPr>
          <a:xfrm>
            <a:off x="3342017" y="2297056"/>
            <a:ext cx="1190951" cy="0"/>
          </a:xfrm>
          <a:prstGeom prst="straightConnector1">
            <a:avLst/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79" name="Google Shape;79;p1"/>
          <p:cNvCxnSpPr/>
          <p:nvPr/>
        </p:nvCxnSpPr>
        <p:spPr>
          <a:xfrm>
            <a:off x="5380182" y="5660865"/>
            <a:ext cx="1190951" cy="0"/>
          </a:xfrm>
          <a:prstGeom prst="straightConnector1">
            <a:avLst/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81" name="Google Shape;81;p1"/>
          <p:cNvCxnSpPr/>
          <p:nvPr/>
        </p:nvCxnSpPr>
        <p:spPr>
          <a:xfrm>
            <a:off x="1190008" y="2297035"/>
            <a:ext cx="1190951" cy="0"/>
          </a:xfrm>
          <a:prstGeom prst="straightConnector1">
            <a:avLst/>
          </a:prstGeom>
          <a:noFill/>
          <a:ln w="22225" cap="flat" cmpd="sng">
            <a:solidFill>
              <a:srgbClr val="00B09B"/>
            </a:solidFill>
            <a:prstDash val="dash"/>
            <a:miter lim="800000"/>
            <a:headEnd type="none" w="sm" len="sm"/>
            <a:tailEnd type="triangle" w="med" len="med"/>
          </a:ln>
        </p:spPr>
      </p:cxnSp>
      <p:grpSp>
        <p:nvGrpSpPr>
          <p:cNvPr id="100" name="Google Shape;100;p1"/>
          <p:cNvGrpSpPr/>
          <p:nvPr/>
        </p:nvGrpSpPr>
        <p:grpSpPr>
          <a:xfrm>
            <a:off x="173815" y="4468119"/>
            <a:ext cx="1773100" cy="691481"/>
            <a:chOff x="-246914" y="4903613"/>
            <a:chExt cx="2699432" cy="691481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-246914" y="4903613"/>
              <a:ext cx="2699432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May 15</a:t>
              </a:r>
              <a:r>
                <a:rPr lang="en-US" sz="1050" b="1" baseline="30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th</a:t>
              </a:r>
              <a:r>
                <a:rPr lang="en-US" sz="105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External Moderation</a:t>
              </a:r>
              <a:endParaRPr dirty="0"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-99093" y="5133470"/>
              <a:ext cx="255161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work has to have been posted off to the exam board for this date. After this your marks will be confirmed.</a:t>
              </a:r>
              <a:endParaRPr dirty="0"/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7116673" y="3198663"/>
            <a:ext cx="1306333" cy="760732"/>
            <a:chOff x="249702" y="4880529"/>
            <a:chExt cx="2202816" cy="760732"/>
          </a:xfrm>
        </p:grpSpPr>
        <p:sp>
          <p:nvSpPr>
            <p:cNvPr id="108" name="Google Shape;108;p1"/>
            <p:cNvSpPr txBox="1"/>
            <p:nvPr/>
          </p:nvSpPr>
          <p:spPr>
            <a:xfrm>
              <a:off x="249702" y="4880529"/>
              <a:ext cx="22028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Task 2</a:t>
              </a:r>
              <a:endParaRPr dirty="0"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255548" y="5133470"/>
              <a:ext cx="219697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You will be set a task to write a plan for your campaign.</a:t>
              </a:r>
              <a:endParaRPr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5079718" y="3811264"/>
            <a:ext cx="1716475" cy="585672"/>
            <a:chOff x="249702" y="4917089"/>
            <a:chExt cx="2202816" cy="585672"/>
          </a:xfrm>
        </p:grpSpPr>
        <p:sp>
          <p:nvSpPr>
            <p:cNvPr id="111" name="Google Shape;111;p1"/>
            <p:cNvSpPr txBox="1"/>
            <p:nvPr/>
          </p:nvSpPr>
          <p:spPr>
            <a:xfrm>
              <a:off x="249702" y="49170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 3</a:t>
              </a:r>
              <a:endParaRPr dirty="0"/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255549" y="5133470"/>
              <a:ext cx="2196969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You will deliver your campaign at the a heath promotion fayre.</a:t>
              </a:r>
              <a:endParaRPr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14" name="Google Shape;114;p1"/>
          <p:cNvGrpSpPr/>
          <p:nvPr/>
        </p:nvGrpSpPr>
        <p:grpSpPr>
          <a:xfrm>
            <a:off x="-58559" y="571728"/>
            <a:ext cx="1965156" cy="760772"/>
            <a:chOff x="249702" y="4880489"/>
            <a:chExt cx="2202816" cy="760772"/>
          </a:xfrm>
        </p:grpSpPr>
        <p:sp>
          <p:nvSpPr>
            <p:cNvPr id="115" name="Google Shape;115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CC3399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Journey Continues</a:t>
              </a:r>
              <a:endParaRPr dirty="0"/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55549" y="5133470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You are well on the way now, have banked 1 unit and onto the final NEA unit.</a:t>
              </a:r>
              <a:endParaRPr dirty="0"/>
            </a:p>
          </p:txBody>
        </p:sp>
      </p:grpSp>
      <p:grpSp>
        <p:nvGrpSpPr>
          <p:cNvPr id="117" name="Google Shape;117;p1"/>
          <p:cNvGrpSpPr/>
          <p:nvPr/>
        </p:nvGrpSpPr>
        <p:grpSpPr>
          <a:xfrm>
            <a:off x="2817768" y="2247947"/>
            <a:ext cx="2102836" cy="945397"/>
            <a:chOff x="-36792" y="4695864"/>
            <a:chExt cx="3290984" cy="945397"/>
          </a:xfrm>
        </p:grpSpPr>
        <p:sp>
          <p:nvSpPr>
            <p:cNvPr id="118" name="Google Shape;118;p1"/>
            <p:cNvSpPr txBox="1"/>
            <p:nvPr/>
          </p:nvSpPr>
          <p:spPr>
            <a:xfrm>
              <a:off x="-36792" y="4695864"/>
              <a:ext cx="329098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3: Plan and create a health promotion campaign.</a:t>
              </a:r>
              <a:endParaRPr dirty="0"/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-36792" y="5133470"/>
              <a:ext cx="3216425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You will look at Aims, timescales, communication and delivery of a campaign.</a:t>
              </a:r>
              <a:endParaRPr dirty="0"/>
            </a:p>
          </p:txBody>
        </p:sp>
      </p:grpSp>
      <p:grpSp>
        <p:nvGrpSpPr>
          <p:cNvPr id="120" name="Google Shape;120;p1"/>
          <p:cNvGrpSpPr/>
          <p:nvPr/>
        </p:nvGrpSpPr>
        <p:grpSpPr>
          <a:xfrm>
            <a:off x="4454046" y="509688"/>
            <a:ext cx="2444145" cy="945397"/>
            <a:chOff x="249702" y="4695864"/>
            <a:chExt cx="2461322" cy="945397"/>
          </a:xfrm>
        </p:grpSpPr>
        <p:sp>
          <p:nvSpPr>
            <p:cNvPr id="121" name="Google Shape;121;p1"/>
            <p:cNvSpPr txBox="1"/>
            <p:nvPr/>
          </p:nvSpPr>
          <p:spPr>
            <a:xfrm>
              <a:off x="249702" y="4695864"/>
              <a:ext cx="246132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4: Deliver and evaluate a health promotion campaign</a:t>
              </a:r>
              <a:endParaRPr dirty="0"/>
            </a:p>
          </p:txBody>
        </p:sp>
        <p:sp>
          <p:nvSpPr>
            <p:cNvPr id="122" name="Google Shape;122;p1"/>
            <p:cNvSpPr txBox="1"/>
            <p:nvPr/>
          </p:nvSpPr>
          <p:spPr>
            <a:xfrm>
              <a:off x="255548" y="5133470"/>
              <a:ext cx="219697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look at how to introduce, deliver, evaluate and gain feedback on your campaign.</a:t>
              </a:r>
              <a:endParaRPr dirty="0"/>
            </a:p>
          </p:txBody>
        </p:sp>
      </p:grpSp>
      <p:grpSp>
        <p:nvGrpSpPr>
          <p:cNvPr id="128" name="Google Shape;128;p1"/>
          <p:cNvGrpSpPr/>
          <p:nvPr/>
        </p:nvGrpSpPr>
        <p:grpSpPr>
          <a:xfrm>
            <a:off x="7452302" y="2125039"/>
            <a:ext cx="1314796" cy="899231"/>
            <a:chOff x="249702" y="4880529"/>
            <a:chExt cx="2202816" cy="899231"/>
          </a:xfrm>
        </p:grpSpPr>
        <p:sp>
          <p:nvSpPr>
            <p:cNvPr id="129" name="Google Shape;129;p1"/>
            <p:cNvSpPr txBox="1"/>
            <p:nvPr/>
          </p:nvSpPr>
          <p:spPr>
            <a:xfrm>
              <a:off x="249702" y="4880529"/>
              <a:ext cx="22028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Task 1b</a:t>
              </a:r>
              <a:endParaRPr dirty="0"/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255549" y="5133470"/>
              <a:ext cx="219696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be set a task to produce information on a specific health promotion campaign.</a:t>
              </a:r>
              <a:endParaRPr dirty="0"/>
            </a:p>
          </p:txBody>
        </p:sp>
      </p:grpSp>
      <p:grpSp>
        <p:nvGrpSpPr>
          <p:cNvPr id="134" name="Google Shape;134;p1"/>
          <p:cNvGrpSpPr/>
          <p:nvPr/>
        </p:nvGrpSpPr>
        <p:grpSpPr>
          <a:xfrm>
            <a:off x="1583837" y="5476240"/>
            <a:ext cx="1691208" cy="1222396"/>
            <a:chOff x="249702" y="4695864"/>
            <a:chExt cx="2202816" cy="1222396"/>
          </a:xfrm>
        </p:grpSpPr>
        <p:sp>
          <p:nvSpPr>
            <p:cNvPr id="135" name="Google Shape;135;p1"/>
            <p:cNvSpPr txBox="1"/>
            <p:nvPr/>
          </p:nvSpPr>
          <p:spPr>
            <a:xfrm>
              <a:off x="249702" y="4695864"/>
              <a:ext cx="220281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RO32: Principles of Care in HSC settings</a:t>
              </a:r>
              <a:endParaRPr dirty="0"/>
            </a:p>
          </p:txBody>
        </p:sp>
        <p:sp>
          <p:nvSpPr>
            <p:cNvPr id="136" name="Google Shape;136;p1"/>
            <p:cNvSpPr txBox="1"/>
            <p:nvPr/>
          </p:nvSpPr>
          <p:spPr>
            <a:xfrm>
              <a:off x="255549" y="5133470"/>
              <a:ext cx="2196969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/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are 4 topics to be taught followed by an external examination assessment, this exam will form 40% of your final grade.</a:t>
              </a:r>
              <a:endParaRPr lang="en-US" sz="900" dirty="0"/>
            </a:p>
          </p:txBody>
        </p:sp>
      </p:grpSp>
      <p:sp>
        <p:nvSpPr>
          <p:cNvPr id="139" name="Google Shape;139;p1"/>
          <p:cNvSpPr/>
          <p:nvPr/>
        </p:nvSpPr>
        <p:spPr>
          <a:xfrm>
            <a:off x="971708" y="1497566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Half Term 4</a:t>
            </a:r>
            <a:endParaRPr lang="en-US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grpSp>
        <p:nvGrpSpPr>
          <p:cNvPr id="147" name="Google Shape;147;p1"/>
          <p:cNvGrpSpPr/>
          <p:nvPr/>
        </p:nvGrpSpPr>
        <p:grpSpPr>
          <a:xfrm>
            <a:off x="6291716" y="5735153"/>
            <a:ext cx="2524690" cy="1037771"/>
            <a:chOff x="249702" y="4880489"/>
            <a:chExt cx="2202816" cy="1037771"/>
          </a:xfrm>
        </p:grpSpPr>
        <p:sp>
          <p:nvSpPr>
            <p:cNvPr id="148" name="Google Shape;148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2: Person- </a:t>
              </a:r>
              <a:r>
                <a:rPr lang="en-US" sz="1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centred</a:t>
              </a: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values</a:t>
              </a:r>
              <a:endParaRPr dirty="0"/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255549" y="5133470"/>
              <a:ext cx="2196969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look at how person </a:t>
              </a:r>
              <a:r>
                <a:rPr lang="en-US" sz="9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centred</a:t>
              </a: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values are applied by service providers, The 6 C’s of care, examples of application in HSC settings and the benefits of these approaches to service users and providers.</a:t>
              </a:r>
              <a:endParaRPr dirty="0"/>
            </a:p>
          </p:txBody>
        </p:sp>
      </p:grpSp>
      <p:grpSp>
        <p:nvGrpSpPr>
          <p:cNvPr id="150" name="Google Shape;150;p1"/>
          <p:cNvGrpSpPr/>
          <p:nvPr/>
        </p:nvGrpSpPr>
        <p:grpSpPr>
          <a:xfrm>
            <a:off x="1913299" y="547582"/>
            <a:ext cx="2388520" cy="879666"/>
            <a:chOff x="-242271" y="4799153"/>
            <a:chExt cx="2251712" cy="879666"/>
          </a:xfrm>
        </p:grpSpPr>
        <p:sp>
          <p:nvSpPr>
            <p:cNvPr id="151" name="Google Shape;151;p1"/>
            <p:cNvSpPr txBox="1"/>
            <p:nvPr/>
          </p:nvSpPr>
          <p:spPr>
            <a:xfrm>
              <a:off x="-242271" y="4799153"/>
              <a:ext cx="220281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2: Factors influencing health and wellbeing</a:t>
              </a:r>
              <a:endParaRPr dirty="0"/>
            </a:p>
          </p:txBody>
        </p:sp>
        <p:sp>
          <p:nvSpPr>
            <p:cNvPr id="152" name="Google Shape;152;p1"/>
            <p:cNvSpPr txBox="1"/>
            <p:nvPr/>
          </p:nvSpPr>
          <p:spPr>
            <a:xfrm>
              <a:off x="-187528" y="5171028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look at health and wellbeing, lifestyle choices, education and access to healthcare, hygiene and mental health, barriers to support</a:t>
              </a:r>
              <a:endParaRPr dirty="0"/>
            </a:p>
          </p:txBody>
        </p:sp>
      </p:grpSp>
      <p:grpSp>
        <p:nvGrpSpPr>
          <p:cNvPr id="155" name="Google Shape;155;p1"/>
          <p:cNvGrpSpPr/>
          <p:nvPr/>
        </p:nvGrpSpPr>
        <p:grpSpPr>
          <a:xfrm>
            <a:off x="294673" y="2892760"/>
            <a:ext cx="2187443" cy="622272"/>
            <a:chOff x="249702" y="4880489"/>
            <a:chExt cx="2202816" cy="622272"/>
          </a:xfrm>
        </p:grpSpPr>
        <p:sp>
          <p:nvSpPr>
            <p:cNvPr id="156" name="Google Shape;156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 4</a:t>
              </a:r>
              <a:endParaRPr dirty="0"/>
            </a:p>
          </p:txBody>
        </p:sp>
        <p:sp>
          <p:nvSpPr>
            <p:cNvPr id="157" name="Google Shape;157;p1"/>
            <p:cNvSpPr txBox="1"/>
            <p:nvPr/>
          </p:nvSpPr>
          <p:spPr>
            <a:xfrm>
              <a:off x="255548" y="5133470"/>
              <a:ext cx="219697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be set a task to evaluate your own performance at the health promotion fayre. </a:t>
              </a:r>
              <a:endParaRPr dirty="0"/>
            </a:p>
          </p:txBody>
        </p:sp>
      </p:grpSp>
      <p:grpSp>
        <p:nvGrpSpPr>
          <p:cNvPr id="160" name="Google Shape;160;p1"/>
          <p:cNvGrpSpPr/>
          <p:nvPr/>
        </p:nvGrpSpPr>
        <p:grpSpPr>
          <a:xfrm>
            <a:off x="4969977" y="2258085"/>
            <a:ext cx="1134138" cy="784971"/>
            <a:chOff x="36398" y="4880489"/>
            <a:chExt cx="2416120" cy="784971"/>
          </a:xfrm>
        </p:grpSpPr>
        <p:sp>
          <p:nvSpPr>
            <p:cNvPr id="161" name="Google Shape;161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 1a</a:t>
              </a:r>
              <a:endParaRPr dirty="0"/>
            </a:p>
          </p:txBody>
        </p:sp>
        <p:sp>
          <p:nvSpPr>
            <p:cNvPr id="162" name="Google Shape;162;p1"/>
            <p:cNvSpPr txBox="1"/>
            <p:nvPr/>
          </p:nvSpPr>
          <p:spPr>
            <a:xfrm>
              <a:off x="36398" y="5019170"/>
              <a:ext cx="219697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be set a task on a public health challenge and campaign.</a:t>
              </a:r>
              <a:endParaRPr dirty="0"/>
            </a:p>
          </p:txBody>
        </p:sp>
      </p:grpSp>
      <p:pic>
        <p:nvPicPr>
          <p:cNvPr id="164" name="Google Shape;164;p1" descr="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3325" y="4566352"/>
            <a:ext cx="661312" cy="66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39;p1"/>
          <p:cNvSpPr/>
          <p:nvPr/>
        </p:nvSpPr>
        <p:spPr>
          <a:xfrm>
            <a:off x="2386756" y="4241363"/>
            <a:ext cx="763571" cy="7241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WORK SENT OFF</a:t>
            </a:r>
            <a:endParaRPr sz="1000" dirty="0"/>
          </a:p>
        </p:txBody>
      </p:sp>
      <p:sp>
        <p:nvSpPr>
          <p:cNvPr id="185" name="Google Shape;127;p1"/>
          <p:cNvSpPr/>
          <p:nvPr/>
        </p:nvSpPr>
        <p:spPr>
          <a:xfrm>
            <a:off x="3181853" y="4834080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RO32</a:t>
            </a:r>
            <a:endParaRPr dirty="0"/>
          </a:p>
        </p:txBody>
      </p:sp>
      <p:sp>
        <p:nvSpPr>
          <p:cNvPr id="187" name="Google Shape;74;p1"/>
          <p:cNvSpPr/>
          <p:nvPr/>
        </p:nvSpPr>
        <p:spPr>
          <a:xfrm>
            <a:off x="2987495" y="1449597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3</a:t>
            </a:r>
            <a:endParaRPr dirty="0"/>
          </a:p>
        </p:txBody>
      </p:sp>
      <p:sp>
        <p:nvSpPr>
          <p:cNvPr id="188" name="Google Shape;74;p1"/>
          <p:cNvSpPr/>
          <p:nvPr/>
        </p:nvSpPr>
        <p:spPr>
          <a:xfrm>
            <a:off x="3869186" y="1461611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4</a:t>
            </a:r>
            <a:endParaRPr dirty="0"/>
          </a:p>
        </p:txBody>
      </p:sp>
      <p:sp>
        <p:nvSpPr>
          <p:cNvPr id="189" name="Google Shape;126;p1"/>
          <p:cNvSpPr/>
          <p:nvPr/>
        </p:nvSpPr>
        <p:spPr>
          <a:xfrm>
            <a:off x="4876040" y="1472467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1a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/6</a:t>
            </a:r>
            <a:endParaRPr dirty="0"/>
          </a:p>
        </p:txBody>
      </p:sp>
      <p:sp>
        <p:nvSpPr>
          <p:cNvPr id="190" name="Google Shape;126;p1"/>
          <p:cNvSpPr/>
          <p:nvPr/>
        </p:nvSpPr>
        <p:spPr>
          <a:xfrm>
            <a:off x="6471930" y="2425775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1b /18</a:t>
            </a:r>
            <a:endParaRPr dirty="0"/>
          </a:p>
        </p:txBody>
      </p:sp>
      <p:sp>
        <p:nvSpPr>
          <p:cNvPr id="191" name="Google Shape;126;p1"/>
          <p:cNvSpPr/>
          <p:nvPr/>
        </p:nvSpPr>
        <p:spPr>
          <a:xfrm>
            <a:off x="5705829" y="3156439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2 /12</a:t>
            </a:r>
            <a:endParaRPr dirty="0"/>
          </a:p>
        </p:txBody>
      </p:sp>
      <p:sp>
        <p:nvSpPr>
          <p:cNvPr id="192" name="Google Shape;126;p1"/>
          <p:cNvSpPr/>
          <p:nvPr/>
        </p:nvSpPr>
        <p:spPr>
          <a:xfrm>
            <a:off x="4582153" y="3154023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3 /12</a:t>
            </a:r>
            <a:endParaRPr dirty="0"/>
          </a:p>
        </p:txBody>
      </p:sp>
      <p:sp>
        <p:nvSpPr>
          <p:cNvPr id="193" name="Google Shape;126;p1"/>
          <p:cNvSpPr/>
          <p:nvPr/>
        </p:nvSpPr>
        <p:spPr>
          <a:xfrm>
            <a:off x="3661336" y="3169618"/>
            <a:ext cx="763571" cy="724138"/>
          </a:xfrm>
          <a:prstGeom prst="ellipse">
            <a:avLst/>
          </a:prstGeom>
          <a:solidFill>
            <a:srgbClr val="398A9E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Task 4 /12</a:t>
            </a:r>
            <a:endParaRPr dirty="0"/>
          </a:p>
        </p:txBody>
      </p:sp>
      <p:sp>
        <p:nvSpPr>
          <p:cNvPr id="196" name="Google Shape;139;p1"/>
          <p:cNvSpPr/>
          <p:nvPr/>
        </p:nvSpPr>
        <p:spPr>
          <a:xfrm>
            <a:off x="5007448" y="4819242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</a:rPr>
              <a:t>Half term 6</a:t>
            </a:r>
          </a:p>
        </p:txBody>
      </p:sp>
      <p:sp>
        <p:nvSpPr>
          <p:cNvPr id="197" name="Google Shape;139;p1"/>
          <p:cNvSpPr/>
          <p:nvPr/>
        </p:nvSpPr>
        <p:spPr>
          <a:xfrm>
            <a:off x="6024634" y="1510692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Half term 5</a:t>
            </a:r>
            <a:endParaRPr lang="en-US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65" name="Google Shape;74;p1"/>
          <p:cNvSpPr/>
          <p:nvPr/>
        </p:nvSpPr>
        <p:spPr>
          <a:xfrm>
            <a:off x="5936815" y="4801133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1</a:t>
            </a:r>
            <a:endParaRPr dirty="0"/>
          </a:p>
        </p:txBody>
      </p:sp>
      <p:sp>
        <p:nvSpPr>
          <p:cNvPr id="166" name="Google Shape;74;p1"/>
          <p:cNvSpPr/>
          <p:nvPr/>
        </p:nvSpPr>
        <p:spPr>
          <a:xfrm>
            <a:off x="6991886" y="4799525"/>
            <a:ext cx="763571" cy="763571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D8D8D8"/>
              </a:gs>
            </a:gsLst>
            <a:lin ang="5400000" scaled="0"/>
          </a:gra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DF361F"/>
                </a:solidFill>
                <a:latin typeface="Calibri"/>
                <a:ea typeface="Calibri"/>
                <a:cs typeface="Calibri"/>
                <a:sym typeface="Calibri"/>
              </a:rPr>
              <a:t>Topic 2</a:t>
            </a:r>
            <a:endParaRPr dirty="0"/>
          </a:p>
        </p:txBody>
      </p:sp>
      <p:sp>
        <p:nvSpPr>
          <p:cNvPr id="167" name="Google Shape;139;p1"/>
          <p:cNvSpPr/>
          <p:nvPr/>
        </p:nvSpPr>
        <p:spPr>
          <a:xfrm>
            <a:off x="7919507" y="4831628"/>
            <a:ext cx="763571" cy="724138"/>
          </a:xfrm>
          <a:prstGeom prst="ellipse">
            <a:avLst/>
          </a:prstGeom>
          <a:solidFill>
            <a:srgbClr val="E8C25C"/>
          </a:solidFill>
          <a:ln w="28575" cap="flat" cmpd="sng">
            <a:solidFill>
              <a:srgbClr val="DF361F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OF Y10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38" y="1132866"/>
            <a:ext cx="471619" cy="47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88" y="5144258"/>
            <a:ext cx="646220" cy="646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09" y="4323422"/>
            <a:ext cx="572532" cy="57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67" y="4313005"/>
            <a:ext cx="563026" cy="56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0" y="3566932"/>
            <a:ext cx="646220" cy="64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4" y="1306347"/>
            <a:ext cx="858548" cy="858548"/>
          </a:xfrm>
          <a:prstGeom prst="rect">
            <a:avLst/>
          </a:prstGeom>
        </p:spPr>
      </p:pic>
      <p:grpSp>
        <p:nvGrpSpPr>
          <p:cNvPr id="168" name="Google Shape;117;p1"/>
          <p:cNvGrpSpPr/>
          <p:nvPr/>
        </p:nvGrpSpPr>
        <p:grpSpPr>
          <a:xfrm>
            <a:off x="6970701" y="910307"/>
            <a:ext cx="2213965" cy="761817"/>
            <a:chOff x="-751321" y="4907212"/>
            <a:chExt cx="3464904" cy="761817"/>
          </a:xfrm>
        </p:grpSpPr>
        <p:sp>
          <p:nvSpPr>
            <p:cNvPr id="169" name="Google Shape;118;p1"/>
            <p:cNvSpPr txBox="1"/>
            <p:nvPr/>
          </p:nvSpPr>
          <p:spPr>
            <a:xfrm>
              <a:off x="-751321" y="4907212"/>
              <a:ext cx="246798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 Task </a:t>
              </a:r>
              <a:endParaRPr dirty="0"/>
            </a:p>
          </p:txBody>
        </p:sp>
        <p:sp>
          <p:nvSpPr>
            <p:cNvPr id="170" name="Google Shape;119;p1"/>
            <p:cNvSpPr txBox="1"/>
            <p:nvPr/>
          </p:nvSpPr>
          <p:spPr>
            <a:xfrm>
              <a:off x="-439977" y="5161238"/>
              <a:ext cx="3153560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is internally marked, but externally moderated. The task changes each year so you need to get it right first time.</a:t>
              </a:r>
              <a:endParaRPr dirty="0"/>
            </a:p>
          </p:txBody>
        </p:sp>
      </p:grpSp>
      <p:grpSp>
        <p:nvGrpSpPr>
          <p:cNvPr id="171" name="Google Shape;110;p1"/>
          <p:cNvGrpSpPr/>
          <p:nvPr/>
        </p:nvGrpSpPr>
        <p:grpSpPr>
          <a:xfrm>
            <a:off x="620621" y="3588833"/>
            <a:ext cx="1716475" cy="724172"/>
            <a:chOff x="249702" y="4917089"/>
            <a:chExt cx="2202816" cy="724172"/>
          </a:xfrm>
        </p:grpSpPr>
        <p:sp>
          <p:nvSpPr>
            <p:cNvPr id="172" name="Google Shape;111;p1"/>
            <p:cNvSpPr txBox="1"/>
            <p:nvPr/>
          </p:nvSpPr>
          <p:spPr>
            <a:xfrm>
              <a:off x="249702" y="49170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 of RO35</a:t>
              </a:r>
              <a:endParaRPr dirty="0"/>
            </a:p>
          </p:txBody>
        </p:sp>
        <p:sp>
          <p:nvSpPr>
            <p:cNvPr id="173" name="Google Shape;112;p1"/>
            <p:cNvSpPr txBox="1"/>
            <p:nvPr/>
          </p:nvSpPr>
          <p:spPr>
            <a:xfrm>
              <a:off x="255549" y="5133470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work will be assessed and a mark recorded with the exam board.</a:t>
              </a:r>
              <a:endParaRPr dirty="0"/>
            </a:p>
          </p:txBody>
        </p:sp>
      </p:grpSp>
      <p:grpSp>
        <p:nvGrpSpPr>
          <p:cNvPr id="174" name="Google Shape;147;p1"/>
          <p:cNvGrpSpPr/>
          <p:nvPr/>
        </p:nvGrpSpPr>
        <p:grpSpPr>
          <a:xfrm>
            <a:off x="3566924" y="5747383"/>
            <a:ext cx="2524690" cy="760772"/>
            <a:chOff x="249702" y="4880489"/>
            <a:chExt cx="2202816" cy="760772"/>
          </a:xfrm>
        </p:grpSpPr>
        <p:sp>
          <p:nvSpPr>
            <p:cNvPr id="175" name="Google Shape;148;p1"/>
            <p:cNvSpPr txBox="1"/>
            <p:nvPr/>
          </p:nvSpPr>
          <p:spPr>
            <a:xfrm>
              <a:off x="249702" y="4880489"/>
              <a:ext cx="22028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1: Rights of individuals in HSC</a:t>
              </a:r>
              <a:endParaRPr dirty="0"/>
            </a:p>
          </p:txBody>
        </p:sp>
        <p:sp>
          <p:nvSpPr>
            <p:cNvPr id="176" name="Google Shape;149;p1"/>
            <p:cNvSpPr txBox="1"/>
            <p:nvPr/>
          </p:nvSpPr>
          <p:spPr>
            <a:xfrm>
              <a:off x="255549" y="5133470"/>
              <a:ext cx="2196969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will look at types of care settings, the rights of individuals and the benefits of maintaining rights and meeting the needs of service users. 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8946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rgbClr val="000000"/>
      </a:dk1>
      <a:lt1>
        <a:srgbClr val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 Dark">
  <a:themeElements>
    <a:clrScheme name="PGO2">
      <a:dk1>
        <a:srgbClr val="000000"/>
      </a:dk1>
      <a:lt1>
        <a:srgbClr val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CD21CFF49BD438EC834D55F2C824A" ma:contentTypeVersion="14" ma:contentTypeDescription="Create a new document." ma:contentTypeScope="" ma:versionID="4ac01428a67d0cd28c8bb328d25e9a20">
  <xsd:schema xmlns:xsd="http://www.w3.org/2001/XMLSchema" xmlns:xs="http://www.w3.org/2001/XMLSchema" xmlns:p="http://schemas.microsoft.com/office/2006/metadata/properties" xmlns:ns3="cfce2ae9-ec58-4bb7-b974-fbb97e1ff973" xmlns:ns4="a844aa3d-b05d-46b3-9f4b-cddb8ed396e7" targetNamespace="http://schemas.microsoft.com/office/2006/metadata/properties" ma:root="true" ma:fieldsID="2e2d00c3d5db57170151cbbd8c8f4968" ns3:_="" ns4:_="">
    <xsd:import namespace="cfce2ae9-ec58-4bb7-b974-fbb97e1ff973"/>
    <xsd:import namespace="a844aa3d-b05d-46b3-9f4b-cddb8ed396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e2ae9-ec58-4bb7-b974-fbb97e1ff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4aa3d-b05d-46b3-9f4b-cddb8ed39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26B221-C18A-4FFC-9737-B518B5F3F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e2ae9-ec58-4bb7-b974-fbb97e1ff973"/>
    <ds:schemaRef ds:uri="a844aa3d-b05d-46b3-9f4b-cddb8ed39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2F296-D34D-4B6F-A66E-65E2F3C667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EB5560-1183-4B9C-A4D0-2985306422B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a844aa3d-b05d-46b3-9f4b-cddb8ed396e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fce2ae9-ec58-4bb7-b974-fbb97e1ff97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830</Words>
  <Application>Microsoft Office PowerPoint</Application>
  <PresentationFormat>On-screen Show (4:3)</PresentationFormat>
  <Paragraphs>110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Template PresentationGo</vt:lpstr>
      <vt:lpstr>Template PresentationGo Dark</vt:lpstr>
      <vt:lpstr>Custom Design</vt:lpstr>
      <vt:lpstr>     Learning Journey Y10 HSC Sept - Feb</vt:lpstr>
      <vt:lpstr>    Learning Journey Y10 HSC Feb - July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Progression in PESSPA</dc:title>
  <dc:creator>Helen Waddington</dc:creator>
  <cp:lastModifiedBy>J Gourlay</cp:lastModifiedBy>
  <cp:revision>37</cp:revision>
  <dcterms:created xsi:type="dcterms:W3CDTF">2014-11-26T05:14:11Z</dcterms:created>
  <dcterms:modified xsi:type="dcterms:W3CDTF">2022-08-11T12:55:20Z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0x010100115CD21CFF49BD438EC834D55F2C824A</vt:lpwstr>
  </property>
</Properties>
</file>