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601200" cy="12801600" type="A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>
            <p14:sldId id="257"/>
          </p14:sldIdLst>
        </p14:section>
        <p14:section name="Untitled Section" id="{F1C3A231-1A69-4AA5-9158-1F1A3818B3D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C0000"/>
    <a:srgbClr val="9966FF"/>
    <a:srgbClr val="0049B1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92B53-DEF5-42D0-9076-D938DC6B37BD}" v="519" dt="2021-06-25T09:00:28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8" autoAdjust="0"/>
  </p:normalViewPr>
  <p:slideViewPr>
    <p:cSldViewPr snapToGrid="0">
      <p:cViewPr>
        <p:scale>
          <a:sx n="96" d="100"/>
          <a:sy n="96" d="100"/>
        </p:scale>
        <p:origin x="92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00384" y="591716"/>
            <a:ext cx="8481857" cy="11662809"/>
            <a:chOff x="789038" y="412754"/>
            <a:chExt cx="8481857" cy="11662809"/>
          </a:xfrm>
        </p:grpSpPr>
        <p:grpSp>
          <p:nvGrpSpPr>
            <p:cNvPr id="28" name="Group 27"/>
            <p:cNvGrpSpPr/>
            <p:nvPr/>
          </p:nvGrpSpPr>
          <p:grpSpPr>
            <a:xfrm>
              <a:off x="789038" y="634180"/>
              <a:ext cx="7937128" cy="11441383"/>
              <a:chOff x="789038" y="634180"/>
              <a:chExt cx="7937128" cy="11441383"/>
            </a:xfrm>
          </p:grpSpPr>
          <p:sp>
            <p:nvSpPr>
              <p:cNvPr id="4" name="U-Turn Arrow 3"/>
              <p:cNvSpPr/>
              <p:nvPr/>
            </p:nvSpPr>
            <p:spPr>
              <a:xfrm rot="16200000">
                <a:off x="2111087" y="-687869"/>
                <a:ext cx="2047939" cy="4692037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U-Turn Arrow 18"/>
              <p:cNvSpPr/>
              <p:nvPr/>
            </p:nvSpPr>
            <p:spPr>
              <a:xfrm rot="5400000">
                <a:off x="4326027" y="-149772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U-Turn Arrow 19"/>
              <p:cNvSpPr/>
              <p:nvPr/>
            </p:nvSpPr>
            <p:spPr>
              <a:xfrm rot="16200000">
                <a:off x="3141238" y="1418475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U-Turn Arrow 21"/>
              <p:cNvSpPr/>
              <p:nvPr/>
            </p:nvSpPr>
            <p:spPr>
              <a:xfrm rot="5400000">
                <a:off x="4326026" y="2986723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U-Turn Arrow 22"/>
              <p:cNvSpPr/>
              <p:nvPr/>
            </p:nvSpPr>
            <p:spPr>
              <a:xfrm rot="16200000">
                <a:off x="3146154" y="4538929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U-Turn Arrow 23"/>
              <p:cNvSpPr/>
              <p:nvPr/>
            </p:nvSpPr>
            <p:spPr>
              <a:xfrm rot="5400000">
                <a:off x="4326026" y="6107177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U-Turn Arrow 24"/>
              <p:cNvSpPr/>
              <p:nvPr/>
            </p:nvSpPr>
            <p:spPr>
              <a:xfrm rot="16200000">
                <a:off x="3141238" y="7675425"/>
                <a:ext cx="2047939" cy="6752338"/>
              </a:xfrm>
              <a:prstGeom prst="uturnArrow">
                <a:avLst>
                  <a:gd name="adj1" fmla="val 23452"/>
                  <a:gd name="adj2" fmla="val 11726"/>
                  <a:gd name="adj3" fmla="val 25885"/>
                  <a:gd name="adj4" fmla="val 50000"/>
                  <a:gd name="adj5" fmla="val 83392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Isosceles Triangle 16"/>
            <p:cNvSpPr/>
            <p:nvPr/>
          </p:nvSpPr>
          <p:spPr>
            <a:xfrm rot="5400000">
              <a:off x="6544834" y="540439"/>
              <a:ext cx="914334" cy="658963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37870" y="674468"/>
              <a:ext cx="10330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70C0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Maths</a:t>
              </a:r>
            </a:p>
            <a:p>
              <a:r>
                <a:rPr lang="en-GB" dirty="0" smtClean="0">
                  <a:solidFill>
                    <a:srgbClr val="0070C0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Learning</a:t>
              </a:r>
            </a:p>
            <a:p>
              <a:r>
                <a:rPr lang="en-GB" dirty="0" smtClean="0">
                  <a:solidFill>
                    <a:srgbClr val="0070C0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Journey</a:t>
              </a:r>
              <a:endParaRPr lang="en-US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95646" y="3994419"/>
              <a:ext cx="785112" cy="1331922"/>
              <a:chOff x="995646" y="3994419"/>
              <a:chExt cx="785112" cy="1331922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735039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187647" y="422496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995646" y="473894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1148047" y="527554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891502" y="3987073"/>
              <a:ext cx="3834380" cy="63579"/>
              <a:chOff x="3891502" y="3987073"/>
              <a:chExt cx="3834380" cy="63579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548060" y="5542917"/>
              <a:ext cx="3834380" cy="63579"/>
              <a:chOff x="3891502" y="3987073"/>
              <a:chExt cx="3834380" cy="63579"/>
            </a:xfrm>
          </p:grpSpPr>
          <p:sp>
            <p:nvSpPr>
              <p:cNvPr id="236" name="Oval 235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858436" y="5531851"/>
              <a:ext cx="2166527" cy="63579"/>
              <a:chOff x="5789097" y="5510927"/>
              <a:chExt cx="2166527" cy="63579"/>
            </a:xfrm>
          </p:grpSpPr>
          <p:sp>
            <p:nvSpPr>
              <p:cNvPr id="245" name="Oval 244"/>
              <p:cNvSpPr/>
              <p:nvPr/>
            </p:nvSpPr>
            <p:spPr>
              <a:xfrm>
                <a:off x="5789097" y="5523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6355143" y="55182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924804" y="5510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7456950" y="551608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7909905" y="552370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1548060" y="7134053"/>
              <a:ext cx="3834380" cy="63579"/>
              <a:chOff x="3891502" y="3987073"/>
              <a:chExt cx="3834380" cy="63579"/>
            </a:xfrm>
          </p:grpSpPr>
          <p:sp>
            <p:nvSpPr>
              <p:cNvPr id="262" name="Oval 261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1653976" y="8669565"/>
              <a:ext cx="3834380" cy="63579"/>
              <a:chOff x="3891502" y="3987073"/>
              <a:chExt cx="3834380" cy="63579"/>
            </a:xfrm>
          </p:grpSpPr>
          <p:sp>
            <p:nvSpPr>
              <p:cNvPr id="271" name="Oval 270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5883019" y="8669781"/>
              <a:ext cx="2166527" cy="63579"/>
              <a:chOff x="5789097" y="5510927"/>
              <a:chExt cx="2166527" cy="63579"/>
            </a:xfrm>
          </p:grpSpPr>
          <p:sp>
            <p:nvSpPr>
              <p:cNvPr id="304" name="Oval 303"/>
              <p:cNvSpPr/>
              <p:nvPr/>
            </p:nvSpPr>
            <p:spPr>
              <a:xfrm>
                <a:off x="5789097" y="5523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6355143" y="55182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6924804" y="5510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7456950" y="551608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7909905" y="5523706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1661438" y="10239024"/>
              <a:ext cx="3834380" cy="63579"/>
              <a:chOff x="3891502" y="3987073"/>
              <a:chExt cx="3834380" cy="63579"/>
            </a:xfrm>
          </p:grpSpPr>
          <p:sp>
            <p:nvSpPr>
              <p:cNvPr id="326" name="Oval 325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851090" y="10233525"/>
              <a:ext cx="611765" cy="55938"/>
              <a:chOff x="5851090" y="10233525"/>
              <a:chExt cx="611765" cy="55938"/>
            </a:xfrm>
          </p:grpSpPr>
          <p:sp>
            <p:nvSpPr>
              <p:cNvPr id="344" name="Oval 343"/>
              <p:cNvSpPr/>
              <p:nvPr/>
            </p:nvSpPr>
            <p:spPr>
              <a:xfrm>
                <a:off x="5851090" y="1023866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6417136" y="1023352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6" name="Oval 345"/>
            <p:cNvSpPr/>
            <p:nvPr/>
          </p:nvSpPr>
          <p:spPr>
            <a:xfrm>
              <a:off x="6986797" y="1022617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7518943" y="1023133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9" name="Group 348"/>
            <p:cNvGrpSpPr/>
            <p:nvPr/>
          </p:nvGrpSpPr>
          <p:grpSpPr>
            <a:xfrm>
              <a:off x="1671675" y="11810189"/>
              <a:ext cx="3834380" cy="63579"/>
              <a:chOff x="3891502" y="3987073"/>
              <a:chExt cx="3834380" cy="63579"/>
            </a:xfrm>
          </p:grpSpPr>
          <p:sp>
            <p:nvSpPr>
              <p:cNvPr id="350" name="Oval 349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6578356" y="399471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7148017" y="3987368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7680163" y="39925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730443" y="2421285"/>
              <a:ext cx="1983088" cy="76064"/>
              <a:chOff x="5730443" y="2421285"/>
              <a:chExt cx="1983088" cy="76064"/>
            </a:xfrm>
          </p:grpSpPr>
          <p:sp>
            <p:nvSpPr>
              <p:cNvPr id="374" name="Oval 373"/>
              <p:cNvSpPr/>
              <p:nvPr/>
            </p:nvSpPr>
            <p:spPr>
              <a:xfrm>
                <a:off x="5730443" y="243892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6183398" y="244654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6749444" y="2441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7211341" y="242128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7667812" y="2432860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5856898" y="11814966"/>
              <a:ext cx="611765" cy="55938"/>
              <a:chOff x="5851090" y="10233525"/>
              <a:chExt cx="611765" cy="55938"/>
            </a:xfrm>
          </p:grpSpPr>
          <p:sp>
            <p:nvSpPr>
              <p:cNvPr id="359" name="Oval 358"/>
              <p:cNvSpPr/>
              <p:nvPr/>
            </p:nvSpPr>
            <p:spPr>
              <a:xfrm>
                <a:off x="5851090" y="1023866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6417136" y="1023352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1797397" y="824735"/>
              <a:ext cx="2166527" cy="63579"/>
              <a:chOff x="3891502" y="3987073"/>
              <a:chExt cx="2166527" cy="63579"/>
            </a:xfrm>
          </p:grpSpPr>
          <p:sp>
            <p:nvSpPr>
              <p:cNvPr id="362" name="Oval 361"/>
              <p:cNvSpPr/>
              <p:nvPr/>
            </p:nvSpPr>
            <p:spPr>
              <a:xfrm>
                <a:off x="3891502" y="399955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4457548" y="3994419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5027209" y="3987073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5559355" y="399223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6012310" y="3999852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>
              <a:off x="1537065" y="2403283"/>
              <a:ext cx="1979266" cy="72300"/>
              <a:chOff x="5917704" y="2434065"/>
              <a:chExt cx="1979266" cy="72300"/>
            </a:xfrm>
          </p:grpSpPr>
          <p:sp>
            <p:nvSpPr>
              <p:cNvPr id="380" name="Oval 379"/>
              <p:cNvSpPr/>
              <p:nvPr/>
            </p:nvSpPr>
            <p:spPr>
              <a:xfrm>
                <a:off x="5917704" y="245556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6749444" y="2441411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7319105" y="2434065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7851251" y="2439224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7" name="Oval 386"/>
            <p:cNvSpPr/>
            <p:nvPr/>
          </p:nvSpPr>
          <p:spPr>
            <a:xfrm>
              <a:off x="1303012" y="102576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995646" y="150636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1046411" y="2015901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8272697" y="273152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>
              <a:off x="8460670" y="322639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8272696" y="374527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 rot="739432">
              <a:off x="8310482" y="6010340"/>
              <a:ext cx="233692" cy="545670"/>
              <a:chOff x="8425097" y="2883927"/>
              <a:chExt cx="233692" cy="545670"/>
            </a:xfrm>
          </p:grpSpPr>
          <p:sp>
            <p:nvSpPr>
              <p:cNvPr id="393" name="Oval 392"/>
              <p:cNvSpPr/>
              <p:nvPr/>
            </p:nvSpPr>
            <p:spPr>
              <a:xfrm>
                <a:off x="8425097" y="288392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8613070" y="3378797"/>
                <a:ext cx="45719" cy="508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8" name="Oval 397"/>
            <p:cNvSpPr/>
            <p:nvPr/>
          </p:nvSpPr>
          <p:spPr>
            <a:xfrm rot="19994296">
              <a:off x="1132940" y="7524057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 rot="19994296">
              <a:off x="1001790" y="7986758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19994296">
              <a:off x="1203837" y="849490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 rot="19985683">
              <a:off x="1178628" y="10542865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 rot="19985683">
              <a:off x="1031425" y="11059189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 rot="19985683">
              <a:off x="1148376" y="11568753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 rot="19994296">
              <a:off x="5938988" y="7156434"/>
              <a:ext cx="45719" cy="50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1" name="Oval 380"/>
          <p:cNvSpPr/>
          <p:nvPr/>
        </p:nvSpPr>
        <p:spPr>
          <a:xfrm>
            <a:off x="5750216" y="6543880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3" name="Oval 372"/>
          <p:cNvSpPr/>
          <p:nvPr/>
        </p:nvSpPr>
        <p:spPr>
          <a:xfrm>
            <a:off x="8058862" y="9033396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75153" y="6263172"/>
            <a:ext cx="146684" cy="296153"/>
          </a:xfrm>
          <a:prstGeom prst="rect">
            <a:avLst/>
          </a:prstGeom>
        </p:spPr>
      </p:pic>
      <p:sp>
        <p:nvSpPr>
          <p:cNvPr id="600" name="Rectangle 599"/>
          <p:cNvSpPr/>
          <p:nvPr/>
        </p:nvSpPr>
        <p:spPr>
          <a:xfrm>
            <a:off x="5404683" y="2319552"/>
            <a:ext cx="2165153" cy="55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89457" y="1153528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 flipV="1">
            <a:off x="3395258" y="1150788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V="1">
            <a:off x="4396349" y="11530212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 flipV="1">
            <a:off x="5483003" y="1151142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V="1">
            <a:off x="6458687" y="1152666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 flipV="1">
            <a:off x="1700255" y="9936743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/>
          <p:nvPr/>
        </p:nvCxnSpPr>
        <p:spPr>
          <a:xfrm flipV="1">
            <a:off x="2839746" y="9933002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 flipV="1">
            <a:off x="3817704" y="9931356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/>
          <p:cNvCxnSpPr/>
          <p:nvPr/>
        </p:nvCxnSpPr>
        <p:spPr>
          <a:xfrm flipV="1">
            <a:off x="4953397" y="9923875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/>
          <p:cNvCxnSpPr>
            <a:endCxn id="603" idx="2"/>
          </p:cNvCxnSpPr>
          <p:nvPr/>
        </p:nvCxnSpPr>
        <p:spPr>
          <a:xfrm flipV="1">
            <a:off x="1712942" y="8350960"/>
            <a:ext cx="48769" cy="553225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/>
          <p:nvPr/>
        </p:nvCxnSpPr>
        <p:spPr>
          <a:xfrm flipV="1">
            <a:off x="2824568" y="8381335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 flipV="1">
            <a:off x="3808670" y="8377333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>
          <a:xfrm flipV="1">
            <a:off x="4941710" y="8359915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 flipV="1">
            <a:off x="5915501" y="8375970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/>
          <p:nvPr/>
        </p:nvCxnSpPr>
        <p:spPr>
          <a:xfrm flipV="1">
            <a:off x="7054109" y="8367090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/>
          <p:nvPr/>
        </p:nvCxnSpPr>
        <p:spPr>
          <a:xfrm flipV="1">
            <a:off x="8036921" y="8371005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/>
          <p:nvPr/>
        </p:nvCxnSpPr>
        <p:spPr>
          <a:xfrm flipV="1">
            <a:off x="1595233" y="6857149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>
          <a:xfrm flipV="1">
            <a:off x="2723603" y="6857149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/>
          <p:nvPr/>
        </p:nvCxnSpPr>
        <p:spPr>
          <a:xfrm flipV="1">
            <a:off x="3712028" y="6849803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3" name="Straight Connector 572"/>
          <p:cNvCxnSpPr/>
          <p:nvPr/>
        </p:nvCxnSpPr>
        <p:spPr>
          <a:xfrm flipV="1">
            <a:off x="4844194" y="6839304"/>
            <a:ext cx="0" cy="48861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/>
          <p:nvPr/>
        </p:nvCxnSpPr>
        <p:spPr>
          <a:xfrm flipV="1">
            <a:off x="2723414" y="5238426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>
          <a:xfrm flipV="1">
            <a:off x="3700129" y="5247135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/>
          <p:cNvCxnSpPr/>
          <p:nvPr/>
        </p:nvCxnSpPr>
        <p:spPr>
          <a:xfrm flipV="1">
            <a:off x="4840027" y="5238426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>
            <a:endCxn id="427" idx="2"/>
          </p:cNvCxnSpPr>
          <p:nvPr/>
        </p:nvCxnSpPr>
        <p:spPr>
          <a:xfrm flipV="1">
            <a:off x="5886717" y="5364299"/>
            <a:ext cx="6668" cy="37258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/>
          <p:nvPr/>
        </p:nvCxnSpPr>
        <p:spPr>
          <a:xfrm flipV="1">
            <a:off x="7028348" y="5227360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9" name="Straight Connector 578"/>
          <p:cNvCxnSpPr/>
          <p:nvPr/>
        </p:nvCxnSpPr>
        <p:spPr>
          <a:xfrm flipV="1">
            <a:off x="8018225" y="5478077"/>
            <a:ext cx="18084" cy="25767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/>
          <p:nvPr/>
        </p:nvCxnSpPr>
        <p:spPr>
          <a:xfrm flipV="1">
            <a:off x="3150782" y="3677423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/>
          <p:cNvCxnSpPr/>
          <p:nvPr/>
        </p:nvCxnSpPr>
        <p:spPr>
          <a:xfrm flipV="1">
            <a:off x="4491753" y="3696621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3" name="Straight Connector 582"/>
          <p:cNvCxnSpPr/>
          <p:nvPr/>
        </p:nvCxnSpPr>
        <p:spPr>
          <a:xfrm flipV="1">
            <a:off x="6623600" y="3677423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/>
          <p:cNvCxnSpPr>
            <a:cxnSpLocks/>
          </p:cNvCxnSpPr>
          <p:nvPr/>
        </p:nvCxnSpPr>
        <p:spPr>
          <a:xfrm flipV="1">
            <a:off x="7704903" y="2182133"/>
            <a:ext cx="5168" cy="437128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/>
          <p:cNvCxnSpPr/>
          <p:nvPr/>
        </p:nvCxnSpPr>
        <p:spPr>
          <a:xfrm flipV="1">
            <a:off x="6777942" y="2133124"/>
            <a:ext cx="0" cy="488612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Connector 585"/>
          <p:cNvCxnSpPr/>
          <p:nvPr/>
        </p:nvCxnSpPr>
        <p:spPr>
          <a:xfrm flipV="1">
            <a:off x="5768493" y="2134213"/>
            <a:ext cx="0" cy="488612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>
            <a:endCxn id="397" idx="2"/>
          </p:cNvCxnSpPr>
          <p:nvPr/>
        </p:nvCxnSpPr>
        <p:spPr>
          <a:xfrm flipV="1">
            <a:off x="3504817" y="2198922"/>
            <a:ext cx="8729" cy="390669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>
            <a:cxnSpLocks/>
            <a:stCxn id="362" idx="0"/>
          </p:cNvCxnSpPr>
          <p:nvPr/>
        </p:nvCxnSpPr>
        <p:spPr>
          <a:xfrm flipV="1">
            <a:off x="1831603" y="776336"/>
            <a:ext cx="11181" cy="239845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>
            <a:cxnSpLocks/>
          </p:cNvCxnSpPr>
          <p:nvPr/>
        </p:nvCxnSpPr>
        <p:spPr>
          <a:xfrm flipV="1">
            <a:off x="2971990" y="658807"/>
            <a:ext cx="0" cy="352236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Connector 592"/>
          <p:cNvCxnSpPr>
            <a:cxnSpLocks/>
          </p:cNvCxnSpPr>
          <p:nvPr/>
        </p:nvCxnSpPr>
        <p:spPr>
          <a:xfrm>
            <a:off x="8328908" y="3962162"/>
            <a:ext cx="403554" cy="39705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8517735" y="6727774"/>
            <a:ext cx="364987" cy="1545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>
            <a:off x="660903" y="8166082"/>
            <a:ext cx="364987" cy="15457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 flipV="1">
            <a:off x="693947" y="11767807"/>
            <a:ext cx="459567" cy="1952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>
            <a:off x="659839" y="4920341"/>
            <a:ext cx="364987" cy="1545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/>
          <p:cNvCxnSpPr/>
          <p:nvPr/>
        </p:nvCxnSpPr>
        <p:spPr>
          <a:xfrm>
            <a:off x="636675" y="1695377"/>
            <a:ext cx="364987" cy="15457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6085" y="7996756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Univariate Data</a:t>
            </a:r>
            <a:endParaRPr lang="en-US" sz="800"/>
          </a:p>
        </p:txBody>
      </p:sp>
      <p:sp>
        <p:nvSpPr>
          <p:cNvPr id="602" name="TextBox 601"/>
          <p:cNvSpPr txBox="1"/>
          <p:nvPr/>
        </p:nvSpPr>
        <p:spPr>
          <a:xfrm>
            <a:off x="3444839" y="8054002"/>
            <a:ext cx="750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Accuracy and Estimation</a:t>
            </a:r>
            <a:endParaRPr lang="en-US" sz="800"/>
          </a:p>
        </p:txBody>
      </p:sp>
      <p:sp>
        <p:nvSpPr>
          <p:cNvPr id="603" name="TextBox 602"/>
          <p:cNvSpPr txBox="1"/>
          <p:nvPr/>
        </p:nvSpPr>
        <p:spPr>
          <a:xfrm>
            <a:off x="1195978" y="8135516"/>
            <a:ext cx="1131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Real Life Graphs </a:t>
            </a:r>
            <a:endParaRPr lang="en-US" sz="800" dirty="0"/>
          </a:p>
        </p:txBody>
      </p:sp>
      <p:sp>
        <p:nvSpPr>
          <p:cNvPr id="604" name="TextBox 603"/>
          <p:cNvSpPr txBox="1"/>
          <p:nvPr/>
        </p:nvSpPr>
        <p:spPr>
          <a:xfrm>
            <a:off x="2498353" y="8057460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Ratio Review</a:t>
            </a:r>
            <a:endParaRPr lang="en-US" sz="800" dirty="0"/>
          </a:p>
        </p:txBody>
      </p:sp>
      <p:sp>
        <p:nvSpPr>
          <p:cNvPr id="606" name="TextBox 605"/>
          <p:cNvSpPr txBox="1"/>
          <p:nvPr/>
        </p:nvSpPr>
        <p:spPr>
          <a:xfrm>
            <a:off x="4586875" y="8108403"/>
            <a:ext cx="8259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Linear Graphs</a:t>
            </a:r>
            <a:endParaRPr lang="en-US" sz="800"/>
          </a:p>
        </p:txBody>
      </p:sp>
      <p:sp>
        <p:nvSpPr>
          <p:cNvPr id="607" name="TextBox 606"/>
          <p:cNvSpPr txBox="1"/>
          <p:nvPr/>
        </p:nvSpPr>
        <p:spPr>
          <a:xfrm>
            <a:off x="6569198" y="8068130"/>
            <a:ext cx="94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Forming and Solving Equations</a:t>
            </a:r>
            <a:endParaRPr lang="en-US" sz="800"/>
          </a:p>
        </p:txBody>
      </p:sp>
      <p:sp>
        <p:nvSpPr>
          <p:cNvPr id="608" name="TextBox 607"/>
          <p:cNvSpPr txBox="1"/>
          <p:nvPr/>
        </p:nvSpPr>
        <p:spPr>
          <a:xfrm>
            <a:off x="7675111" y="8147802"/>
            <a:ext cx="6524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Sequences</a:t>
            </a:r>
            <a:endParaRPr lang="en-US" sz="800"/>
          </a:p>
        </p:txBody>
      </p:sp>
      <p:sp>
        <p:nvSpPr>
          <p:cNvPr id="609" name="TextBox 608"/>
          <p:cNvSpPr txBox="1"/>
          <p:nvPr/>
        </p:nvSpPr>
        <p:spPr>
          <a:xfrm>
            <a:off x="1148439" y="6484063"/>
            <a:ext cx="901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Angles in Polygons</a:t>
            </a:r>
            <a:endParaRPr lang="en-US" sz="800"/>
          </a:p>
        </p:txBody>
      </p:sp>
      <p:sp>
        <p:nvSpPr>
          <p:cNvPr id="610" name="TextBox 609"/>
          <p:cNvSpPr txBox="1"/>
          <p:nvPr/>
        </p:nvSpPr>
        <p:spPr>
          <a:xfrm>
            <a:off x="2382275" y="6645277"/>
            <a:ext cx="6524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Bearings</a:t>
            </a:r>
            <a:endParaRPr lang="en-US" sz="800"/>
          </a:p>
        </p:txBody>
      </p:sp>
      <p:sp>
        <p:nvSpPr>
          <p:cNvPr id="611" name="TextBox 610"/>
          <p:cNvSpPr txBox="1"/>
          <p:nvPr/>
        </p:nvSpPr>
        <p:spPr>
          <a:xfrm>
            <a:off x="3210229" y="6562740"/>
            <a:ext cx="986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Circles and Composite Shapes</a:t>
            </a:r>
            <a:endParaRPr lang="en-US" sz="800"/>
          </a:p>
        </p:txBody>
      </p:sp>
      <p:sp>
        <p:nvSpPr>
          <p:cNvPr id="612" name="TextBox 611"/>
          <p:cNvSpPr txBox="1"/>
          <p:nvPr/>
        </p:nvSpPr>
        <p:spPr>
          <a:xfrm>
            <a:off x="4352176" y="6547158"/>
            <a:ext cx="1098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Volume and Surface Area of Prisms</a:t>
            </a:r>
            <a:endParaRPr lang="en-US" sz="800"/>
          </a:p>
        </p:txBody>
      </p:sp>
      <p:sp>
        <p:nvSpPr>
          <p:cNvPr id="616" name="TextBox 615"/>
          <p:cNvSpPr txBox="1"/>
          <p:nvPr/>
        </p:nvSpPr>
        <p:spPr>
          <a:xfrm>
            <a:off x="8335259" y="7597509"/>
            <a:ext cx="728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Probability</a:t>
            </a:r>
            <a:endParaRPr lang="en-US" sz="800"/>
          </a:p>
        </p:txBody>
      </p:sp>
      <p:sp>
        <p:nvSpPr>
          <p:cNvPr id="617" name="TextBox 616"/>
          <p:cNvSpPr txBox="1"/>
          <p:nvPr/>
        </p:nvSpPr>
        <p:spPr>
          <a:xfrm>
            <a:off x="6611720" y="5015724"/>
            <a:ext cx="850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Angle Review</a:t>
            </a:r>
            <a:endParaRPr lang="en-US" sz="800" dirty="0"/>
          </a:p>
        </p:txBody>
      </p:sp>
      <p:sp>
        <p:nvSpPr>
          <p:cNvPr id="620" name="TextBox 619"/>
          <p:cNvSpPr txBox="1"/>
          <p:nvPr/>
        </p:nvSpPr>
        <p:spPr>
          <a:xfrm>
            <a:off x="2620456" y="3394604"/>
            <a:ext cx="1085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Standard </a:t>
            </a:r>
            <a:r>
              <a:rPr lang="en-GB" sz="800" dirty="0"/>
              <a:t>Form</a:t>
            </a:r>
            <a:endParaRPr lang="en-US" sz="800" dirty="0"/>
          </a:p>
        </p:txBody>
      </p:sp>
      <p:sp>
        <p:nvSpPr>
          <p:cNvPr id="621" name="TextBox 620"/>
          <p:cNvSpPr txBox="1"/>
          <p:nvPr/>
        </p:nvSpPr>
        <p:spPr>
          <a:xfrm>
            <a:off x="4183646" y="3358236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Growth and Decay</a:t>
            </a:r>
            <a:endParaRPr lang="en-US" sz="800" dirty="0"/>
          </a:p>
        </p:txBody>
      </p:sp>
      <p:sp>
        <p:nvSpPr>
          <p:cNvPr id="623" name="TextBox 622"/>
          <p:cNvSpPr txBox="1"/>
          <p:nvPr/>
        </p:nvSpPr>
        <p:spPr>
          <a:xfrm>
            <a:off x="6163322" y="3462341"/>
            <a:ext cx="8483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Trigonometry 2</a:t>
            </a:r>
            <a:endParaRPr lang="en-US" sz="800" dirty="0"/>
          </a:p>
        </p:txBody>
      </p:sp>
      <p:sp>
        <p:nvSpPr>
          <p:cNvPr id="624" name="TextBox 623"/>
          <p:cNvSpPr txBox="1"/>
          <p:nvPr/>
        </p:nvSpPr>
        <p:spPr>
          <a:xfrm>
            <a:off x="8624903" y="4303235"/>
            <a:ext cx="826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Simultaneous Equations 3</a:t>
            </a:r>
            <a:endParaRPr lang="en-US" sz="800" dirty="0"/>
          </a:p>
        </p:txBody>
      </p:sp>
      <p:sp>
        <p:nvSpPr>
          <p:cNvPr id="625" name="TextBox 624"/>
          <p:cNvSpPr txBox="1"/>
          <p:nvPr/>
        </p:nvSpPr>
        <p:spPr>
          <a:xfrm>
            <a:off x="7375802" y="1885363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Ratio and Fractions</a:t>
            </a:r>
            <a:endParaRPr lang="en-US" sz="800" dirty="0"/>
          </a:p>
        </p:txBody>
      </p:sp>
      <p:sp>
        <p:nvSpPr>
          <p:cNvPr id="626" name="TextBox 625"/>
          <p:cNvSpPr txBox="1"/>
          <p:nvPr/>
        </p:nvSpPr>
        <p:spPr>
          <a:xfrm>
            <a:off x="6228505" y="1830606"/>
            <a:ext cx="1072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Percentage and Interest</a:t>
            </a:r>
            <a:endParaRPr lang="en-US" sz="800" dirty="0"/>
          </a:p>
        </p:txBody>
      </p:sp>
      <p:sp>
        <p:nvSpPr>
          <p:cNvPr id="627" name="TextBox 626"/>
          <p:cNvSpPr txBox="1"/>
          <p:nvPr/>
        </p:nvSpPr>
        <p:spPr>
          <a:xfrm>
            <a:off x="5295644" y="1937737"/>
            <a:ext cx="983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Probability</a:t>
            </a:r>
            <a:endParaRPr lang="en-US" sz="800" dirty="0"/>
          </a:p>
        </p:txBody>
      </p:sp>
      <p:sp>
        <p:nvSpPr>
          <p:cNvPr id="632" name="TextBox 631"/>
          <p:cNvSpPr txBox="1"/>
          <p:nvPr/>
        </p:nvSpPr>
        <p:spPr>
          <a:xfrm>
            <a:off x="3347608" y="510912"/>
            <a:ext cx="1263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Fractions</a:t>
            </a:r>
            <a:endParaRPr lang="en-US" sz="800" dirty="0"/>
          </a:p>
        </p:txBody>
      </p:sp>
      <p:sp>
        <p:nvSpPr>
          <p:cNvPr id="635" name="TextBox 634"/>
          <p:cNvSpPr txBox="1"/>
          <p:nvPr/>
        </p:nvSpPr>
        <p:spPr>
          <a:xfrm>
            <a:off x="8810508" y="6619934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Sets and </a:t>
            </a:r>
            <a:r>
              <a:rPr lang="en-GB" sz="800" dirty="0" err="1" smtClean="0"/>
              <a:t>Venns</a:t>
            </a:r>
            <a:endParaRPr lang="en-US" sz="800" dirty="0"/>
          </a:p>
        </p:txBody>
      </p:sp>
      <p:sp>
        <p:nvSpPr>
          <p:cNvPr id="636" name="TextBox 635"/>
          <p:cNvSpPr txBox="1"/>
          <p:nvPr/>
        </p:nvSpPr>
        <p:spPr>
          <a:xfrm>
            <a:off x="70044" y="9919006"/>
            <a:ext cx="1126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Constructing Triangles and Quadrilaterals</a:t>
            </a:r>
            <a:endParaRPr lang="en-US" sz="800"/>
          </a:p>
        </p:txBody>
      </p:sp>
      <p:sp>
        <p:nvSpPr>
          <p:cNvPr id="637" name="TextBox 636"/>
          <p:cNvSpPr txBox="1"/>
          <p:nvPr/>
        </p:nvSpPr>
        <p:spPr>
          <a:xfrm>
            <a:off x="1293458" y="9735889"/>
            <a:ext cx="788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Co-ordinates</a:t>
            </a:r>
            <a:endParaRPr lang="en-US" sz="800"/>
          </a:p>
        </p:txBody>
      </p:sp>
      <p:sp>
        <p:nvSpPr>
          <p:cNvPr id="638" name="TextBox 637"/>
          <p:cNvSpPr txBox="1"/>
          <p:nvPr/>
        </p:nvSpPr>
        <p:spPr>
          <a:xfrm>
            <a:off x="3439727" y="9621108"/>
            <a:ext cx="757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Transforming 2D Figures</a:t>
            </a:r>
            <a:endParaRPr lang="en-US" sz="800"/>
          </a:p>
        </p:txBody>
      </p:sp>
      <p:sp>
        <p:nvSpPr>
          <p:cNvPr id="639" name="TextBox 638"/>
          <p:cNvSpPr txBox="1"/>
          <p:nvPr/>
        </p:nvSpPr>
        <p:spPr>
          <a:xfrm>
            <a:off x="2460259" y="9590853"/>
            <a:ext cx="76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Area </a:t>
            </a:r>
            <a:r>
              <a:rPr lang="en-GB" sz="800" dirty="0" smtClean="0"/>
              <a:t>and Perimeter of </a:t>
            </a:r>
            <a:r>
              <a:rPr lang="en-GB" sz="800" dirty="0"/>
              <a:t>2D Shapes</a:t>
            </a:r>
            <a:endParaRPr lang="en-US" sz="800" dirty="0"/>
          </a:p>
        </p:txBody>
      </p:sp>
      <p:sp>
        <p:nvSpPr>
          <p:cNvPr id="640" name="TextBox 639"/>
          <p:cNvSpPr txBox="1"/>
          <p:nvPr/>
        </p:nvSpPr>
        <p:spPr>
          <a:xfrm>
            <a:off x="4555597" y="9624096"/>
            <a:ext cx="84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Prime Factor Decomposition</a:t>
            </a:r>
            <a:endParaRPr lang="en-US" sz="800"/>
          </a:p>
        </p:txBody>
      </p:sp>
      <p:sp>
        <p:nvSpPr>
          <p:cNvPr id="641" name="TextBox 640"/>
          <p:cNvSpPr txBox="1"/>
          <p:nvPr/>
        </p:nvSpPr>
        <p:spPr>
          <a:xfrm>
            <a:off x="136621" y="12255516"/>
            <a:ext cx="1367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Equations and Inequalities</a:t>
            </a:r>
            <a:endParaRPr lang="en-US" sz="100" dirty="0"/>
          </a:p>
        </p:txBody>
      </p:sp>
      <p:sp>
        <p:nvSpPr>
          <p:cNvPr id="642" name="TextBox 641"/>
          <p:cNvSpPr txBox="1"/>
          <p:nvPr/>
        </p:nvSpPr>
        <p:spPr>
          <a:xfrm>
            <a:off x="1854362" y="11231723"/>
            <a:ext cx="99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Positive and Negative Numbers</a:t>
            </a:r>
            <a:endParaRPr lang="en-US" sz="800"/>
          </a:p>
        </p:txBody>
      </p:sp>
      <p:sp>
        <p:nvSpPr>
          <p:cNvPr id="643" name="TextBox 642"/>
          <p:cNvSpPr txBox="1"/>
          <p:nvPr/>
        </p:nvSpPr>
        <p:spPr>
          <a:xfrm>
            <a:off x="3986115" y="11232987"/>
            <a:ext cx="875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Factors and Multiples</a:t>
            </a:r>
            <a:endParaRPr lang="en-US" sz="800"/>
          </a:p>
        </p:txBody>
      </p:sp>
      <p:sp>
        <p:nvSpPr>
          <p:cNvPr id="644" name="TextBox 643"/>
          <p:cNvSpPr txBox="1"/>
          <p:nvPr/>
        </p:nvSpPr>
        <p:spPr>
          <a:xfrm>
            <a:off x="3114257" y="11201508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Order of Operations</a:t>
            </a:r>
            <a:endParaRPr lang="en-US" sz="800"/>
          </a:p>
        </p:txBody>
      </p:sp>
      <p:sp>
        <p:nvSpPr>
          <p:cNvPr id="645" name="TextBox 644"/>
          <p:cNvSpPr txBox="1"/>
          <p:nvPr/>
        </p:nvSpPr>
        <p:spPr>
          <a:xfrm>
            <a:off x="6047114" y="11249737"/>
            <a:ext cx="8068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Place Value</a:t>
            </a:r>
            <a:endParaRPr lang="en-US" sz="800" dirty="0"/>
          </a:p>
        </p:txBody>
      </p:sp>
      <p:sp>
        <p:nvSpPr>
          <p:cNvPr id="646" name="TextBox 645"/>
          <p:cNvSpPr txBox="1"/>
          <p:nvPr/>
        </p:nvSpPr>
        <p:spPr>
          <a:xfrm>
            <a:off x="5096725" y="11205810"/>
            <a:ext cx="7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Axioms and Arrays</a:t>
            </a:r>
          </a:p>
        </p:txBody>
      </p:sp>
      <p:cxnSp>
        <p:nvCxnSpPr>
          <p:cNvPr id="650" name="Straight Connector 649"/>
          <p:cNvCxnSpPr/>
          <p:nvPr/>
        </p:nvCxnSpPr>
        <p:spPr>
          <a:xfrm>
            <a:off x="972190" y="858613"/>
            <a:ext cx="342168" cy="363896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/>
          <p:cNvCxnSpPr/>
          <p:nvPr/>
        </p:nvCxnSpPr>
        <p:spPr>
          <a:xfrm>
            <a:off x="823180" y="4080433"/>
            <a:ext cx="383772" cy="3269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Connector 655"/>
          <p:cNvCxnSpPr>
            <a:stCxn id="236" idx="0"/>
          </p:cNvCxnSpPr>
          <p:nvPr/>
        </p:nvCxnSpPr>
        <p:spPr>
          <a:xfrm flipV="1">
            <a:off x="1582266" y="5200038"/>
            <a:ext cx="176618" cy="53432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8" name="Straight Connector 657"/>
          <p:cNvCxnSpPr/>
          <p:nvPr/>
        </p:nvCxnSpPr>
        <p:spPr>
          <a:xfrm flipV="1">
            <a:off x="8399664" y="5785127"/>
            <a:ext cx="488140" cy="40748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cxnSpLocks/>
          </p:cNvCxnSpPr>
          <p:nvPr/>
        </p:nvCxnSpPr>
        <p:spPr>
          <a:xfrm flipH="1" flipV="1">
            <a:off x="7640706" y="3791896"/>
            <a:ext cx="79202" cy="40688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5" name="TextBox 664"/>
          <p:cNvSpPr txBox="1"/>
          <p:nvPr/>
        </p:nvSpPr>
        <p:spPr>
          <a:xfrm>
            <a:off x="7144539" y="3397746"/>
            <a:ext cx="989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Equations and Inequalities</a:t>
            </a:r>
            <a:endParaRPr lang="en-US" sz="800" dirty="0"/>
          </a:p>
        </p:txBody>
      </p:sp>
      <p:cxnSp>
        <p:nvCxnSpPr>
          <p:cNvPr id="666" name="Straight Connector 665"/>
          <p:cNvCxnSpPr/>
          <p:nvPr/>
        </p:nvCxnSpPr>
        <p:spPr>
          <a:xfrm>
            <a:off x="828039" y="7387674"/>
            <a:ext cx="327287" cy="329785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7" name="Straight Connector 666"/>
          <p:cNvCxnSpPr/>
          <p:nvPr/>
        </p:nvCxnSpPr>
        <p:spPr>
          <a:xfrm flipV="1">
            <a:off x="828039" y="8708361"/>
            <a:ext cx="387516" cy="417604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8" name="TextBox 667"/>
          <p:cNvSpPr txBox="1"/>
          <p:nvPr/>
        </p:nvSpPr>
        <p:spPr>
          <a:xfrm>
            <a:off x="321892" y="9074887"/>
            <a:ext cx="65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Direct and Inverse Proportion</a:t>
            </a:r>
            <a:endParaRPr lang="en-US" sz="800"/>
          </a:p>
        </p:txBody>
      </p:sp>
      <p:sp>
        <p:nvSpPr>
          <p:cNvPr id="669" name="TextBox 668"/>
          <p:cNvSpPr txBox="1"/>
          <p:nvPr/>
        </p:nvSpPr>
        <p:spPr>
          <a:xfrm>
            <a:off x="319964" y="7062582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Bivariate Data</a:t>
            </a:r>
            <a:endParaRPr lang="en-US" sz="800"/>
          </a:p>
        </p:txBody>
      </p:sp>
      <p:cxnSp>
        <p:nvCxnSpPr>
          <p:cNvPr id="670" name="Straight Connector 669"/>
          <p:cNvCxnSpPr>
            <a:endCxn id="403" idx="7"/>
          </p:cNvCxnSpPr>
          <p:nvPr/>
        </p:nvCxnSpPr>
        <p:spPr>
          <a:xfrm>
            <a:off x="633104" y="11035456"/>
            <a:ext cx="438814" cy="2047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1" name="Straight Connector 670"/>
          <p:cNvCxnSpPr/>
          <p:nvPr/>
        </p:nvCxnSpPr>
        <p:spPr>
          <a:xfrm flipV="1">
            <a:off x="1324841" y="12030783"/>
            <a:ext cx="380201" cy="350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2" name="TextBox 671"/>
          <p:cNvSpPr txBox="1"/>
          <p:nvPr/>
        </p:nvSpPr>
        <p:spPr>
          <a:xfrm>
            <a:off x="121904" y="11855206"/>
            <a:ext cx="741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Angles</a:t>
            </a:r>
            <a:endParaRPr lang="en-US" sz="800" dirty="0"/>
          </a:p>
        </p:txBody>
      </p:sp>
      <p:sp>
        <p:nvSpPr>
          <p:cNvPr id="673" name="TextBox 672"/>
          <p:cNvSpPr txBox="1"/>
          <p:nvPr/>
        </p:nvSpPr>
        <p:spPr>
          <a:xfrm>
            <a:off x="70809" y="10744806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Classifying 2D Shapes</a:t>
            </a:r>
            <a:endParaRPr lang="en-US" sz="8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92" y="252133"/>
            <a:ext cx="1041538" cy="523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772" y="30996"/>
            <a:ext cx="9569930" cy="12801600"/>
          </a:xfrm>
          <a:prstGeom prst="rect">
            <a:avLst/>
          </a:prstGeom>
          <a:noFill/>
          <a:ln w="190500">
            <a:solidFill>
              <a:srgbClr val="0070C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extBox 283"/>
          <p:cNvSpPr txBox="1"/>
          <p:nvPr/>
        </p:nvSpPr>
        <p:spPr>
          <a:xfrm>
            <a:off x="317537" y="697310"/>
            <a:ext cx="763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3D Shapes and Similarity</a:t>
            </a:r>
            <a:endParaRPr lang="en-US" sz="800" dirty="0"/>
          </a:p>
        </p:txBody>
      </p:sp>
      <p:cxnSp>
        <p:nvCxnSpPr>
          <p:cNvPr id="295" name="Straight Connector 294"/>
          <p:cNvCxnSpPr/>
          <p:nvPr/>
        </p:nvCxnSpPr>
        <p:spPr>
          <a:xfrm flipV="1">
            <a:off x="2405841" y="2103090"/>
            <a:ext cx="0" cy="488612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82797" y="809820"/>
            <a:ext cx="2682514" cy="48275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8" name="Oval 317"/>
          <p:cNvSpPr/>
          <p:nvPr/>
        </p:nvSpPr>
        <p:spPr>
          <a:xfrm>
            <a:off x="8371868" y="924699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2385344" y="4185233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3120850" y="416661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2" name="Straight Connector 321"/>
          <p:cNvCxnSpPr/>
          <p:nvPr/>
        </p:nvCxnSpPr>
        <p:spPr>
          <a:xfrm flipV="1">
            <a:off x="1769244" y="3696621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 flipV="1">
            <a:off x="753130" y="5478077"/>
            <a:ext cx="392759" cy="18300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9" name="TextBox 328"/>
          <p:cNvSpPr txBox="1"/>
          <p:nvPr/>
        </p:nvSpPr>
        <p:spPr>
          <a:xfrm>
            <a:off x="348043" y="3933155"/>
            <a:ext cx="6524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Surds</a:t>
            </a:r>
            <a:endParaRPr lang="en-US" sz="800" dirty="0"/>
          </a:p>
        </p:txBody>
      </p:sp>
      <p:sp>
        <p:nvSpPr>
          <p:cNvPr id="330" name="Oval 329"/>
          <p:cNvSpPr/>
          <p:nvPr/>
        </p:nvSpPr>
        <p:spPr>
          <a:xfrm>
            <a:off x="5084467" y="2611664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4572850" y="260374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3981316" y="260374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Straight Connector 313"/>
          <p:cNvCxnSpPr/>
          <p:nvPr/>
        </p:nvCxnSpPr>
        <p:spPr>
          <a:xfrm flipV="1">
            <a:off x="4591726" y="2108873"/>
            <a:ext cx="0" cy="488612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4107678" y="1815086"/>
            <a:ext cx="1036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Collecting and Representing Data</a:t>
            </a:r>
            <a:endParaRPr lang="en-US" sz="8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3640" y="11009244"/>
            <a:ext cx="399541" cy="22374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/>
          <a:srcRect t="51500"/>
          <a:stretch/>
        </p:blipFill>
        <p:spPr>
          <a:xfrm>
            <a:off x="5252406" y="10814864"/>
            <a:ext cx="440189" cy="19859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073" y="11450969"/>
            <a:ext cx="434352" cy="43435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4094" y="10538070"/>
            <a:ext cx="227425" cy="19722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6523" y="9299955"/>
            <a:ext cx="368675" cy="36703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06449" y="10394248"/>
            <a:ext cx="252027" cy="25202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0"/>
          <a:srcRect b="28623"/>
          <a:stretch/>
        </p:blipFill>
        <p:spPr>
          <a:xfrm>
            <a:off x="6792823" y="7886879"/>
            <a:ext cx="522680" cy="25700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98148" y="7794301"/>
            <a:ext cx="348679" cy="329056"/>
          </a:xfrm>
          <a:prstGeom prst="rect">
            <a:avLst/>
          </a:prstGeom>
        </p:spPr>
      </p:pic>
      <p:pic>
        <p:nvPicPr>
          <p:cNvPr id="372" name="Picture 37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2098" y="6712859"/>
            <a:ext cx="602471" cy="37075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24355" y="7225821"/>
            <a:ext cx="354425" cy="408691"/>
          </a:xfrm>
          <a:prstGeom prst="rect">
            <a:avLst/>
          </a:prstGeom>
        </p:spPr>
      </p:pic>
      <p:sp>
        <p:nvSpPr>
          <p:cNvPr id="418" name="TextBox 417"/>
          <p:cNvSpPr txBox="1"/>
          <p:nvPr/>
        </p:nvSpPr>
        <p:spPr>
          <a:xfrm>
            <a:off x="2790699" y="3196891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2.5 x 10</a:t>
            </a:r>
            <a:r>
              <a:rPr lang="en-GB" sz="1100" b="1" i="1" baseline="30000" dirty="0">
                <a:solidFill>
                  <a:sysClr val="windowText" lastClr="000000"/>
                </a:solidFill>
              </a:rPr>
              <a:t>3</a:t>
            </a:r>
            <a:endParaRPr lang="en-GB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46527" y="10822187"/>
            <a:ext cx="613938" cy="461060"/>
          </a:xfrm>
          <a:prstGeom prst="rect">
            <a:avLst/>
          </a:prstGeom>
        </p:spPr>
      </p:pic>
      <p:sp>
        <p:nvSpPr>
          <p:cNvPr id="348" name="TextBox 347"/>
          <p:cNvSpPr txBox="1"/>
          <p:nvPr/>
        </p:nvSpPr>
        <p:spPr>
          <a:xfrm>
            <a:off x="3034293" y="10968477"/>
            <a:ext cx="8641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i="1">
                <a:solidFill>
                  <a:sysClr val="windowText" lastClr="000000"/>
                </a:solidFill>
              </a:rPr>
              <a:t>(</a:t>
            </a:r>
            <a:r>
              <a:rPr lang="en-GB" sz="1600" b="1" i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GB" sz="1600" b="1" i="1">
                <a:solidFill>
                  <a:sysClr val="windowText" lastClr="000000"/>
                </a:solidFill>
              </a:rPr>
              <a:t>÷×±)</a:t>
            </a:r>
            <a:endParaRPr lang="en-US" sz="1600" b="1" i="1">
              <a:solidFill>
                <a:sysClr val="windowText" lastClr="000000"/>
              </a:solidFill>
            </a:endParaRPr>
          </a:p>
        </p:txBody>
      </p:sp>
      <p:pic>
        <p:nvPicPr>
          <p:cNvPr id="40" name="Picture 4" descr="Factors and multiples icon - Download on Iconfind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95" y="10838654"/>
            <a:ext cx="385074" cy="38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4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364" y="11010497"/>
            <a:ext cx="399541" cy="223743"/>
          </a:xfrm>
          <a:prstGeom prst="rect">
            <a:avLst/>
          </a:prstGeom>
        </p:spPr>
      </p:pic>
      <p:sp>
        <p:nvSpPr>
          <p:cNvPr id="423" name="TextBox 422"/>
          <p:cNvSpPr txBox="1"/>
          <p:nvPr/>
        </p:nvSpPr>
        <p:spPr>
          <a:xfrm>
            <a:off x="304925" y="12480479"/>
            <a:ext cx="100932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2x + </a:t>
            </a:r>
            <a:r>
              <a:rPr lang="en-GB" sz="1100" b="1" i="1" dirty="0" smtClean="0">
                <a:solidFill>
                  <a:sysClr val="windowText" lastClr="000000"/>
                </a:solidFill>
              </a:rPr>
              <a:t>3y &lt; 4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424" name="Picture 4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4517" y="9630368"/>
            <a:ext cx="320104" cy="320104"/>
          </a:xfrm>
          <a:prstGeom prst="rect">
            <a:avLst/>
          </a:prstGeom>
        </p:spPr>
      </p:pic>
      <p:pic>
        <p:nvPicPr>
          <p:cNvPr id="444" name="Picture 2" descr="Image result for coordinate geometr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618" y="9268261"/>
            <a:ext cx="457391" cy="4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" name="Picture 4" descr="Image result for right angle abc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183" y="9214309"/>
            <a:ext cx="575577" cy="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" name="Picture 4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1867" y="9402688"/>
            <a:ext cx="227425" cy="197228"/>
          </a:xfrm>
          <a:prstGeom prst="rect">
            <a:avLst/>
          </a:prstGeom>
        </p:spPr>
      </p:pic>
      <p:pic>
        <p:nvPicPr>
          <p:cNvPr id="451" name="Picture 4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46238">
            <a:off x="3680570" y="9405136"/>
            <a:ext cx="227425" cy="197228"/>
          </a:xfrm>
          <a:prstGeom prst="rect">
            <a:avLst/>
          </a:prstGeom>
        </p:spPr>
      </p:pic>
      <p:pic>
        <p:nvPicPr>
          <p:cNvPr id="452" name="Picture 4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637566">
            <a:off x="3961816" y="9397904"/>
            <a:ext cx="227425" cy="197228"/>
          </a:xfrm>
          <a:prstGeom prst="rect">
            <a:avLst/>
          </a:prstGeom>
        </p:spPr>
      </p:pic>
      <p:sp>
        <p:nvSpPr>
          <p:cNvPr id="453" name="TextBox 452"/>
          <p:cNvSpPr txBox="1"/>
          <p:nvPr/>
        </p:nvSpPr>
        <p:spPr>
          <a:xfrm>
            <a:off x="4585248" y="9435959"/>
            <a:ext cx="77904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>
                <a:solidFill>
                  <a:sysClr val="windowText" lastClr="000000"/>
                </a:solidFill>
              </a:rPr>
              <a:t>2,3,5,7,11</a:t>
            </a:r>
            <a:endParaRPr lang="en-US" sz="1100" b="1" i="1" u="sng">
              <a:solidFill>
                <a:sysClr val="windowText" lastClr="000000"/>
              </a:solidFill>
            </a:endParaRPr>
          </a:p>
        </p:txBody>
      </p:sp>
      <p:cxnSp>
        <p:nvCxnSpPr>
          <p:cNvPr id="454" name="Straight Connector 453"/>
          <p:cNvCxnSpPr/>
          <p:nvPr/>
        </p:nvCxnSpPr>
        <p:spPr>
          <a:xfrm>
            <a:off x="788188" y="10242311"/>
            <a:ext cx="410805" cy="46444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V="1">
            <a:off x="5895383" y="9941858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6" name="TextBox 455"/>
          <p:cNvSpPr txBox="1"/>
          <p:nvPr/>
        </p:nvSpPr>
        <p:spPr>
          <a:xfrm>
            <a:off x="5497583" y="9642079"/>
            <a:ext cx="84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Comparing Fractions</a:t>
            </a:r>
            <a:endParaRPr lang="en-US" sz="800" dirty="0"/>
          </a:p>
        </p:txBody>
      </p:sp>
      <p:cxnSp>
        <p:nvCxnSpPr>
          <p:cNvPr id="457" name="Straight Connector 456"/>
          <p:cNvCxnSpPr/>
          <p:nvPr/>
        </p:nvCxnSpPr>
        <p:spPr>
          <a:xfrm flipV="1">
            <a:off x="7029103" y="9906714"/>
            <a:ext cx="0" cy="48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8" name="TextBox 457"/>
          <p:cNvSpPr txBox="1"/>
          <p:nvPr/>
        </p:nvSpPr>
        <p:spPr>
          <a:xfrm>
            <a:off x="6508368" y="9624096"/>
            <a:ext cx="1042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All Operations Acting on Fractions</a:t>
            </a:r>
            <a:endParaRPr lang="en-US" sz="800"/>
          </a:p>
        </p:txBody>
      </p:sp>
      <p:pic>
        <p:nvPicPr>
          <p:cNvPr id="459" name="Picture 4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8146" y="9446201"/>
            <a:ext cx="399541" cy="223743"/>
          </a:xfrm>
          <a:prstGeom prst="rect">
            <a:avLst/>
          </a:prstGeom>
        </p:spPr>
      </p:pic>
      <p:pic>
        <p:nvPicPr>
          <p:cNvPr id="460" name="Picture 459"/>
          <p:cNvPicPr>
            <a:picLocks noChangeAspect="1"/>
          </p:cNvPicPr>
          <p:nvPr/>
        </p:nvPicPr>
        <p:blipFill rotWithShape="1">
          <a:blip r:embed="rId5"/>
          <a:srcRect t="51500"/>
          <a:stretch/>
        </p:blipFill>
        <p:spPr>
          <a:xfrm>
            <a:off x="6786912" y="9251821"/>
            <a:ext cx="440189" cy="198597"/>
          </a:xfrm>
          <a:prstGeom prst="rect">
            <a:avLst/>
          </a:prstGeom>
        </p:spPr>
      </p:pic>
      <p:cxnSp>
        <p:nvCxnSpPr>
          <p:cNvPr id="461" name="Straight Connector 460"/>
          <p:cNvCxnSpPr/>
          <p:nvPr/>
        </p:nvCxnSpPr>
        <p:spPr>
          <a:xfrm>
            <a:off x="7584141" y="10455870"/>
            <a:ext cx="427188" cy="5706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2" name="TextBox 461"/>
          <p:cNvSpPr txBox="1"/>
          <p:nvPr/>
        </p:nvSpPr>
        <p:spPr>
          <a:xfrm>
            <a:off x="7797735" y="11092381"/>
            <a:ext cx="849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Ratio and Proportion</a:t>
            </a:r>
            <a:endParaRPr lang="en-US" sz="800" dirty="0"/>
          </a:p>
        </p:txBody>
      </p:sp>
      <p:sp>
        <p:nvSpPr>
          <p:cNvPr id="463" name="TextBox 462"/>
          <p:cNvSpPr txBox="1"/>
          <p:nvPr/>
        </p:nvSpPr>
        <p:spPr>
          <a:xfrm>
            <a:off x="7853278" y="10906211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>
                <a:solidFill>
                  <a:sysClr val="windowText" lastClr="000000"/>
                </a:solidFill>
              </a:rPr>
              <a:t>3:2</a:t>
            </a:r>
            <a:endParaRPr lang="en-US" sz="1100" b="1" i="1">
              <a:solidFill>
                <a:sysClr val="windowText" lastClr="000000"/>
              </a:solidFill>
            </a:endParaRPr>
          </a:p>
        </p:txBody>
      </p:sp>
      <p:sp>
        <p:nvSpPr>
          <p:cNvPr id="464" name="Oval 463"/>
          <p:cNvSpPr/>
          <p:nvPr/>
        </p:nvSpPr>
        <p:spPr>
          <a:xfrm>
            <a:off x="8124218" y="10275690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5" name="Straight Connector 464"/>
          <p:cNvCxnSpPr/>
          <p:nvPr/>
        </p:nvCxnSpPr>
        <p:spPr>
          <a:xfrm>
            <a:off x="8147078" y="10296844"/>
            <a:ext cx="424960" cy="3360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8257918" y="10627576"/>
            <a:ext cx="10421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Percentage</a:t>
            </a:r>
            <a:endParaRPr lang="en-US" sz="800"/>
          </a:p>
        </p:txBody>
      </p:sp>
      <p:sp>
        <p:nvSpPr>
          <p:cNvPr id="467" name="TextBox 466"/>
          <p:cNvSpPr txBox="1"/>
          <p:nvPr/>
        </p:nvSpPr>
        <p:spPr>
          <a:xfrm>
            <a:off x="7461857" y="7992552"/>
            <a:ext cx="1078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7,10,13,16,19</a:t>
            </a:r>
            <a:endParaRPr lang="en-US" sz="1100" b="1" i="1" u="sng" dirty="0">
              <a:solidFill>
                <a:sysClr val="windowText" lastClr="000000"/>
              </a:solidFill>
            </a:endParaRPr>
          </a:p>
        </p:txBody>
      </p:sp>
      <p:pic>
        <p:nvPicPr>
          <p:cNvPr id="468" name="Picture 46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71758" y="7676462"/>
            <a:ext cx="507759" cy="440339"/>
          </a:xfrm>
          <a:prstGeom prst="rect">
            <a:avLst/>
          </a:prstGeom>
        </p:spPr>
      </p:pic>
      <p:sp>
        <p:nvSpPr>
          <p:cNvPr id="469" name="TextBox 468"/>
          <p:cNvSpPr txBox="1"/>
          <p:nvPr/>
        </p:nvSpPr>
        <p:spPr>
          <a:xfrm>
            <a:off x="5424805" y="8047917"/>
            <a:ext cx="1019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Forming and Solving Inequalities</a:t>
            </a:r>
            <a:endParaRPr lang="en-US" sz="800"/>
          </a:p>
        </p:txBody>
      </p:sp>
      <p:pic>
        <p:nvPicPr>
          <p:cNvPr id="62" name="Picture 6" descr="Dr Bowman Leads Research And Policy On Work And Economic - Inequality Icon  Clipart (#1322987) - PinClipart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087" y="7648620"/>
            <a:ext cx="412884" cy="43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pproximately Equal Icons - Download Free Vector Icons | Noun Project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8" t="29943" r="15553" b="30141"/>
          <a:stretch/>
        </p:blipFill>
        <p:spPr bwMode="auto">
          <a:xfrm>
            <a:off x="3613078" y="7778472"/>
            <a:ext cx="504224" cy="31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0" name="TextBox 469"/>
          <p:cNvSpPr txBox="1"/>
          <p:nvPr/>
        </p:nvSpPr>
        <p:spPr>
          <a:xfrm>
            <a:off x="2464849" y="7861091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3:2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471" name="Picture 47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6872" y="8657168"/>
            <a:ext cx="507759" cy="440339"/>
          </a:xfrm>
          <a:prstGeom prst="rect">
            <a:avLst/>
          </a:prstGeom>
        </p:spPr>
      </p:pic>
      <p:pic>
        <p:nvPicPr>
          <p:cNvPr id="472" name="Picture 47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1063" y="7655076"/>
            <a:ext cx="602471" cy="370751"/>
          </a:xfrm>
          <a:prstGeom prst="rect">
            <a:avLst/>
          </a:prstGeom>
        </p:spPr>
      </p:pic>
      <p:pic>
        <p:nvPicPr>
          <p:cNvPr id="473" name="Picture 4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4526" y="6078158"/>
            <a:ext cx="434352" cy="434352"/>
          </a:xfrm>
          <a:prstGeom prst="rect">
            <a:avLst/>
          </a:prstGeom>
        </p:spPr>
      </p:pic>
      <p:pic>
        <p:nvPicPr>
          <p:cNvPr id="1038" name="Picture 14" descr="Compass icon black isolated flat symbol Royalty Free Vector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3" t="10125" r="7935" b="18591"/>
          <a:stretch/>
        </p:blipFill>
        <p:spPr bwMode="auto">
          <a:xfrm>
            <a:off x="2370351" y="6077315"/>
            <a:ext cx="676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546240" y="6174520"/>
            <a:ext cx="374911" cy="374911"/>
          </a:xfrm>
          <a:prstGeom prst="rect">
            <a:avLst/>
          </a:prstGeom>
        </p:spPr>
      </p:pic>
      <p:sp>
        <p:nvSpPr>
          <p:cNvPr id="475" name="Oval 474"/>
          <p:cNvSpPr/>
          <p:nvPr/>
        </p:nvSpPr>
        <p:spPr>
          <a:xfrm flipH="1" flipV="1">
            <a:off x="7386353" y="7295089"/>
            <a:ext cx="72000" cy="7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 flipH="1" flipV="1">
            <a:off x="8084217" y="7150549"/>
            <a:ext cx="72000" cy="7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7" name="Straight Connector 476"/>
          <p:cNvCxnSpPr/>
          <p:nvPr/>
        </p:nvCxnSpPr>
        <p:spPr>
          <a:xfrm>
            <a:off x="8150983" y="7197114"/>
            <a:ext cx="321033" cy="26781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flipV="1">
            <a:off x="7431878" y="6818276"/>
            <a:ext cx="0" cy="48861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7057227" y="6514682"/>
            <a:ext cx="755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Fractions and Percentages</a:t>
            </a:r>
            <a:endParaRPr lang="en-US" sz="800" dirty="0"/>
          </a:p>
        </p:txBody>
      </p:sp>
      <p:pic>
        <p:nvPicPr>
          <p:cNvPr id="484" name="Picture 4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6276" y="6315969"/>
            <a:ext cx="194526" cy="193661"/>
          </a:xfrm>
          <a:prstGeom prst="rect">
            <a:avLst/>
          </a:prstGeom>
        </p:spPr>
      </p:pic>
      <p:pic>
        <p:nvPicPr>
          <p:cNvPr id="485" name="Picture 4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2531" y="6290733"/>
            <a:ext cx="272729" cy="272729"/>
          </a:xfrm>
          <a:prstGeom prst="rect">
            <a:avLst/>
          </a:prstGeom>
        </p:spPr>
      </p:pic>
      <p:sp>
        <p:nvSpPr>
          <p:cNvPr id="397" name="TextBox 396">
            <a:extLst>
              <a:ext uri="{FF2B5EF4-FFF2-40B4-BE49-F238E27FC236}">
                <a16:creationId xmlns:a16="http://schemas.microsoft.com/office/drawing/2014/main" id="{E5A50FC5-C161-410B-AFAB-FC5CD31D73B0}"/>
              </a:ext>
            </a:extLst>
          </p:cNvPr>
          <p:cNvSpPr txBox="1"/>
          <p:nvPr/>
        </p:nvSpPr>
        <p:spPr>
          <a:xfrm>
            <a:off x="3101385" y="1737257"/>
            <a:ext cx="824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Bearings, Construction and Loci</a:t>
            </a:r>
            <a:endParaRPr lang="en-US" sz="800" dirty="0"/>
          </a:p>
        </p:txBody>
      </p:sp>
      <p:pic>
        <p:nvPicPr>
          <p:cNvPr id="401" name="Picture 14" descr="Compass icon black isolated flat symbol Royalty Free Vector">
            <a:extLst>
              <a:ext uri="{FF2B5EF4-FFF2-40B4-BE49-F238E27FC236}">
                <a16:creationId xmlns:a16="http://schemas.microsoft.com/office/drawing/2014/main" id="{A255C721-7789-4CBD-BA3C-61B01BB55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3" t="10125" r="7935" b="18591"/>
          <a:stretch/>
        </p:blipFill>
        <p:spPr bwMode="auto">
          <a:xfrm>
            <a:off x="3140545" y="1353433"/>
            <a:ext cx="407403" cy="37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" name="TextBox 410">
            <a:extLst>
              <a:ext uri="{FF2B5EF4-FFF2-40B4-BE49-F238E27FC236}">
                <a16:creationId xmlns:a16="http://schemas.microsoft.com/office/drawing/2014/main" id="{6CDD321D-B252-4B70-A069-84BDBF66FBF8}"/>
              </a:ext>
            </a:extLst>
          </p:cNvPr>
          <p:cNvSpPr txBox="1"/>
          <p:nvPr/>
        </p:nvSpPr>
        <p:spPr>
          <a:xfrm>
            <a:off x="70809" y="1812228"/>
            <a:ext cx="8057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Quadratics 2</a:t>
            </a:r>
            <a:endParaRPr lang="en-US" sz="800" dirty="0"/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641B4310-7E0B-45C7-86A3-D2E2F0AA2FA0}"/>
              </a:ext>
            </a:extLst>
          </p:cNvPr>
          <p:cNvCxnSpPr>
            <a:cxnSpLocks/>
          </p:cNvCxnSpPr>
          <p:nvPr/>
        </p:nvCxnSpPr>
        <p:spPr>
          <a:xfrm flipV="1">
            <a:off x="3948418" y="688745"/>
            <a:ext cx="0" cy="352236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5" name="Oval 434">
            <a:extLst>
              <a:ext uri="{FF2B5EF4-FFF2-40B4-BE49-F238E27FC236}">
                <a16:creationId xmlns:a16="http://schemas.microsoft.com/office/drawing/2014/main" id="{5DDBAB7F-66C9-43E0-8794-F08ED018A37E}"/>
              </a:ext>
            </a:extLst>
          </p:cNvPr>
          <p:cNvSpPr/>
          <p:nvPr/>
        </p:nvSpPr>
        <p:spPr>
          <a:xfrm>
            <a:off x="4405357" y="1030125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>
            <a:extLst>
              <a:ext uri="{FF2B5EF4-FFF2-40B4-BE49-F238E27FC236}">
                <a16:creationId xmlns:a16="http://schemas.microsoft.com/office/drawing/2014/main" id="{83FD2783-AB8C-4C30-992A-512AC11A238F}"/>
              </a:ext>
            </a:extLst>
          </p:cNvPr>
          <p:cNvSpPr/>
          <p:nvPr/>
        </p:nvSpPr>
        <p:spPr>
          <a:xfrm>
            <a:off x="4975018" y="1022779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>
            <a:extLst>
              <a:ext uri="{FF2B5EF4-FFF2-40B4-BE49-F238E27FC236}">
                <a16:creationId xmlns:a16="http://schemas.microsoft.com/office/drawing/2014/main" id="{119BE397-E93E-485B-ADFE-5B8A8BFDA498}"/>
              </a:ext>
            </a:extLst>
          </p:cNvPr>
          <p:cNvSpPr/>
          <p:nvPr/>
        </p:nvSpPr>
        <p:spPr>
          <a:xfrm>
            <a:off x="5507164" y="102793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AA0F1B76-3A83-4A9B-9707-DD91D0839ABF}"/>
              </a:ext>
            </a:extLst>
          </p:cNvPr>
          <p:cNvSpPr txBox="1"/>
          <p:nvPr/>
        </p:nvSpPr>
        <p:spPr>
          <a:xfrm>
            <a:off x="4530182" y="490841"/>
            <a:ext cx="9540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Proof</a:t>
            </a:r>
            <a:endParaRPr lang="en-US" sz="800" dirty="0"/>
          </a:p>
        </p:txBody>
      </p: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ED5ABEF9-F138-4755-8676-3FB6508E68D7}"/>
              </a:ext>
            </a:extLst>
          </p:cNvPr>
          <p:cNvCxnSpPr>
            <a:cxnSpLocks/>
          </p:cNvCxnSpPr>
          <p:nvPr/>
        </p:nvCxnSpPr>
        <p:spPr>
          <a:xfrm flipV="1">
            <a:off x="4999848" y="717996"/>
            <a:ext cx="0" cy="352236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0" name="Oval 439">
            <a:extLst>
              <a:ext uri="{FF2B5EF4-FFF2-40B4-BE49-F238E27FC236}">
                <a16:creationId xmlns:a16="http://schemas.microsoft.com/office/drawing/2014/main" id="{A0B294EA-131E-4CCC-8168-C15E674CA870}"/>
              </a:ext>
            </a:extLst>
          </p:cNvPr>
          <p:cNvSpPr/>
          <p:nvPr/>
        </p:nvSpPr>
        <p:spPr>
          <a:xfrm>
            <a:off x="6176274" y="1027421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294B9205-5058-4AA3-B3D4-56FE935F3F2F}"/>
              </a:ext>
            </a:extLst>
          </p:cNvPr>
          <p:cNvCxnSpPr>
            <a:cxnSpLocks/>
          </p:cNvCxnSpPr>
          <p:nvPr/>
        </p:nvCxnSpPr>
        <p:spPr>
          <a:xfrm flipV="1">
            <a:off x="6215300" y="702324"/>
            <a:ext cx="6027" cy="368459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173101" y="11393160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1" name="TextBox 290"/>
          <p:cNvSpPr txBox="1"/>
          <p:nvPr/>
        </p:nvSpPr>
        <p:spPr>
          <a:xfrm>
            <a:off x="7095273" y="11582228"/>
            <a:ext cx="1088019" cy="692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endParaRPr lang="en-US" sz="22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7995769" y="9216681"/>
            <a:ext cx="1115085" cy="69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8</a:t>
            </a:r>
            <a:endParaRPr lang="en-US" sz="22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5647887" y="6714569"/>
            <a:ext cx="1111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 </a:t>
            </a:r>
          </a:p>
          <a:p>
            <a:pPr algn="ctr"/>
            <a:r>
              <a:rPr lang="en-GB" sz="2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9 </a:t>
            </a:r>
          </a:p>
          <a:p>
            <a:pPr algn="ctr"/>
            <a:endParaRPr lang="en-US" sz="22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385" name="Picture 38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732462" y="6212915"/>
            <a:ext cx="706699" cy="409885"/>
          </a:xfrm>
          <a:prstGeom prst="rect">
            <a:avLst/>
          </a:prstGeom>
        </p:spPr>
      </p:pic>
      <p:sp>
        <p:nvSpPr>
          <p:cNvPr id="386" name="TextBox 385"/>
          <p:cNvSpPr txBox="1"/>
          <p:nvPr/>
        </p:nvSpPr>
        <p:spPr>
          <a:xfrm>
            <a:off x="8290139" y="5382403"/>
            <a:ext cx="152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Simultaneous equations 1</a:t>
            </a:r>
            <a:endParaRPr lang="en-US" sz="1200" dirty="0"/>
          </a:p>
        </p:txBody>
      </p:sp>
      <p:pic>
        <p:nvPicPr>
          <p:cNvPr id="410" name="Picture 40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75593" y="5082018"/>
            <a:ext cx="522680" cy="360069"/>
          </a:xfrm>
          <a:prstGeom prst="rect">
            <a:avLst/>
          </a:prstGeom>
        </p:spPr>
      </p:pic>
      <p:sp>
        <p:nvSpPr>
          <p:cNvPr id="412" name="TextBox 411"/>
          <p:cNvSpPr txBox="1"/>
          <p:nvPr/>
        </p:nvSpPr>
        <p:spPr>
          <a:xfrm>
            <a:off x="7278092" y="4972284"/>
            <a:ext cx="152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Simultaneous equations 2</a:t>
            </a:r>
            <a:endParaRPr lang="en-US" sz="12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769033" y="4536825"/>
            <a:ext cx="534551" cy="455940"/>
          </a:xfrm>
          <a:prstGeom prst="rect">
            <a:avLst/>
          </a:prstGeom>
        </p:spPr>
      </p:pic>
      <p:pic>
        <p:nvPicPr>
          <p:cNvPr id="416" name="Picture 4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2242" y="4602732"/>
            <a:ext cx="434352" cy="434352"/>
          </a:xfrm>
          <a:prstGeom prst="rect">
            <a:avLst/>
          </a:prstGeom>
        </p:spPr>
      </p:pic>
      <p:sp>
        <p:nvSpPr>
          <p:cNvPr id="427" name="TextBox 426">
            <a:extLst>
              <a:ext uri="{FF2B5EF4-FFF2-40B4-BE49-F238E27FC236}">
                <a16:creationId xmlns:a16="http://schemas.microsoft.com/office/drawing/2014/main" id="{6CDD321D-B252-4B70-A069-84BDBF66FBF8}"/>
              </a:ext>
            </a:extLst>
          </p:cNvPr>
          <p:cNvSpPr txBox="1"/>
          <p:nvPr/>
        </p:nvSpPr>
        <p:spPr>
          <a:xfrm>
            <a:off x="5490486" y="4902634"/>
            <a:ext cx="805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Construction, Congruence and Loci</a:t>
            </a:r>
            <a:endParaRPr lang="en-US" sz="800" dirty="0"/>
          </a:p>
        </p:txBody>
      </p:sp>
      <p:pic>
        <p:nvPicPr>
          <p:cNvPr id="431" name="Picture 430">
            <a:extLst>
              <a:ext uri="{FF2B5EF4-FFF2-40B4-BE49-F238E27FC236}">
                <a16:creationId xmlns:a16="http://schemas.microsoft.com/office/drawing/2014/main" id="{E9426239-4B4B-4669-8BEA-CF175E6B9A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82574" y="4671610"/>
            <a:ext cx="252841" cy="252841"/>
          </a:xfrm>
          <a:prstGeom prst="rect">
            <a:avLst/>
          </a:prstGeom>
        </p:spPr>
      </p:pic>
      <p:sp>
        <p:nvSpPr>
          <p:cNvPr id="433" name="TextBox 432"/>
          <p:cNvSpPr txBox="1"/>
          <p:nvPr/>
        </p:nvSpPr>
        <p:spPr>
          <a:xfrm>
            <a:off x="4352920" y="4952748"/>
            <a:ext cx="98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Pythagoras’ Theorem</a:t>
            </a:r>
            <a:endParaRPr lang="en-US" sz="800" dirty="0"/>
          </a:p>
        </p:txBody>
      </p:sp>
      <p:pic>
        <p:nvPicPr>
          <p:cNvPr id="478" name="Picture 4" descr="Image result for right angle abc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28" y="4538666"/>
            <a:ext cx="575577" cy="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" name="TextBox 491"/>
          <p:cNvSpPr txBox="1"/>
          <p:nvPr/>
        </p:nvSpPr>
        <p:spPr>
          <a:xfrm>
            <a:off x="3374141" y="4883825"/>
            <a:ext cx="65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Ratio Review</a:t>
            </a:r>
            <a:endParaRPr lang="en-US" sz="800" dirty="0"/>
          </a:p>
        </p:txBody>
      </p:sp>
      <p:sp>
        <p:nvSpPr>
          <p:cNvPr id="493" name="TextBox 492"/>
          <p:cNvSpPr txBox="1"/>
          <p:nvPr/>
        </p:nvSpPr>
        <p:spPr>
          <a:xfrm>
            <a:off x="3340637" y="4687456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3:2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495" name="TextBox 494"/>
          <p:cNvSpPr txBox="1"/>
          <p:nvPr/>
        </p:nvSpPr>
        <p:spPr>
          <a:xfrm>
            <a:off x="2345379" y="4879696"/>
            <a:ext cx="757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Similarity and Enlargement</a:t>
            </a:r>
            <a:endParaRPr lang="en-US" sz="800" dirty="0"/>
          </a:p>
        </p:txBody>
      </p:sp>
      <p:pic>
        <p:nvPicPr>
          <p:cNvPr id="496" name="Picture 49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46238">
            <a:off x="2451098" y="4601771"/>
            <a:ext cx="295228" cy="256028"/>
          </a:xfrm>
          <a:prstGeom prst="rect">
            <a:avLst/>
          </a:prstGeom>
        </p:spPr>
      </p:pic>
      <p:pic>
        <p:nvPicPr>
          <p:cNvPr id="497" name="Picture 49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637566">
            <a:off x="2797132" y="4656492"/>
            <a:ext cx="227425" cy="197228"/>
          </a:xfrm>
          <a:prstGeom prst="rect">
            <a:avLst/>
          </a:prstGeom>
        </p:spPr>
      </p:pic>
      <p:sp>
        <p:nvSpPr>
          <p:cNvPr id="498" name="TextBox 497"/>
          <p:cNvSpPr txBox="1"/>
          <p:nvPr/>
        </p:nvSpPr>
        <p:spPr>
          <a:xfrm>
            <a:off x="1420394" y="4984208"/>
            <a:ext cx="983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Trigonometry</a:t>
            </a:r>
            <a:endParaRPr lang="en-US" sz="800" dirty="0"/>
          </a:p>
        </p:txBody>
      </p:sp>
      <p:pic>
        <p:nvPicPr>
          <p:cNvPr id="499" name="Picture 4" descr="Image result for right angle abc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602" y="4570126"/>
            <a:ext cx="575577" cy="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" name="TextBox 499"/>
          <p:cNvSpPr txBox="1"/>
          <p:nvPr/>
        </p:nvSpPr>
        <p:spPr>
          <a:xfrm>
            <a:off x="129099" y="5706930"/>
            <a:ext cx="653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Algebra</a:t>
            </a:r>
          </a:p>
          <a:p>
            <a:pPr algn="ctr"/>
            <a:r>
              <a:rPr lang="en-GB" sz="800" dirty="0" smtClean="0"/>
              <a:t>Review</a:t>
            </a:r>
            <a:endParaRPr lang="en-US" sz="100" dirty="0"/>
          </a:p>
        </p:txBody>
      </p:sp>
      <p:sp>
        <p:nvSpPr>
          <p:cNvPr id="501" name="TextBox 500"/>
          <p:cNvSpPr txBox="1"/>
          <p:nvPr/>
        </p:nvSpPr>
        <p:spPr>
          <a:xfrm>
            <a:off x="130851" y="5470310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2x + 3y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502" name="TextBox 501"/>
          <p:cNvSpPr txBox="1"/>
          <p:nvPr/>
        </p:nvSpPr>
        <p:spPr>
          <a:xfrm>
            <a:off x="-249973" y="4940987"/>
            <a:ext cx="152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Quadratics</a:t>
            </a:r>
            <a:endParaRPr lang="en-US" sz="1200" dirty="0"/>
          </a:p>
        </p:txBody>
      </p:sp>
      <p:pic>
        <p:nvPicPr>
          <p:cNvPr id="503" name="Picture 5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324" y="4679661"/>
            <a:ext cx="522680" cy="36006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58024" y="3660851"/>
            <a:ext cx="394018" cy="279096"/>
          </a:xfrm>
          <a:prstGeom prst="rect">
            <a:avLst/>
          </a:prstGeom>
        </p:spPr>
      </p:pic>
      <p:sp>
        <p:nvSpPr>
          <p:cNvPr id="504" name="TextBox 503"/>
          <p:cNvSpPr txBox="1"/>
          <p:nvPr/>
        </p:nvSpPr>
        <p:spPr>
          <a:xfrm>
            <a:off x="1497680" y="3478585"/>
            <a:ext cx="622125" cy="217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Indices</a:t>
            </a:r>
            <a:endParaRPr lang="en-US" sz="800" dirty="0"/>
          </a:p>
        </p:txBody>
      </p:sp>
      <p:sp>
        <p:nvSpPr>
          <p:cNvPr id="505" name="TextBox 504"/>
          <p:cNvSpPr txBox="1"/>
          <p:nvPr/>
        </p:nvSpPr>
        <p:spPr>
          <a:xfrm>
            <a:off x="1477685" y="3270842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 smtClean="0">
                <a:solidFill>
                  <a:sysClr val="windowText" lastClr="000000"/>
                </a:solidFill>
              </a:rPr>
              <a:t>10</a:t>
            </a:r>
            <a:r>
              <a:rPr lang="en-GB" sz="1100" b="1" i="1" baseline="30000" dirty="0" smtClean="0">
                <a:solidFill>
                  <a:sysClr val="windowText" lastClr="000000"/>
                </a:solidFill>
              </a:rPr>
              <a:t>3</a:t>
            </a:r>
            <a:endParaRPr lang="en-GB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046657" y="2971199"/>
            <a:ext cx="947291" cy="382650"/>
          </a:xfrm>
          <a:prstGeom prst="rect">
            <a:avLst/>
          </a:prstGeom>
        </p:spPr>
      </p:pic>
      <p:sp>
        <p:nvSpPr>
          <p:cNvPr id="506" name="Oval 505"/>
          <p:cNvSpPr/>
          <p:nvPr/>
        </p:nvSpPr>
        <p:spPr>
          <a:xfrm>
            <a:off x="5098550" y="3583116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TextBox 408"/>
          <p:cNvSpPr txBox="1"/>
          <p:nvPr/>
        </p:nvSpPr>
        <p:spPr>
          <a:xfrm>
            <a:off x="5033241" y="3759356"/>
            <a:ext cx="1111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</a:t>
            </a:r>
          </a:p>
          <a:p>
            <a:pPr algn="ctr"/>
            <a:r>
              <a:rPr lang="en-US" sz="2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10</a:t>
            </a:r>
            <a:endParaRPr lang="en-GB" sz="22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507" name="Picture 4" descr="Image result for right angle abc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339" y="3035298"/>
            <a:ext cx="575577" cy="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8" name="TextBox 507"/>
          <p:cNvSpPr txBox="1"/>
          <p:nvPr/>
        </p:nvSpPr>
        <p:spPr>
          <a:xfrm>
            <a:off x="7118951" y="3210134"/>
            <a:ext cx="100932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2x + </a:t>
            </a:r>
            <a:r>
              <a:rPr lang="en-GB" sz="1100" b="1" i="1" dirty="0" smtClean="0">
                <a:solidFill>
                  <a:sysClr val="windowText" lastClr="000000"/>
                </a:solidFill>
              </a:rPr>
              <a:t>3y &lt; 4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509" name="Picture 50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88700" y="4066140"/>
            <a:ext cx="522680" cy="282684"/>
          </a:xfrm>
          <a:prstGeom prst="rect">
            <a:avLst/>
          </a:prstGeom>
        </p:spPr>
      </p:pic>
      <p:cxnSp>
        <p:nvCxnSpPr>
          <p:cNvPr id="510" name="Straight Connector 509"/>
          <p:cNvCxnSpPr>
            <a:cxnSpLocks/>
          </p:cNvCxnSpPr>
          <p:nvPr/>
        </p:nvCxnSpPr>
        <p:spPr>
          <a:xfrm>
            <a:off x="8504201" y="3430759"/>
            <a:ext cx="374579" cy="181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1" name="TextBox 510"/>
          <p:cNvSpPr txBox="1"/>
          <p:nvPr/>
        </p:nvSpPr>
        <p:spPr>
          <a:xfrm>
            <a:off x="8747348" y="3500942"/>
            <a:ext cx="826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Circles 2</a:t>
            </a:r>
            <a:endParaRPr lang="en-US" sz="800" dirty="0"/>
          </a:p>
        </p:txBody>
      </p:sp>
      <p:pic>
        <p:nvPicPr>
          <p:cNvPr id="513" name="Picture 51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974151" y="3150599"/>
            <a:ext cx="374911" cy="374911"/>
          </a:xfrm>
          <a:prstGeom prst="rect">
            <a:avLst/>
          </a:prstGeom>
        </p:spPr>
      </p:pic>
      <p:pic>
        <p:nvPicPr>
          <p:cNvPr id="514" name="Picture 513"/>
          <p:cNvPicPr>
            <a:picLocks noChangeAspect="1"/>
          </p:cNvPicPr>
          <p:nvPr/>
        </p:nvPicPr>
        <p:blipFill rotWithShape="1">
          <a:blip r:embed="rId30"/>
          <a:srcRect r="45680"/>
          <a:stretch/>
        </p:blipFill>
        <p:spPr>
          <a:xfrm>
            <a:off x="8590591" y="2076564"/>
            <a:ext cx="327622" cy="407719"/>
          </a:xfrm>
          <a:prstGeom prst="rect">
            <a:avLst/>
          </a:prstGeom>
        </p:spPr>
      </p:pic>
      <p:cxnSp>
        <p:nvCxnSpPr>
          <p:cNvPr id="515" name="Straight Connector 514">
            <a:extLst>
              <a:ext uri="{FF2B5EF4-FFF2-40B4-BE49-F238E27FC236}">
                <a16:creationId xmlns:a16="http://schemas.microsoft.com/office/drawing/2014/main" id="{641B4310-7E0B-45C7-86A3-D2E2F0AA2FA0}"/>
              </a:ext>
            </a:extLst>
          </p:cNvPr>
          <p:cNvCxnSpPr>
            <a:cxnSpLocks/>
          </p:cNvCxnSpPr>
          <p:nvPr/>
        </p:nvCxnSpPr>
        <p:spPr>
          <a:xfrm flipV="1">
            <a:off x="8321258" y="2566682"/>
            <a:ext cx="182943" cy="374745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8377294" y="2498169"/>
            <a:ext cx="826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Vectors</a:t>
            </a:r>
            <a:endParaRPr lang="en-US" sz="800" dirty="0"/>
          </a:p>
        </p:txBody>
      </p:sp>
      <p:sp>
        <p:nvSpPr>
          <p:cNvPr id="517" name="TextBox 516"/>
          <p:cNvSpPr txBox="1"/>
          <p:nvPr/>
        </p:nvSpPr>
        <p:spPr>
          <a:xfrm>
            <a:off x="7371412" y="1663895"/>
            <a:ext cx="70602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a</a:t>
            </a:r>
            <a:r>
              <a:rPr lang="en-GB" sz="1100" b="1" i="1" dirty="0" smtClean="0">
                <a:solidFill>
                  <a:sysClr val="windowText" lastClr="000000"/>
                </a:solidFill>
              </a:rPr>
              <a:t>:b = 3:2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pic>
        <p:nvPicPr>
          <p:cNvPr id="518" name="Picture 5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19814" y="1549153"/>
            <a:ext cx="272729" cy="272729"/>
          </a:xfrm>
          <a:prstGeom prst="rect">
            <a:avLst/>
          </a:prstGeom>
        </p:spPr>
      </p:pic>
      <p:grpSp>
        <p:nvGrpSpPr>
          <p:cNvPr id="519" name="Group 518">
            <a:extLst>
              <a:ext uri="{FF2B5EF4-FFF2-40B4-BE49-F238E27FC236}">
                <a16:creationId xmlns:a16="http://schemas.microsoft.com/office/drawing/2014/main" id="{2371FEFA-5C2A-45F7-BE5E-BB0E5322C1A8}"/>
              </a:ext>
            </a:extLst>
          </p:cNvPr>
          <p:cNvGrpSpPr/>
          <p:nvPr/>
        </p:nvGrpSpPr>
        <p:grpSpPr>
          <a:xfrm>
            <a:off x="5354072" y="1571317"/>
            <a:ext cx="775268" cy="444180"/>
            <a:chOff x="9489430" y="1366258"/>
            <a:chExt cx="775268" cy="444180"/>
          </a:xfrm>
        </p:grpSpPr>
        <p:cxnSp>
          <p:nvCxnSpPr>
            <p:cNvPr id="520" name="Straight Arrow Connector 519"/>
            <p:cNvCxnSpPr/>
            <p:nvPr/>
          </p:nvCxnSpPr>
          <p:spPr>
            <a:xfrm flipV="1">
              <a:off x="9728310" y="1509207"/>
              <a:ext cx="505665" cy="859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Arrow Connector 520"/>
            <p:cNvCxnSpPr/>
            <p:nvPr/>
          </p:nvCxnSpPr>
          <p:spPr>
            <a:xfrm>
              <a:off x="9734122" y="1602742"/>
              <a:ext cx="530576" cy="959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TextBox 523"/>
            <p:cNvSpPr txBox="1"/>
            <p:nvPr/>
          </p:nvSpPr>
          <p:spPr>
            <a:xfrm>
              <a:off x="9497014" y="1366258"/>
              <a:ext cx="7060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>
                  <a:solidFill>
                    <a:sysClr val="windowText" lastClr="000000"/>
                  </a:solidFill>
                </a:rPr>
                <a:t>½ </a:t>
              </a:r>
              <a:endParaRPr lang="en-US" sz="1000" b="1" i="1">
                <a:solidFill>
                  <a:sysClr val="windowText" lastClr="000000"/>
                </a:solidFill>
              </a:endParaRP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9489430" y="1564217"/>
              <a:ext cx="7060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>
                  <a:solidFill>
                    <a:sysClr val="windowText" lastClr="000000"/>
                  </a:solidFill>
                </a:rPr>
                <a:t>½ </a:t>
              </a:r>
              <a:endParaRPr lang="en-US" sz="1000" b="1" i="1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526" name="Picture 525">
            <a:extLst>
              <a:ext uri="{FF2B5EF4-FFF2-40B4-BE49-F238E27FC236}">
                <a16:creationId xmlns:a16="http://schemas.microsoft.com/office/drawing/2014/main" id="{A0A04F40-E037-48D5-8523-451DB5765A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98717" y="1428052"/>
            <a:ext cx="602471" cy="370751"/>
          </a:xfrm>
          <a:prstGeom prst="rect">
            <a:avLst/>
          </a:prstGeom>
        </p:spPr>
      </p:pic>
      <p:sp>
        <p:nvSpPr>
          <p:cNvPr id="527" name="TextBox 526"/>
          <p:cNvSpPr txBox="1"/>
          <p:nvPr/>
        </p:nvSpPr>
        <p:spPr>
          <a:xfrm>
            <a:off x="2060851" y="1868658"/>
            <a:ext cx="6524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Sequences</a:t>
            </a:r>
            <a:endParaRPr lang="en-US" sz="800"/>
          </a:p>
        </p:txBody>
      </p:sp>
      <p:sp>
        <p:nvSpPr>
          <p:cNvPr id="528" name="TextBox 527"/>
          <p:cNvSpPr txBox="1"/>
          <p:nvPr/>
        </p:nvSpPr>
        <p:spPr>
          <a:xfrm>
            <a:off x="1847597" y="1713408"/>
            <a:ext cx="1078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7,10,13,16,19</a:t>
            </a:r>
            <a:endParaRPr lang="en-US" sz="1100" b="1" i="1" u="sng" dirty="0">
              <a:solidFill>
                <a:sysClr val="windowText" lastClr="000000"/>
              </a:solidFill>
            </a:endParaRPr>
          </a:p>
        </p:txBody>
      </p:sp>
      <p:sp>
        <p:nvSpPr>
          <p:cNvPr id="529" name="Oval 528"/>
          <p:cNvSpPr/>
          <p:nvPr/>
        </p:nvSpPr>
        <p:spPr>
          <a:xfrm>
            <a:off x="1188850" y="2059157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1" name="Straight Connector 530"/>
          <p:cNvCxnSpPr/>
          <p:nvPr/>
        </p:nvCxnSpPr>
        <p:spPr>
          <a:xfrm flipV="1">
            <a:off x="718632" y="2250627"/>
            <a:ext cx="349095" cy="381161"/>
          </a:xfrm>
          <a:prstGeom prst="line">
            <a:avLst/>
          </a:prstGeom>
          <a:ln>
            <a:solidFill>
              <a:srgbClr val="996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2" name="TextBox 531">
            <a:extLst>
              <a:ext uri="{FF2B5EF4-FFF2-40B4-BE49-F238E27FC236}">
                <a16:creationId xmlns:a16="http://schemas.microsoft.com/office/drawing/2014/main" id="{6CDD321D-B252-4B70-A069-84BDBF66FBF8}"/>
              </a:ext>
            </a:extLst>
          </p:cNvPr>
          <p:cNvSpPr txBox="1"/>
          <p:nvPr/>
        </p:nvSpPr>
        <p:spPr>
          <a:xfrm>
            <a:off x="89745" y="2941151"/>
            <a:ext cx="8057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Graphs</a:t>
            </a:r>
            <a:endParaRPr lang="en-US" sz="800" dirty="0"/>
          </a:p>
        </p:txBody>
      </p:sp>
      <p:sp>
        <p:nvSpPr>
          <p:cNvPr id="533" name="TextBox 532"/>
          <p:cNvSpPr txBox="1"/>
          <p:nvPr/>
        </p:nvSpPr>
        <p:spPr>
          <a:xfrm>
            <a:off x="1145279" y="2255206"/>
            <a:ext cx="1111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</a:t>
            </a:r>
          </a:p>
          <a:p>
            <a:pPr algn="ctr"/>
            <a:r>
              <a:rPr lang="en-US" sz="2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11</a:t>
            </a:r>
            <a:endParaRPr lang="en-GB" sz="22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534" name="Picture 2" descr="Image result for coordinate geometr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0" y="2447139"/>
            <a:ext cx="457391" cy="4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5" name="Picture 5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9150" y="1494702"/>
            <a:ext cx="522680" cy="282684"/>
          </a:xfrm>
          <a:prstGeom prst="rect">
            <a:avLst/>
          </a:prstGeom>
        </p:spPr>
      </p:pic>
      <p:pic>
        <p:nvPicPr>
          <p:cNvPr id="536" name="Picture 53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85116" y="260494"/>
            <a:ext cx="517948" cy="344671"/>
          </a:xfrm>
          <a:prstGeom prst="rect">
            <a:avLst/>
          </a:prstGeom>
        </p:spPr>
      </p:pic>
      <p:sp>
        <p:nvSpPr>
          <p:cNvPr id="537" name="TextBox 536"/>
          <p:cNvSpPr txBox="1"/>
          <p:nvPr/>
        </p:nvSpPr>
        <p:spPr>
          <a:xfrm>
            <a:off x="1183029" y="471150"/>
            <a:ext cx="1239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Direct / inverse proportion</a:t>
            </a:r>
            <a:endParaRPr lang="en-US" sz="800" dirty="0"/>
          </a:p>
        </p:txBody>
      </p:sp>
      <p:pic>
        <p:nvPicPr>
          <p:cNvPr id="538" name="Picture 53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548411" y="148964"/>
            <a:ext cx="408751" cy="354477"/>
          </a:xfrm>
          <a:prstGeom prst="rect">
            <a:avLst/>
          </a:prstGeom>
        </p:spPr>
      </p:pic>
      <p:sp>
        <p:nvSpPr>
          <p:cNvPr id="540" name="Oval 539">
            <a:extLst>
              <a:ext uri="{FF2B5EF4-FFF2-40B4-BE49-F238E27FC236}">
                <a16:creationId xmlns:a16="http://schemas.microsoft.com/office/drawing/2014/main" id="{119BE397-E93E-485B-ADFE-5B8A8BFDA498}"/>
              </a:ext>
            </a:extLst>
          </p:cNvPr>
          <p:cNvSpPr/>
          <p:nvPr/>
        </p:nvSpPr>
        <p:spPr>
          <a:xfrm>
            <a:off x="6704583" y="1029618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TextBox 540"/>
          <p:cNvSpPr txBox="1"/>
          <p:nvPr/>
        </p:nvSpPr>
        <p:spPr>
          <a:xfrm>
            <a:off x="2308751" y="369951"/>
            <a:ext cx="1239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Functions / Transformation</a:t>
            </a:r>
            <a:endParaRPr lang="en-US" sz="800" dirty="0"/>
          </a:p>
        </p:txBody>
      </p:sp>
      <p:sp>
        <p:nvSpPr>
          <p:cNvPr id="543" name="TextBox 542"/>
          <p:cNvSpPr txBox="1"/>
          <p:nvPr/>
        </p:nvSpPr>
        <p:spPr>
          <a:xfrm>
            <a:off x="2674525" y="175159"/>
            <a:ext cx="100932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f</a:t>
            </a:r>
            <a:r>
              <a:rPr lang="en-GB" sz="1100" b="1" i="1" baseline="30000" dirty="0" smtClean="0">
                <a:solidFill>
                  <a:sysClr val="windowText" lastClr="000000"/>
                </a:solidFill>
              </a:rPr>
              <a:t>-1</a:t>
            </a:r>
            <a:r>
              <a:rPr lang="en-GB" sz="1100" b="1" i="1" dirty="0" smtClean="0">
                <a:solidFill>
                  <a:sysClr val="windowText" lastClr="000000"/>
                </a:solidFill>
              </a:rPr>
              <a:t>(x)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544" name="TextBox 543"/>
          <p:cNvSpPr txBox="1"/>
          <p:nvPr/>
        </p:nvSpPr>
        <p:spPr>
          <a:xfrm>
            <a:off x="3630414" y="162718"/>
            <a:ext cx="7060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u="sng" dirty="0">
                <a:solidFill>
                  <a:sysClr val="windowText" lastClr="000000"/>
                </a:solidFill>
              </a:rPr>
              <a:t>X</a:t>
            </a:r>
            <a:endParaRPr lang="en-GB" sz="1100" b="1" i="1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100" b="1" i="1" dirty="0">
                <a:solidFill>
                  <a:sysClr val="windowText" lastClr="000000"/>
                </a:solidFill>
              </a:rPr>
              <a:t>8</a:t>
            </a:r>
            <a:endParaRPr lang="en-US" sz="11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546" name="TextBox 545"/>
          <p:cNvSpPr txBox="1"/>
          <p:nvPr/>
        </p:nvSpPr>
        <p:spPr>
          <a:xfrm>
            <a:off x="4631999" y="257859"/>
            <a:ext cx="70602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ysClr val="windowText" lastClr="000000"/>
                </a:solidFill>
              </a:rPr>
              <a:t>a = b</a:t>
            </a:r>
            <a:endParaRPr lang="en-US" sz="14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AA0F1B76-3A83-4A9B-9707-DD91D0839ABF}"/>
              </a:ext>
            </a:extLst>
          </p:cNvPr>
          <p:cNvSpPr txBox="1"/>
          <p:nvPr/>
        </p:nvSpPr>
        <p:spPr>
          <a:xfrm>
            <a:off x="5686273" y="513624"/>
            <a:ext cx="9540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</a:t>
            </a:r>
            <a:endParaRPr lang="en-US" sz="8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993059" y="178531"/>
            <a:ext cx="444482" cy="382350"/>
          </a:xfrm>
          <a:prstGeom prst="rect">
            <a:avLst/>
          </a:prstGeom>
        </p:spPr>
      </p:pic>
      <p:sp>
        <p:nvSpPr>
          <p:cNvPr id="548" name="Oval 547"/>
          <p:cNvSpPr/>
          <p:nvPr/>
        </p:nvSpPr>
        <p:spPr>
          <a:xfrm>
            <a:off x="7204350" y="523264"/>
            <a:ext cx="960605" cy="11288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0" name="TextBox 549"/>
          <p:cNvSpPr txBox="1"/>
          <p:nvPr/>
        </p:nvSpPr>
        <p:spPr>
          <a:xfrm>
            <a:off x="7110539" y="719313"/>
            <a:ext cx="1111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Further Education</a:t>
            </a:r>
            <a:endParaRPr lang="en-GB" sz="16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44712" y="9148450"/>
            <a:ext cx="904743" cy="9265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8" name="Picture 367">
            <a:extLst>
              <a:ext uri="{FF2B5EF4-FFF2-40B4-BE49-F238E27FC236}">
                <a16:creationId xmlns:a16="http://schemas.microsoft.com/office/drawing/2014/main" id="{E9426239-4B4B-4669-8BEA-CF175E6B9A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35505" y="1421255"/>
            <a:ext cx="252841" cy="25284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3"/>
          <a:srcRect l="50692" t="1952" r="-1" b="1"/>
          <a:stretch/>
        </p:blipFill>
        <p:spPr>
          <a:xfrm rot="16200000">
            <a:off x="2641698" y="114776"/>
            <a:ext cx="185739" cy="378768"/>
          </a:xfrm>
          <a:prstGeom prst="rect">
            <a:avLst/>
          </a:prstGeom>
        </p:spPr>
      </p:pic>
      <p:sp>
        <p:nvSpPr>
          <p:cNvPr id="370" name="Oval 369"/>
          <p:cNvSpPr/>
          <p:nvPr/>
        </p:nvSpPr>
        <p:spPr>
          <a:xfrm>
            <a:off x="2236520" y="6004333"/>
            <a:ext cx="904743" cy="9265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8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2" ma:contentTypeDescription="Create a new document." ma:contentTypeScope="" ma:versionID="b1fbaceda4837c821d9eab6b76db5f72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3a9497c13e60bc64bd89b94b00318f8a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71D115-4A6F-408D-B8D3-5A0F0CF91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D3DE51-017C-4FCA-8B80-C592E2AD0F6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2ecd3540-7ae6-4583-a408-d0fdbd12214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228</Words>
  <Application>Microsoft Office PowerPoint</Application>
  <PresentationFormat>A3 Paper (297x420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LGreen</dc:creator>
  <cp:lastModifiedBy>J Willis</cp:lastModifiedBy>
  <cp:revision>13</cp:revision>
  <cp:lastPrinted>2019-12-03T13:21:53Z</cp:lastPrinted>
  <dcterms:created xsi:type="dcterms:W3CDTF">2019-10-14T09:44:49Z</dcterms:created>
  <dcterms:modified xsi:type="dcterms:W3CDTF">2022-06-23T14:11:30Z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