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7" r:id="rId5"/>
  </p:sldIdLst>
  <p:sldSz cx="15119350" cy="21383625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DA3F6AA-8157-4A77-92AB-E23BA4DACA36}">
          <p14:sldIdLst>
            <p14:sldId id="257"/>
          </p14:sldIdLst>
        </p14:section>
        <p14:section name="Untitled Section" id="{F1C3A231-1A69-4AA5-9158-1F1A3818B3D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282"/>
    <a:srgbClr val="0049B1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23" autoAdjust="0"/>
    <p:restoredTop sz="94660"/>
  </p:normalViewPr>
  <p:slideViewPr>
    <p:cSldViewPr snapToGrid="0">
      <p:cViewPr>
        <p:scale>
          <a:sx n="142" d="100"/>
          <a:sy n="142" d="100"/>
        </p:scale>
        <p:origin x="-2754" y="-3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3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5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5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5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4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0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7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0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1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C52-1E04-4058-8769-B29FC9D2BF65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FBC52-1E04-4058-8769-B29FC9D2BF65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B1AA6-37C4-49E3-954D-C04CC173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3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osceles Triangle 16"/>
          <p:cNvSpPr/>
          <p:nvPr/>
        </p:nvSpPr>
        <p:spPr>
          <a:xfrm rot="16200000">
            <a:off x="411226" y="2186516"/>
            <a:ext cx="989784" cy="860176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585" tIns="32292" rIns="64585" bIns="32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72"/>
          </a:p>
        </p:txBody>
      </p:sp>
      <p:sp>
        <p:nvSpPr>
          <p:cNvPr id="11" name="Rectangle 10"/>
          <p:cNvSpPr/>
          <p:nvPr/>
        </p:nvSpPr>
        <p:spPr>
          <a:xfrm>
            <a:off x="42318" y="20265"/>
            <a:ext cx="15077031" cy="21363359"/>
          </a:xfrm>
          <a:prstGeom prst="rect">
            <a:avLst/>
          </a:prstGeom>
          <a:noFill/>
          <a:ln w="190500">
            <a:solidFill>
              <a:srgbClr val="0070C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grpSp>
        <p:nvGrpSpPr>
          <p:cNvPr id="373" name="Group 372"/>
          <p:cNvGrpSpPr/>
          <p:nvPr/>
        </p:nvGrpSpPr>
        <p:grpSpPr>
          <a:xfrm>
            <a:off x="958914" y="2382589"/>
            <a:ext cx="13219609" cy="18681391"/>
            <a:chOff x="2285580" y="2093853"/>
            <a:chExt cx="10506449" cy="19144061"/>
          </a:xfrm>
        </p:grpSpPr>
        <p:sp>
          <p:nvSpPr>
            <p:cNvPr id="19" name="U-Turn Arrow 18"/>
            <p:cNvSpPr/>
            <p:nvPr/>
          </p:nvSpPr>
          <p:spPr>
            <a:xfrm rot="5400000">
              <a:off x="6485621" y="-1849879"/>
              <a:ext cx="2216933" cy="10104398"/>
            </a:xfrm>
            <a:prstGeom prst="uturnArrow">
              <a:avLst>
                <a:gd name="adj1" fmla="val 23452"/>
                <a:gd name="adj2" fmla="val 11726"/>
                <a:gd name="adj3" fmla="val 25885"/>
                <a:gd name="adj4" fmla="val 50000"/>
                <a:gd name="adj5" fmla="val 83392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585" tIns="32292" rIns="64585" bIns="3229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72">
                <a:solidFill>
                  <a:schemeClr val="tx1"/>
                </a:solidFill>
              </a:endParaRPr>
            </a:p>
          </p:txBody>
        </p:sp>
        <p:sp>
          <p:nvSpPr>
            <p:cNvPr id="20" name="U-Turn Arrow 19"/>
            <p:cNvSpPr/>
            <p:nvPr/>
          </p:nvSpPr>
          <p:spPr>
            <a:xfrm rot="16200000">
              <a:off x="5584187" y="492903"/>
              <a:ext cx="2216933" cy="8814147"/>
            </a:xfrm>
            <a:prstGeom prst="uturnArrow">
              <a:avLst>
                <a:gd name="adj1" fmla="val 23452"/>
                <a:gd name="adj2" fmla="val 11726"/>
                <a:gd name="adj3" fmla="val 25885"/>
                <a:gd name="adj4" fmla="val 50000"/>
                <a:gd name="adj5" fmla="val 83392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585" tIns="32292" rIns="64585" bIns="3229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72">
                <a:solidFill>
                  <a:schemeClr val="tx1"/>
                </a:solidFill>
              </a:endParaRPr>
            </a:p>
          </p:txBody>
        </p:sp>
        <p:sp>
          <p:nvSpPr>
            <p:cNvPr id="22" name="U-Turn Arrow 21"/>
            <p:cNvSpPr/>
            <p:nvPr/>
          </p:nvSpPr>
          <p:spPr>
            <a:xfrm rot="5400000">
              <a:off x="7130746" y="2190561"/>
              <a:ext cx="2216933" cy="8814147"/>
            </a:xfrm>
            <a:prstGeom prst="uturnArrow">
              <a:avLst>
                <a:gd name="adj1" fmla="val 23452"/>
                <a:gd name="adj2" fmla="val 11726"/>
                <a:gd name="adj3" fmla="val 25885"/>
                <a:gd name="adj4" fmla="val 50000"/>
                <a:gd name="adj5" fmla="val 83392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585" tIns="32292" rIns="64585" bIns="3229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72">
                <a:solidFill>
                  <a:schemeClr val="tx1"/>
                </a:solidFill>
              </a:endParaRPr>
            </a:p>
          </p:txBody>
        </p:sp>
        <p:sp>
          <p:nvSpPr>
            <p:cNvPr id="23" name="U-Turn Arrow 22"/>
            <p:cNvSpPr/>
            <p:nvPr/>
          </p:nvSpPr>
          <p:spPr>
            <a:xfrm rot="16200000">
              <a:off x="5590604" y="3870854"/>
              <a:ext cx="2216933" cy="8814147"/>
            </a:xfrm>
            <a:prstGeom prst="uturnArrow">
              <a:avLst>
                <a:gd name="adj1" fmla="val 23452"/>
                <a:gd name="adj2" fmla="val 11726"/>
                <a:gd name="adj3" fmla="val 25885"/>
                <a:gd name="adj4" fmla="val 50000"/>
                <a:gd name="adj5" fmla="val 83392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585" tIns="32292" rIns="64585" bIns="3229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72">
                <a:solidFill>
                  <a:schemeClr val="tx1"/>
                </a:solidFill>
              </a:endParaRPr>
            </a:p>
          </p:txBody>
        </p:sp>
        <p:sp>
          <p:nvSpPr>
            <p:cNvPr id="24" name="U-Turn Arrow 23"/>
            <p:cNvSpPr/>
            <p:nvPr/>
          </p:nvSpPr>
          <p:spPr>
            <a:xfrm rot="5400000">
              <a:off x="7130746" y="5568512"/>
              <a:ext cx="2216933" cy="8814147"/>
            </a:xfrm>
            <a:prstGeom prst="uturnArrow">
              <a:avLst>
                <a:gd name="adj1" fmla="val 23452"/>
                <a:gd name="adj2" fmla="val 11726"/>
                <a:gd name="adj3" fmla="val 25885"/>
                <a:gd name="adj4" fmla="val 50000"/>
                <a:gd name="adj5" fmla="val 83392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585" tIns="32292" rIns="64585" bIns="3229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72">
                <a:solidFill>
                  <a:schemeClr val="tx1"/>
                </a:solidFill>
              </a:endParaRPr>
            </a:p>
          </p:txBody>
        </p:sp>
        <p:sp>
          <p:nvSpPr>
            <p:cNvPr id="25" name="U-Turn Arrow 24"/>
            <p:cNvSpPr/>
            <p:nvPr/>
          </p:nvSpPr>
          <p:spPr>
            <a:xfrm rot="16200000">
              <a:off x="5584187" y="7266170"/>
              <a:ext cx="2216933" cy="8814147"/>
            </a:xfrm>
            <a:prstGeom prst="uturnArrow">
              <a:avLst>
                <a:gd name="adj1" fmla="val 23452"/>
                <a:gd name="adj2" fmla="val 11726"/>
                <a:gd name="adj3" fmla="val 25885"/>
                <a:gd name="adj4" fmla="val 50000"/>
                <a:gd name="adj5" fmla="val 83392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585" tIns="32292" rIns="64585" bIns="3229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72">
                <a:solidFill>
                  <a:schemeClr val="tx1"/>
                </a:solidFill>
              </a:endParaRPr>
            </a:p>
          </p:txBody>
        </p:sp>
        <p:grpSp>
          <p:nvGrpSpPr>
            <p:cNvPr id="372" name="Group 371"/>
            <p:cNvGrpSpPr/>
            <p:nvPr/>
          </p:nvGrpSpPr>
          <p:grpSpPr>
            <a:xfrm>
              <a:off x="3414624" y="9094652"/>
              <a:ext cx="8348440" cy="69058"/>
              <a:chOff x="3414624" y="9094652"/>
              <a:chExt cx="8348440" cy="69058"/>
            </a:xfrm>
          </p:grpSpPr>
          <p:sp>
            <p:nvSpPr>
              <p:cNvPr id="271" name="Oval 270"/>
              <p:cNvSpPr/>
              <p:nvPr/>
            </p:nvSpPr>
            <p:spPr>
              <a:xfrm>
                <a:off x="3414624" y="910816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4153511" y="9102604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4897116" y="9094652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5591752" y="91002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6183015" y="91084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6921902" y="9102923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7665507" y="9094971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304" name="Oval 303"/>
              <p:cNvSpPr/>
              <p:nvPr/>
            </p:nvSpPr>
            <p:spPr>
              <a:xfrm>
                <a:off x="8934994" y="9108399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305" name="Oval 304"/>
              <p:cNvSpPr/>
              <p:nvPr/>
            </p:nvSpPr>
            <p:spPr>
              <a:xfrm>
                <a:off x="9673881" y="91028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306" name="Oval 305"/>
              <p:cNvSpPr/>
              <p:nvPr/>
            </p:nvSpPr>
            <p:spPr>
              <a:xfrm>
                <a:off x="10417486" y="90948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323" name="Oval 322"/>
              <p:cNvSpPr/>
              <p:nvPr/>
            </p:nvSpPr>
            <p:spPr>
              <a:xfrm>
                <a:off x="11112121" y="9100470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324" name="Oval 323"/>
              <p:cNvSpPr/>
              <p:nvPr/>
            </p:nvSpPr>
            <p:spPr>
              <a:xfrm>
                <a:off x="11703385" y="9108718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</p:grpSp>
        <p:grpSp>
          <p:nvGrpSpPr>
            <p:cNvPr id="358" name="Group 357"/>
            <p:cNvGrpSpPr/>
            <p:nvPr/>
          </p:nvGrpSpPr>
          <p:grpSpPr>
            <a:xfrm>
              <a:off x="8900897" y="12499608"/>
              <a:ext cx="798566" cy="60554"/>
              <a:chOff x="5851090" y="10233525"/>
              <a:chExt cx="611765" cy="55938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359" name="Oval 358"/>
              <p:cNvSpPr/>
              <p:nvPr/>
            </p:nvSpPr>
            <p:spPr>
              <a:xfrm>
                <a:off x="5851090" y="10238663"/>
                <a:ext cx="45719" cy="508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360" name="Oval 359"/>
              <p:cNvSpPr/>
              <p:nvPr/>
            </p:nvSpPr>
            <p:spPr>
              <a:xfrm>
                <a:off x="6417136" y="10233525"/>
                <a:ext cx="45719" cy="508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</p:grpSp>
        <p:grpSp>
          <p:nvGrpSpPr>
            <p:cNvPr id="397" name="Group 396"/>
            <p:cNvGrpSpPr/>
            <p:nvPr/>
          </p:nvGrpSpPr>
          <p:grpSpPr>
            <a:xfrm>
              <a:off x="2431321" y="12247716"/>
              <a:ext cx="10360708" cy="8990198"/>
              <a:chOff x="789039" y="2202427"/>
              <a:chExt cx="7937127" cy="8304888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526" name="U-Turn Arrow 525"/>
              <p:cNvSpPr/>
              <p:nvPr/>
            </p:nvSpPr>
            <p:spPr>
              <a:xfrm rot="5400000">
                <a:off x="4326027" y="-149772"/>
                <a:ext cx="2047939" cy="6752338"/>
              </a:xfrm>
              <a:prstGeom prst="uturnArrow">
                <a:avLst>
                  <a:gd name="adj1" fmla="val 23452"/>
                  <a:gd name="adj2" fmla="val 11726"/>
                  <a:gd name="adj3" fmla="val 25885"/>
                  <a:gd name="adj4" fmla="val 50000"/>
                  <a:gd name="adj5" fmla="val 833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4585" tIns="32292" rIns="64585" bIns="3229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72">
                  <a:solidFill>
                    <a:schemeClr val="tx1"/>
                  </a:solidFill>
                </a:endParaRPr>
              </a:p>
            </p:txBody>
          </p:sp>
          <p:sp>
            <p:nvSpPr>
              <p:cNvPr id="527" name="U-Turn Arrow 526"/>
              <p:cNvSpPr/>
              <p:nvPr/>
            </p:nvSpPr>
            <p:spPr>
              <a:xfrm rot="16200000">
                <a:off x="3141238" y="1418475"/>
                <a:ext cx="2047939" cy="6752338"/>
              </a:xfrm>
              <a:prstGeom prst="uturnArrow">
                <a:avLst>
                  <a:gd name="adj1" fmla="val 23452"/>
                  <a:gd name="adj2" fmla="val 11726"/>
                  <a:gd name="adj3" fmla="val 25885"/>
                  <a:gd name="adj4" fmla="val 50000"/>
                  <a:gd name="adj5" fmla="val 833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4585" tIns="32292" rIns="64585" bIns="3229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72">
                  <a:solidFill>
                    <a:schemeClr val="tx1"/>
                  </a:solidFill>
                </a:endParaRPr>
              </a:p>
            </p:txBody>
          </p:sp>
          <p:sp>
            <p:nvSpPr>
              <p:cNvPr id="528" name="U-Turn Arrow 527"/>
              <p:cNvSpPr/>
              <p:nvPr/>
            </p:nvSpPr>
            <p:spPr>
              <a:xfrm rot="5400000">
                <a:off x="4326026" y="2986723"/>
                <a:ext cx="2047939" cy="6752338"/>
              </a:xfrm>
              <a:prstGeom prst="uturnArrow">
                <a:avLst>
                  <a:gd name="adj1" fmla="val 23452"/>
                  <a:gd name="adj2" fmla="val 11726"/>
                  <a:gd name="adj3" fmla="val 25885"/>
                  <a:gd name="adj4" fmla="val 50000"/>
                  <a:gd name="adj5" fmla="val 833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4585" tIns="32292" rIns="64585" bIns="3229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72">
                  <a:solidFill>
                    <a:schemeClr val="tx1"/>
                  </a:solidFill>
                </a:endParaRPr>
              </a:p>
            </p:txBody>
          </p:sp>
          <p:sp>
            <p:nvSpPr>
              <p:cNvPr id="529" name="U-Turn Arrow 528"/>
              <p:cNvSpPr/>
              <p:nvPr/>
            </p:nvSpPr>
            <p:spPr>
              <a:xfrm rot="16200000">
                <a:off x="3146154" y="4538929"/>
                <a:ext cx="2047939" cy="6752338"/>
              </a:xfrm>
              <a:prstGeom prst="uturnArrow">
                <a:avLst>
                  <a:gd name="adj1" fmla="val 23452"/>
                  <a:gd name="adj2" fmla="val 11726"/>
                  <a:gd name="adj3" fmla="val 25885"/>
                  <a:gd name="adj4" fmla="val 50000"/>
                  <a:gd name="adj5" fmla="val 833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4585" tIns="32292" rIns="64585" bIns="3229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72">
                  <a:solidFill>
                    <a:schemeClr val="tx1"/>
                  </a:solidFill>
                </a:endParaRPr>
              </a:p>
            </p:txBody>
          </p:sp>
          <p:sp>
            <p:nvSpPr>
              <p:cNvPr id="530" name="U-Turn Arrow 529"/>
              <p:cNvSpPr/>
              <p:nvPr/>
            </p:nvSpPr>
            <p:spPr>
              <a:xfrm rot="5400000">
                <a:off x="4326026" y="6107177"/>
                <a:ext cx="2047939" cy="6752338"/>
              </a:xfrm>
              <a:prstGeom prst="uturnArrow">
                <a:avLst>
                  <a:gd name="adj1" fmla="val 23452"/>
                  <a:gd name="adj2" fmla="val 11726"/>
                  <a:gd name="adj3" fmla="val 25885"/>
                  <a:gd name="adj4" fmla="val 50000"/>
                  <a:gd name="adj5" fmla="val 833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4585" tIns="32292" rIns="64585" bIns="3229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72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1" name="Rectangle 370"/>
            <p:cNvSpPr/>
            <p:nvPr/>
          </p:nvSpPr>
          <p:spPr>
            <a:xfrm>
              <a:off x="2437738" y="20708894"/>
              <a:ext cx="3828060" cy="52804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8" name="Group 547"/>
            <p:cNvGrpSpPr/>
            <p:nvPr/>
          </p:nvGrpSpPr>
          <p:grpSpPr>
            <a:xfrm>
              <a:off x="3375873" y="7404946"/>
              <a:ext cx="8348440" cy="69058"/>
              <a:chOff x="3414624" y="9094652"/>
              <a:chExt cx="8348440" cy="69058"/>
            </a:xfrm>
          </p:grpSpPr>
          <p:sp>
            <p:nvSpPr>
              <p:cNvPr id="550" name="Oval 549"/>
              <p:cNvSpPr/>
              <p:nvPr/>
            </p:nvSpPr>
            <p:spPr>
              <a:xfrm>
                <a:off x="3414624" y="910816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552" name="Oval 551"/>
              <p:cNvSpPr/>
              <p:nvPr/>
            </p:nvSpPr>
            <p:spPr>
              <a:xfrm>
                <a:off x="4153511" y="9102604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554" name="Oval 553"/>
              <p:cNvSpPr/>
              <p:nvPr/>
            </p:nvSpPr>
            <p:spPr>
              <a:xfrm>
                <a:off x="4897116" y="9094652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01" name="Oval 600"/>
              <p:cNvSpPr/>
              <p:nvPr/>
            </p:nvSpPr>
            <p:spPr>
              <a:xfrm>
                <a:off x="5591752" y="91002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35" name="Oval 634"/>
              <p:cNvSpPr/>
              <p:nvPr/>
            </p:nvSpPr>
            <p:spPr>
              <a:xfrm>
                <a:off x="6183015" y="91084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47" name="Oval 646"/>
              <p:cNvSpPr/>
              <p:nvPr/>
            </p:nvSpPr>
            <p:spPr>
              <a:xfrm>
                <a:off x="6921902" y="9102923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48" name="Oval 647"/>
              <p:cNvSpPr/>
              <p:nvPr/>
            </p:nvSpPr>
            <p:spPr>
              <a:xfrm>
                <a:off x="7665507" y="9094971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49" name="Oval 648"/>
              <p:cNvSpPr/>
              <p:nvPr/>
            </p:nvSpPr>
            <p:spPr>
              <a:xfrm>
                <a:off x="8360143" y="910055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74" name="Oval 673"/>
              <p:cNvSpPr/>
              <p:nvPr/>
            </p:nvSpPr>
            <p:spPr>
              <a:xfrm>
                <a:off x="8934994" y="9108399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75" name="Oval 674"/>
              <p:cNvSpPr/>
              <p:nvPr/>
            </p:nvSpPr>
            <p:spPr>
              <a:xfrm>
                <a:off x="9673881" y="91028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76" name="Oval 675"/>
              <p:cNvSpPr/>
              <p:nvPr/>
            </p:nvSpPr>
            <p:spPr>
              <a:xfrm>
                <a:off x="10417486" y="90948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77" name="Oval 676"/>
              <p:cNvSpPr/>
              <p:nvPr/>
            </p:nvSpPr>
            <p:spPr>
              <a:xfrm>
                <a:off x="11112121" y="9100470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78" name="Oval 677"/>
              <p:cNvSpPr/>
              <p:nvPr/>
            </p:nvSpPr>
            <p:spPr>
              <a:xfrm>
                <a:off x="11703385" y="9108718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</p:grpSp>
        <p:grpSp>
          <p:nvGrpSpPr>
            <p:cNvPr id="680" name="Group 679"/>
            <p:cNvGrpSpPr/>
            <p:nvPr/>
          </p:nvGrpSpPr>
          <p:grpSpPr>
            <a:xfrm>
              <a:off x="3369969" y="5696005"/>
              <a:ext cx="8348440" cy="77371"/>
              <a:chOff x="3414624" y="9087921"/>
              <a:chExt cx="8348440" cy="77371"/>
            </a:xfrm>
          </p:grpSpPr>
          <p:sp>
            <p:nvSpPr>
              <p:cNvPr id="681" name="Oval 680"/>
              <p:cNvSpPr/>
              <p:nvPr/>
            </p:nvSpPr>
            <p:spPr>
              <a:xfrm>
                <a:off x="3414624" y="910816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82" name="Oval 681"/>
              <p:cNvSpPr/>
              <p:nvPr/>
            </p:nvSpPr>
            <p:spPr>
              <a:xfrm>
                <a:off x="3935286" y="9110300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83" name="Oval 682"/>
              <p:cNvSpPr/>
              <p:nvPr/>
            </p:nvSpPr>
            <p:spPr>
              <a:xfrm>
                <a:off x="4732100" y="9090002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84" name="Oval 683"/>
              <p:cNvSpPr/>
              <p:nvPr/>
            </p:nvSpPr>
            <p:spPr>
              <a:xfrm>
                <a:off x="5375234" y="9095393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85" name="Oval 684"/>
              <p:cNvSpPr/>
              <p:nvPr/>
            </p:nvSpPr>
            <p:spPr>
              <a:xfrm>
                <a:off x="6183015" y="91084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86" name="Oval 685"/>
              <p:cNvSpPr/>
              <p:nvPr/>
            </p:nvSpPr>
            <p:spPr>
              <a:xfrm>
                <a:off x="6921902" y="9102923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87" name="Oval 686"/>
              <p:cNvSpPr/>
              <p:nvPr/>
            </p:nvSpPr>
            <p:spPr>
              <a:xfrm>
                <a:off x="7556897" y="9087921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88" name="Oval 687"/>
              <p:cNvSpPr/>
              <p:nvPr/>
            </p:nvSpPr>
            <p:spPr>
              <a:xfrm>
                <a:off x="8360143" y="910055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91" name="Oval 690"/>
              <p:cNvSpPr/>
              <p:nvPr/>
            </p:nvSpPr>
            <p:spPr>
              <a:xfrm>
                <a:off x="10417486" y="90948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92" name="Oval 691"/>
              <p:cNvSpPr/>
              <p:nvPr/>
            </p:nvSpPr>
            <p:spPr>
              <a:xfrm>
                <a:off x="11112121" y="9100470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93" name="Oval 692"/>
              <p:cNvSpPr/>
              <p:nvPr/>
            </p:nvSpPr>
            <p:spPr>
              <a:xfrm>
                <a:off x="11703385" y="9108718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</p:grpSp>
        <p:grpSp>
          <p:nvGrpSpPr>
            <p:cNvPr id="694" name="Group 693"/>
            <p:cNvGrpSpPr/>
            <p:nvPr/>
          </p:nvGrpSpPr>
          <p:grpSpPr>
            <a:xfrm>
              <a:off x="3369969" y="4028936"/>
              <a:ext cx="8348440" cy="69058"/>
              <a:chOff x="3414624" y="9094652"/>
              <a:chExt cx="8348440" cy="69058"/>
            </a:xfrm>
          </p:grpSpPr>
          <p:sp>
            <p:nvSpPr>
              <p:cNvPr id="695" name="Oval 694"/>
              <p:cNvSpPr/>
              <p:nvPr/>
            </p:nvSpPr>
            <p:spPr>
              <a:xfrm>
                <a:off x="3414624" y="910816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96" name="Oval 695"/>
              <p:cNvSpPr/>
              <p:nvPr/>
            </p:nvSpPr>
            <p:spPr>
              <a:xfrm>
                <a:off x="4153511" y="9102604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97" name="Oval 696"/>
              <p:cNvSpPr/>
              <p:nvPr/>
            </p:nvSpPr>
            <p:spPr>
              <a:xfrm>
                <a:off x="4897116" y="9094652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98" name="Oval 697"/>
              <p:cNvSpPr/>
              <p:nvPr/>
            </p:nvSpPr>
            <p:spPr>
              <a:xfrm>
                <a:off x="5591752" y="91002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699" name="Oval 698"/>
              <p:cNvSpPr/>
              <p:nvPr/>
            </p:nvSpPr>
            <p:spPr>
              <a:xfrm>
                <a:off x="6183015" y="91084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00" name="Oval 699"/>
              <p:cNvSpPr/>
              <p:nvPr/>
            </p:nvSpPr>
            <p:spPr>
              <a:xfrm>
                <a:off x="6921902" y="9102923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01" name="Oval 700"/>
              <p:cNvSpPr/>
              <p:nvPr/>
            </p:nvSpPr>
            <p:spPr>
              <a:xfrm>
                <a:off x="7665507" y="9094971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02" name="Oval 701"/>
              <p:cNvSpPr/>
              <p:nvPr/>
            </p:nvSpPr>
            <p:spPr>
              <a:xfrm>
                <a:off x="8360143" y="910055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03" name="Oval 702"/>
              <p:cNvSpPr/>
              <p:nvPr/>
            </p:nvSpPr>
            <p:spPr>
              <a:xfrm>
                <a:off x="8934994" y="9108399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04" name="Oval 703"/>
              <p:cNvSpPr/>
              <p:nvPr/>
            </p:nvSpPr>
            <p:spPr>
              <a:xfrm>
                <a:off x="9673881" y="91028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05" name="Oval 704"/>
              <p:cNvSpPr/>
              <p:nvPr/>
            </p:nvSpPr>
            <p:spPr>
              <a:xfrm>
                <a:off x="10417486" y="90948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06" name="Oval 705"/>
              <p:cNvSpPr/>
              <p:nvPr/>
            </p:nvSpPr>
            <p:spPr>
              <a:xfrm>
                <a:off x="11112121" y="9100470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07" name="Oval 706"/>
              <p:cNvSpPr/>
              <p:nvPr/>
            </p:nvSpPr>
            <p:spPr>
              <a:xfrm>
                <a:off x="11703385" y="9108718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</p:grpSp>
        <p:grpSp>
          <p:nvGrpSpPr>
            <p:cNvPr id="708" name="Group 707"/>
            <p:cNvGrpSpPr/>
            <p:nvPr/>
          </p:nvGrpSpPr>
          <p:grpSpPr>
            <a:xfrm>
              <a:off x="4852461" y="2313763"/>
              <a:ext cx="6865948" cy="69058"/>
              <a:chOff x="4897116" y="9094652"/>
              <a:chExt cx="6865948" cy="69058"/>
            </a:xfrm>
          </p:grpSpPr>
          <p:sp>
            <p:nvSpPr>
              <p:cNvPr id="711" name="Oval 710"/>
              <p:cNvSpPr/>
              <p:nvPr/>
            </p:nvSpPr>
            <p:spPr>
              <a:xfrm>
                <a:off x="4897116" y="9094652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12" name="Oval 711"/>
              <p:cNvSpPr/>
              <p:nvPr/>
            </p:nvSpPr>
            <p:spPr>
              <a:xfrm>
                <a:off x="5591752" y="91002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13" name="Oval 712"/>
              <p:cNvSpPr/>
              <p:nvPr/>
            </p:nvSpPr>
            <p:spPr>
              <a:xfrm>
                <a:off x="6183015" y="91084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14" name="Oval 713"/>
              <p:cNvSpPr/>
              <p:nvPr/>
            </p:nvSpPr>
            <p:spPr>
              <a:xfrm>
                <a:off x="6921902" y="9102923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15" name="Oval 714"/>
              <p:cNvSpPr/>
              <p:nvPr/>
            </p:nvSpPr>
            <p:spPr>
              <a:xfrm>
                <a:off x="7665507" y="9094971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16" name="Oval 715"/>
              <p:cNvSpPr/>
              <p:nvPr/>
            </p:nvSpPr>
            <p:spPr>
              <a:xfrm>
                <a:off x="8225657" y="910055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17" name="Oval 716"/>
              <p:cNvSpPr/>
              <p:nvPr/>
            </p:nvSpPr>
            <p:spPr>
              <a:xfrm>
                <a:off x="8934994" y="9108399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18" name="Oval 717"/>
              <p:cNvSpPr/>
              <p:nvPr/>
            </p:nvSpPr>
            <p:spPr>
              <a:xfrm>
                <a:off x="9673881" y="91028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19" name="Oval 718"/>
              <p:cNvSpPr/>
              <p:nvPr/>
            </p:nvSpPr>
            <p:spPr>
              <a:xfrm>
                <a:off x="10417486" y="90948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20" name="Oval 719"/>
              <p:cNvSpPr/>
              <p:nvPr/>
            </p:nvSpPr>
            <p:spPr>
              <a:xfrm>
                <a:off x="11112121" y="9100470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21" name="Oval 720"/>
              <p:cNvSpPr/>
              <p:nvPr/>
            </p:nvSpPr>
            <p:spPr>
              <a:xfrm>
                <a:off x="11703385" y="9108718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</p:grpSp>
        <p:grpSp>
          <p:nvGrpSpPr>
            <p:cNvPr id="722" name="Group 721"/>
            <p:cNvGrpSpPr/>
            <p:nvPr/>
          </p:nvGrpSpPr>
          <p:grpSpPr>
            <a:xfrm>
              <a:off x="3406613" y="10788953"/>
              <a:ext cx="8348440" cy="83465"/>
              <a:chOff x="3414624" y="9080245"/>
              <a:chExt cx="8348440" cy="83465"/>
            </a:xfrm>
          </p:grpSpPr>
          <p:sp>
            <p:nvSpPr>
              <p:cNvPr id="723" name="Oval 722"/>
              <p:cNvSpPr/>
              <p:nvPr/>
            </p:nvSpPr>
            <p:spPr>
              <a:xfrm>
                <a:off x="3414624" y="910816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24" name="Oval 723"/>
              <p:cNvSpPr/>
              <p:nvPr/>
            </p:nvSpPr>
            <p:spPr>
              <a:xfrm>
                <a:off x="4153511" y="9102604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25" name="Oval 724"/>
              <p:cNvSpPr/>
              <p:nvPr/>
            </p:nvSpPr>
            <p:spPr>
              <a:xfrm>
                <a:off x="4897116" y="9094652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26" name="Oval 725"/>
              <p:cNvSpPr/>
              <p:nvPr/>
            </p:nvSpPr>
            <p:spPr>
              <a:xfrm>
                <a:off x="5591752" y="91002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27" name="Oval 726"/>
              <p:cNvSpPr/>
              <p:nvPr/>
            </p:nvSpPr>
            <p:spPr>
              <a:xfrm>
                <a:off x="6183015" y="91084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28" name="Oval 727"/>
              <p:cNvSpPr/>
              <p:nvPr/>
            </p:nvSpPr>
            <p:spPr>
              <a:xfrm>
                <a:off x="6921902" y="9102923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29" name="Oval 728"/>
              <p:cNvSpPr/>
              <p:nvPr/>
            </p:nvSpPr>
            <p:spPr>
              <a:xfrm>
                <a:off x="7665507" y="9094971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30" name="Oval 729"/>
              <p:cNvSpPr/>
              <p:nvPr/>
            </p:nvSpPr>
            <p:spPr>
              <a:xfrm>
                <a:off x="8360143" y="910055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31" name="Oval 730"/>
              <p:cNvSpPr/>
              <p:nvPr/>
            </p:nvSpPr>
            <p:spPr>
              <a:xfrm>
                <a:off x="9043163" y="908024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32" name="Oval 731"/>
              <p:cNvSpPr/>
              <p:nvPr/>
            </p:nvSpPr>
            <p:spPr>
              <a:xfrm>
                <a:off x="9673881" y="91028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33" name="Oval 732"/>
              <p:cNvSpPr/>
              <p:nvPr/>
            </p:nvSpPr>
            <p:spPr>
              <a:xfrm>
                <a:off x="10417486" y="90948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34" name="Oval 733"/>
              <p:cNvSpPr/>
              <p:nvPr/>
            </p:nvSpPr>
            <p:spPr>
              <a:xfrm>
                <a:off x="11112121" y="9100470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35" name="Oval 734"/>
              <p:cNvSpPr/>
              <p:nvPr/>
            </p:nvSpPr>
            <p:spPr>
              <a:xfrm>
                <a:off x="11703385" y="9108718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</p:grpSp>
        <p:grpSp>
          <p:nvGrpSpPr>
            <p:cNvPr id="736" name="Group 735"/>
            <p:cNvGrpSpPr/>
            <p:nvPr/>
          </p:nvGrpSpPr>
          <p:grpSpPr>
            <a:xfrm>
              <a:off x="3406613" y="12477539"/>
              <a:ext cx="8348440" cy="69058"/>
              <a:chOff x="3414624" y="9094652"/>
              <a:chExt cx="8348440" cy="69058"/>
            </a:xfrm>
          </p:grpSpPr>
          <p:sp>
            <p:nvSpPr>
              <p:cNvPr id="737" name="Oval 736"/>
              <p:cNvSpPr/>
              <p:nvPr/>
            </p:nvSpPr>
            <p:spPr>
              <a:xfrm>
                <a:off x="3414624" y="910816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38" name="Oval 737"/>
              <p:cNvSpPr/>
              <p:nvPr/>
            </p:nvSpPr>
            <p:spPr>
              <a:xfrm>
                <a:off x="4153511" y="9102604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39" name="Oval 738"/>
              <p:cNvSpPr/>
              <p:nvPr/>
            </p:nvSpPr>
            <p:spPr>
              <a:xfrm>
                <a:off x="4897116" y="9094652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40" name="Oval 739"/>
              <p:cNvSpPr/>
              <p:nvPr/>
            </p:nvSpPr>
            <p:spPr>
              <a:xfrm>
                <a:off x="5591752" y="91002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41" name="Oval 740"/>
              <p:cNvSpPr/>
              <p:nvPr/>
            </p:nvSpPr>
            <p:spPr>
              <a:xfrm>
                <a:off x="6183015" y="91084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42" name="Oval 741"/>
              <p:cNvSpPr/>
              <p:nvPr/>
            </p:nvSpPr>
            <p:spPr>
              <a:xfrm>
                <a:off x="6921902" y="9102923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43" name="Oval 742"/>
              <p:cNvSpPr/>
              <p:nvPr/>
            </p:nvSpPr>
            <p:spPr>
              <a:xfrm>
                <a:off x="7665507" y="9094971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44" name="Oval 743"/>
              <p:cNvSpPr/>
              <p:nvPr/>
            </p:nvSpPr>
            <p:spPr>
              <a:xfrm>
                <a:off x="8360143" y="910055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45" name="Oval 744"/>
              <p:cNvSpPr/>
              <p:nvPr/>
            </p:nvSpPr>
            <p:spPr>
              <a:xfrm>
                <a:off x="8934994" y="9108399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46" name="Oval 745"/>
              <p:cNvSpPr/>
              <p:nvPr/>
            </p:nvSpPr>
            <p:spPr>
              <a:xfrm>
                <a:off x="9673881" y="91028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47" name="Oval 746"/>
              <p:cNvSpPr/>
              <p:nvPr/>
            </p:nvSpPr>
            <p:spPr>
              <a:xfrm>
                <a:off x="10417486" y="90948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48" name="Oval 747"/>
              <p:cNvSpPr/>
              <p:nvPr/>
            </p:nvSpPr>
            <p:spPr>
              <a:xfrm>
                <a:off x="11112121" y="9100470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49" name="Oval 748"/>
              <p:cNvSpPr/>
              <p:nvPr/>
            </p:nvSpPr>
            <p:spPr>
              <a:xfrm>
                <a:off x="11703385" y="9108718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</p:grpSp>
        <p:grpSp>
          <p:nvGrpSpPr>
            <p:cNvPr id="750" name="Group 749"/>
            <p:cNvGrpSpPr/>
            <p:nvPr/>
          </p:nvGrpSpPr>
          <p:grpSpPr>
            <a:xfrm>
              <a:off x="3419064" y="14169082"/>
              <a:ext cx="8348440" cy="69058"/>
              <a:chOff x="3414624" y="9094652"/>
              <a:chExt cx="8348440" cy="69058"/>
            </a:xfrm>
          </p:grpSpPr>
          <p:sp>
            <p:nvSpPr>
              <p:cNvPr id="751" name="Oval 750"/>
              <p:cNvSpPr/>
              <p:nvPr/>
            </p:nvSpPr>
            <p:spPr>
              <a:xfrm>
                <a:off x="3414624" y="910816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52" name="Oval 751"/>
              <p:cNvSpPr/>
              <p:nvPr/>
            </p:nvSpPr>
            <p:spPr>
              <a:xfrm>
                <a:off x="4153511" y="9102604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53" name="Oval 752"/>
              <p:cNvSpPr/>
              <p:nvPr/>
            </p:nvSpPr>
            <p:spPr>
              <a:xfrm>
                <a:off x="4897116" y="9094652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54" name="Oval 753"/>
              <p:cNvSpPr/>
              <p:nvPr/>
            </p:nvSpPr>
            <p:spPr>
              <a:xfrm>
                <a:off x="5591752" y="91002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55" name="Oval 754"/>
              <p:cNvSpPr/>
              <p:nvPr/>
            </p:nvSpPr>
            <p:spPr>
              <a:xfrm>
                <a:off x="6183015" y="91084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56" name="Oval 755"/>
              <p:cNvSpPr/>
              <p:nvPr/>
            </p:nvSpPr>
            <p:spPr>
              <a:xfrm>
                <a:off x="6921902" y="9102923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57" name="Oval 756"/>
              <p:cNvSpPr/>
              <p:nvPr/>
            </p:nvSpPr>
            <p:spPr>
              <a:xfrm>
                <a:off x="7665507" y="9094971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58" name="Oval 757"/>
              <p:cNvSpPr/>
              <p:nvPr/>
            </p:nvSpPr>
            <p:spPr>
              <a:xfrm>
                <a:off x="8360143" y="910055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59" name="Oval 758"/>
              <p:cNvSpPr/>
              <p:nvPr/>
            </p:nvSpPr>
            <p:spPr>
              <a:xfrm>
                <a:off x="8934994" y="9108399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60" name="Oval 759"/>
              <p:cNvSpPr/>
              <p:nvPr/>
            </p:nvSpPr>
            <p:spPr>
              <a:xfrm>
                <a:off x="9673881" y="91028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61" name="Oval 760"/>
              <p:cNvSpPr/>
              <p:nvPr/>
            </p:nvSpPr>
            <p:spPr>
              <a:xfrm>
                <a:off x="10417486" y="90948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62" name="Oval 761"/>
              <p:cNvSpPr/>
              <p:nvPr/>
            </p:nvSpPr>
            <p:spPr>
              <a:xfrm>
                <a:off x="11112121" y="9100470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63" name="Oval 762"/>
              <p:cNvSpPr/>
              <p:nvPr/>
            </p:nvSpPr>
            <p:spPr>
              <a:xfrm>
                <a:off x="11703385" y="9108718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</p:grpSp>
        <p:grpSp>
          <p:nvGrpSpPr>
            <p:cNvPr id="764" name="Group 763"/>
            <p:cNvGrpSpPr/>
            <p:nvPr/>
          </p:nvGrpSpPr>
          <p:grpSpPr>
            <a:xfrm>
              <a:off x="4153511" y="15869838"/>
              <a:ext cx="7609553" cy="69058"/>
              <a:chOff x="4153511" y="9094652"/>
              <a:chExt cx="7609553" cy="69058"/>
            </a:xfrm>
          </p:grpSpPr>
          <p:sp>
            <p:nvSpPr>
              <p:cNvPr id="766" name="Oval 765"/>
              <p:cNvSpPr/>
              <p:nvPr/>
            </p:nvSpPr>
            <p:spPr>
              <a:xfrm>
                <a:off x="4153511" y="9102604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67" name="Oval 766"/>
              <p:cNvSpPr/>
              <p:nvPr/>
            </p:nvSpPr>
            <p:spPr>
              <a:xfrm>
                <a:off x="4897116" y="9094652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68" name="Oval 767"/>
              <p:cNvSpPr/>
              <p:nvPr/>
            </p:nvSpPr>
            <p:spPr>
              <a:xfrm>
                <a:off x="5591752" y="91002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69" name="Oval 768"/>
              <p:cNvSpPr/>
              <p:nvPr/>
            </p:nvSpPr>
            <p:spPr>
              <a:xfrm>
                <a:off x="6183015" y="91084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70" name="Oval 769"/>
              <p:cNvSpPr/>
              <p:nvPr/>
            </p:nvSpPr>
            <p:spPr>
              <a:xfrm>
                <a:off x="6921902" y="9102923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71" name="Oval 770"/>
              <p:cNvSpPr/>
              <p:nvPr/>
            </p:nvSpPr>
            <p:spPr>
              <a:xfrm>
                <a:off x="7471044" y="909971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74" name="Oval 773"/>
              <p:cNvSpPr/>
              <p:nvPr/>
            </p:nvSpPr>
            <p:spPr>
              <a:xfrm>
                <a:off x="9673881" y="91028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75" name="Oval 774"/>
              <p:cNvSpPr/>
              <p:nvPr/>
            </p:nvSpPr>
            <p:spPr>
              <a:xfrm>
                <a:off x="10417486" y="90948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76" name="Oval 775"/>
              <p:cNvSpPr/>
              <p:nvPr/>
            </p:nvSpPr>
            <p:spPr>
              <a:xfrm>
                <a:off x="11112121" y="9100470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77" name="Oval 776"/>
              <p:cNvSpPr/>
              <p:nvPr/>
            </p:nvSpPr>
            <p:spPr>
              <a:xfrm>
                <a:off x="11703385" y="9108718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</p:grpSp>
        <p:grpSp>
          <p:nvGrpSpPr>
            <p:cNvPr id="778" name="Group 777"/>
            <p:cNvGrpSpPr/>
            <p:nvPr/>
          </p:nvGrpSpPr>
          <p:grpSpPr>
            <a:xfrm>
              <a:off x="3414624" y="17570594"/>
              <a:ext cx="8348440" cy="69058"/>
              <a:chOff x="3414624" y="9094652"/>
              <a:chExt cx="8348440" cy="69058"/>
            </a:xfrm>
          </p:grpSpPr>
          <p:sp>
            <p:nvSpPr>
              <p:cNvPr id="779" name="Oval 778"/>
              <p:cNvSpPr/>
              <p:nvPr/>
            </p:nvSpPr>
            <p:spPr>
              <a:xfrm>
                <a:off x="3414624" y="910816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80" name="Oval 779"/>
              <p:cNvSpPr/>
              <p:nvPr/>
            </p:nvSpPr>
            <p:spPr>
              <a:xfrm>
                <a:off x="4153511" y="9102604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81" name="Oval 780"/>
              <p:cNvSpPr/>
              <p:nvPr/>
            </p:nvSpPr>
            <p:spPr>
              <a:xfrm>
                <a:off x="4897116" y="9094652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82" name="Oval 781"/>
              <p:cNvSpPr/>
              <p:nvPr/>
            </p:nvSpPr>
            <p:spPr>
              <a:xfrm>
                <a:off x="5591752" y="91002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83" name="Oval 782"/>
              <p:cNvSpPr/>
              <p:nvPr/>
            </p:nvSpPr>
            <p:spPr>
              <a:xfrm>
                <a:off x="6183015" y="91084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84" name="Oval 783"/>
              <p:cNvSpPr/>
              <p:nvPr/>
            </p:nvSpPr>
            <p:spPr>
              <a:xfrm>
                <a:off x="6921902" y="9102923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85" name="Oval 784"/>
              <p:cNvSpPr/>
              <p:nvPr/>
            </p:nvSpPr>
            <p:spPr>
              <a:xfrm>
                <a:off x="7665507" y="9094971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86" name="Oval 785"/>
              <p:cNvSpPr/>
              <p:nvPr/>
            </p:nvSpPr>
            <p:spPr>
              <a:xfrm>
                <a:off x="8360143" y="910055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87" name="Oval 786"/>
              <p:cNvSpPr/>
              <p:nvPr/>
            </p:nvSpPr>
            <p:spPr>
              <a:xfrm>
                <a:off x="8934994" y="9108399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88" name="Oval 787"/>
              <p:cNvSpPr/>
              <p:nvPr/>
            </p:nvSpPr>
            <p:spPr>
              <a:xfrm>
                <a:off x="9673881" y="91028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89" name="Oval 788"/>
              <p:cNvSpPr/>
              <p:nvPr/>
            </p:nvSpPr>
            <p:spPr>
              <a:xfrm>
                <a:off x="10417486" y="90948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90" name="Oval 789"/>
              <p:cNvSpPr/>
              <p:nvPr/>
            </p:nvSpPr>
            <p:spPr>
              <a:xfrm>
                <a:off x="11112121" y="9100470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91" name="Oval 790"/>
              <p:cNvSpPr/>
              <p:nvPr/>
            </p:nvSpPr>
            <p:spPr>
              <a:xfrm>
                <a:off x="11703385" y="9108718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</p:grpSp>
        <p:grpSp>
          <p:nvGrpSpPr>
            <p:cNvPr id="792" name="Group 791"/>
            <p:cNvGrpSpPr/>
            <p:nvPr/>
          </p:nvGrpSpPr>
          <p:grpSpPr>
            <a:xfrm>
              <a:off x="3414624" y="19279302"/>
              <a:ext cx="8348440" cy="69058"/>
              <a:chOff x="3414624" y="9094652"/>
              <a:chExt cx="8348440" cy="69058"/>
            </a:xfrm>
          </p:grpSpPr>
          <p:sp>
            <p:nvSpPr>
              <p:cNvPr id="793" name="Oval 792"/>
              <p:cNvSpPr/>
              <p:nvPr/>
            </p:nvSpPr>
            <p:spPr>
              <a:xfrm>
                <a:off x="3414624" y="910816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94" name="Oval 793"/>
              <p:cNvSpPr/>
              <p:nvPr/>
            </p:nvSpPr>
            <p:spPr>
              <a:xfrm>
                <a:off x="4153511" y="9102604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95" name="Oval 794"/>
              <p:cNvSpPr/>
              <p:nvPr/>
            </p:nvSpPr>
            <p:spPr>
              <a:xfrm>
                <a:off x="4897116" y="9094652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96" name="Oval 795"/>
              <p:cNvSpPr/>
              <p:nvPr/>
            </p:nvSpPr>
            <p:spPr>
              <a:xfrm>
                <a:off x="5591752" y="91002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97" name="Oval 796"/>
              <p:cNvSpPr/>
              <p:nvPr/>
            </p:nvSpPr>
            <p:spPr>
              <a:xfrm>
                <a:off x="6183015" y="91084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98" name="Oval 797"/>
              <p:cNvSpPr/>
              <p:nvPr/>
            </p:nvSpPr>
            <p:spPr>
              <a:xfrm>
                <a:off x="6921902" y="9102923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799" name="Oval 798"/>
              <p:cNvSpPr/>
              <p:nvPr/>
            </p:nvSpPr>
            <p:spPr>
              <a:xfrm>
                <a:off x="7665507" y="9094971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800" name="Oval 799"/>
              <p:cNvSpPr/>
              <p:nvPr/>
            </p:nvSpPr>
            <p:spPr>
              <a:xfrm>
                <a:off x="8360143" y="910055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801" name="Oval 800"/>
              <p:cNvSpPr/>
              <p:nvPr/>
            </p:nvSpPr>
            <p:spPr>
              <a:xfrm>
                <a:off x="8934994" y="9108399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802" name="Oval 801"/>
              <p:cNvSpPr/>
              <p:nvPr/>
            </p:nvSpPr>
            <p:spPr>
              <a:xfrm>
                <a:off x="9673881" y="91028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803" name="Oval 802"/>
              <p:cNvSpPr/>
              <p:nvPr/>
            </p:nvSpPr>
            <p:spPr>
              <a:xfrm>
                <a:off x="10417486" y="90948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804" name="Oval 803"/>
              <p:cNvSpPr/>
              <p:nvPr/>
            </p:nvSpPr>
            <p:spPr>
              <a:xfrm>
                <a:off x="11112121" y="9100470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805" name="Oval 804"/>
              <p:cNvSpPr/>
              <p:nvPr/>
            </p:nvSpPr>
            <p:spPr>
              <a:xfrm>
                <a:off x="11703385" y="9108718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</p:grpSp>
        <p:grpSp>
          <p:nvGrpSpPr>
            <p:cNvPr id="806" name="Group 805"/>
            <p:cNvGrpSpPr/>
            <p:nvPr/>
          </p:nvGrpSpPr>
          <p:grpSpPr>
            <a:xfrm>
              <a:off x="3429648" y="20998954"/>
              <a:ext cx="8348440" cy="69058"/>
              <a:chOff x="3414624" y="9094652"/>
              <a:chExt cx="8348440" cy="69058"/>
            </a:xfrm>
          </p:grpSpPr>
          <p:sp>
            <p:nvSpPr>
              <p:cNvPr id="807" name="Oval 806"/>
              <p:cNvSpPr/>
              <p:nvPr/>
            </p:nvSpPr>
            <p:spPr>
              <a:xfrm>
                <a:off x="3414624" y="910816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808" name="Oval 807"/>
              <p:cNvSpPr/>
              <p:nvPr/>
            </p:nvSpPr>
            <p:spPr>
              <a:xfrm>
                <a:off x="4153511" y="9102604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809" name="Oval 808"/>
              <p:cNvSpPr/>
              <p:nvPr/>
            </p:nvSpPr>
            <p:spPr>
              <a:xfrm>
                <a:off x="4897116" y="9094652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810" name="Oval 809"/>
              <p:cNvSpPr/>
              <p:nvPr/>
            </p:nvSpPr>
            <p:spPr>
              <a:xfrm>
                <a:off x="5591752" y="9100237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811" name="Oval 810"/>
              <p:cNvSpPr/>
              <p:nvPr/>
            </p:nvSpPr>
            <p:spPr>
              <a:xfrm>
                <a:off x="6183015" y="9108485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812" name="Oval 811"/>
              <p:cNvSpPr/>
              <p:nvPr/>
            </p:nvSpPr>
            <p:spPr>
              <a:xfrm>
                <a:off x="6921902" y="9102923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813" name="Oval 812"/>
              <p:cNvSpPr/>
              <p:nvPr/>
            </p:nvSpPr>
            <p:spPr>
              <a:xfrm>
                <a:off x="7665507" y="9094971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814" name="Oval 813"/>
              <p:cNvSpPr/>
              <p:nvPr/>
            </p:nvSpPr>
            <p:spPr>
              <a:xfrm>
                <a:off x="8360143" y="9100556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815" name="Oval 814"/>
              <p:cNvSpPr/>
              <p:nvPr/>
            </p:nvSpPr>
            <p:spPr>
              <a:xfrm>
                <a:off x="8934994" y="9108399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818" name="Oval 817"/>
              <p:cNvSpPr/>
              <p:nvPr/>
            </p:nvSpPr>
            <p:spPr>
              <a:xfrm>
                <a:off x="11112121" y="9100470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  <p:sp>
            <p:nvSpPr>
              <p:cNvPr id="819" name="Oval 818"/>
              <p:cNvSpPr/>
              <p:nvPr/>
            </p:nvSpPr>
            <p:spPr>
              <a:xfrm>
                <a:off x="11703385" y="9108718"/>
                <a:ext cx="59679" cy="5499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72"/>
              </a:p>
            </p:txBody>
          </p:sp>
        </p:grpSp>
      </p:grpSp>
      <p:cxnSp>
        <p:nvCxnSpPr>
          <p:cNvPr id="3" name="Straight Connector 2"/>
          <p:cNvCxnSpPr>
            <a:stCxn id="807" idx="0"/>
          </p:cNvCxnSpPr>
          <p:nvPr/>
        </p:nvCxnSpPr>
        <p:spPr>
          <a:xfrm flipV="1">
            <a:off x="2435968" y="20362702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Straight Connector 1248"/>
          <p:cNvCxnSpPr/>
          <p:nvPr/>
        </p:nvCxnSpPr>
        <p:spPr>
          <a:xfrm flipV="1">
            <a:off x="946340" y="15038793"/>
            <a:ext cx="496090" cy="7871"/>
          </a:xfrm>
          <a:prstGeom prst="line">
            <a:avLst/>
          </a:prstGeom>
          <a:ln>
            <a:solidFill>
              <a:srgbClr val="EF6D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05742" y="20030979"/>
            <a:ext cx="1076690" cy="10766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3" name="Straight Connector 192"/>
          <p:cNvCxnSpPr/>
          <p:nvPr/>
        </p:nvCxnSpPr>
        <p:spPr>
          <a:xfrm flipV="1">
            <a:off x="3377779" y="20352642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V="1">
            <a:off x="4314663" y="20344882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flipV="1">
            <a:off x="5191114" y="20352642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5933361" y="20376964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flipV="1">
            <a:off x="6866955" y="20358992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V="1">
            <a:off x="7794791" y="20357914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flipV="1">
            <a:off x="8665179" y="20361910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9389740" y="20368260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V="1">
            <a:off x="10204496" y="20368260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V="1">
            <a:off x="11423283" y="20135060"/>
            <a:ext cx="8561" cy="6524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V="1">
            <a:off x="12132533" y="20368260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V="1">
            <a:off x="12874797" y="20289553"/>
            <a:ext cx="241628" cy="55283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flipV="1">
            <a:off x="2423903" y="18702379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V="1">
            <a:off x="3353598" y="1868676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V="1">
            <a:off x="4290482" y="1867900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V="1">
            <a:off x="5166933" y="1868676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flipV="1">
            <a:off x="5909180" y="1871108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V="1">
            <a:off x="6842774" y="1869311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flipV="1">
            <a:off x="7770610" y="1869203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V="1">
            <a:off x="8640998" y="18696029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V="1">
            <a:off x="9365559" y="18702379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V="1">
            <a:off x="10292707" y="18696614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flipV="1">
            <a:off x="11224950" y="1869311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V="1">
            <a:off x="12108352" y="18702379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flipV="1">
            <a:off x="3353978" y="15362618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V="1">
            <a:off x="4290862" y="15354858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V="1">
            <a:off x="5167313" y="15362618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V="1">
            <a:off x="5909560" y="15386940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flipV="1">
            <a:off x="6843154" y="15368968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V="1">
            <a:off x="7534754" y="15357677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flipV="1">
            <a:off x="10293087" y="1537247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V="1">
            <a:off x="11225330" y="15368968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V="1">
            <a:off x="12108732" y="15378236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flipV="1">
            <a:off x="12850996" y="15371084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V="1">
            <a:off x="2432464" y="13718150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V="1">
            <a:off x="3362159" y="13702532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V="1">
            <a:off x="4299043" y="13694772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V="1">
            <a:off x="5175494" y="13702532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V="1">
            <a:off x="5917741" y="13726854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flipV="1">
            <a:off x="6851335" y="13708882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flipV="1">
            <a:off x="7779171" y="13707804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flipV="1">
            <a:off x="8649559" y="13711800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flipV="1">
            <a:off x="9374120" y="13718150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V="1">
            <a:off x="10301268" y="13712385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flipV="1">
            <a:off x="11233511" y="13708882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flipV="1">
            <a:off x="12116913" y="13718150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flipV="1">
            <a:off x="12859177" y="13710998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flipV="1">
            <a:off x="2417967" y="1206444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flipV="1">
            <a:off x="3347662" y="1204882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flipV="1">
            <a:off x="4284546" y="1204106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flipV="1">
            <a:off x="5160997" y="1204882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flipV="1">
            <a:off x="5903244" y="12073145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flipV="1">
            <a:off x="6836838" y="1205517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 flipV="1">
            <a:off x="7764674" y="12054095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 flipV="1">
            <a:off x="8635062" y="1205809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 flipV="1">
            <a:off x="9359623" y="1206444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 flipV="1">
            <a:off x="10286771" y="12058676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 flipV="1">
            <a:off x="11219014" y="1205517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 flipV="1">
            <a:off x="12102416" y="1206444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flipV="1">
            <a:off x="12844680" y="12057289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flipV="1">
            <a:off x="2426528" y="10411404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flipV="1">
            <a:off x="3356223" y="10395786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V="1">
            <a:off x="4293107" y="10388026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flipV="1">
            <a:off x="5169558" y="10395786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V="1">
            <a:off x="5911805" y="10420108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flipV="1">
            <a:off x="6845399" y="10402136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 flipV="1">
            <a:off x="7773235" y="10401058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flipV="1">
            <a:off x="8643623" y="10405054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H="1" flipV="1">
            <a:off x="9506491" y="10459876"/>
            <a:ext cx="7520" cy="4235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 flipV="1">
            <a:off x="10295332" y="10405639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11227575" y="10402136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 flipV="1">
            <a:off x="12110977" y="10411404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 flipV="1">
            <a:off x="12853241" y="10404252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 flipV="1">
            <a:off x="2426371" y="8773892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 flipV="1">
            <a:off x="3356066" y="8758274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V="1">
            <a:off x="4292950" y="8750514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V="1">
            <a:off x="5169401" y="8758274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flipV="1">
            <a:off x="5911648" y="8782596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flipV="1">
            <a:off x="6845242" y="8764624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 flipV="1">
            <a:off x="7773078" y="8763546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flipV="1">
            <a:off x="9368027" y="8773892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V="1">
            <a:off x="10295175" y="8768127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flipV="1">
            <a:off x="11227418" y="8764624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 flipV="1">
            <a:off x="12110820" y="8773892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flipV="1">
            <a:off x="12853084" y="8766740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/>
          <p:cNvCxnSpPr/>
          <p:nvPr/>
        </p:nvCxnSpPr>
        <p:spPr>
          <a:xfrm flipV="1">
            <a:off x="2375704" y="712016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/>
          <p:cNvCxnSpPr/>
          <p:nvPr/>
        </p:nvCxnSpPr>
        <p:spPr>
          <a:xfrm flipV="1">
            <a:off x="3305399" y="710454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/>
          <p:nvPr/>
        </p:nvCxnSpPr>
        <p:spPr>
          <a:xfrm flipV="1">
            <a:off x="4242283" y="709678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/>
          <p:cNvCxnSpPr/>
          <p:nvPr/>
        </p:nvCxnSpPr>
        <p:spPr>
          <a:xfrm flipV="1">
            <a:off x="5118734" y="710454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Connector 506"/>
          <p:cNvCxnSpPr/>
          <p:nvPr/>
        </p:nvCxnSpPr>
        <p:spPr>
          <a:xfrm flipV="1">
            <a:off x="5872899" y="7029838"/>
            <a:ext cx="48199" cy="60233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Connector 507"/>
          <p:cNvCxnSpPr/>
          <p:nvPr/>
        </p:nvCxnSpPr>
        <p:spPr>
          <a:xfrm flipV="1">
            <a:off x="6794575" y="711089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/>
          <p:cNvCxnSpPr/>
          <p:nvPr/>
        </p:nvCxnSpPr>
        <p:spPr>
          <a:xfrm flipV="1">
            <a:off x="7722411" y="7109815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/>
          <p:cNvCxnSpPr/>
          <p:nvPr/>
        </p:nvCxnSpPr>
        <p:spPr>
          <a:xfrm flipV="1">
            <a:off x="8592799" y="711381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/>
          <p:cNvCxnSpPr/>
          <p:nvPr/>
        </p:nvCxnSpPr>
        <p:spPr>
          <a:xfrm flipV="1">
            <a:off x="9317360" y="712016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/>
        </p:nvCxnSpPr>
        <p:spPr>
          <a:xfrm flipV="1">
            <a:off x="10244508" y="7114396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Connector 512"/>
          <p:cNvCxnSpPr/>
          <p:nvPr/>
        </p:nvCxnSpPr>
        <p:spPr>
          <a:xfrm flipV="1">
            <a:off x="11176751" y="711089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/>
          <p:cNvCxnSpPr/>
          <p:nvPr/>
        </p:nvCxnSpPr>
        <p:spPr>
          <a:xfrm flipV="1">
            <a:off x="12060153" y="712016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Connector 514"/>
          <p:cNvCxnSpPr/>
          <p:nvPr/>
        </p:nvCxnSpPr>
        <p:spPr>
          <a:xfrm flipV="1">
            <a:off x="12802417" y="7113009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Straight Connector 515"/>
          <p:cNvCxnSpPr/>
          <p:nvPr/>
        </p:nvCxnSpPr>
        <p:spPr>
          <a:xfrm flipV="1">
            <a:off x="2367143" y="5451365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Connector 516"/>
          <p:cNvCxnSpPr/>
          <p:nvPr/>
        </p:nvCxnSpPr>
        <p:spPr>
          <a:xfrm flipV="1">
            <a:off x="3023830" y="5447414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Connector 517"/>
          <p:cNvCxnSpPr/>
          <p:nvPr/>
        </p:nvCxnSpPr>
        <p:spPr>
          <a:xfrm flipV="1">
            <a:off x="4011965" y="5426678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/>
          <p:cNvCxnSpPr/>
          <p:nvPr/>
        </p:nvCxnSpPr>
        <p:spPr>
          <a:xfrm flipV="1">
            <a:off x="4840917" y="5426678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/>
          <p:cNvCxnSpPr/>
          <p:nvPr/>
        </p:nvCxnSpPr>
        <p:spPr>
          <a:xfrm flipV="1">
            <a:off x="5852420" y="5460069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Connector 520"/>
          <p:cNvCxnSpPr/>
          <p:nvPr/>
        </p:nvCxnSpPr>
        <p:spPr>
          <a:xfrm flipV="1">
            <a:off x="6786014" y="5442097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Connector 521"/>
          <p:cNvCxnSpPr/>
          <p:nvPr/>
        </p:nvCxnSpPr>
        <p:spPr>
          <a:xfrm flipV="1">
            <a:off x="7572349" y="542169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/>
          <p:cNvCxnSpPr/>
          <p:nvPr/>
        </p:nvCxnSpPr>
        <p:spPr>
          <a:xfrm flipV="1">
            <a:off x="8584238" y="5445015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Connector 530"/>
          <p:cNvCxnSpPr/>
          <p:nvPr/>
        </p:nvCxnSpPr>
        <p:spPr>
          <a:xfrm flipV="1">
            <a:off x="11168190" y="5442097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 flipV="1">
            <a:off x="12051592" y="5451365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/>
          <p:cNvCxnSpPr/>
          <p:nvPr/>
        </p:nvCxnSpPr>
        <p:spPr>
          <a:xfrm flipV="1">
            <a:off x="12793856" y="544421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/>
          <p:cNvCxnSpPr/>
          <p:nvPr/>
        </p:nvCxnSpPr>
        <p:spPr>
          <a:xfrm flipV="1">
            <a:off x="2367143" y="380602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/>
          <p:cNvCxnSpPr/>
          <p:nvPr/>
        </p:nvCxnSpPr>
        <p:spPr>
          <a:xfrm flipV="1">
            <a:off x="3296838" y="379040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Connector 535"/>
          <p:cNvCxnSpPr/>
          <p:nvPr/>
        </p:nvCxnSpPr>
        <p:spPr>
          <a:xfrm flipV="1">
            <a:off x="4233722" y="378264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Connector 536"/>
          <p:cNvCxnSpPr/>
          <p:nvPr/>
        </p:nvCxnSpPr>
        <p:spPr>
          <a:xfrm flipV="1">
            <a:off x="5110173" y="379040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Connector 537"/>
          <p:cNvCxnSpPr/>
          <p:nvPr/>
        </p:nvCxnSpPr>
        <p:spPr>
          <a:xfrm flipV="1">
            <a:off x="5852420" y="3814725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/>
          <p:cNvCxnSpPr/>
          <p:nvPr/>
        </p:nvCxnSpPr>
        <p:spPr>
          <a:xfrm flipV="1">
            <a:off x="6786014" y="379675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/>
          <p:cNvCxnSpPr/>
          <p:nvPr/>
        </p:nvCxnSpPr>
        <p:spPr>
          <a:xfrm flipV="1">
            <a:off x="7713850" y="3795675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/>
          <p:cNvCxnSpPr/>
          <p:nvPr/>
        </p:nvCxnSpPr>
        <p:spPr>
          <a:xfrm flipV="1">
            <a:off x="8584238" y="379967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/>
          <p:nvPr/>
        </p:nvCxnSpPr>
        <p:spPr>
          <a:xfrm flipV="1">
            <a:off x="9308799" y="380602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/>
          <p:cNvCxnSpPr/>
          <p:nvPr/>
        </p:nvCxnSpPr>
        <p:spPr>
          <a:xfrm flipV="1">
            <a:off x="10235947" y="3800256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Connector 543"/>
          <p:cNvCxnSpPr/>
          <p:nvPr/>
        </p:nvCxnSpPr>
        <p:spPr>
          <a:xfrm flipV="1">
            <a:off x="11168190" y="379675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Connector 544"/>
          <p:cNvCxnSpPr/>
          <p:nvPr/>
        </p:nvCxnSpPr>
        <p:spPr>
          <a:xfrm flipV="1">
            <a:off x="12051592" y="380602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Straight Connector 545"/>
          <p:cNvCxnSpPr/>
          <p:nvPr/>
        </p:nvCxnSpPr>
        <p:spPr>
          <a:xfrm flipV="1">
            <a:off x="12793856" y="3798869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Connector 550"/>
          <p:cNvCxnSpPr/>
          <p:nvPr/>
        </p:nvCxnSpPr>
        <p:spPr>
          <a:xfrm flipV="1">
            <a:off x="4240401" y="2113269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Connector 552"/>
          <p:cNvCxnSpPr/>
          <p:nvPr/>
        </p:nvCxnSpPr>
        <p:spPr>
          <a:xfrm flipV="1">
            <a:off x="5109232" y="2121029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/>
          <p:cNvCxnSpPr/>
          <p:nvPr/>
        </p:nvCxnSpPr>
        <p:spPr>
          <a:xfrm flipV="1">
            <a:off x="5859099" y="213773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/>
          <p:cNvCxnSpPr/>
          <p:nvPr/>
        </p:nvCxnSpPr>
        <p:spPr>
          <a:xfrm flipV="1">
            <a:off x="6792693" y="2127379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/>
          <p:cNvCxnSpPr/>
          <p:nvPr/>
        </p:nvCxnSpPr>
        <p:spPr>
          <a:xfrm flipV="1">
            <a:off x="7720529" y="211868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Connector 557"/>
          <p:cNvCxnSpPr/>
          <p:nvPr/>
        </p:nvCxnSpPr>
        <p:spPr>
          <a:xfrm flipV="1">
            <a:off x="8418598" y="2122341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Straight Connector 558"/>
          <p:cNvCxnSpPr/>
          <p:nvPr/>
        </p:nvCxnSpPr>
        <p:spPr>
          <a:xfrm flipV="1">
            <a:off x="9307858" y="2129027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Connector 559"/>
          <p:cNvCxnSpPr/>
          <p:nvPr/>
        </p:nvCxnSpPr>
        <p:spPr>
          <a:xfrm flipV="1">
            <a:off x="10250246" y="2123262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Connector 560"/>
          <p:cNvCxnSpPr/>
          <p:nvPr/>
        </p:nvCxnSpPr>
        <p:spPr>
          <a:xfrm flipV="1">
            <a:off x="11182489" y="2119759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Straight Connector 561"/>
          <p:cNvCxnSpPr/>
          <p:nvPr/>
        </p:nvCxnSpPr>
        <p:spPr>
          <a:xfrm flipV="1">
            <a:off x="12058271" y="2129027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Connector 562"/>
          <p:cNvCxnSpPr/>
          <p:nvPr/>
        </p:nvCxnSpPr>
        <p:spPr>
          <a:xfrm flipV="1">
            <a:off x="12785295" y="2121875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Connector 563"/>
          <p:cNvCxnSpPr/>
          <p:nvPr/>
        </p:nvCxnSpPr>
        <p:spPr>
          <a:xfrm flipV="1">
            <a:off x="2432464" y="17011355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/>
          <p:cNvCxnSpPr/>
          <p:nvPr/>
        </p:nvCxnSpPr>
        <p:spPr>
          <a:xfrm flipV="1">
            <a:off x="3362159" y="16995737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Straight Connector 565"/>
          <p:cNvCxnSpPr/>
          <p:nvPr/>
        </p:nvCxnSpPr>
        <p:spPr>
          <a:xfrm flipV="1">
            <a:off x="4299043" y="16987977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Connector 566"/>
          <p:cNvCxnSpPr/>
          <p:nvPr/>
        </p:nvCxnSpPr>
        <p:spPr>
          <a:xfrm flipV="1">
            <a:off x="5175494" y="16995737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Straight Connector 567"/>
          <p:cNvCxnSpPr/>
          <p:nvPr/>
        </p:nvCxnSpPr>
        <p:spPr>
          <a:xfrm flipV="1">
            <a:off x="5917741" y="17020059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/>
          <p:cNvCxnSpPr/>
          <p:nvPr/>
        </p:nvCxnSpPr>
        <p:spPr>
          <a:xfrm flipV="1">
            <a:off x="6851335" y="17002087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/>
          <p:cNvCxnSpPr/>
          <p:nvPr/>
        </p:nvCxnSpPr>
        <p:spPr>
          <a:xfrm flipV="1">
            <a:off x="7779171" y="17001009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Connector 570"/>
          <p:cNvCxnSpPr/>
          <p:nvPr/>
        </p:nvCxnSpPr>
        <p:spPr>
          <a:xfrm flipV="1">
            <a:off x="8649559" y="17005005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Straight Connector 571"/>
          <p:cNvCxnSpPr/>
          <p:nvPr/>
        </p:nvCxnSpPr>
        <p:spPr>
          <a:xfrm flipV="1">
            <a:off x="9374120" y="17011355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Straight Connector 572"/>
          <p:cNvCxnSpPr/>
          <p:nvPr/>
        </p:nvCxnSpPr>
        <p:spPr>
          <a:xfrm flipV="1">
            <a:off x="10301268" y="17005590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4" name="Straight Connector 573"/>
          <p:cNvCxnSpPr/>
          <p:nvPr/>
        </p:nvCxnSpPr>
        <p:spPr>
          <a:xfrm flipV="1">
            <a:off x="11233511" y="17002087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5" name="Straight Connector 574"/>
          <p:cNvCxnSpPr/>
          <p:nvPr/>
        </p:nvCxnSpPr>
        <p:spPr>
          <a:xfrm flipV="1">
            <a:off x="12116913" y="17011355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Straight Connector 575"/>
          <p:cNvCxnSpPr/>
          <p:nvPr/>
        </p:nvCxnSpPr>
        <p:spPr>
          <a:xfrm flipV="1">
            <a:off x="12859177" y="17004203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5" name="TextBox 604"/>
          <p:cNvSpPr txBox="1"/>
          <p:nvPr/>
        </p:nvSpPr>
        <p:spPr>
          <a:xfrm>
            <a:off x="722489" y="20207568"/>
            <a:ext cx="1213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Year </a:t>
            </a:r>
          </a:p>
          <a:p>
            <a:pPr algn="ctr"/>
            <a:r>
              <a:rPr lang="en-GB" sz="2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7</a:t>
            </a:r>
            <a:endParaRPr lang="en-US" sz="22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7842" y="19937690"/>
            <a:ext cx="122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 smtClean="0"/>
              <a:t>Introduction </a:t>
            </a:r>
            <a:r>
              <a:rPr lang="en-GB" sz="1200" b="1" u="sng" dirty="0"/>
              <a:t>to Science</a:t>
            </a:r>
            <a:endParaRPr lang="en-US" sz="1200" b="1" u="sng" dirty="0"/>
          </a:p>
        </p:txBody>
      </p:sp>
      <p:sp>
        <p:nvSpPr>
          <p:cNvPr id="606" name="TextBox 605"/>
          <p:cNvSpPr txBox="1"/>
          <p:nvPr/>
        </p:nvSpPr>
        <p:spPr>
          <a:xfrm>
            <a:off x="2743606" y="20074109"/>
            <a:ext cx="1305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Lab Safety</a:t>
            </a:r>
            <a:endParaRPr lang="en-US" sz="800" dirty="0"/>
          </a:p>
        </p:txBody>
      </p:sp>
      <p:sp>
        <p:nvSpPr>
          <p:cNvPr id="607" name="TextBox 606"/>
          <p:cNvSpPr txBox="1"/>
          <p:nvPr/>
        </p:nvSpPr>
        <p:spPr>
          <a:xfrm>
            <a:off x="3644416" y="20074109"/>
            <a:ext cx="1305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Equipment and Measurements</a:t>
            </a:r>
            <a:endParaRPr lang="en-US" sz="800" dirty="0"/>
          </a:p>
        </p:txBody>
      </p:sp>
      <p:sp>
        <p:nvSpPr>
          <p:cNvPr id="608" name="TextBox 607"/>
          <p:cNvSpPr txBox="1"/>
          <p:nvPr/>
        </p:nvSpPr>
        <p:spPr>
          <a:xfrm>
            <a:off x="7244076" y="18271819"/>
            <a:ext cx="927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Scientific methods</a:t>
            </a:r>
          </a:p>
          <a:p>
            <a:pPr algn="ctr"/>
            <a:r>
              <a:rPr lang="en-GB" sz="800" dirty="0"/>
              <a:t>and variables</a:t>
            </a:r>
            <a:endParaRPr lang="en-US" sz="800" dirty="0"/>
          </a:p>
        </p:txBody>
      </p:sp>
      <p:sp>
        <p:nvSpPr>
          <p:cNvPr id="609" name="TextBox 608"/>
          <p:cNvSpPr txBox="1"/>
          <p:nvPr/>
        </p:nvSpPr>
        <p:spPr>
          <a:xfrm>
            <a:off x="2644024" y="16585068"/>
            <a:ext cx="1305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Unicellular</a:t>
            </a:r>
          </a:p>
          <a:p>
            <a:pPr algn="ctr"/>
            <a:r>
              <a:rPr lang="en-GB" sz="800" dirty="0" smtClean="0"/>
              <a:t> organisms &amp; their uses</a:t>
            </a:r>
            <a:endParaRPr lang="en-US" sz="800" dirty="0"/>
          </a:p>
        </p:txBody>
      </p:sp>
      <p:sp>
        <p:nvSpPr>
          <p:cNvPr id="610" name="TextBox 609"/>
          <p:cNvSpPr txBox="1"/>
          <p:nvPr/>
        </p:nvSpPr>
        <p:spPr>
          <a:xfrm>
            <a:off x="7967961" y="18312936"/>
            <a:ext cx="1033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Graph drawing</a:t>
            </a:r>
            <a:endParaRPr lang="en-US" sz="800" dirty="0"/>
          </a:p>
        </p:txBody>
      </p:sp>
      <p:sp>
        <p:nvSpPr>
          <p:cNvPr id="614" name="TextBox 613"/>
          <p:cNvSpPr txBox="1"/>
          <p:nvPr/>
        </p:nvSpPr>
        <p:spPr>
          <a:xfrm>
            <a:off x="9468213" y="15123310"/>
            <a:ext cx="11465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i="1" dirty="0" smtClean="0"/>
              <a:t>Edible experiments</a:t>
            </a:r>
            <a:endParaRPr lang="en-US" sz="800" i="1" dirty="0"/>
          </a:p>
        </p:txBody>
      </p:sp>
      <p:sp>
        <p:nvSpPr>
          <p:cNvPr id="615" name="TextBox 614"/>
          <p:cNvSpPr txBox="1"/>
          <p:nvPr/>
        </p:nvSpPr>
        <p:spPr>
          <a:xfrm>
            <a:off x="232882" y="17213778"/>
            <a:ext cx="11465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Puberty</a:t>
            </a:r>
            <a:endParaRPr lang="en-US" sz="800" dirty="0"/>
          </a:p>
        </p:txBody>
      </p:sp>
      <p:sp>
        <p:nvSpPr>
          <p:cNvPr id="616" name="TextBox 615"/>
          <p:cNvSpPr txBox="1"/>
          <p:nvPr/>
        </p:nvSpPr>
        <p:spPr>
          <a:xfrm>
            <a:off x="10886871" y="19960350"/>
            <a:ext cx="111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 smtClean="0"/>
              <a:t>Chemical engineering</a:t>
            </a:r>
            <a:endParaRPr lang="en-US" sz="1200" b="1" u="sng" dirty="0"/>
          </a:p>
        </p:txBody>
      </p:sp>
      <p:sp>
        <p:nvSpPr>
          <p:cNvPr id="617" name="Oval 616"/>
          <p:cNvSpPr/>
          <p:nvPr/>
        </p:nvSpPr>
        <p:spPr>
          <a:xfrm>
            <a:off x="13705034" y="13881749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sp>
        <p:nvSpPr>
          <p:cNvPr id="618" name="Oval 617"/>
          <p:cNvSpPr/>
          <p:nvPr/>
        </p:nvSpPr>
        <p:spPr>
          <a:xfrm>
            <a:off x="13914854" y="13320358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sp>
        <p:nvSpPr>
          <p:cNvPr id="619" name="Oval 618"/>
          <p:cNvSpPr/>
          <p:nvPr/>
        </p:nvSpPr>
        <p:spPr>
          <a:xfrm>
            <a:off x="13705034" y="12763528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cxnSp>
        <p:nvCxnSpPr>
          <p:cNvPr id="620" name="Straight Connector 619"/>
          <p:cNvCxnSpPr/>
          <p:nvPr/>
        </p:nvCxnSpPr>
        <p:spPr>
          <a:xfrm flipH="1" flipV="1">
            <a:off x="13755608" y="13929243"/>
            <a:ext cx="353484" cy="3024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Straight Connector 620"/>
          <p:cNvCxnSpPr/>
          <p:nvPr/>
        </p:nvCxnSpPr>
        <p:spPr>
          <a:xfrm flipH="1">
            <a:off x="13987080" y="13353584"/>
            <a:ext cx="303905" cy="14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Straight Connector 621"/>
          <p:cNvCxnSpPr/>
          <p:nvPr/>
        </p:nvCxnSpPr>
        <p:spPr>
          <a:xfrm flipH="1">
            <a:off x="13756212" y="12466288"/>
            <a:ext cx="211347" cy="3090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3" name="Oval 622"/>
          <p:cNvSpPr/>
          <p:nvPr/>
        </p:nvSpPr>
        <p:spPr>
          <a:xfrm>
            <a:off x="13686522" y="17215856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sp>
        <p:nvSpPr>
          <p:cNvPr id="624" name="Oval 623"/>
          <p:cNvSpPr/>
          <p:nvPr/>
        </p:nvSpPr>
        <p:spPr>
          <a:xfrm>
            <a:off x="13896342" y="16654465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sp>
        <p:nvSpPr>
          <p:cNvPr id="625" name="Oval 624"/>
          <p:cNvSpPr/>
          <p:nvPr/>
        </p:nvSpPr>
        <p:spPr>
          <a:xfrm>
            <a:off x="13686522" y="16097635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cxnSp>
        <p:nvCxnSpPr>
          <p:cNvPr id="626" name="Straight Connector 625"/>
          <p:cNvCxnSpPr/>
          <p:nvPr/>
        </p:nvCxnSpPr>
        <p:spPr>
          <a:xfrm flipH="1" flipV="1">
            <a:off x="13737096" y="17263350"/>
            <a:ext cx="353484" cy="3024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Connector 626"/>
          <p:cNvCxnSpPr/>
          <p:nvPr/>
        </p:nvCxnSpPr>
        <p:spPr>
          <a:xfrm flipH="1">
            <a:off x="13968569" y="16383542"/>
            <a:ext cx="441712" cy="3055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Straight Connector 627"/>
          <p:cNvCxnSpPr/>
          <p:nvPr/>
        </p:nvCxnSpPr>
        <p:spPr>
          <a:xfrm flipH="1">
            <a:off x="13737700" y="15800395"/>
            <a:ext cx="211347" cy="3090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1" name="Oval 630"/>
          <p:cNvSpPr/>
          <p:nvPr/>
        </p:nvSpPr>
        <p:spPr>
          <a:xfrm>
            <a:off x="13657637" y="19349857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cxnSp>
        <p:nvCxnSpPr>
          <p:cNvPr id="634" name="Straight Connector 633"/>
          <p:cNvCxnSpPr/>
          <p:nvPr/>
        </p:nvCxnSpPr>
        <p:spPr>
          <a:xfrm flipH="1">
            <a:off x="13708815" y="19052617"/>
            <a:ext cx="211347" cy="3090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6" name="Oval 635"/>
          <p:cNvSpPr/>
          <p:nvPr/>
        </p:nvSpPr>
        <p:spPr>
          <a:xfrm>
            <a:off x="13469781" y="10560417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sp>
        <p:nvSpPr>
          <p:cNvPr id="637" name="Oval 636"/>
          <p:cNvSpPr/>
          <p:nvPr/>
        </p:nvSpPr>
        <p:spPr>
          <a:xfrm>
            <a:off x="13679601" y="9999026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sp>
        <p:nvSpPr>
          <p:cNvPr id="638" name="Oval 637"/>
          <p:cNvSpPr/>
          <p:nvPr/>
        </p:nvSpPr>
        <p:spPr>
          <a:xfrm>
            <a:off x="13469781" y="9442196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cxnSp>
        <p:nvCxnSpPr>
          <p:cNvPr id="639" name="Straight Connector 638"/>
          <p:cNvCxnSpPr/>
          <p:nvPr/>
        </p:nvCxnSpPr>
        <p:spPr>
          <a:xfrm flipH="1" flipV="1">
            <a:off x="13520355" y="10607911"/>
            <a:ext cx="353484" cy="3024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0" name="Straight Connector 639"/>
          <p:cNvCxnSpPr/>
          <p:nvPr/>
        </p:nvCxnSpPr>
        <p:spPr>
          <a:xfrm flipH="1">
            <a:off x="13751827" y="10032252"/>
            <a:ext cx="303905" cy="14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/>
          <p:cNvCxnSpPr/>
          <p:nvPr/>
        </p:nvCxnSpPr>
        <p:spPr>
          <a:xfrm flipH="1">
            <a:off x="13520959" y="9144956"/>
            <a:ext cx="211347" cy="3090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2" name="Oval 641"/>
          <p:cNvSpPr/>
          <p:nvPr/>
        </p:nvSpPr>
        <p:spPr>
          <a:xfrm>
            <a:off x="13473218" y="7274546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sp>
        <p:nvSpPr>
          <p:cNvPr id="643" name="Oval 642"/>
          <p:cNvSpPr/>
          <p:nvPr/>
        </p:nvSpPr>
        <p:spPr>
          <a:xfrm>
            <a:off x="13683038" y="6713155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sp>
        <p:nvSpPr>
          <p:cNvPr id="644" name="Oval 643"/>
          <p:cNvSpPr/>
          <p:nvPr/>
        </p:nvSpPr>
        <p:spPr>
          <a:xfrm>
            <a:off x="13473218" y="6156325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cxnSp>
        <p:nvCxnSpPr>
          <p:cNvPr id="645" name="Straight Connector 644"/>
          <p:cNvCxnSpPr/>
          <p:nvPr/>
        </p:nvCxnSpPr>
        <p:spPr>
          <a:xfrm flipH="1" flipV="1">
            <a:off x="13523792" y="7322040"/>
            <a:ext cx="353484" cy="3024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6" name="Straight Connector 645"/>
          <p:cNvCxnSpPr/>
          <p:nvPr/>
        </p:nvCxnSpPr>
        <p:spPr>
          <a:xfrm flipH="1">
            <a:off x="13755264" y="6746381"/>
            <a:ext cx="303905" cy="14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0" name="Straight Connector 649"/>
          <p:cNvCxnSpPr/>
          <p:nvPr/>
        </p:nvCxnSpPr>
        <p:spPr>
          <a:xfrm flipH="1">
            <a:off x="13524396" y="5859085"/>
            <a:ext cx="211347" cy="3090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7" name="Oval 656"/>
          <p:cNvSpPr/>
          <p:nvPr/>
        </p:nvSpPr>
        <p:spPr>
          <a:xfrm>
            <a:off x="13457453" y="4023654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sp>
        <p:nvSpPr>
          <p:cNvPr id="658" name="Oval 657"/>
          <p:cNvSpPr/>
          <p:nvPr/>
        </p:nvSpPr>
        <p:spPr>
          <a:xfrm>
            <a:off x="13667273" y="3462263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sp>
        <p:nvSpPr>
          <p:cNvPr id="659" name="Oval 658"/>
          <p:cNvSpPr/>
          <p:nvPr/>
        </p:nvSpPr>
        <p:spPr>
          <a:xfrm>
            <a:off x="13457453" y="2905433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cxnSp>
        <p:nvCxnSpPr>
          <p:cNvPr id="660" name="Straight Connector 659"/>
          <p:cNvCxnSpPr/>
          <p:nvPr/>
        </p:nvCxnSpPr>
        <p:spPr>
          <a:xfrm flipH="1" flipV="1">
            <a:off x="13508027" y="4071148"/>
            <a:ext cx="353484" cy="3024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1" name="Straight Connector 660"/>
          <p:cNvCxnSpPr/>
          <p:nvPr/>
        </p:nvCxnSpPr>
        <p:spPr>
          <a:xfrm flipH="1">
            <a:off x="13739499" y="3495489"/>
            <a:ext cx="303905" cy="14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Straight Connector 661"/>
          <p:cNvCxnSpPr/>
          <p:nvPr/>
        </p:nvCxnSpPr>
        <p:spPr>
          <a:xfrm flipH="1">
            <a:off x="13508631" y="2608193"/>
            <a:ext cx="211347" cy="3090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4" name="TextBox 663"/>
          <p:cNvSpPr txBox="1"/>
          <p:nvPr/>
        </p:nvSpPr>
        <p:spPr>
          <a:xfrm>
            <a:off x="13520355" y="15576059"/>
            <a:ext cx="11465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Emulsions</a:t>
            </a:r>
            <a:endParaRPr lang="en-US" sz="800" dirty="0"/>
          </a:p>
        </p:txBody>
      </p:sp>
      <p:sp>
        <p:nvSpPr>
          <p:cNvPr id="665" name="TextBox 664"/>
          <p:cNvSpPr txBox="1"/>
          <p:nvPr/>
        </p:nvSpPr>
        <p:spPr>
          <a:xfrm>
            <a:off x="12481877" y="16676527"/>
            <a:ext cx="738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Deficiency diseases</a:t>
            </a:r>
            <a:endParaRPr lang="en-US" sz="800" dirty="0"/>
          </a:p>
        </p:txBody>
      </p:sp>
      <p:sp>
        <p:nvSpPr>
          <p:cNvPr id="666" name="TextBox 665"/>
          <p:cNvSpPr txBox="1"/>
          <p:nvPr/>
        </p:nvSpPr>
        <p:spPr>
          <a:xfrm>
            <a:off x="14146824" y="16146846"/>
            <a:ext cx="947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Food tests</a:t>
            </a:r>
            <a:endParaRPr lang="en-US" sz="800" dirty="0"/>
          </a:p>
        </p:txBody>
      </p:sp>
      <p:sp>
        <p:nvSpPr>
          <p:cNvPr id="667" name="TextBox 666"/>
          <p:cNvSpPr txBox="1"/>
          <p:nvPr/>
        </p:nvSpPr>
        <p:spPr>
          <a:xfrm>
            <a:off x="8947527" y="20015243"/>
            <a:ext cx="947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Adaptation of a leaf</a:t>
            </a:r>
            <a:endParaRPr lang="en-US" sz="800" dirty="0"/>
          </a:p>
        </p:txBody>
      </p:sp>
      <p:sp>
        <p:nvSpPr>
          <p:cNvPr id="668" name="TextBox 667"/>
          <p:cNvSpPr txBox="1"/>
          <p:nvPr/>
        </p:nvSpPr>
        <p:spPr>
          <a:xfrm>
            <a:off x="11509404" y="15123600"/>
            <a:ext cx="947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Food Additives</a:t>
            </a:r>
            <a:endParaRPr lang="en-US" sz="800" dirty="0"/>
          </a:p>
        </p:txBody>
      </p:sp>
      <p:sp>
        <p:nvSpPr>
          <p:cNvPr id="669" name="TextBox 668"/>
          <p:cNvSpPr txBox="1"/>
          <p:nvPr/>
        </p:nvSpPr>
        <p:spPr>
          <a:xfrm>
            <a:off x="10647882" y="15065000"/>
            <a:ext cx="947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Uses of gut bacteria &amp; yeast</a:t>
            </a:r>
            <a:endParaRPr lang="en-US" sz="800" dirty="0"/>
          </a:p>
        </p:txBody>
      </p:sp>
      <p:sp>
        <p:nvSpPr>
          <p:cNvPr id="670" name="TextBox 669"/>
          <p:cNvSpPr txBox="1"/>
          <p:nvPr/>
        </p:nvSpPr>
        <p:spPr>
          <a:xfrm>
            <a:off x="4691083" y="20046471"/>
            <a:ext cx="106881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 smtClean="0"/>
              <a:t>Microbiology</a:t>
            </a:r>
          </a:p>
          <a:p>
            <a:pPr algn="ctr"/>
            <a:endParaRPr lang="en-US" sz="1100" b="1" u="sng" dirty="0"/>
          </a:p>
        </p:txBody>
      </p:sp>
      <p:sp>
        <p:nvSpPr>
          <p:cNvPr id="671" name="TextBox 670"/>
          <p:cNvSpPr txBox="1"/>
          <p:nvPr/>
        </p:nvSpPr>
        <p:spPr>
          <a:xfrm>
            <a:off x="8890966" y="16746085"/>
            <a:ext cx="947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Electromagnets</a:t>
            </a:r>
            <a:endParaRPr lang="en-US" sz="800" dirty="0"/>
          </a:p>
        </p:txBody>
      </p:sp>
      <p:sp>
        <p:nvSpPr>
          <p:cNvPr id="672" name="TextBox 671"/>
          <p:cNvSpPr txBox="1"/>
          <p:nvPr/>
        </p:nvSpPr>
        <p:spPr>
          <a:xfrm>
            <a:off x="1858395" y="16732464"/>
            <a:ext cx="947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Recovery position</a:t>
            </a:r>
            <a:endParaRPr lang="en-US" sz="800" dirty="0"/>
          </a:p>
        </p:txBody>
      </p:sp>
      <p:sp>
        <p:nvSpPr>
          <p:cNvPr id="673" name="TextBox 672"/>
          <p:cNvSpPr txBox="1"/>
          <p:nvPr/>
        </p:nvSpPr>
        <p:spPr>
          <a:xfrm>
            <a:off x="5334145" y="16645678"/>
            <a:ext cx="1074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Current &amp; potential difference</a:t>
            </a:r>
            <a:endParaRPr lang="en-US" sz="800" dirty="0"/>
          </a:p>
        </p:txBody>
      </p:sp>
      <p:sp>
        <p:nvSpPr>
          <p:cNvPr id="679" name="TextBox 678"/>
          <p:cNvSpPr txBox="1"/>
          <p:nvPr/>
        </p:nvSpPr>
        <p:spPr>
          <a:xfrm>
            <a:off x="6401347" y="16648655"/>
            <a:ext cx="947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Series &amp; parallel circuits</a:t>
            </a:r>
            <a:endParaRPr lang="en-US" sz="800" dirty="0"/>
          </a:p>
        </p:txBody>
      </p:sp>
      <p:sp>
        <p:nvSpPr>
          <p:cNvPr id="821" name="TextBox 820"/>
          <p:cNvSpPr txBox="1"/>
          <p:nvPr/>
        </p:nvSpPr>
        <p:spPr>
          <a:xfrm>
            <a:off x="8225194" y="16692848"/>
            <a:ext cx="7369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Magnets</a:t>
            </a:r>
            <a:endParaRPr lang="en-US" sz="800" dirty="0"/>
          </a:p>
        </p:txBody>
      </p:sp>
      <p:sp>
        <p:nvSpPr>
          <p:cNvPr id="823" name="TextBox 822"/>
          <p:cNvSpPr txBox="1"/>
          <p:nvPr/>
        </p:nvSpPr>
        <p:spPr>
          <a:xfrm>
            <a:off x="9914574" y="16670824"/>
            <a:ext cx="73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Static electricity</a:t>
            </a:r>
            <a:endParaRPr lang="en-US" sz="800" dirty="0"/>
          </a:p>
        </p:txBody>
      </p:sp>
      <p:cxnSp>
        <p:nvCxnSpPr>
          <p:cNvPr id="825" name="Straight Connector 824"/>
          <p:cNvCxnSpPr/>
          <p:nvPr/>
        </p:nvCxnSpPr>
        <p:spPr>
          <a:xfrm>
            <a:off x="990384" y="18242652"/>
            <a:ext cx="364987" cy="15457"/>
          </a:xfrm>
          <a:prstGeom prst="line">
            <a:avLst/>
          </a:prstGeom>
          <a:ln>
            <a:solidFill>
              <a:srgbClr val="EF6D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6" name="Straight Connector 825"/>
          <p:cNvCxnSpPr>
            <a:endCxn id="828" idx="5"/>
          </p:cNvCxnSpPr>
          <p:nvPr/>
        </p:nvCxnSpPr>
        <p:spPr>
          <a:xfrm>
            <a:off x="1161345" y="17410364"/>
            <a:ext cx="430077" cy="382178"/>
          </a:xfrm>
          <a:prstGeom prst="line">
            <a:avLst/>
          </a:prstGeom>
          <a:ln>
            <a:solidFill>
              <a:srgbClr val="EF6D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7" name="Straight Connector 826"/>
          <p:cNvCxnSpPr/>
          <p:nvPr/>
        </p:nvCxnSpPr>
        <p:spPr>
          <a:xfrm flipV="1">
            <a:off x="905904" y="18811435"/>
            <a:ext cx="582083" cy="269675"/>
          </a:xfrm>
          <a:prstGeom prst="line">
            <a:avLst/>
          </a:prstGeom>
          <a:ln>
            <a:solidFill>
              <a:srgbClr val="EF6D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28" name="Oval 827"/>
          <p:cNvSpPr/>
          <p:nvPr/>
        </p:nvSpPr>
        <p:spPr>
          <a:xfrm>
            <a:off x="1552398" y="17749181"/>
            <a:ext cx="45719" cy="5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29" name="Oval 828"/>
          <p:cNvSpPr/>
          <p:nvPr/>
        </p:nvSpPr>
        <p:spPr>
          <a:xfrm>
            <a:off x="1342427" y="18230769"/>
            <a:ext cx="45719" cy="5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30" name="Oval 829"/>
          <p:cNvSpPr/>
          <p:nvPr/>
        </p:nvSpPr>
        <p:spPr>
          <a:xfrm>
            <a:off x="1503759" y="18783124"/>
            <a:ext cx="45719" cy="5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831" name="Straight Connector 830"/>
          <p:cNvCxnSpPr/>
          <p:nvPr/>
        </p:nvCxnSpPr>
        <p:spPr>
          <a:xfrm>
            <a:off x="1694170" y="17372289"/>
            <a:ext cx="250712" cy="285745"/>
          </a:xfrm>
          <a:prstGeom prst="line">
            <a:avLst/>
          </a:prstGeom>
          <a:ln>
            <a:solidFill>
              <a:srgbClr val="EF6D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2" name="Straight Connector 831"/>
          <p:cNvCxnSpPr>
            <a:endCxn id="834" idx="5"/>
          </p:cNvCxnSpPr>
          <p:nvPr/>
        </p:nvCxnSpPr>
        <p:spPr>
          <a:xfrm>
            <a:off x="1238489" y="14197474"/>
            <a:ext cx="430077" cy="382178"/>
          </a:xfrm>
          <a:prstGeom prst="line">
            <a:avLst/>
          </a:prstGeom>
          <a:ln>
            <a:solidFill>
              <a:srgbClr val="EF6D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34" name="Oval 833"/>
          <p:cNvSpPr/>
          <p:nvPr/>
        </p:nvSpPr>
        <p:spPr>
          <a:xfrm>
            <a:off x="1629542" y="14536291"/>
            <a:ext cx="45719" cy="5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35" name="Oval 834"/>
          <p:cNvSpPr/>
          <p:nvPr/>
        </p:nvSpPr>
        <p:spPr>
          <a:xfrm>
            <a:off x="1419571" y="15017879"/>
            <a:ext cx="45719" cy="5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837" name="Straight Connector 836"/>
          <p:cNvCxnSpPr/>
          <p:nvPr/>
        </p:nvCxnSpPr>
        <p:spPr>
          <a:xfrm>
            <a:off x="839323" y="11690184"/>
            <a:ext cx="364987" cy="15457"/>
          </a:xfrm>
          <a:prstGeom prst="line">
            <a:avLst/>
          </a:prstGeom>
          <a:ln>
            <a:solidFill>
              <a:srgbClr val="EF6D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8" name="Straight Connector 837"/>
          <p:cNvCxnSpPr>
            <a:endCxn id="840" idx="5"/>
          </p:cNvCxnSpPr>
          <p:nvPr/>
        </p:nvCxnSpPr>
        <p:spPr>
          <a:xfrm>
            <a:off x="1010284" y="10857896"/>
            <a:ext cx="430077" cy="382178"/>
          </a:xfrm>
          <a:prstGeom prst="line">
            <a:avLst/>
          </a:prstGeom>
          <a:ln>
            <a:solidFill>
              <a:srgbClr val="EF6D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9" name="Straight Connector 838"/>
          <p:cNvCxnSpPr/>
          <p:nvPr/>
        </p:nvCxnSpPr>
        <p:spPr>
          <a:xfrm flipV="1">
            <a:off x="1034527" y="12258968"/>
            <a:ext cx="302399" cy="177505"/>
          </a:xfrm>
          <a:prstGeom prst="line">
            <a:avLst/>
          </a:prstGeom>
          <a:ln>
            <a:solidFill>
              <a:srgbClr val="EF6D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40" name="Oval 839"/>
          <p:cNvSpPr/>
          <p:nvPr/>
        </p:nvSpPr>
        <p:spPr>
          <a:xfrm>
            <a:off x="1401337" y="11196713"/>
            <a:ext cx="45719" cy="5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41" name="Oval 840"/>
          <p:cNvSpPr/>
          <p:nvPr/>
        </p:nvSpPr>
        <p:spPr>
          <a:xfrm>
            <a:off x="1191366" y="11678301"/>
            <a:ext cx="45719" cy="5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42" name="Oval 841"/>
          <p:cNvSpPr/>
          <p:nvPr/>
        </p:nvSpPr>
        <p:spPr>
          <a:xfrm>
            <a:off x="1352698" y="12230656"/>
            <a:ext cx="45719" cy="5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843" name="Straight Connector 842"/>
          <p:cNvCxnSpPr/>
          <p:nvPr/>
        </p:nvCxnSpPr>
        <p:spPr>
          <a:xfrm>
            <a:off x="876020" y="8312887"/>
            <a:ext cx="364987" cy="15457"/>
          </a:xfrm>
          <a:prstGeom prst="line">
            <a:avLst/>
          </a:prstGeom>
          <a:ln>
            <a:solidFill>
              <a:srgbClr val="EF6D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4" name="Straight Connector 843"/>
          <p:cNvCxnSpPr>
            <a:endCxn id="846" idx="5"/>
          </p:cNvCxnSpPr>
          <p:nvPr/>
        </p:nvCxnSpPr>
        <p:spPr>
          <a:xfrm>
            <a:off x="1046981" y="7480599"/>
            <a:ext cx="430077" cy="382178"/>
          </a:xfrm>
          <a:prstGeom prst="line">
            <a:avLst/>
          </a:prstGeom>
          <a:ln>
            <a:solidFill>
              <a:srgbClr val="EF6D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5" name="Straight Connector 844"/>
          <p:cNvCxnSpPr/>
          <p:nvPr/>
        </p:nvCxnSpPr>
        <p:spPr>
          <a:xfrm flipV="1">
            <a:off x="791540" y="8881670"/>
            <a:ext cx="582083" cy="269675"/>
          </a:xfrm>
          <a:prstGeom prst="line">
            <a:avLst/>
          </a:prstGeom>
          <a:ln>
            <a:solidFill>
              <a:srgbClr val="EF6D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46" name="Oval 845"/>
          <p:cNvSpPr/>
          <p:nvPr/>
        </p:nvSpPr>
        <p:spPr>
          <a:xfrm>
            <a:off x="1438034" y="7819416"/>
            <a:ext cx="45719" cy="5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47" name="Oval 846"/>
          <p:cNvSpPr/>
          <p:nvPr/>
        </p:nvSpPr>
        <p:spPr>
          <a:xfrm>
            <a:off x="1228063" y="8301004"/>
            <a:ext cx="45719" cy="5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48" name="Oval 847"/>
          <p:cNvSpPr/>
          <p:nvPr/>
        </p:nvSpPr>
        <p:spPr>
          <a:xfrm>
            <a:off x="1389395" y="8853359"/>
            <a:ext cx="45719" cy="5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849" name="Straight Connector 848"/>
          <p:cNvCxnSpPr/>
          <p:nvPr/>
        </p:nvCxnSpPr>
        <p:spPr>
          <a:xfrm>
            <a:off x="864360" y="5064513"/>
            <a:ext cx="364987" cy="15457"/>
          </a:xfrm>
          <a:prstGeom prst="line">
            <a:avLst/>
          </a:prstGeom>
          <a:ln>
            <a:solidFill>
              <a:srgbClr val="EF6D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50" name="Straight Connector 849"/>
          <p:cNvCxnSpPr>
            <a:endCxn id="852" idx="5"/>
          </p:cNvCxnSpPr>
          <p:nvPr/>
        </p:nvCxnSpPr>
        <p:spPr>
          <a:xfrm>
            <a:off x="1035321" y="4232225"/>
            <a:ext cx="430077" cy="382178"/>
          </a:xfrm>
          <a:prstGeom prst="line">
            <a:avLst/>
          </a:prstGeom>
          <a:ln>
            <a:solidFill>
              <a:srgbClr val="EF6D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51" name="Straight Connector 850"/>
          <p:cNvCxnSpPr/>
          <p:nvPr/>
        </p:nvCxnSpPr>
        <p:spPr>
          <a:xfrm flipV="1">
            <a:off x="779880" y="5633296"/>
            <a:ext cx="582083" cy="269675"/>
          </a:xfrm>
          <a:prstGeom prst="line">
            <a:avLst/>
          </a:prstGeom>
          <a:ln>
            <a:solidFill>
              <a:srgbClr val="EF6D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52" name="Oval 851"/>
          <p:cNvSpPr/>
          <p:nvPr/>
        </p:nvSpPr>
        <p:spPr>
          <a:xfrm>
            <a:off x="1426374" y="4571042"/>
            <a:ext cx="45719" cy="5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53" name="Oval 852"/>
          <p:cNvSpPr/>
          <p:nvPr/>
        </p:nvSpPr>
        <p:spPr>
          <a:xfrm>
            <a:off x="1216403" y="5052630"/>
            <a:ext cx="45719" cy="5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54" name="Oval 853"/>
          <p:cNvSpPr/>
          <p:nvPr/>
        </p:nvSpPr>
        <p:spPr>
          <a:xfrm>
            <a:off x="1377735" y="5604985"/>
            <a:ext cx="45719" cy="5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61" name="TextBox 860"/>
          <p:cNvSpPr txBox="1"/>
          <p:nvPr/>
        </p:nvSpPr>
        <p:spPr>
          <a:xfrm>
            <a:off x="73170" y="18112303"/>
            <a:ext cx="896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Gestation &amp; birth</a:t>
            </a:r>
            <a:endParaRPr lang="en-US" sz="800" dirty="0"/>
          </a:p>
        </p:txBody>
      </p:sp>
      <p:sp>
        <p:nvSpPr>
          <p:cNvPr id="862" name="TextBox 861"/>
          <p:cNvSpPr txBox="1"/>
          <p:nvPr/>
        </p:nvSpPr>
        <p:spPr>
          <a:xfrm>
            <a:off x="6415664" y="19977587"/>
            <a:ext cx="8969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Specialised cells</a:t>
            </a:r>
            <a:endParaRPr lang="en-US" sz="800" dirty="0"/>
          </a:p>
        </p:txBody>
      </p:sp>
      <p:sp>
        <p:nvSpPr>
          <p:cNvPr id="863" name="TextBox 862"/>
          <p:cNvSpPr txBox="1"/>
          <p:nvPr/>
        </p:nvSpPr>
        <p:spPr>
          <a:xfrm>
            <a:off x="7273918" y="20036360"/>
            <a:ext cx="896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i="1" dirty="0"/>
              <a:t>HSW: Using microscopes</a:t>
            </a:r>
            <a:endParaRPr lang="en-US" sz="800" i="1" dirty="0"/>
          </a:p>
        </p:txBody>
      </p:sp>
      <p:sp>
        <p:nvSpPr>
          <p:cNvPr id="864" name="TextBox 863"/>
          <p:cNvSpPr txBox="1"/>
          <p:nvPr/>
        </p:nvSpPr>
        <p:spPr>
          <a:xfrm>
            <a:off x="1846782" y="18394861"/>
            <a:ext cx="1340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 smtClean="0"/>
              <a:t>Medicine</a:t>
            </a:r>
            <a:endParaRPr lang="en-US" sz="1200" b="1" u="sng" dirty="0"/>
          </a:p>
        </p:txBody>
      </p:sp>
      <p:sp>
        <p:nvSpPr>
          <p:cNvPr id="865" name="TextBox 864"/>
          <p:cNvSpPr txBox="1"/>
          <p:nvPr/>
        </p:nvSpPr>
        <p:spPr>
          <a:xfrm>
            <a:off x="9811651" y="20049048"/>
            <a:ext cx="8969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Photosynthesis</a:t>
            </a:r>
            <a:endParaRPr lang="en-US" sz="800" dirty="0"/>
          </a:p>
        </p:txBody>
      </p:sp>
      <p:sp>
        <p:nvSpPr>
          <p:cNvPr id="867" name="TextBox 866"/>
          <p:cNvSpPr txBox="1"/>
          <p:nvPr/>
        </p:nvSpPr>
        <p:spPr>
          <a:xfrm>
            <a:off x="371493" y="19131822"/>
            <a:ext cx="896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The reproductive system</a:t>
            </a:r>
            <a:endParaRPr lang="en-US" sz="800" dirty="0"/>
          </a:p>
        </p:txBody>
      </p:sp>
      <p:sp>
        <p:nvSpPr>
          <p:cNvPr id="868" name="TextBox 867"/>
          <p:cNvSpPr txBox="1"/>
          <p:nvPr/>
        </p:nvSpPr>
        <p:spPr>
          <a:xfrm>
            <a:off x="12744465" y="19779435"/>
            <a:ext cx="896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Elements, compounds &amp; mixtures</a:t>
            </a:r>
            <a:endParaRPr lang="en-US" sz="800" dirty="0"/>
          </a:p>
        </p:txBody>
      </p:sp>
      <p:sp>
        <p:nvSpPr>
          <p:cNvPr id="870" name="TextBox 869"/>
          <p:cNvSpPr txBox="1"/>
          <p:nvPr/>
        </p:nvSpPr>
        <p:spPr>
          <a:xfrm>
            <a:off x="13546905" y="18508740"/>
            <a:ext cx="896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Diffusion &amp; Brownian motion</a:t>
            </a:r>
            <a:endParaRPr lang="en-US" sz="800" dirty="0"/>
          </a:p>
        </p:txBody>
      </p:sp>
      <p:sp>
        <p:nvSpPr>
          <p:cNvPr id="871" name="TextBox 870"/>
          <p:cNvSpPr txBox="1"/>
          <p:nvPr/>
        </p:nvSpPr>
        <p:spPr>
          <a:xfrm>
            <a:off x="14011272" y="18949225"/>
            <a:ext cx="896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Solids, liquids &amp; gases</a:t>
            </a:r>
            <a:endParaRPr lang="en-US" sz="800" dirty="0"/>
          </a:p>
        </p:txBody>
      </p:sp>
      <p:sp>
        <p:nvSpPr>
          <p:cNvPr id="872" name="TextBox 871"/>
          <p:cNvSpPr txBox="1"/>
          <p:nvPr/>
        </p:nvSpPr>
        <p:spPr>
          <a:xfrm>
            <a:off x="12304749" y="18557415"/>
            <a:ext cx="832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Investigating solubility</a:t>
            </a:r>
            <a:endParaRPr lang="en-US" sz="800" dirty="0"/>
          </a:p>
        </p:txBody>
      </p:sp>
      <p:sp>
        <p:nvSpPr>
          <p:cNvPr id="873" name="TextBox 872"/>
          <p:cNvSpPr txBox="1"/>
          <p:nvPr/>
        </p:nvSpPr>
        <p:spPr>
          <a:xfrm>
            <a:off x="11771617" y="18358393"/>
            <a:ext cx="832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Chemical reactions</a:t>
            </a:r>
            <a:endParaRPr lang="en-US" sz="800" dirty="0"/>
          </a:p>
        </p:txBody>
      </p:sp>
      <p:sp>
        <p:nvSpPr>
          <p:cNvPr id="874" name="TextBox 873"/>
          <p:cNvSpPr txBox="1"/>
          <p:nvPr/>
        </p:nvSpPr>
        <p:spPr>
          <a:xfrm>
            <a:off x="10875426" y="18436438"/>
            <a:ext cx="9757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The periodic table</a:t>
            </a:r>
            <a:endParaRPr lang="en-US" sz="800" dirty="0"/>
          </a:p>
        </p:txBody>
      </p:sp>
      <p:sp>
        <p:nvSpPr>
          <p:cNvPr id="875" name="TextBox 874"/>
          <p:cNvSpPr txBox="1"/>
          <p:nvPr/>
        </p:nvSpPr>
        <p:spPr>
          <a:xfrm>
            <a:off x="9939409" y="18265365"/>
            <a:ext cx="832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Metals &amp; acids</a:t>
            </a:r>
          </a:p>
          <a:p>
            <a:pPr algn="ctr"/>
            <a:r>
              <a:rPr lang="en-US" sz="800" dirty="0" smtClean="0"/>
              <a:t>Metals &amp; non-metals</a:t>
            </a:r>
          </a:p>
          <a:p>
            <a:pPr algn="ctr"/>
            <a:r>
              <a:rPr lang="en-US" sz="800" dirty="0" smtClean="0"/>
              <a:t> </a:t>
            </a:r>
            <a:endParaRPr lang="en-US" sz="800" dirty="0"/>
          </a:p>
        </p:txBody>
      </p:sp>
      <p:sp>
        <p:nvSpPr>
          <p:cNvPr id="879" name="TextBox 878"/>
          <p:cNvSpPr txBox="1"/>
          <p:nvPr/>
        </p:nvSpPr>
        <p:spPr>
          <a:xfrm>
            <a:off x="4731545" y="18434425"/>
            <a:ext cx="8328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Friction</a:t>
            </a:r>
            <a:endParaRPr lang="en-GB" sz="800" dirty="0"/>
          </a:p>
        </p:txBody>
      </p:sp>
      <p:sp>
        <p:nvSpPr>
          <p:cNvPr id="881" name="TextBox 880"/>
          <p:cNvSpPr txBox="1"/>
          <p:nvPr/>
        </p:nvSpPr>
        <p:spPr>
          <a:xfrm>
            <a:off x="5416801" y="18283802"/>
            <a:ext cx="9671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Hooke’s law</a:t>
            </a:r>
            <a:endParaRPr lang="en-US" sz="800" dirty="0"/>
          </a:p>
        </p:txBody>
      </p:sp>
      <p:sp>
        <p:nvSpPr>
          <p:cNvPr id="882" name="TextBox 881"/>
          <p:cNvSpPr txBox="1"/>
          <p:nvPr/>
        </p:nvSpPr>
        <p:spPr>
          <a:xfrm>
            <a:off x="3872000" y="18403158"/>
            <a:ext cx="9671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Speed</a:t>
            </a:r>
            <a:endParaRPr lang="en-GB" sz="800" dirty="0"/>
          </a:p>
        </p:txBody>
      </p:sp>
      <p:sp>
        <p:nvSpPr>
          <p:cNvPr id="883" name="TextBox 882"/>
          <p:cNvSpPr txBox="1"/>
          <p:nvPr/>
        </p:nvSpPr>
        <p:spPr>
          <a:xfrm>
            <a:off x="3811204" y="18246619"/>
            <a:ext cx="9671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DT Graphs</a:t>
            </a:r>
            <a:endParaRPr lang="en-US" sz="800" dirty="0"/>
          </a:p>
        </p:txBody>
      </p:sp>
      <p:sp>
        <p:nvSpPr>
          <p:cNvPr id="889" name="TextBox 888"/>
          <p:cNvSpPr txBox="1"/>
          <p:nvPr/>
        </p:nvSpPr>
        <p:spPr>
          <a:xfrm>
            <a:off x="3053903" y="11693498"/>
            <a:ext cx="9671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Anomalies</a:t>
            </a:r>
            <a:endParaRPr lang="en-US" sz="800" dirty="0"/>
          </a:p>
        </p:txBody>
      </p:sp>
      <p:sp>
        <p:nvSpPr>
          <p:cNvPr id="890" name="TextBox 889"/>
          <p:cNvSpPr txBox="1"/>
          <p:nvPr/>
        </p:nvSpPr>
        <p:spPr>
          <a:xfrm>
            <a:off x="855337" y="16924569"/>
            <a:ext cx="967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Contraception &amp; STI’s</a:t>
            </a:r>
            <a:endParaRPr lang="en-US" sz="800" dirty="0"/>
          </a:p>
        </p:txBody>
      </p:sp>
      <p:sp>
        <p:nvSpPr>
          <p:cNvPr id="891" name="TextBox 890"/>
          <p:cNvSpPr txBox="1"/>
          <p:nvPr/>
        </p:nvSpPr>
        <p:spPr>
          <a:xfrm>
            <a:off x="269969" y="12580812"/>
            <a:ext cx="967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Mean, mode &amp; median</a:t>
            </a:r>
            <a:endParaRPr lang="en-US" sz="800" dirty="0"/>
          </a:p>
        </p:txBody>
      </p:sp>
      <p:sp>
        <p:nvSpPr>
          <p:cNvPr id="892" name="TextBox 891"/>
          <p:cNvSpPr txBox="1"/>
          <p:nvPr/>
        </p:nvSpPr>
        <p:spPr>
          <a:xfrm>
            <a:off x="73170" y="11654112"/>
            <a:ext cx="9671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Graphs</a:t>
            </a:r>
            <a:endParaRPr lang="en-US" sz="800" dirty="0"/>
          </a:p>
        </p:txBody>
      </p:sp>
      <p:sp>
        <p:nvSpPr>
          <p:cNvPr id="895" name="TextBox 894"/>
          <p:cNvSpPr txBox="1"/>
          <p:nvPr/>
        </p:nvSpPr>
        <p:spPr>
          <a:xfrm>
            <a:off x="8267118" y="19756696"/>
            <a:ext cx="758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Pollination, seed dispersal and </a:t>
            </a:r>
            <a:r>
              <a:rPr lang="en-GB" sz="800" dirty="0" smtClean="0"/>
              <a:t>fertilisation</a:t>
            </a:r>
            <a:endParaRPr lang="en-US" sz="800" dirty="0"/>
          </a:p>
        </p:txBody>
      </p:sp>
      <p:sp>
        <p:nvSpPr>
          <p:cNvPr id="897" name="TextBox 896"/>
          <p:cNvSpPr txBox="1"/>
          <p:nvPr/>
        </p:nvSpPr>
        <p:spPr>
          <a:xfrm>
            <a:off x="12369012" y="9929516"/>
            <a:ext cx="105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 smtClean="0"/>
              <a:t>Sports science</a:t>
            </a:r>
            <a:endParaRPr lang="en-US" sz="1200" b="1" u="sng" dirty="0"/>
          </a:p>
        </p:txBody>
      </p:sp>
      <p:sp>
        <p:nvSpPr>
          <p:cNvPr id="898" name="TextBox 897"/>
          <p:cNvSpPr txBox="1"/>
          <p:nvPr/>
        </p:nvSpPr>
        <p:spPr>
          <a:xfrm>
            <a:off x="13745397" y="10991486"/>
            <a:ext cx="888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Skeletal system &amp; joints</a:t>
            </a:r>
            <a:endParaRPr lang="en-US" sz="800" dirty="0"/>
          </a:p>
        </p:txBody>
      </p:sp>
      <p:sp>
        <p:nvSpPr>
          <p:cNvPr id="899" name="TextBox 898"/>
          <p:cNvSpPr txBox="1"/>
          <p:nvPr/>
        </p:nvSpPr>
        <p:spPr>
          <a:xfrm>
            <a:off x="13635313" y="8860669"/>
            <a:ext cx="79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Aerobic &amp; anaerobic respiration</a:t>
            </a:r>
            <a:endParaRPr lang="en-US" sz="800" dirty="0"/>
          </a:p>
        </p:txBody>
      </p:sp>
      <p:sp>
        <p:nvSpPr>
          <p:cNvPr id="900" name="TextBox 899"/>
          <p:cNvSpPr txBox="1"/>
          <p:nvPr/>
        </p:nvSpPr>
        <p:spPr>
          <a:xfrm>
            <a:off x="13867941" y="9908150"/>
            <a:ext cx="1063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Lungs</a:t>
            </a:r>
            <a:endParaRPr lang="en-US" sz="800" dirty="0"/>
          </a:p>
        </p:txBody>
      </p:sp>
      <p:sp>
        <p:nvSpPr>
          <p:cNvPr id="901" name="TextBox 900"/>
          <p:cNvSpPr txBox="1"/>
          <p:nvPr/>
        </p:nvSpPr>
        <p:spPr>
          <a:xfrm>
            <a:off x="13790449" y="9681972"/>
            <a:ext cx="1268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Heart &amp; </a:t>
            </a:r>
          </a:p>
          <a:p>
            <a:pPr algn="ctr"/>
            <a:r>
              <a:rPr lang="en-GB" sz="800" dirty="0" smtClean="0"/>
              <a:t>blood vessels</a:t>
            </a:r>
            <a:endParaRPr lang="en-US" sz="800" dirty="0"/>
          </a:p>
        </p:txBody>
      </p:sp>
      <p:sp>
        <p:nvSpPr>
          <p:cNvPr id="902" name="TextBox 901"/>
          <p:cNvSpPr txBox="1"/>
          <p:nvPr/>
        </p:nvSpPr>
        <p:spPr>
          <a:xfrm>
            <a:off x="12536895" y="8383650"/>
            <a:ext cx="1222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Effects of exercise </a:t>
            </a:r>
          </a:p>
          <a:p>
            <a:pPr algn="ctr"/>
            <a:r>
              <a:rPr lang="en-GB" sz="800" dirty="0" smtClean="0"/>
              <a:t>on the body</a:t>
            </a:r>
            <a:endParaRPr lang="en-US" sz="800" dirty="0"/>
          </a:p>
        </p:txBody>
      </p:sp>
      <p:sp>
        <p:nvSpPr>
          <p:cNvPr id="903" name="TextBox 902"/>
          <p:cNvSpPr txBox="1"/>
          <p:nvPr/>
        </p:nvSpPr>
        <p:spPr>
          <a:xfrm>
            <a:off x="11658408" y="8238037"/>
            <a:ext cx="1103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Measuring fitness</a:t>
            </a:r>
            <a:endParaRPr lang="en-US" sz="800" dirty="0"/>
          </a:p>
        </p:txBody>
      </p:sp>
      <p:sp>
        <p:nvSpPr>
          <p:cNvPr id="904" name="TextBox 903"/>
          <p:cNvSpPr txBox="1"/>
          <p:nvPr/>
        </p:nvSpPr>
        <p:spPr>
          <a:xfrm>
            <a:off x="11637212" y="8420490"/>
            <a:ext cx="1059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Reaction time</a:t>
            </a:r>
            <a:endParaRPr lang="en-US" sz="800" dirty="0"/>
          </a:p>
        </p:txBody>
      </p:sp>
      <p:sp>
        <p:nvSpPr>
          <p:cNvPr id="906" name="TextBox 905"/>
          <p:cNvSpPr txBox="1"/>
          <p:nvPr/>
        </p:nvSpPr>
        <p:spPr>
          <a:xfrm>
            <a:off x="9880681" y="8402100"/>
            <a:ext cx="83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Sports participation</a:t>
            </a:r>
            <a:endParaRPr lang="en-US" sz="800" dirty="0"/>
          </a:p>
        </p:txBody>
      </p:sp>
      <p:sp>
        <p:nvSpPr>
          <p:cNvPr id="907" name="TextBox 906"/>
          <p:cNvSpPr txBox="1"/>
          <p:nvPr/>
        </p:nvSpPr>
        <p:spPr>
          <a:xfrm>
            <a:off x="9021079" y="8479830"/>
            <a:ext cx="8384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Drugs in sport</a:t>
            </a:r>
            <a:endParaRPr lang="en-US" sz="800" dirty="0"/>
          </a:p>
        </p:txBody>
      </p:sp>
      <p:sp>
        <p:nvSpPr>
          <p:cNvPr id="910" name="TextBox 909"/>
          <p:cNvSpPr txBox="1"/>
          <p:nvPr/>
        </p:nvSpPr>
        <p:spPr>
          <a:xfrm>
            <a:off x="7386754" y="11707237"/>
            <a:ext cx="83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Pure substances</a:t>
            </a:r>
            <a:endParaRPr lang="en-US" sz="800" dirty="0"/>
          </a:p>
        </p:txBody>
      </p:sp>
      <p:sp>
        <p:nvSpPr>
          <p:cNvPr id="911" name="TextBox 910"/>
          <p:cNvSpPr txBox="1"/>
          <p:nvPr/>
        </p:nvSpPr>
        <p:spPr>
          <a:xfrm>
            <a:off x="6231309" y="11524476"/>
            <a:ext cx="1056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Chromatography</a:t>
            </a:r>
            <a:endParaRPr lang="en-US" sz="800" dirty="0"/>
          </a:p>
        </p:txBody>
      </p:sp>
      <p:sp>
        <p:nvSpPr>
          <p:cNvPr id="912" name="TextBox 911"/>
          <p:cNvSpPr txBox="1"/>
          <p:nvPr/>
        </p:nvSpPr>
        <p:spPr>
          <a:xfrm>
            <a:off x="6377634" y="11735972"/>
            <a:ext cx="8384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Flame testing</a:t>
            </a:r>
            <a:endParaRPr lang="en-US" sz="800" dirty="0"/>
          </a:p>
        </p:txBody>
      </p:sp>
      <p:sp>
        <p:nvSpPr>
          <p:cNvPr id="913" name="TextBox 912"/>
          <p:cNvSpPr txBox="1"/>
          <p:nvPr/>
        </p:nvSpPr>
        <p:spPr>
          <a:xfrm>
            <a:off x="5422493" y="11271839"/>
            <a:ext cx="83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Blood splatter analysis</a:t>
            </a:r>
            <a:endParaRPr lang="en-US" sz="800" dirty="0"/>
          </a:p>
        </p:txBody>
      </p:sp>
      <p:sp>
        <p:nvSpPr>
          <p:cNvPr id="914" name="TextBox 913"/>
          <p:cNvSpPr txBox="1"/>
          <p:nvPr/>
        </p:nvSpPr>
        <p:spPr>
          <a:xfrm>
            <a:off x="5545396" y="11700894"/>
            <a:ext cx="936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Handwriting analysis</a:t>
            </a:r>
            <a:endParaRPr lang="en-US" sz="800" dirty="0"/>
          </a:p>
        </p:txBody>
      </p:sp>
      <p:sp>
        <p:nvSpPr>
          <p:cNvPr id="915" name="TextBox 914"/>
          <p:cNvSpPr txBox="1"/>
          <p:nvPr/>
        </p:nvSpPr>
        <p:spPr>
          <a:xfrm>
            <a:off x="6186185" y="11270045"/>
            <a:ext cx="1055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Fingerprinting</a:t>
            </a:r>
            <a:endParaRPr lang="en-US" sz="1000" dirty="0"/>
          </a:p>
        </p:txBody>
      </p:sp>
      <p:sp>
        <p:nvSpPr>
          <p:cNvPr id="917" name="TextBox 916"/>
          <p:cNvSpPr txBox="1"/>
          <p:nvPr/>
        </p:nvSpPr>
        <p:spPr>
          <a:xfrm>
            <a:off x="3011207" y="13309278"/>
            <a:ext cx="83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Structure of the Earth</a:t>
            </a:r>
            <a:endParaRPr lang="en-US" sz="800" dirty="0"/>
          </a:p>
        </p:txBody>
      </p:sp>
      <p:sp>
        <p:nvSpPr>
          <p:cNvPr id="918" name="TextBox 917"/>
          <p:cNvSpPr txBox="1"/>
          <p:nvPr/>
        </p:nvSpPr>
        <p:spPr>
          <a:xfrm>
            <a:off x="3915202" y="13367276"/>
            <a:ext cx="83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Formation of rocks</a:t>
            </a:r>
            <a:endParaRPr lang="en-US" sz="800" dirty="0"/>
          </a:p>
        </p:txBody>
      </p:sp>
      <p:sp>
        <p:nvSpPr>
          <p:cNvPr id="920" name="TextBox 919"/>
          <p:cNvSpPr txBox="1"/>
          <p:nvPr/>
        </p:nvSpPr>
        <p:spPr>
          <a:xfrm>
            <a:off x="4790043" y="13138023"/>
            <a:ext cx="838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Carbon cycle &amp; composition of the atmosphere</a:t>
            </a:r>
            <a:endParaRPr lang="en-US" sz="800" dirty="0"/>
          </a:p>
        </p:txBody>
      </p:sp>
      <p:sp>
        <p:nvSpPr>
          <p:cNvPr id="921" name="TextBox 920"/>
          <p:cNvSpPr txBox="1"/>
          <p:nvPr/>
        </p:nvSpPr>
        <p:spPr>
          <a:xfrm>
            <a:off x="5623243" y="13385085"/>
            <a:ext cx="9977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The solar system</a:t>
            </a:r>
            <a:endParaRPr lang="en-US" sz="800" dirty="0"/>
          </a:p>
        </p:txBody>
      </p:sp>
      <p:sp>
        <p:nvSpPr>
          <p:cNvPr id="922" name="TextBox 921"/>
          <p:cNvSpPr txBox="1"/>
          <p:nvPr/>
        </p:nvSpPr>
        <p:spPr>
          <a:xfrm>
            <a:off x="6425214" y="13308383"/>
            <a:ext cx="1037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Journey to the moon</a:t>
            </a:r>
            <a:endParaRPr lang="en-US" sz="800" dirty="0"/>
          </a:p>
        </p:txBody>
      </p:sp>
      <p:sp>
        <p:nvSpPr>
          <p:cNvPr id="926" name="TextBox 925"/>
          <p:cNvSpPr txBox="1"/>
          <p:nvPr/>
        </p:nvSpPr>
        <p:spPr>
          <a:xfrm>
            <a:off x="0" y="10629091"/>
            <a:ext cx="1047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 smtClean="0"/>
              <a:t>Renewable energy</a:t>
            </a:r>
            <a:endParaRPr lang="en-US" sz="1200" b="1" u="sng" dirty="0"/>
          </a:p>
        </p:txBody>
      </p:sp>
      <p:sp>
        <p:nvSpPr>
          <p:cNvPr id="927" name="TextBox 926"/>
          <p:cNvSpPr txBox="1"/>
          <p:nvPr/>
        </p:nvSpPr>
        <p:spPr>
          <a:xfrm>
            <a:off x="9712332" y="13172657"/>
            <a:ext cx="127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 smtClean="0"/>
              <a:t>Environmental sciences</a:t>
            </a:r>
            <a:endParaRPr lang="en-US" sz="1200" b="1" u="sng" dirty="0"/>
          </a:p>
        </p:txBody>
      </p:sp>
      <p:sp>
        <p:nvSpPr>
          <p:cNvPr id="928" name="TextBox 927"/>
          <p:cNvSpPr txBox="1"/>
          <p:nvPr/>
        </p:nvSpPr>
        <p:spPr>
          <a:xfrm>
            <a:off x="10782631" y="13493232"/>
            <a:ext cx="9171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Food chains</a:t>
            </a:r>
            <a:endParaRPr lang="en-US" sz="800" dirty="0"/>
          </a:p>
        </p:txBody>
      </p:sp>
      <p:sp>
        <p:nvSpPr>
          <p:cNvPr id="929" name="TextBox 928"/>
          <p:cNvSpPr txBox="1"/>
          <p:nvPr/>
        </p:nvSpPr>
        <p:spPr>
          <a:xfrm>
            <a:off x="11685072" y="13438353"/>
            <a:ext cx="9171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Interdependence</a:t>
            </a:r>
            <a:endParaRPr lang="en-US" sz="800" dirty="0"/>
          </a:p>
        </p:txBody>
      </p:sp>
      <p:sp>
        <p:nvSpPr>
          <p:cNvPr id="931" name="TextBox 930"/>
          <p:cNvSpPr txBox="1"/>
          <p:nvPr/>
        </p:nvSpPr>
        <p:spPr>
          <a:xfrm>
            <a:off x="13760058" y="14329002"/>
            <a:ext cx="10218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Pollution</a:t>
            </a:r>
            <a:endParaRPr lang="en-US" sz="800" dirty="0"/>
          </a:p>
        </p:txBody>
      </p:sp>
      <p:sp>
        <p:nvSpPr>
          <p:cNvPr id="932" name="TextBox 931"/>
          <p:cNvSpPr txBox="1"/>
          <p:nvPr/>
        </p:nvSpPr>
        <p:spPr>
          <a:xfrm>
            <a:off x="14117071" y="13062748"/>
            <a:ext cx="10218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History of DNA</a:t>
            </a:r>
            <a:endParaRPr lang="en-US" sz="800" dirty="0"/>
          </a:p>
        </p:txBody>
      </p:sp>
      <p:sp>
        <p:nvSpPr>
          <p:cNvPr id="933" name="TextBox 932"/>
          <p:cNvSpPr txBox="1"/>
          <p:nvPr/>
        </p:nvSpPr>
        <p:spPr>
          <a:xfrm>
            <a:off x="13777750" y="12188056"/>
            <a:ext cx="1021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Hereditary &amp; inheritance</a:t>
            </a:r>
            <a:endParaRPr lang="en-US" sz="800" dirty="0"/>
          </a:p>
        </p:txBody>
      </p:sp>
      <p:sp>
        <p:nvSpPr>
          <p:cNvPr id="935" name="TextBox 934"/>
          <p:cNvSpPr txBox="1"/>
          <p:nvPr/>
        </p:nvSpPr>
        <p:spPr>
          <a:xfrm>
            <a:off x="12456659" y="11558217"/>
            <a:ext cx="10218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Inherited disorders</a:t>
            </a:r>
            <a:endParaRPr lang="en-US" sz="800" dirty="0"/>
          </a:p>
        </p:txBody>
      </p:sp>
      <p:sp>
        <p:nvSpPr>
          <p:cNvPr id="936" name="TextBox 935"/>
          <p:cNvSpPr txBox="1"/>
          <p:nvPr/>
        </p:nvSpPr>
        <p:spPr>
          <a:xfrm>
            <a:off x="11554708" y="11726257"/>
            <a:ext cx="1109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Variation &amp; adaptation</a:t>
            </a:r>
            <a:endParaRPr lang="en-US" sz="800" dirty="0"/>
          </a:p>
        </p:txBody>
      </p:sp>
      <p:sp>
        <p:nvSpPr>
          <p:cNvPr id="938" name="TextBox 937"/>
          <p:cNvSpPr txBox="1"/>
          <p:nvPr/>
        </p:nvSpPr>
        <p:spPr>
          <a:xfrm>
            <a:off x="1977502" y="10004641"/>
            <a:ext cx="863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Conductors</a:t>
            </a:r>
            <a:endParaRPr lang="en-US" sz="800" dirty="0"/>
          </a:p>
        </p:txBody>
      </p:sp>
      <p:sp>
        <p:nvSpPr>
          <p:cNvPr id="940" name="TextBox 939"/>
          <p:cNvSpPr txBox="1"/>
          <p:nvPr/>
        </p:nvSpPr>
        <p:spPr>
          <a:xfrm>
            <a:off x="2773634" y="10083233"/>
            <a:ext cx="956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Insulators</a:t>
            </a:r>
            <a:endParaRPr lang="en-US" sz="800" dirty="0"/>
          </a:p>
        </p:txBody>
      </p:sp>
      <p:sp>
        <p:nvSpPr>
          <p:cNvPr id="941" name="TextBox 940"/>
          <p:cNvSpPr txBox="1"/>
          <p:nvPr/>
        </p:nvSpPr>
        <p:spPr>
          <a:xfrm>
            <a:off x="3849647" y="9896838"/>
            <a:ext cx="863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Energy loss through radiation</a:t>
            </a:r>
            <a:endParaRPr lang="en-US" sz="800" dirty="0"/>
          </a:p>
        </p:txBody>
      </p:sp>
      <p:sp>
        <p:nvSpPr>
          <p:cNvPr id="942" name="TextBox 941"/>
          <p:cNvSpPr txBox="1"/>
          <p:nvPr/>
        </p:nvSpPr>
        <p:spPr>
          <a:xfrm>
            <a:off x="7097813" y="14960765"/>
            <a:ext cx="863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 smtClean="0"/>
              <a:t>Cosmetic science</a:t>
            </a:r>
            <a:endParaRPr lang="en-US" sz="1200" b="1" u="sng" dirty="0"/>
          </a:p>
        </p:txBody>
      </p:sp>
      <p:sp>
        <p:nvSpPr>
          <p:cNvPr id="943" name="TextBox 942"/>
          <p:cNvSpPr txBox="1"/>
          <p:nvPr/>
        </p:nvSpPr>
        <p:spPr>
          <a:xfrm>
            <a:off x="6401348" y="15130157"/>
            <a:ext cx="863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Formulations</a:t>
            </a:r>
            <a:endParaRPr lang="en-US" sz="800" dirty="0"/>
          </a:p>
        </p:txBody>
      </p:sp>
      <p:sp>
        <p:nvSpPr>
          <p:cNvPr id="944" name="TextBox 943"/>
          <p:cNvSpPr txBox="1"/>
          <p:nvPr/>
        </p:nvSpPr>
        <p:spPr>
          <a:xfrm>
            <a:off x="5461416" y="14976986"/>
            <a:ext cx="863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Qualities of cosmetics</a:t>
            </a:r>
            <a:endParaRPr lang="en-US" sz="800" dirty="0"/>
          </a:p>
        </p:txBody>
      </p:sp>
      <p:sp>
        <p:nvSpPr>
          <p:cNvPr id="945" name="TextBox 944"/>
          <p:cNvSpPr txBox="1"/>
          <p:nvPr/>
        </p:nvSpPr>
        <p:spPr>
          <a:xfrm>
            <a:off x="4691488" y="15076075"/>
            <a:ext cx="863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Acids &amp; alkalis</a:t>
            </a:r>
            <a:endParaRPr lang="en-US" sz="800" dirty="0"/>
          </a:p>
        </p:txBody>
      </p:sp>
      <p:sp>
        <p:nvSpPr>
          <p:cNvPr id="946" name="TextBox 945"/>
          <p:cNvSpPr txBox="1"/>
          <p:nvPr/>
        </p:nvSpPr>
        <p:spPr>
          <a:xfrm>
            <a:off x="3885493" y="15128174"/>
            <a:ext cx="863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Neutralisation</a:t>
            </a:r>
            <a:endParaRPr lang="en-US" sz="800" dirty="0"/>
          </a:p>
        </p:txBody>
      </p:sp>
      <p:sp>
        <p:nvSpPr>
          <p:cNvPr id="947" name="TextBox 946"/>
          <p:cNvSpPr txBox="1"/>
          <p:nvPr/>
        </p:nvSpPr>
        <p:spPr>
          <a:xfrm>
            <a:off x="2965790" y="15119203"/>
            <a:ext cx="863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Distillation</a:t>
            </a:r>
            <a:endParaRPr lang="en-US" sz="800" dirty="0"/>
          </a:p>
        </p:txBody>
      </p:sp>
      <p:sp>
        <p:nvSpPr>
          <p:cNvPr id="948" name="TextBox 947"/>
          <p:cNvSpPr txBox="1"/>
          <p:nvPr/>
        </p:nvSpPr>
        <p:spPr>
          <a:xfrm>
            <a:off x="287392" y="13975390"/>
            <a:ext cx="10552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Animal testing</a:t>
            </a:r>
            <a:endParaRPr lang="en-US" sz="900" dirty="0"/>
          </a:p>
        </p:txBody>
      </p:sp>
      <p:sp>
        <p:nvSpPr>
          <p:cNvPr id="950" name="TextBox 949"/>
          <p:cNvSpPr txBox="1"/>
          <p:nvPr/>
        </p:nvSpPr>
        <p:spPr>
          <a:xfrm>
            <a:off x="207870" y="14909656"/>
            <a:ext cx="863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History of cosmetics</a:t>
            </a:r>
            <a:endParaRPr lang="en-US" sz="800" dirty="0"/>
          </a:p>
        </p:txBody>
      </p:sp>
      <p:sp>
        <p:nvSpPr>
          <p:cNvPr id="952" name="TextBox 951"/>
          <p:cNvSpPr txBox="1"/>
          <p:nvPr/>
        </p:nvSpPr>
        <p:spPr>
          <a:xfrm>
            <a:off x="4709562" y="6702166"/>
            <a:ext cx="104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 smtClean="0"/>
              <a:t>Introduction to science</a:t>
            </a:r>
            <a:endParaRPr lang="en-US" sz="1200" b="1" u="sng" dirty="0"/>
          </a:p>
        </p:txBody>
      </p:sp>
      <p:sp>
        <p:nvSpPr>
          <p:cNvPr id="953" name="TextBox 952"/>
          <p:cNvSpPr txBox="1"/>
          <p:nvPr/>
        </p:nvSpPr>
        <p:spPr>
          <a:xfrm>
            <a:off x="5551725" y="6781838"/>
            <a:ext cx="863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Data</a:t>
            </a:r>
            <a:endParaRPr lang="en-US" sz="800" dirty="0"/>
          </a:p>
        </p:txBody>
      </p:sp>
      <p:sp>
        <p:nvSpPr>
          <p:cNvPr id="577" name="TextBox 576"/>
          <p:cNvSpPr txBox="1"/>
          <p:nvPr/>
        </p:nvSpPr>
        <p:spPr>
          <a:xfrm>
            <a:off x="6446439" y="6879442"/>
            <a:ext cx="868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Gradients on graphs</a:t>
            </a:r>
            <a:endParaRPr lang="en-US" sz="800" dirty="0"/>
          </a:p>
        </p:txBody>
      </p:sp>
      <p:sp>
        <p:nvSpPr>
          <p:cNvPr id="578" name="TextBox 577"/>
          <p:cNvSpPr txBox="1"/>
          <p:nvPr/>
        </p:nvSpPr>
        <p:spPr>
          <a:xfrm>
            <a:off x="7273170" y="6744595"/>
            <a:ext cx="968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Repeatability &amp; reproducibility </a:t>
            </a:r>
            <a:endParaRPr lang="en-US" sz="800" dirty="0"/>
          </a:p>
        </p:txBody>
      </p:sp>
      <p:sp>
        <p:nvSpPr>
          <p:cNvPr id="579" name="TextBox 578"/>
          <p:cNvSpPr txBox="1"/>
          <p:nvPr/>
        </p:nvSpPr>
        <p:spPr>
          <a:xfrm>
            <a:off x="8084531" y="6899774"/>
            <a:ext cx="9686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Errors</a:t>
            </a:r>
            <a:endParaRPr lang="en-US" sz="800" dirty="0"/>
          </a:p>
        </p:txBody>
      </p:sp>
      <p:sp>
        <p:nvSpPr>
          <p:cNvPr id="581" name="TextBox 580"/>
          <p:cNvSpPr txBox="1"/>
          <p:nvPr/>
        </p:nvSpPr>
        <p:spPr>
          <a:xfrm>
            <a:off x="1953368" y="8345801"/>
            <a:ext cx="96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/>
              <a:t>Wireless technology</a:t>
            </a:r>
            <a:endParaRPr lang="en-US" sz="1200" b="1" u="sng" dirty="0"/>
          </a:p>
        </p:txBody>
      </p:sp>
      <p:sp>
        <p:nvSpPr>
          <p:cNvPr id="582" name="TextBox 581"/>
          <p:cNvSpPr txBox="1"/>
          <p:nvPr/>
        </p:nvSpPr>
        <p:spPr>
          <a:xfrm>
            <a:off x="180259" y="9116252"/>
            <a:ext cx="968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Properties &amp; types of waves</a:t>
            </a:r>
            <a:endParaRPr lang="en-US" sz="800" dirty="0"/>
          </a:p>
        </p:txBody>
      </p:sp>
      <p:sp>
        <p:nvSpPr>
          <p:cNvPr id="583" name="TextBox 582"/>
          <p:cNvSpPr txBox="1"/>
          <p:nvPr/>
        </p:nvSpPr>
        <p:spPr>
          <a:xfrm>
            <a:off x="108580" y="8112212"/>
            <a:ext cx="9686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Sound waves</a:t>
            </a:r>
            <a:endParaRPr lang="en-US" sz="800" dirty="0"/>
          </a:p>
        </p:txBody>
      </p:sp>
      <p:sp>
        <p:nvSpPr>
          <p:cNvPr id="584" name="TextBox 583"/>
          <p:cNvSpPr txBox="1"/>
          <p:nvPr/>
        </p:nvSpPr>
        <p:spPr>
          <a:xfrm>
            <a:off x="200189" y="7285186"/>
            <a:ext cx="9686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Light waves</a:t>
            </a:r>
            <a:endParaRPr lang="en-US" sz="800" dirty="0"/>
          </a:p>
        </p:txBody>
      </p:sp>
      <p:sp>
        <p:nvSpPr>
          <p:cNvPr id="602" name="TextBox 601"/>
          <p:cNvSpPr txBox="1"/>
          <p:nvPr/>
        </p:nvSpPr>
        <p:spPr>
          <a:xfrm>
            <a:off x="1808951" y="6808765"/>
            <a:ext cx="11336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u="sng" dirty="0" smtClean="0"/>
              <a:t>Reflection/refraction</a:t>
            </a:r>
            <a:endParaRPr lang="en-US" sz="800" u="sng" dirty="0"/>
          </a:p>
        </p:txBody>
      </p:sp>
      <p:sp>
        <p:nvSpPr>
          <p:cNvPr id="651" name="TextBox 650"/>
          <p:cNvSpPr txBox="1"/>
          <p:nvPr/>
        </p:nvSpPr>
        <p:spPr>
          <a:xfrm>
            <a:off x="2822086" y="6765137"/>
            <a:ext cx="9686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Colours &amp; the eye</a:t>
            </a:r>
            <a:endParaRPr lang="en-US" sz="800" dirty="0"/>
          </a:p>
        </p:txBody>
      </p:sp>
      <p:sp>
        <p:nvSpPr>
          <p:cNvPr id="652" name="TextBox 651"/>
          <p:cNvSpPr txBox="1"/>
          <p:nvPr/>
        </p:nvSpPr>
        <p:spPr>
          <a:xfrm>
            <a:off x="3794983" y="6841377"/>
            <a:ext cx="9686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Water waves</a:t>
            </a:r>
            <a:endParaRPr lang="en-US" sz="800" dirty="0"/>
          </a:p>
        </p:txBody>
      </p:sp>
      <p:sp>
        <p:nvSpPr>
          <p:cNvPr id="656" name="TextBox 655"/>
          <p:cNvSpPr txBox="1"/>
          <p:nvPr/>
        </p:nvSpPr>
        <p:spPr>
          <a:xfrm>
            <a:off x="7008047" y="8209768"/>
            <a:ext cx="1180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 smtClean="0"/>
              <a:t>Addiction support worker</a:t>
            </a:r>
            <a:endParaRPr lang="en-US" sz="1200" b="1" u="sng" dirty="0"/>
          </a:p>
        </p:txBody>
      </p:sp>
      <p:sp>
        <p:nvSpPr>
          <p:cNvPr id="954" name="TextBox 953"/>
          <p:cNvSpPr txBox="1"/>
          <p:nvPr/>
        </p:nvSpPr>
        <p:spPr>
          <a:xfrm>
            <a:off x="4466569" y="8447130"/>
            <a:ext cx="1218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Legally prescribed</a:t>
            </a:r>
          </a:p>
          <a:p>
            <a:pPr algn="ctr"/>
            <a:r>
              <a:rPr lang="en-GB" sz="800" dirty="0" smtClean="0"/>
              <a:t> drugs</a:t>
            </a:r>
            <a:endParaRPr lang="en-US" sz="800" dirty="0"/>
          </a:p>
        </p:txBody>
      </p:sp>
      <p:sp>
        <p:nvSpPr>
          <p:cNvPr id="955" name="TextBox 954"/>
          <p:cNvSpPr txBox="1"/>
          <p:nvPr/>
        </p:nvSpPr>
        <p:spPr>
          <a:xfrm>
            <a:off x="3758478" y="8451355"/>
            <a:ext cx="1039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Pablo Escobar case study</a:t>
            </a:r>
            <a:endParaRPr lang="en-US" sz="800" dirty="0"/>
          </a:p>
        </p:txBody>
      </p:sp>
      <p:sp>
        <p:nvSpPr>
          <p:cNvPr id="956" name="TextBox 955"/>
          <p:cNvSpPr txBox="1"/>
          <p:nvPr/>
        </p:nvSpPr>
        <p:spPr>
          <a:xfrm>
            <a:off x="2843482" y="8427791"/>
            <a:ext cx="977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Misuse &amp; addiction</a:t>
            </a:r>
            <a:endParaRPr lang="en-US" sz="800" dirty="0"/>
          </a:p>
        </p:txBody>
      </p:sp>
      <p:sp>
        <p:nvSpPr>
          <p:cNvPr id="957" name="TextBox 956"/>
          <p:cNvSpPr txBox="1"/>
          <p:nvPr/>
        </p:nvSpPr>
        <p:spPr>
          <a:xfrm>
            <a:off x="2839957" y="8270950"/>
            <a:ext cx="971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Antibiotics</a:t>
            </a:r>
            <a:endParaRPr lang="en-US" sz="800" dirty="0"/>
          </a:p>
        </p:txBody>
      </p:sp>
      <p:sp>
        <p:nvSpPr>
          <p:cNvPr id="958" name="TextBox 957"/>
          <p:cNvSpPr txBox="1"/>
          <p:nvPr/>
        </p:nvSpPr>
        <p:spPr>
          <a:xfrm>
            <a:off x="2837281" y="8134986"/>
            <a:ext cx="971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Developing drugs</a:t>
            </a:r>
            <a:endParaRPr lang="en-US" sz="800" dirty="0"/>
          </a:p>
        </p:txBody>
      </p:sp>
      <p:sp>
        <p:nvSpPr>
          <p:cNvPr id="959" name="TextBox 958"/>
          <p:cNvSpPr txBox="1"/>
          <p:nvPr/>
        </p:nvSpPr>
        <p:spPr>
          <a:xfrm>
            <a:off x="11555361" y="6681509"/>
            <a:ext cx="971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 smtClean="0"/>
              <a:t>Industrial chemistry</a:t>
            </a:r>
            <a:endParaRPr lang="en-US" sz="1200" b="1" u="sng" dirty="0"/>
          </a:p>
        </p:txBody>
      </p:sp>
      <p:sp>
        <p:nvSpPr>
          <p:cNvPr id="961" name="TextBox 960"/>
          <p:cNvSpPr txBox="1"/>
          <p:nvPr/>
        </p:nvSpPr>
        <p:spPr>
          <a:xfrm>
            <a:off x="12316549" y="6813707"/>
            <a:ext cx="971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Diffusion</a:t>
            </a:r>
            <a:endParaRPr lang="en-US" sz="800" dirty="0"/>
          </a:p>
        </p:txBody>
      </p:sp>
      <p:sp>
        <p:nvSpPr>
          <p:cNvPr id="962" name="TextBox 961"/>
          <p:cNvSpPr txBox="1"/>
          <p:nvPr/>
        </p:nvSpPr>
        <p:spPr>
          <a:xfrm>
            <a:off x="13428312" y="7598650"/>
            <a:ext cx="971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Density</a:t>
            </a:r>
            <a:endParaRPr lang="en-US" sz="800" dirty="0"/>
          </a:p>
        </p:txBody>
      </p:sp>
      <p:sp>
        <p:nvSpPr>
          <p:cNvPr id="964" name="TextBox 963"/>
          <p:cNvSpPr txBox="1"/>
          <p:nvPr/>
        </p:nvSpPr>
        <p:spPr>
          <a:xfrm>
            <a:off x="13457435" y="5656483"/>
            <a:ext cx="971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Catalysts</a:t>
            </a:r>
            <a:endParaRPr lang="en-US" sz="800" dirty="0"/>
          </a:p>
        </p:txBody>
      </p:sp>
      <p:sp>
        <p:nvSpPr>
          <p:cNvPr id="965" name="TextBox 964"/>
          <p:cNvSpPr txBox="1"/>
          <p:nvPr/>
        </p:nvSpPr>
        <p:spPr>
          <a:xfrm>
            <a:off x="14040010" y="6628105"/>
            <a:ext cx="971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Exothermic &amp; endothermic reactions</a:t>
            </a:r>
            <a:endParaRPr lang="en-US" sz="800" dirty="0"/>
          </a:p>
        </p:txBody>
      </p:sp>
      <p:sp>
        <p:nvSpPr>
          <p:cNvPr id="966" name="TextBox 965"/>
          <p:cNvSpPr txBox="1"/>
          <p:nvPr/>
        </p:nvSpPr>
        <p:spPr>
          <a:xfrm>
            <a:off x="11577263" y="5106668"/>
            <a:ext cx="971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Extracting</a:t>
            </a:r>
          </a:p>
          <a:p>
            <a:pPr algn="ctr"/>
            <a:r>
              <a:rPr lang="en-GB" sz="800" dirty="0" smtClean="0"/>
              <a:t> metals</a:t>
            </a:r>
            <a:endParaRPr lang="en-US" sz="800" dirty="0"/>
          </a:p>
        </p:txBody>
      </p:sp>
      <p:sp>
        <p:nvSpPr>
          <p:cNvPr id="967" name="TextBox 966"/>
          <p:cNvSpPr txBox="1"/>
          <p:nvPr/>
        </p:nvSpPr>
        <p:spPr>
          <a:xfrm>
            <a:off x="10682114" y="5138500"/>
            <a:ext cx="971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Ceramics, composites &amp; polymers</a:t>
            </a:r>
            <a:endParaRPr lang="en-US" sz="800" dirty="0"/>
          </a:p>
        </p:txBody>
      </p:sp>
      <p:sp>
        <p:nvSpPr>
          <p:cNvPr id="970" name="TextBox 969"/>
          <p:cNvSpPr txBox="1"/>
          <p:nvPr/>
        </p:nvSpPr>
        <p:spPr>
          <a:xfrm>
            <a:off x="7891621" y="4877604"/>
            <a:ext cx="14665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 smtClean="0"/>
              <a:t>BF1</a:t>
            </a:r>
          </a:p>
          <a:p>
            <a:pPr algn="ctr"/>
            <a:r>
              <a:rPr lang="en-GB" sz="1000" dirty="0" smtClean="0"/>
              <a:t>Cells &amp; </a:t>
            </a:r>
          </a:p>
          <a:p>
            <a:pPr algn="ctr"/>
            <a:r>
              <a:rPr lang="en-GB" sz="1000" dirty="0" smtClean="0"/>
              <a:t>reproduction</a:t>
            </a:r>
            <a:endParaRPr lang="en-US" sz="1000" dirty="0"/>
          </a:p>
        </p:txBody>
      </p:sp>
      <p:sp>
        <p:nvSpPr>
          <p:cNvPr id="977" name="TextBox 976"/>
          <p:cNvSpPr txBox="1"/>
          <p:nvPr/>
        </p:nvSpPr>
        <p:spPr>
          <a:xfrm>
            <a:off x="12249711" y="5021338"/>
            <a:ext cx="10552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Reactivity series</a:t>
            </a:r>
            <a:endParaRPr lang="en-US" sz="900" dirty="0"/>
          </a:p>
        </p:txBody>
      </p:sp>
      <p:sp>
        <p:nvSpPr>
          <p:cNvPr id="981" name="TextBox 980"/>
          <p:cNvSpPr txBox="1"/>
          <p:nvPr/>
        </p:nvSpPr>
        <p:spPr>
          <a:xfrm>
            <a:off x="134340" y="4877596"/>
            <a:ext cx="834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u="sng" dirty="0"/>
              <a:t>BF2</a:t>
            </a:r>
          </a:p>
          <a:p>
            <a:pPr algn="ctr"/>
            <a:r>
              <a:rPr lang="en-GB" sz="800" dirty="0" smtClean="0"/>
              <a:t>Evolution, natural selection &amp; fossils</a:t>
            </a:r>
            <a:endParaRPr lang="en-US" sz="800" dirty="0"/>
          </a:p>
        </p:txBody>
      </p:sp>
      <p:sp>
        <p:nvSpPr>
          <p:cNvPr id="982" name="TextBox 981"/>
          <p:cNvSpPr txBox="1"/>
          <p:nvPr/>
        </p:nvSpPr>
        <p:spPr>
          <a:xfrm>
            <a:off x="317415" y="3849608"/>
            <a:ext cx="834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u="sng" dirty="0" smtClean="0"/>
              <a:t>CF2</a:t>
            </a:r>
            <a:endParaRPr lang="en-GB" sz="800" b="1" u="sng" dirty="0"/>
          </a:p>
          <a:p>
            <a:pPr algn="ctr"/>
            <a:r>
              <a:rPr lang="en-GB" sz="800" dirty="0" smtClean="0"/>
              <a:t>Hydrocarbons, fractional distillations &amp; cracking</a:t>
            </a:r>
            <a:endParaRPr lang="en-US" sz="800" dirty="0"/>
          </a:p>
        </p:txBody>
      </p:sp>
      <p:sp>
        <p:nvSpPr>
          <p:cNvPr id="983" name="TextBox 982"/>
          <p:cNvSpPr txBox="1"/>
          <p:nvPr/>
        </p:nvSpPr>
        <p:spPr>
          <a:xfrm>
            <a:off x="1941080" y="3304659"/>
            <a:ext cx="834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u="sng" dirty="0"/>
              <a:t>C</a:t>
            </a:r>
            <a:r>
              <a:rPr lang="en-GB" sz="800" b="1" u="sng" dirty="0" smtClean="0"/>
              <a:t>F2</a:t>
            </a:r>
            <a:endParaRPr lang="en-GB" sz="800" b="1" u="sng" dirty="0"/>
          </a:p>
          <a:p>
            <a:pPr algn="ctr"/>
            <a:r>
              <a:rPr lang="en-GB" sz="800" dirty="0" smtClean="0"/>
              <a:t>Exothermic &amp; endothermic reactions</a:t>
            </a:r>
            <a:endParaRPr lang="en-US" sz="800" dirty="0"/>
          </a:p>
        </p:txBody>
      </p:sp>
      <p:sp>
        <p:nvSpPr>
          <p:cNvPr id="984" name="TextBox 983"/>
          <p:cNvSpPr txBox="1"/>
          <p:nvPr/>
        </p:nvSpPr>
        <p:spPr>
          <a:xfrm>
            <a:off x="2871961" y="3273901"/>
            <a:ext cx="834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u="sng" dirty="0"/>
              <a:t>CF2</a:t>
            </a:r>
          </a:p>
          <a:p>
            <a:pPr algn="ctr"/>
            <a:r>
              <a:rPr lang="en-GB" sz="800" dirty="0" smtClean="0"/>
              <a:t>Neutralisation, Salts &amp; metal extraction</a:t>
            </a:r>
            <a:endParaRPr lang="en-US" sz="800" dirty="0"/>
          </a:p>
        </p:txBody>
      </p:sp>
      <p:sp>
        <p:nvSpPr>
          <p:cNvPr id="985" name="TextBox 984"/>
          <p:cNvSpPr txBox="1"/>
          <p:nvPr/>
        </p:nvSpPr>
        <p:spPr>
          <a:xfrm>
            <a:off x="3824688" y="3244092"/>
            <a:ext cx="834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u="sng" dirty="0"/>
              <a:t>CF2</a:t>
            </a:r>
          </a:p>
          <a:p>
            <a:pPr algn="ctr"/>
            <a:r>
              <a:rPr lang="en-GB" sz="800" dirty="0"/>
              <a:t>Classification, Biodiversity &amp; adaptations</a:t>
            </a:r>
            <a:endParaRPr lang="en-US" sz="800" dirty="0"/>
          </a:p>
        </p:txBody>
      </p:sp>
      <p:sp>
        <p:nvSpPr>
          <p:cNvPr id="990" name="TextBox 989"/>
          <p:cNvSpPr txBox="1"/>
          <p:nvPr/>
        </p:nvSpPr>
        <p:spPr>
          <a:xfrm>
            <a:off x="8815672" y="1577625"/>
            <a:ext cx="1156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/>
              <a:t>PC2</a:t>
            </a:r>
            <a:endParaRPr lang="en-GB" sz="1000" b="1" u="sng" dirty="0"/>
          </a:p>
          <a:p>
            <a:pPr algn="ctr"/>
            <a:r>
              <a:rPr lang="en-GB" sz="1000" dirty="0" smtClean="0"/>
              <a:t>Electromagnetic waves</a:t>
            </a:r>
            <a:endParaRPr lang="en-US" sz="1000" dirty="0"/>
          </a:p>
        </p:txBody>
      </p:sp>
      <p:sp>
        <p:nvSpPr>
          <p:cNvPr id="991" name="TextBox 990"/>
          <p:cNvSpPr txBox="1"/>
          <p:nvPr/>
        </p:nvSpPr>
        <p:spPr>
          <a:xfrm>
            <a:off x="8194724" y="2995748"/>
            <a:ext cx="801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BC1</a:t>
            </a:r>
            <a:endParaRPr lang="en-GB" sz="800" b="1" u="sng" dirty="0"/>
          </a:p>
          <a:p>
            <a:pPr algn="ctr"/>
            <a:r>
              <a:rPr lang="en-GB" sz="800" dirty="0" smtClean="0"/>
              <a:t>Respiration, menstrual cycle &amp; the Endocrine system</a:t>
            </a:r>
            <a:endParaRPr lang="en-US" sz="800" dirty="0"/>
          </a:p>
        </p:txBody>
      </p:sp>
      <p:sp>
        <p:nvSpPr>
          <p:cNvPr id="992" name="TextBox 991"/>
          <p:cNvSpPr txBox="1"/>
          <p:nvPr/>
        </p:nvSpPr>
        <p:spPr>
          <a:xfrm>
            <a:off x="8893654" y="3237317"/>
            <a:ext cx="898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BC1</a:t>
            </a:r>
            <a:endParaRPr lang="en-GB" sz="800" b="1" u="sng" dirty="0"/>
          </a:p>
          <a:p>
            <a:pPr algn="ctr"/>
            <a:r>
              <a:rPr lang="en-GB" sz="800" dirty="0" smtClean="0"/>
              <a:t>The Nervous system &amp; reaction time</a:t>
            </a:r>
            <a:endParaRPr lang="en-US" sz="800" dirty="0"/>
          </a:p>
        </p:txBody>
      </p:sp>
      <p:sp>
        <p:nvSpPr>
          <p:cNvPr id="993" name="TextBox 992"/>
          <p:cNvSpPr txBox="1"/>
          <p:nvPr/>
        </p:nvSpPr>
        <p:spPr>
          <a:xfrm>
            <a:off x="9806786" y="3345624"/>
            <a:ext cx="87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 smtClean="0"/>
              <a:t>CC1</a:t>
            </a:r>
            <a:endParaRPr lang="en-GB" sz="800" b="1" u="sng" dirty="0"/>
          </a:p>
          <a:p>
            <a:pPr algn="ctr"/>
            <a:r>
              <a:rPr lang="en-GB" sz="800" dirty="0" smtClean="0"/>
              <a:t>States of matter &amp; bonding</a:t>
            </a:r>
            <a:endParaRPr lang="en-US" sz="800" dirty="0"/>
          </a:p>
        </p:txBody>
      </p:sp>
      <p:sp>
        <p:nvSpPr>
          <p:cNvPr id="994" name="TextBox 993"/>
          <p:cNvSpPr txBox="1"/>
          <p:nvPr/>
        </p:nvSpPr>
        <p:spPr>
          <a:xfrm>
            <a:off x="10763636" y="3331266"/>
            <a:ext cx="879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 smtClean="0"/>
              <a:t>CC1</a:t>
            </a:r>
            <a:endParaRPr lang="en-GB" sz="800" b="1" u="sng" dirty="0"/>
          </a:p>
          <a:p>
            <a:pPr algn="ctr"/>
            <a:r>
              <a:rPr lang="en-GB" sz="800" dirty="0" smtClean="0"/>
              <a:t>Electrolysis</a:t>
            </a:r>
            <a:endParaRPr lang="en-US" sz="800" dirty="0"/>
          </a:p>
        </p:txBody>
      </p:sp>
      <p:sp>
        <p:nvSpPr>
          <p:cNvPr id="995" name="TextBox 994"/>
          <p:cNvSpPr txBox="1"/>
          <p:nvPr/>
        </p:nvSpPr>
        <p:spPr>
          <a:xfrm>
            <a:off x="11577263" y="3140352"/>
            <a:ext cx="879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 smtClean="0"/>
              <a:t>CC1</a:t>
            </a:r>
            <a:endParaRPr lang="en-GB" sz="800" b="1" u="sng" dirty="0"/>
          </a:p>
          <a:p>
            <a:pPr algn="ctr"/>
            <a:r>
              <a:rPr lang="en-US" sz="800" dirty="0" smtClean="0"/>
              <a:t>Metal extraction, polymers &amp; alloys</a:t>
            </a:r>
            <a:endParaRPr lang="en-US" sz="800" dirty="0"/>
          </a:p>
        </p:txBody>
      </p:sp>
      <p:sp>
        <p:nvSpPr>
          <p:cNvPr id="997" name="TextBox 996"/>
          <p:cNvSpPr txBox="1"/>
          <p:nvPr/>
        </p:nvSpPr>
        <p:spPr>
          <a:xfrm>
            <a:off x="12381603" y="3331967"/>
            <a:ext cx="879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 smtClean="0"/>
              <a:t>PC1</a:t>
            </a:r>
            <a:endParaRPr lang="en-GB" sz="800" b="1" u="sng" dirty="0"/>
          </a:p>
          <a:p>
            <a:pPr algn="ctr"/>
            <a:r>
              <a:rPr lang="en-GB" sz="800" dirty="0" smtClean="0"/>
              <a:t>Electricity</a:t>
            </a:r>
            <a:endParaRPr lang="en-US" sz="800" dirty="0"/>
          </a:p>
        </p:txBody>
      </p:sp>
      <p:sp>
        <p:nvSpPr>
          <p:cNvPr id="998" name="TextBox 997"/>
          <p:cNvSpPr txBox="1"/>
          <p:nvPr/>
        </p:nvSpPr>
        <p:spPr>
          <a:xfrm>
            <a:off x="13557610" y="4332289"/>
            <a:ext cx="97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PC1</a:t>
            </a:r>
            <a:endParaRPr lang="en-GB" sz="800" b="1" u="sng" dirty="0"/>
          </a:p>
          <a:p>
            <a:pPr algn="ctr"/>
            <a:r>
              <a:rPr lang="en-GB" sz="800" dirty="0" smtClean="0"/>
              <a:t>Renewable &amp; non-renewable energy</a:t>
            </a:r>
            <a:endParaRPr lang="en-US" sz="800" dirty="0"/>
          </a:p>
        </p:txBody>
      </p:sp>
      <p:sp>
        <p:nvSpPr>
          <p:cNvPr id="1000" name="TextBox 999"/>
          <p:cNvSpPr txBox="1"/>
          <p:nvPr/>
        </p:nvSpPr>
        <p:spPr>
          <a:xfrm>
            <a:off x="13473292" y="2099643"/>
            <a:ext cx="1051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 smtClean="0"/>
              <a:t>BC2</a:t>
            </a:r>
            <a:endParaRPr lang="en-GB" sz="800" b="1" u="sng" dirty="0"/>
          </a:p>
          <a:p>
            <a:pPr algn="ctr"/>
            <a:r>
              <a:rPr lang="en-GB" sz="800" dirty="0" smtClean="0"/>
              <a:t>Transpiration, diffusion, Carbon &amp; water cycle</a:t>
            </a:r>
            <a:endParaRPr lang="en-US" sz="800" dirty="0"/>
          </a:p>
        </p:txBody>
      </p:sp>
      <p:sp>
        <p:nvSpPr>
          <p:cNvPr id="1001" name="TextBox 1000"/>
          <p:cNvSpPr txBox="1"/>
          <p:nvPr/>
        </p:nvSpPr>
        <p:spPr>
          <a:xfrm>
            <a:off x="12305552" y="1552539"/>
            <a:ext cx="95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 smtClean="0"/>
              <a:t>CC2</a:t>
            </a:r>
            <a:endParaRPr lang="en-GB" sz="800" b="1" u="sng" dirty="0"/>
          </a:p>
          <a:p>
            <a:pPr algn="ctr"/>
            <a:r>
              <a:rPr lang="en-GB" sz="800" dirty="0" smtClean="0"/>
              <a:t>Atmosphere &amp; atmospheric pollutants </a:t>
            </a:r>
            <a:endParaRPr lang="en-US" sz="800" dirty="0"/>
          </a:p>
        </p:txBody>
      </p:sp>
      <p:sp>
        <p:nvSpPr>
          <p:cNvPr id="1002" name="TextBox 1001"/>
          <p:cNvSpPr txBox="1"/>
          <p:nvPr/>
        </p:nvSpPr>
        <p:spPr>
          <a:xfrm>
            <a:off x="11666893" y="1202365"/>
            <a:ext cx="799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CC2</a:t>
            </a:r>
            <a:endParaRPr lang="en-GB" sz="800" b="1" u="sng" dirty="0"/>
          </a:p>
          <a:p>
            <a:pPr algn="ctr"/>
            <a:r>
              <a:rPr lang="en-GB" sz="800" dirty="0" smtClean="0"/>
              <a:t>Carbon footprint, Global warming &amp; Climate change</a:t>
            </a:r>
            <a:endParaRPr lang="en-US" sz="800" dirty="0"/>
          </a:p>
        </p:txBody>
      </p:sp>
      <p:sp>
        <p:nvSpPr>
          <p:cNvPr id="1003" name="TextBox 1002"/>
          <p:cNvSpPr txBox="1"/>
          <p:nvPr/>
        </p:nvSpPr>
        <p:spPr>
          <a:xfrm>
            <a:off x="10779574" y="1687223"/>
            <a:ext cx="79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CC2</a:t>
            </a:r>
            <a:endParaRPr lang="en-GB" sz="800" b="1" u="sng" dirty="0"/>
          </a:p>
          <a:p>
            <a:pPr algn="ctr"/>
            <a:r>
              <a:rPr lang="en-GB" sz="800" dirty="0" smtClean="0"/>
              <a:t>Rates of reaction</a:t>
            </a:r>
            <a:endParaRPr lang="en-US" sz="800" dirty="0"/>
          </a:p>
        </p:txBody>
      </p:sp>
      <p:sp>
        <p:nvSpPr>
          <p:cNvPr id="1008" name="TextBox 1007"/>
          <p:cNvSpPr txBox="1"/>
          <p:nvPr/>
        </p:nvSpPr>
        <p:spPr>
          <a:xfrm>
            <a:off x="13926513" y="3333821"/>
            <a:ext cx="1055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 smtClean="0"/>
              <a:t>BC2</a:t>
            </a:r>
            <a:endParaRPr lang="en-GB" sz="1000" b="1" u="sng" dirty="0"/>
          </a:p>
          <a:p>
            <a:pPr algn="ctr"/>
            <a:r>
              <a:rPr lang="en-GB" sz="1000" dirty="0" smtClean="0"/>
              <a:t>Genetic inheritance</a:t>
            </a:r>
            <a:endParaRPr lang="en-US" sz="1000" dirty="0"/>
          </a:p>
        </p:txBody>
      </p:sp>
      <p:sp>
        <p:nvSpPr>
          <p:cNvPr id="1010" name="TextBox 1009"/>
          <p:cNvSpPr txBox="1"/>
          <p:nvPr/>
        </p:nvSpPr>
        <p:spPr>
          <a:xfrm>
            <a:off x="7204345" y="1402819"/>
            <a:ext cx="944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 smtClean="0"/>
              <a:t>BE1</a:t>
            </a:r>
            <a:endParaRPr lang="en-GB" sz="800" b="1" u="sng" dirty="0"/>
          </a:p>
          <a:p>
            <a:pPr algn="ctr"/>
            <a:r>
              <a:rPr lang="en-GB" sz="800" dirty="0" smtClean="0"/>
              <a:t>Photosynthesis, homeostasis, controlling blood glucose</a:t>
            </a:r>
            <a:endParaRPr lang="en-US" sz="800" dirty="0" smtClean="0"/>
          </a:p>
        </p:txBody>
      </p:sp>
      <p:sp>
        <p:nvSpPr>
          <p:cNvPr id="1011" name="TextBox 1010"/>
          <p:cNvSpPr txBox="1"/>
          <p:nvPr/>
        </p:nvSpPr>
        <p:spPr>
          <a:xfrm>
            <a:off x="6393173" y="1174118"/>
            <a:ext cx="799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 smtClean="0"/>
              <a:t>BE1</a:t>
            </a:r>
          </a:p>
          <a:p>
            <a:pPr algn="ctr"/>
            <a:r>
              <a:rPr lang="en-US" sz="800" dirty="0" smtClean="0"/>
              <a:t>Disease, Genetic engineering, Drug discovery, Vaccinations</a:t>
            </a:r>
            <a:endParaRPr lang="en-US" sz="800" dirty="0"/>
          </a:p>
        </p:txBody>
      </p:sp>
      <p:sp>
        <p:nvSpPr>
          <p:cNvPr id="1012" name="TextBox 1011"/>
          <p:cNvSpPr txBox="1"/>
          <p:nvPr/>
        </p:nvSpPr>
        <p:spPr>
          <a:xfrm>
            <a:off x="5419167" y="1377290"/>
            <a:ext cx="940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 smtClean="0"/>
              <a:t>CE1</a:t>
            </a:r>
            <a:endParaRPr lang="en-GB" sz="800" b="1" u="sng" dirty="0"/>
          </a:p>
          <a:p>
            <a:pPr algn="ctr"/>
            <a:r>
              <a:rPr lang="en-GB" sz="800" dirty="0" smtClean="0"/>
              <a:t>Reversible reactions, equilibrium, Moles</a:t>
            </a:r>
            <a:endParaRPr lang="en-US" sz="800" dirty="0"/>
          </a:p>
        </p:txBody>
      </p:sp>
      <p:sp>
        <p:nvSpPr>
          <p:cNvPr id="1013" name="TextBox 1012"/>
          <p:cNvSpPr txBox="1"/>
          <p:nvPr/>
        </p:nvSpPr>
        <p:spPr>
          <a:xfrm>
            <a:off x="4623833" y="1570705"/>
            <a:ext cx="94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CE1</a:t>
            </a:r>
            <a:endParaRPr lang="en-GB" sz="800" b="1" u="sng" dirty="0"/>
          </a:p>
          <a:p>
            <a:pPr algn="ctr"/>
            <a:r>
              <a:rPr lang="en-GB" sz="800" dirty="0" smtClean="0"/>
              <a:t>Waste water treatment, LCA’s </a:t>
            </a:r>
            <a:endParaRPr lang="en-US" sz="800" dirty="0"/>
          </a:p>
        </p:txBody>
      </p:sp>
      <p:sp>
        <p:nvSpPr>
          <p:cNvPr id="1014" name="TextBox 1013"/>
          <p:cNvSpPr txBox="1"/>
          <p:nvPr/>
        </p:nvSpPr>
        <p:spPr>
          <a:xfrm>
            <a:off x="3802244" y="1499822"/>
            <a:ext cx="940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CE1</a:t>
            </a:r>
            <a:endParaRPr lang="en-GB" sz="800" b="1" u="sng" dirty="0"/>
          </a:p>
          <a:p>
            <a:pPr algn="ctr"/>
            <a:r>
              <a:rPr lang="en-GB" sz="800" dirty="0" smtClean="0"/>
              <a:t>Development of the periodic table &amp; the atom</a:t>
            </a:r>
            <a:endParaRPr lang="en-US" sz="800" dirty="0"/>
          </a:p>
        </p:txBody>
      </p:sp>
      <p:sp>
        <p:nvSpPr>
          <p:cNvPr id="1015" name="TextBox 1014"/>
          <p:cNvSpPr txBox="1"/>
          <p:nvPr/>
        </p:nvSpPr>
        <p:spPr>
          <a:xfrm>
            <a:off x="7967072" y="1747185"/>
            <a:ext cx="940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PC2</a:t>
            </a:r>
            <a:endParaRPr lang="en-GB" sz="800" b="1" u="sng" dirty="0"/>
          </a:p>
          <a:p>
            <a:pPr algn="ctr"/>
            <a:r>
              <a:rPr lang="en-GB" sz="800" dirty="0" smtClean="0"/>
              <a:t>Nuclear Radiation</a:t>
            </a:r>
            <a:endParaRPr lang="en-US" sz="800" dirty="0"/>
          </a:p>
        </p:txBody>
      </p:sp>
      <p:pic>
        <p:nvPicPr>
          <p:cNvPr id="1016" name="Picture 10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3283" y="270426"/>
            <a:ext cx="1041538" cy="523312"/>
          </a:xfrm>
          <a:prstGeom prst="rect">
            <a:avLst/>
          </a:prstGeom>
        </p:spPr>
      </p:pic>
      <p:sp>
        <p:nvSpPr>
          <p:cNvPr id="1018" name="TextBox 1017"/>
          <p:cNvSpPr txBox="1"/>
          <p:nvPr/>
        </p:nvSpPr>
        <p:spPr>
          <a:xfrm>
            <a:off x="472225" y="272717"/>
            <a:ext cx="5256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Science Learning Journey</a:t>
            </a:r>
            <a:endParaRPr lang="en-US" sz="3200" b="1" dirty="0">
              <a:solidFill>
                <a:srgbClr val="0070C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832" y="19533534"/>
            <a:ext cx="393322" cy="409267"/>
          </a:xfrm>
          <a:prstGeom prst="rect">
            <a:avLst/>
          </a:prstGeom>
        </p:spPr>
      </p:pic>
      <p:sp>
        <p:nvSpPr>
          <p:cNvPr id="709" name="Oval 708"/>
          <p:cNvSpPr/>
          <p:nvPr/>
        </p:nvSpPr>
        <p:spPr>
          <a:xfrm>
            <a:off x="13248745" y="19198993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cxnSp>
        <p:nvCxnSpPr>
          <p:cNvPr id="855" name="Straight Connector 854"/>
          <p:cNvCxnSpPr>
            <a:endCxn id="709" idx="7"/>
          </p:cNvCxnSpPr>
          <p:nvPr/>
        </p:nvCxnSpPr>
        <p:spPr>
          <a:xfrm flipH="1">
            <a:off x="13312838" y="18738455"/>
            <a:ext cx="244773" cy="46839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6" name="TextBox 855"/>
          <p:cNvSpPr txBox="1"/>
          <p:nvPr/>
        </p:nvSpPr>
        <p:spPr>
          <a:xfrm>
            <a:off x="3582019" y="16546634"/>
            <a:ext cx="1340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 smtClean="0"/>
              <a:t>Electrical</a:t>
            </a:r>
          </a:p>
          <a:p>
            <a:pPr algn="ctr"/>
            <a:r>
              <a:rPr lang="en-GB" sz="1200" b="1" u="sng" dirty="0" smtClean="0"/>
              <a:t>engineering</a:t>
            </a:r>
            <a:endParaRPr lang="en-US" sz="1200" b="1" u="sng" dirty="0"/>
          </a:p>
        </p:txBody>
      </p:sp>
      <p:pic>
        <p:nvPicPr>
          <p:cNvPr id="6" name="Picture 8" descr="Ecosystem Icons - Download Free Vector Icons | Noun Projec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605" y="13960449"/>
            <a:ext cx="604373" cy="60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Organism, biology, amoeba, amoeboid, science, unicellular icon - Download  on Iconfind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096" y="19456122"/>
            <a:ext cx="440380" cy="44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" name="TextBox 859"/>
          <p:cNvSpPr txBox="1"/>
          <p:nvPr/>
        </p:nvSpPr>
        <p:spPr>
          <a:xfrm>
            <a:off x="4664134" y="11618855"/>
            <a:ext cx="116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 smtClean="0"/>
              <a:t>Introduction to science</a:t>
            </a:r>
            <a:endParaRPr lang="en-US" sz="1200" b="1" u="sng" dirty="0"/>
          </a:p>
        </p:txBody>
      </p:sp>
      <p:pic>
        <p:nvPicPr>
          <p:cNvPr id="960" name="Picture 14" descr="Photosynthesis, nature, sprout, growth, plant icon - Download on Iconfind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56" y="20402685"/>
            <a:ext cx="492371" cy="49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3" name="TextBox 972"/>
          <p:cNvSpPr txBox="1"/>
          <p:nvPr/>
        </p:nvSpPr>
        <p:spPr>
          <a:xfrm>
            <a:off x="10708830" y="8069600"/>
            <a:ext cx="106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Health, fitness &amp; non-communicable disease</a:t>
            </a:r>
            <a:endParaRPr lang="en-US" sz="1000" dirty="0"/>
          </a:p>
        </p:txBody>
      </p:sp>
      <p:pic>
        <p:nvPicPr>
          <p:cNvPr id="1042" name="Picture 18" descr="Periodic Table Icons - Download Free Vector Icons | Noun Project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1" b="18512"/>
          <a:stretch/>
        </p:blipFill>
        <p:spPr bwMode="auto">
          <a:xfrm>
            <a:off x="11014669" y="18136329"/>
            <a:ext cx="573001" cy="3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6" name="TextBox 975"/>
          <p:cNvSpPr txBox="1"/>
          <p:nvPr/>
        </p:nvSpPr>
        <p:spPr>
          <a:xfrm>
            <a:off x="9813583" y="11571491"/>
            <a:ext cx="106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 smtClean="0"/>
              <a:t>Forensic science</a:t>
            </a:r>
            <a:endParaRPr lang="en-US" sz="1200" b="1" u="sng" dirty="0"/>
          </a:p>
        </p:txBody>
      </p:sp>
      <p:sp>
        <p:nvSpPr>
          <p:cNvPr id="996" name="TextBox 995"/>
          <p:cNvSpPr txBox="1"/>
          <p:nvPr/>
        </p:nvSpPr>
        <p:spPr>
          <a:xfrm>
            <a:off x="1983680" y="13408113"/>
            <a:ext cx="1055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 smtClean="0"/>
              <a:t>Astrophysics</a:t>
            </a:r>
            <a:endParaRPr lang="en-US" sz="1000" b="1" u="sng" dirty="0"/>
          </a:p>
        </p:txBody>
      </p:sp>
      <p:sp>
        <p:nvSpPr>
          <p:cNvPr id="1004" name="TextBox 1003"/>
          <p:cNvSpPr txBox="1"/>
          <p:nvPr/>
        </p:nvSpPr>
        <p:spPr>
          <a:xfrm>
            <a:off x="3849647" y="13147204"/>
            <a:ext cx="10552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The rock cycle</a:t>
            </a:r>
            <a:endParaRPr lang="en-US" sz="900" dirty="0"/>
          </a:p>
        </p:txBody>
      </p:sp>
      <p:sp>
        <p:nvSpPr>
          <p:cNvPr id="1006" name="TextBox 1005"/>
          <p:cNvSpPr txBox="1"/>
          <p:nvPr/>
        </p:nvSpPr>
        <p:spPr>
          <a:xfrm>
            <a:off x="12361507" y="13412517"/>
            <a:ext cx="1149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Biodiversity</a:t>
            </a:r>
            <a:endParaRPr lang="en-US" sz="1000" dirty="0"/>
          </a:p>
        </p:txBody>
      </p:sp>
      <p:sp>
        <p:nvSpPr>
          <p:cNvPr id="1007" name="TextBox 1006"/>
          <p:cNvSpPr txBox="1"/>
          <p:nvPr/>
        </p:nvSpPr>
        <p:spPr>
          <a:xfrm>
            <a:off x="12429067" y="11743795"/>
            <a:ext cx="1083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Genetic diagrams</a:t>
            </a:r>
            <a:endParaRPr lang="en-US" sz="900" dirty="0"/>
          </a:p>
        </p:txBody>
      </p:sp>
      <p:sp>
        <p:nvSpPr>
          <p:cNvPr id="1017" name="TextBox 1016"/>
          <p:cNvSpPr txBox="1"/>
          <p:nvPr/>
        </p:nvSpPr>
        <p:spPr>
          <a:xfrm>
            <a:off x="8865169" y="6737233"/>
            <a:ext cx="1055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Standard form </a:t>
            </a:r>
            <a:endParaRPr lang="en-US" sz="1000" dirty="0"/>
          </a:p>
        </p:txBody>
      </p:sp>
      <p:sp>
        <p:nvSpPr>
          <p:cNvPr id="1024" name="TextBox 1023"/>
          <p:cNvSpPr txBox="1"/>
          <p:nvPr/>
        </p:nvSpPr>
        <p:spPr>
          <a:xfrm>
            <a:off x="1921013" y="14999305"/>
            <a:ext cx="863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How colours are made.</a:t>
            </a:r>
            <a:endParaRPr lang="en-US" sz="800" dirty="0"/>
          </a:p>
        </p:txBody>
      </p:sp>
      <p:pic>
        <p:nvPicPr>
          <p:cNvPr id="1052" name="Picture 28" descr="Dna Icons - Download Free Vector Icons | Noun Projec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7437">
            <a:off x="14440504" y="13332865"/>
            <a:ext cx="458742" cy="45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TextBox 1026"/>
          <p:cNvSpPr txBox="1"/>
          <p:nvPr/>
        </p:nvSpPr>
        <p:spPr>
          <a:xfrm>
            <a:off x="10722016" y="11739920"/>
            <a:ext cx="1109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Natural </a:t>
            </a:r>
            <a:r>
              <a:rPr lang="en-GB" sz="800" dirty="0" smtClean="0"/>
              <a:t>selection, extinction &amp; evolution</a:t>
            </a:r>
            <a:endParaRPr lang="en-US" sz="800" dirty="0"/>
          </a:p>
        </p:txBody>
      </p:sp>
      <p:sp>
        <p:nvSpPr>
          <p:cNvPr id="1035" name="TextBox 1034"/>
          <p:cNvSpPr txBox="1"/>
          <p:nvPr/>
        </p:nvSpPr>
        <p:spPr>
          <a:xfrm>
            <a:off x="9879855" y="1647742"/>
            <a:ext cx="799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 smtClean="0"/>
              <a:t>PC2</a:t>
            </a:r>
            <a:endParaRPr lang="en-GB" sz="800" b="1" u="sng" dirty="0"/>
          </a:p>
          <a:p>
            <a:pPr algn="ctr"/>
            <a:r>
              <a:rPr lang="en-GB" sz="800" dirty="0" smtClean="0"/>
              <a:t>Waves</a:t>
            </a:r>
            <a:endParaRPr lang="en-US" sz="800" dirty="0"/>
          </a:p>
        </p:txBody>
      </p:sp>
      <p:sp>
        <p:nvSpPr>
          <p:cNvPr id="888" name="TextBox 887"/>
          <p:cNvSpPr txBox="1"/>
          <p:nvPr/>
        </p:nvSpPr>
        <p:spPr>
          <a:xfrm>
            <a:off x="11731451" y="16413023"/>
            <a:ext cx="738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N</a:t>
            </a:r>
            <a:r>
              <a:rPr lang="en-GB" sz="800" dirty="0" smtClean="0"/>
              <a:t>utrient groups</a:t>
            </a:r>
            <a:endParaRPr lang="en-US" sz="800" dirty="0"/>
          </a:p>
        </p:txBody>
      </p:sp>
      <p:sp>
        <p:nvSpPr>
          <p:cNvPr id="905" name="TextBox 904"/>
          <p:cNvSpPr txBox="1"/>
          <p:nvPr/>
        </p:nvSpPr>
        <p:spPr>
          <a:xfrm>
            <a:off x="11733297" y="16715874"/>
            <a:ext cx="738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Balanced diet</a:t>
            </a:r>
            <a:endParaRPr lang="en-US" sz="800" dirty="0"/>
          </a:p>
        </p:txBody>
      </p:sp>
      <p:sp>
        <p:nvSpPr>
          <p:cNvPr id="916" name="TextBox 915"/>
          <p:cNvSpPr txBox="1"/>
          <p:nvPr/>
        </p:nvSpPr>
        <p:spPr>
          <a:xfrm>
            <a:off x="12502296" y="15167276"/>
            <a:ext cx="947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Digestive system</a:t>
            </a:r>
            <a:endParaRPr lang="en-US" sz="800" dirty="0"/>
          </a:p>
        </p:txBody>
      </p:sp>
      <p:cxnSp>
        <p:nvCxnSpPr>
          <p:cNvPr id="1222" name="Straight Connector 1221"/>
          <p:cNvCxnSpPr>
            <a:endCxn id="672" idx="2"/>
          </p:cNvCxnSpPr>
          <p:nvPr/>
        </p:nvCxnSpPr>
        <p:spPr>
          <a:xfrm flipV="1">
            <a:off x="2281195" y="16947908"/>
            <a:ext cx="51074" cy="7291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4" name="TextBox 1223"/>
          <p:cNvSpPr txBox="1"/>
          <p:nvPr/>
        </p:nvSpPr>
        <p:spPr>
          <a:xfrm>
            <a:off x="4639877" y="16620370"/>
            <a:ext cx="947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Energy stores &amp; transfers</a:t>
            </a:r>
            <a:endParaRPr lang="en-US" sz="800" dirty="0"/>
          </a:p>
        </p:txBody>
      </p:sp>
      <p:sp>
        <p:nvSpPr>
          <p:cNvPr id="1225" name="TextBox 1224"/>
          <p:cNvSpPr txBox="1"/>
          <p:nvPr/>
        </p:nvSpPr>
        <p:spPr>
          <a:xfrm>
            <a:off x="7273170" y="16720708"/>
            <a:ext cx="947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Resistance </a:t>
            </a:r>
            <a:endParaRPr lang="en-US" sz="800" dirty="0"/>
          </a:p>
        </p:txBody>
      </p:sp>
      <p:sp>
        <p:nvSpPr>
          <p:cNvPr id="1226" name="TextBox 1225"/>
          <p:cNvSpPr txBox="1"/>
          <p:nvPr/>
        </p:nvSpPr>
        <p:spPr>
          <a:xfrm>
            <a:off x="5478505" y="19882072"/>
            <a:ext cx="896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Plant and animal cell structure</a:t>
            </a:r>
            <a:endParaRPr lang="en-US" sz="800" dirty="0"/>
          </a:p>
        </p:txBody>
      </p:sp>
      <p:sp>
        <p:nvSpPr>
          <p:cNvPr id="1227" name="TextBox 1226"/>
          <p:cNvSpPr txBox="1"/>
          <p:nvPr/>
        </p:nvSpPr>
        <p:spPr>
          <a:xfrm>
            <a:off x="11662354" y="20055318"/>
            <a:ext cx="8969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The atom</a:t>
            </a:r>
            <a:endParaRPr lang="en-US" sz="800" dirty="0"/>
          </a:p>
        </p:txBody>
      </p:sp>
      <p:sp>
        <p:nvSpPr>
          <p:cNvPr id="1228" name="TextBox 1227"/>
          <p:cNvSpPr txBox="1"/>
          <p:nvPr/>
        </p:nvSpPr>
        <p:spPr>
          <a:xfrm>
            <a:off x="12904193" y="18381069"/>
            <a:ext cx="896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Separation techniques</a:t>
            </a:r>
            <a:endParaRPr lang="en-US" sz="8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90166" y="19575473"/>
            <a:ext cx="440191" cy="445193"/>
          </a:xfrm>
          <a:prstGeom prst="rect">
            <a:avLst/>
          </a:prstGeom>
        </p:spPr>
      </p:pic>
      <p:sp>
        <p:nvSpPr>
          <p:cNvPr id="1230" name="TextBox 1229"/>
          <p:cNvSpPr txBox="1"/>
          <p:nvPr/>
        </p:nvSpPr>
        <p:spPr>
          <a:xfrm>
            <a:off x="5476350" y="18449439"/>
            <a:ext cx="8328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Forces</a:t>
            </a:r>
            <a:endParaRPr lang="en-GB" sz="800" dirty="0"/>
          </a:p>
        </p:txBody>
      </p:sp>
      <p:sp>
        <p:nvSpPr>
          <p:cNvPr id="1231" name="TextBox 1230"/>
          <p:cNvSpPr txBox="1"/>
          <p:nvPr/>
        </p:nvSpPr>
        <p:spPr>
          <a:xfrm>
            <a:off x="2851233" y="18436586"/>
            <a:ext cx="9671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Moments</a:t>
            </a:r>
            <a:endParaRPr lang="en-US" sz="800" dirty="0"/>
          </a:p>
        </p:txBody>
      </p:sp>
      <p:sp>
        <p:nvSpPr>
          <p:cNvPr id="1232" name="Oval 1231"/>
          <p:cNvSpPr/>
          <p:nvPr/>
        </p:nvSpPr>
        <p:spPr>
          <a:xfrm>
            <a:off x="8111000" y="14944939"/>
            <a:ext cx="1312069" cy="1076690"/>
          </a:xfrm>
          <a:prstGeom prst="ellipse">
            <a:avLst/>
          </a:prstGeom>
          <a:solidFill>
            <a:srgbClr val="FE8282"/>
          </a:solidFill>
          <a:ln>
            <a:solidFill>
              <a:srgbClr val="FE8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3" name="TextBox 1232"/>
          <p:cNvSpPr txBox="1"/>
          <p:nvPr/>
        </p:nvSpPr>
        <p:spPr>
          <a:xfrm>
            <a:off x="8204603" y="15109438"/>
            <a:ext cx="1232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Year </a:t>
            </a:r>
          </a:p>
          <a:p>
            <a:pPr algn="ctr"/>
            <a:r>
              <a:rPr lang="en-GB" sz="22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8</a:t>
            </a:r>
            <a:endParaRPr lang="en-US" sz="22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234" name="Picture 12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803" y="11204686"/>
            <a:ext cx="393322" cy="409267"/>
          </a:xfrm>
          <a:prstGeom prst="rect">
            <a:avLst/>
          </a:prstGeom>
        </p:spPr>
      </p:pic>
      <p:sp>
        <p:nvSpPr>
          <p:cNvPr id="1236" name="TextBox 1235"/>
          <p:cNvSpPr txBox="1"/>
          <p:nvPr/>
        </p:nvSpPr>
        <p:spPr>
          <a:xfrm>
            <a:off x="3786539" y="11752959"/>
            <a:ext cx="9671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Variables</a:t>
            </a:r>
            <a:endParaRPr lang="en-US" sz="800" dirty="0"/>
          </a:p>
        </p:txBody>
      </p:sp>
      <p:sp>
        <p:nvSpPr>
          <p:cNvPr id="1237" name="TextBox 1236"/>
          <p:cNvSpPr txBox="1"/>
          <p:nvPr/>
        </p:nvSpPr>
        <p:spPr>
          <a:xfrm>
            <a:off x="2068675" y="11665527"/>
            <a:ext cx="9671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Significant figures</a:t>
            </a:r>
            <a:endParaRPr lang="en-US" sz="800" dirty="0"/>
          </a:p>
        </p:txBody>
      </p:sp>
      <p:grpSp>
        <p:nvGrpSpPr>
          <p:cNvPr id="1241" name="Group 1240"/>
          <p:cNvGrpSpPr/>
          <p:nvPr/>
        </p:nvGrpSpPr>
        <p:grpSpPr>
          <a:xfrm>
            <a:off x="2224440" y="15328769"/>
            <a:ext cx="75090" cy="515129"/>
            <a:chOff x="730652" y="16173979"/>
            <a:chExt cx="75090" cy="515129"/>
          </a:xfrm>
        </p:grpSpPr>
        <p:cxnSp>
          <p:nvCxnSpPr>
            <p:cNvPr id="1242" name="Straight Connector 1241"/>
            <p:cNvCxnSpPr/>
            <p:nvPr/>
          </p:nvCxnSpPr>
          <p:spPr>
            <a:xfrm flipV="1">
              <a:off x="772365" y="16173979"/>
              <a:ext cx="8561" cy="48128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3" name="Oval 1242"/>
            <p:cNvSpPr/>
            <p:nvPr/>
          </p:nvSpPr>
          <p:spPr>
            <a:xfrm>
              <a:off x="730652" y="16635445"/>
              <a:ext cx="75090" cy="5366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72" u="sng"/>
            </a:p>
          </p:txBody>
        </p:sp>
      </p:grpSp>
      <p:sp>
        <p:nvSpPr>
          <p:cNvPr id="1253" name="TextBox 1252"/>
          <p:cNvSpPr txBox="1"/>
          <p:nvPr/>
        </p:nvSpPr>
        <p:spPr>
          <a:xfrm>
            <a:off x="8895024" y="11698006"/>
            <a:ext cx="83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Forensic evidence</a:t>
            </a:r>
            <a:endParaRPr lang="en-US" sz="800" dirty="0"/>
          </a:p>
        </p:txBody>
      </p:sp>
      <p:sp>
        <p:nvSpPr>
          <p:cNvPr id="1254" name="TextBox 1253"/>
          <p:cNvSpPr txBox="1"/>
          <p:nvPr/>
        </p:nvSpPr>
        <p:spPr>
          <a:xfrm>
            <a:off x="8891470" y="13394686"/>
            <a:ext cx="1037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Day, Night &amp; seasons</a:t>
            </a:r>
            <a:endParaRPr lang="en-US" sz="800" dirty="0"/>
          </a:p>
        </p:txBody>
      </p:sp>
      <p:sp>
        <p:nvSpPr>
          <p:cNvPr id="1255" name="TextBox 1254"/>
          <p:cNvSpPr txBox="1"/>
          <p:nvPr/>
        </p:nvSpPr>
        <p:spPr>
          <a:xfrm>
            <a:off x="7252491" y="13336469"/>
            <a:ext cx="1037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Satellites &amp;</a:t>
            </a:r>
          </a:p>
          <a:p>
            <a:pPr algn="ctr"/>
            <a:r>
              <a:rPr lang="en-GB" sz="800" dirty="0" smtClean="0"/>
              <a:t> The ISS</a:t>
            </a:r>
            <a:endParaRPr lang="en-US" sz="800" dirty="0"/>
          </a:p>
        </p:txBody>
      </p:sp>
      <p:sp>
        <p:nvSpPr>
          <p:cNvPr id="1256" name="TextBox 1255"/>
          <p:cNvSpPr txBox="1"/>
          <p:nvPr/>
        </p:nvSpPr>
        <p:spPr>
          <a:xfrm>
            <a:off x="8134759" y="13346822"/>
            <a:ext cx="1037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The Big Bang &amp; life on the star</a:t>
            </a:r>
            <a:endParaRPr lang="en-US" sz="800" dirty="0"/>
          </a:p>
        </p:txBody>
      </p:sp>
      <p:sp>
        <p:nvSpPr>
          <p:cNvPr id="1257" name="Oval 1256"/>
          <p:cNvSpPr/>
          <p:nvPr/>
        </p:nvSpPr>
        <p:spPr>
          <a:xfrm>
            <a:off x="8030524" y="8468844"/>
            <a:ext cx="1076690" cy="10766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8" name="TextBox 1257"/>
          <p:cNvSpPr txBox="1"/>
          <p:nvPr/>
        </p:nvSpPr>
        <p:spPr>
          <a:xfrm>
            <a:off x="7978657" y="8645433"/>
            <a:ext cx="1181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Year </a:t>
            </a:r>
          </a:p>
          <a:p>
            <a:pPr algn="ctr"/>
            <a:r>
              <a:rPr lang="en-GB" sz="22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9</a:t>
            </a:r>
            <a:endParaRPr lang="en-US" sz="22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259" name="Picture 12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784" y="6252360"/>
            <a:ext cx="393322" cy="409267"/>
          </a:xfrm>
          <a:prstGeom prst="rect">
            <a:avLst/>
          </a:prstGeom>
        </p:spPr>
      </p:pic>
      <p:sp>
        <p:nvSpPr>
          <p:cNvPr id="1260" name="TextBox 1259"/>
          <p:cNvSpPr txBox="1"/>
          <p:nvPr/>
        </p:nvSpPr>
        <p:spPr>
          <a:xfrm>
            <a:off x="5412895" y="8403881"/>
            <a:ext cx="1218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Issues with smoking &amp; drinking</a:t>
            </a:r>
            <a:endParaRPr lang="en-US" sz="800" dirty="0"/>
          </a:p>
        </p:txBody>
      </p:sp>
      <p:sp>
        <p:nvSpPr>
          <p:cNvPr id="1262" name="TextBox 1261"/>
          <p:cNvSpPr txBox="1"/>
          <p:nvPr/>
        </p:nvSpPr>
        <p:spPr>
          <a:xfrm>
            <a:off x="6226426" y="8548465"/>
            <a:ext cx="12184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What are drugs?</a:t>
            </a:r>
            <a:endParaRPr lang="en-US" sz="800" dirty="0"/>
          </a:p>
        </p:txBody>
      </p:sp>
      <p:pic>
        <p:nvPicPr>
          <p:cNvPr id="292" name="Picture 29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7749" y="13894374"/>
            <a:ext cx="548300" cy="557682"/>
          </a:xfrm>
          <a:prstGeom prst="rect">
            <a:avLst/>
          </a:prstGeom>
        </p:spPr>
      </p:pic>
      <p:pic>
        <p:nvPicPr>
          <p:cNvPr id="293" name="Picture 292"/>
          <p:cNvPicPr>
            <a:picLocks noChangeAspect="1"/>
          </p:cNvPicPr>
          <p:nvPr/>
        </p:nvPicPr>
        <p:blipFill rotWithShape="1">
          <a:blip r:embed="rId12"/>
          <a:srcRect b="21444"/>
          <a:stretch/>
        </p:blipFill>
        <p:spPr>
          <a:xfrm>
            <a:off x="1615931" y="15320844"/>
            <a:ext cx="350601" cy="347709"/>
          </a:xfrm>
          <a:prstGeom prst="rect">
            <a:avLst/>
          </a:prstGeom>
        </p:spPr>
      </p:pic>
      <p:pic>
        <p:nvPicPr>
          <p:cNvPr id="295" name="Picture 29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4164" y="8471273"/>
            <a:ext cx="384491" cy="384491"/>
          </a:xfrm>
          <a:prstGeom prst="rect">
            <a:avLst/>
          </a:prstGeom>
        </p:spPr>
      </p:pic>
      <p:sp>
        <p:nvSpPr>
          <p:cNvPr id="1265" name="Oval 1264"/>
          <p:cNvSpPr/>
          <p:nvPr/>
        </p:nvSpPr>
        <p:spPr>
          <a:xfrm>
            <a:off x="9161386" y="5039843"/>
            <a:ext cx="1396267" cy="1396267"/>
          </a:xfrm>
          <a:prstGeom prst="ellipse">
            <a:avLst/>
          </a:prstGeom>
          <a:solidFill>
            <a:srgbClr val="FE8282"/>
          </a:solidFill>
          <a:ln>
            <a:solidFill>
              <a:srgbClr val="FE8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6" name="TextBox 1265"/>
          <p:cNvSpPr txBox="1"/>
          <p:nvPr/>
        </p:nvSpPr>
        <p:spPr>
          <a:xfrm>
            <a:off x="9060178" y="5501299"/>
            <a:ext cx="159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KS4</a:t>
            </a:r>
            <a:endParaRPr lang="en-US" sz="28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269" name="TextBox 1268"/>
          <p:cNvSpPr txBox="1"/>
          <p:nvPr/>
        </p:nvSpPr>
        <p:spPr>
          <a:xfrm>
            <a:off x="7074809" y="4893468"/>
            <a:ext cx="10312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 smtClean="0"/>
              <a:t>CF1</a:t>
            </a:r>
          </a:p>
          <a:p>
            <a:pPr algn="ctr"/>
            <a:r>
              <a:rPr lang="en-GB" sz="1000" dirty="0" smtClean="0"/>
              <a:t>Atomic structure</a:t>
            </a:r>
            <a:endParaRPr lang="en-US" sz="1000" dirty="0"/>
          </a:p>
        </p:txBody>
      </p:sp>
      <p:sp>
        <p:nvSpPr>
          <p:cNvPr id="1270" name="TextBox 1269"/>
          <p:cNvSpPr txBox="1"/>
          <p:nvPr/>
        </p:nvSpPr>
        <p:spPr>
          <a:xfrm>
            <a:off x="6198172" y="4825012"/>
            <a:ext cx="1031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u="sng" dirty="0" smtClean="0"/>
              <a:t>CF1 </a:t>
            </a:r>
            <a:r>
              <a:rPr lang="en-GB" sz="900" dirty="0" smtClean="0"/>
              <a:t>Chromatography &amp; pure substances</a:t>
            </a:r>
            <a:endParaRPr lang="en-US" sz="900" dirty="0"/>
          </a:p>
        </p:txBody>
      </p:sp>
      <p:sp>
        <p:nvSpPr>
          <p:cNvPr id="1271" name="TextBox 1270"/>
          <p:cNvSpPr txBox="1"/>
          <p:nvPr/>
        </p:nvSpPr>
        <p:spPr>
          <a:xfrm>
            <a:off x="5356515" y="4956623"/>
            <a:ext cx="10312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 smtClean="0"/>
              <a:t>PF1</a:t>
            </a:r>
            <a:br>
              <a:rPr lang="en-GB" sz="1000" b="1" u="sng" dirty="0" smtClean="0"/>
            </a:br>
            <a:r>
              <a:rPr lang="en-GB" sz="1000" dirty="0" smtClean="0"/>
              <a:t>Energy &amp; efficiency</a:t>
            </a:r>
            <a:endParaRPr lang="en-US" sz="1000" dirty="0"/>
          </a:p>
        </p:txBody>
      </p:sp>
      <p:sp>
        <p:nvSpPr>
          <p:cNvPr id="1272" name="TextBox 1271"/>
          <p:cNvSpPr txBox="1"/>
          <p:nvPr/>
        </p:nvSpPr>
        <p:spPr>
          <a:xfrm>
            <a:off x="4272527" y="4882572"/>
            <a:ext cx="1259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 smtClean="0"/>
              <a:t>PF1</a:t>
            </a:r>
          </a:p>
          <a:p>
            <a:pPr algn="ctr"/>
            <a:r>
              <a:rPr lang="en-GB" sz="1000" dirty="0" smtClean="0"/>
              <a:t>Magnets &amp; electromagnetism</a:t>
            </a:r>
            <a:endParaRPr lang="en-US" sz="1000" dirty="0"/>
          </a:p>
        </p:txBody>
      </p:sp>
      <p:sp>
        <p:nvSpPr>
          <p:cNvPr id="1273" name="TextBox 1272"/>
          <p:cNvSpPr txBox="1"/>
          <p:nvPr/>
        </p:nvSpPr>
        <p:spPr>
          <a:xfrm>
            <a:off x="3465599" y="4879412"/>
            <a:ext cx="103129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u="sng" dirty="0" smtClean="0"/>
              <a:t>PF1</a:t>
            </a:r>
          </a:p>
          <a:p>
            <a:pPr algn="ctr"/>
            <a:r>
              <a:rPr lang="en-GB" sz="1050" dirty="0" smtClean="0"/>
              <a:t>Specific heat capacity</a:t>
            </a:r>
            <a:endParaRPr lang="en-US" sz="1050" dirty="0"/>
          </a:p>
        </p:txBody>
      </p:sp>
      <p:sp>
        <p:nvSpPr>
          <p:cNvPr id="1274" name="TextBox 1273"/>
          <p:cNvSpPr txBox="1"/>
          <p:nvPr/>
        </p:nvSpPr>
        <p:spPr>
          <a:xfrm>
            <a:off x="2505866" y="5076877"/>
            <a:ext cx="1031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u="sng" dirty="0" smtClean="0"/>
              <a:t>BF2</a:t>
            </a:r>
            <a:br>
              <a:rPr lang="en-GB" sz="900" b="1" u="sng" dirty="0" smtClean="0"/>
            </a:br>
            <a:r>
              <a:rPr lang="en-GB" sz="900" dirty="0" smtClean="0"/>
              <a:t>Disease</a:t>
            </a:r>
            <a:endParaRPr lang="en-US" sz="900" dirty="0"/>
          </a:p>
        </p:txBody>
      </p:sp>
      <p:sp>
        <p:nvSpPr>
          <p:cNvPr id="1275" name="TextBox 1274"/>
          <p:cNvSpPr txBox="1"/>
          <p:nvPr/>
        </p:nvSpPr>
        <p:spPr>
          <a:xfrm>
            <a:off x="1854413" y="5076273"/>
            <a:ext cx="1031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u="sng" dirty="0" smtClean="0"/>
              <a:t>BF2</a:t>
            </a:r>
          </a:p>
          <a:p>
            <a:pPr algn="ctr"/>
            <a:r>
              <a:rPr lang="en-GB" sz="900" dirty="0" smtClean="0"/>
              <a:t>Cancer</a:t>
            </a:r>
            <a:endParaRPr lang="en-US" sz="900" dirty="0"/>
          </a:p>
        </p:txBody>
      </p:sp>
      <p:sp>
        <p:nvSpPr>
          <p:cNvPr id="1276" name="TextBox 1275"/>
          <p:cNvSpPr txBox="1"/>
          <p:nvPr/>
        </p:nvSpPr>
        <p:spPr>
          <a:xfrm>
            <a:off x="89265" y="5810618"/>
            <a:ext cx="1031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u="sng" dirty="0" smtClean="0"/>
              <a:t>BF2</a:t>
            </a:r>
          </a:p>
          <a:p>
            <a:pPr algn="ctr"/>
            <a:r>
              <a:rPr lang="en-GB" sz="900" dirty="0" smtClean="0"/>
              <a:t>Classification, Biodiversity &amp; adaptations</a:t>
            </a:r>
            <a:endParaRPr lang="en-US" sz="900" dirty="0"/>
          </a:p>
        </p:txBody>
      </p:sp>
      <p:sp>
        <p:nvSpPr>
          <p:cNvPr id="1279" name="TextBox 1278"/>
          <p:cNvSpPr txBox="1"/>
          <p:nvPr/>
        </p:nvSpPr>
        <p:spPr>
          <a:xfrm>
            <a:off x="4667719" y="3241134"/>
            <a:ext cx="83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u="sng" dirty="0" smtClean="0"/>
              <a:t>PF2</a:t>
            </a:r>
            <a:endParaRPr lang="en-GB" sz="800" b="1" u="sng" dirty="0"/>
          </a:p>
          <a:p>
            <a:pPr algn="ctr"/>
            <a:r>
              <a:rPr lang="en-GB" sz="800" dirty="0" smtClean="0"/>
              <a:t>Speed, velocity &amp; acceleration</a:t>
            </a:r>
            <a:endParaRPr lang="en-US" sz="800" dirty="0"/>
          </a:p>
        </p:txBody>
      </p:sp>
      <p:sp>
        <p:nvSpPr>
          <p:cNvPr id="1280" name="TextBox 1279"/>
          <p:cNvSpPr txBox="1"/>
          <p:nvPr/>
        </p:nvSpPr>
        <p:spPr>
          <a:xfrm>
            <a:off x="5420635" y="3451206"/>
            <a:ext cx="834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u="sng" dirty="0" smtClean="0"/>
              <a:t>PF2</a:t>
            </a:r>
            <a:endParaRPr lang="en-GB" sz="800" b="1" u="sng" dirty="0"/>
          </a:p>
          <a:p>
            <a:pPr algn="ctr"/>
            <a:r>
              <a:rPr lang="en-GB" sz="800" dirty="0" smtClean="0"/>
              <a:t>Newton’s laws</a:t>
            </a:r>
            <a:endParaRPr lang="en-US" sz="800" dirty="0"/>
          </a:p>
        </p:txBody>
      </p:sp>
      <p:sp>
        <p:nvSpPr>
          <p:cNvPr id="1281" name="TextBox 1280"/>
          <p:cNvSpPr txBox="1"/>
          <p:nvPr/>
        </p:nvSpPr>
        <p:spPr>
          <a:xfrm>
            <a:off x="6369485" y="3371507"/>
            <a:ext cx="83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 smtClean="0"/>
              <a:t>BC1</a:t>
            </a:r>
            <a:endParaRPr lang="en-GB" sz="800" b="1" u="sng" dirty="0"/>
          </a:p>
          <a:p>
            <a:pPr algn="ctr"/>
            <a:r>
              <a:rPr lang="en-GB" sz="800" dirty="0" smtClean="0"/>
              <a:t>Digestion &amp; enzymes</a:t>
            </a:r>
            <a:endParaRPr lang="en-US" sz="800" dirty="0"/>
          </a:p>
        </p:txBody>
      </p:sp>
      <p:sp>
        <p:nvSpPr>
          <p:cNvPr id="1282" name="TextBox 1281"/>
          <p:cNvSpPr txBox="1"/>
          <p:nvPr/>
        </p:nvSpPr>
        <p:spPr>
          <a:xfrm>
            <a:off x="7334592" y="3283217"/>
            <a:ext cx="834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BC1</a:t>
            </a:r>
            <a:endParaRPr lang="en-GB" sz="800" b="1" u="sng" dirty="0"/>
          </a:p>
          <a:p>
            <a:pPr algn="ctr"/>
            <a:r>
              <a:rPr lang="en-GB" sz="800" dirty="0" smtClean="0"/>
              <a:t>The Heart, Blood &amp;The Lungs</a:t>
            </a:r>
            <a:endParaRPr lang="en-US" sz="800" dirty="0"/>
          </a:p>
        </p:txBody>
      </p:sp>
      <p:sp>
        <p:nvSpPr>
          <p:cNvPr id="1283" name="TextBox 1282"/>
          <p:cNvSpPr txBox="1"/>
          <p:nvPr/>
        </p:nvSpPr>
        <p:spPr>
          <a:xfrm>
            <a:off x="13961813" y="2721249"/>
            <a:ext cx="1051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 smtClean="0"/>
              <a:t>BC2</a:t>
            </a:r>
            <a:endParaRPr lang="en-GB" sz="800" b="1" u="sng" dirty="0"/>
          </a:p>
          <a:p>
            <a:pPr algn="ctr"/>
            <a:r>
              <a:rPr lang="en-GB" sz="800" dirty="0" smtClean="0"/>
              <a:t>Deforestation</a:t>
            </a:r>
            <a:endParaRPr lang="en-US" sz="800" dirty="0"/>
          </a:p>
        </p:txBody>
      </p:sp>
      <p:sp>
        <p:nvSpPr>
          <p:cNvPr id="1284" name="Oval 1283"/>
          <p:cNvSpPr/>
          <p:nvPr/>
        </p:nvSpPr>
        <p:spPr>
          <a:xfrm>
            <a:off x="13609853" y="3057833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cxnSp>
        <p:nvCxnSpPr>
          <p:cNvPr id="1285" name="Straight Connector 1284"/>
          <p:cNvCxnSpPr/>
          <p:nvPr/>
        </p:nvCxnSpPr>
        <p:spPr>
          <a:xfrm flipH="1">
            <a:off x="13661032" y="2967099"/>
            <a:ext cx="497012" cy="10258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8" name="TextBox 1287"/>
          <p:cNvSpPr txBox="1"/>
          <p:nvPr/>
        </p:nvSpPr>
        <p:spPr>
          <a:xfrm>
            <a:off x="2931434" y="1530553"/>
            <a:ext cx="94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CE1</a:t>
            </a:r>
            <a:endParaRPr lang="en-GB" sz="800" b="1" u="sng" dirty="0"/>
          </a:p>
          <a:p>
            <a:pPr algn="ctr"/>
            <a:r>
              <a:rPr lang="en-GB" sz="800" dirty="0" smtClean="0"/>
              <a:t>D-T &amp; V-T Graphs,</a:t>
            </a:r>
          </a:p>
          <a:p>
            <a:pPr algn="ctr"/>
            <a:r>
              <a:rPr lang="en-GB" sz="800" dirty="0" smtClean="0"/>
              <a:t>F=ma </a:t>
            </a:r>
            <a:endParaRPr lang="en-US" sz="800" dirty="0"/>
          </a:p>
        </p:txBody>
      </p:sp>
      <p:sp>
        <p:nvSpPr>
          <p:cNvPr id="1289" name="TextBox 1288"/>
          <p:cNvSpPr txBox="1"/>
          <p:nvPr/>
        </p:nvSpPr>
        <p:spPr>
          <a:xfrm>
            <a:off x="1994239" y="1538666"/>
            <a:ext cx="940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 smtClean="0"/>
              <a:t>PE1</a:t>
            </a:r>
            <a:endParaRPr lang="en-GB" sz="800" b="1" u="sng" dirty="0"/>
          </a:p>
          <a:p>
            <a:pPr algn="ctr"/>
            <a:r>
              <a:rPr lang="en-GB" sz="800" dirty="0" smtClean="0"/>
              <a:t>Hooke’s law, Work done &amp; energy transfer</a:t>
            </a:r>
            <a:endParaRPr lang="en-US" sz="800" dirty="0"/>
          </a:p>
        </p:txBody>
      </p:sp>
      <p:cxnSp>
        <p:nvCxnSpPr>
          <p:cNvPr id="1290" name="Straight Connector 1289"/>
          <p:cNvCxnSpPr/>
          <p:nvPr/>
        </p:nvCxnSpPr>
        <p:spPr>
          <a:xfrm flipV="1">
            <a:off x="2413815" y="2115415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1" name="Straight Connector 1290"/>
          <p:cNvCxnSpPr/>
          <p:nvPr/>
        </p:nvCxnSpPr>
        <p:spPr>
          <a:xfrm flipV="1">
            <a:off x="3385527" y="2097087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2" name="Oval 1291"/>
          <p:cNvSpPr/>
          <p:nvPr/>
        </p:nvSpPr>
        <p:spPr>
          <a:xfrm>
            <a:off x="3347409" y="2566600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sp>
        <p:nvSpPr>
          <p:cNvPr id="1293" name="Oval 1292"/>
          <p:cNvSpPr/>
          <p:nvPr/>
        </p:nvSpPr>
        <p:spPr>
          <a:xfrm>
            <a:off x="2376653" y="2589024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cxnSp>
        <p:nvCxnSpPr>
          <p:cNvPr id="1294" name="Straight Connector 1293"/>
          <p:cNvCxnSpPr/>
          <p:nvPr/>
        </p:nvCxnSpPr>
        <p:spPr>
          <a:xfrm flipV="1">
            <a:off x="1694170" y="2131795"/>
            <a:ext cx="8561" cy="48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5" name="Oval 1294"/>
          <p:cNvSpPr/>
          <p:nvPr/>
        </p:nvSpPr>
        <p:spPr>
          <a:xfrm>
            <a:off x="1657008" y="2605404"/>
            <a:ext cx="75090" cy="536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2"/>
          </a:p>
        </p:txBody>
      </p:sp>
      <p:sp>
        <p:nvSpPr>
          <p:cNvPr id="1296" name="TextBox 1295"/>
          <p:cNvSpPr txBox="1"/>
          <p:nvPr/>
        </p:nvSpPr>
        <p:spPr>
          <a:xfrm>
            <a:off x="1255910" y="1452690"/>
            <a:ext cx="940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 smtClean="0"/>
              <a:t>PE1</a:t>
            </a:r>
            <a:endParaRPr lang="en-GB" sz="800" b="1" u="sng" dirty="0"/>
          </a:p>
          <a:p>
            <a:pPr algn="ctr"/>
            <a:r>
              <a:rPr lang="en-GB" sz="800" dirty="0" smtClean="0"/>
              <a:t>Electric motors,</a:t>
            </a:r>
          </a:p>
          <a:p>
            <a:pPr algn="ctr"/>
            <a:r>
              <a:rPr lang="en-US" sz="800" dirty="0" smtClean="0"/>
              <a:t>Density</a:t>
            </a:r>
          </a:p>
          <a:p>
            <a:pPr algn="ctr"/>
            <a:r>
              <a:rPr lang="en-US" sz="800" dirty="0" smtClean="0"/>
              <a:t>Specific latent heat</a:t>
            </a:r>
            <a:endParaRPr lang="en-US" sz="800" dirty="0"/>
          </a:p>
        </p:txBody>
      </p:sp>
      <p:pic>
        <p:nvPicPr>
          <p:cNvPr id="301" name="Picture 30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8847" y="4534133"/>
            <a:ext cx="427359" cy="427359"/>
          </a:xfrm>
          <a:prstGeom prst="rect">
            <a:avLst/>
          </a:prstGeom>
        </p:spPr>
      </p:pic>
      <p:pic>
        <p:nvPicPr>
          <p:cNvPr id="302" name="Picture 30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21254" y="5717340"/>
            <a:ext cx="320152" cy="400009"/>
          </a:xfrm>
          <a:prstGeom prst="rect">
            <a:avLst/>
          </a:prstGeom>
        </p:spPr>
      </p:pic>
      <p:pic>
        <p:nvPicPr>
          <p:cNvPr id="303" name="Picture 30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141984" y="4173583"/>
            <a:ext cx="435918" cy="435918"/>
          </a:xfrm>
          <a:prstGeom prst="rect">
            <a:avLst/>
          </a:prstGeom>
        </p:spPr>
      </p:pic>
      <p:pic>
        <p:nvPicPr>
          <p:cNvPr id="307" name="Picture 306"/>
          <p:cNvPicPr>
            <a:picLocks noChangeAspect="1"/>
          </p:cNvPicPr>
          <p:nvPr/>
        </p:nvPicPr>
        <p:blipFill rotWithShape="1">
          <a:blip r:embed="rId17"/>
          <a:srcRect b="18347"/>
          <a:stretch/>
        </p:blipFill>
        <p:spPr>
          <a:xfrm>
            <a:off x="1776108" y="2264230"/>
            <a:ext cx="444858" cy="457019"/>
          </a:xfrm>
          <a:prstGeom prst="rect">
            <a:avLst/>
          </a:prstGeom>
        </p:spPr>
      </p:pic>
      <p:pic>
        <p:nvPicPr>
          <p:cNvPr id="308" name="Picture 307"/>
          <p:cNvPicPr>
            <a:picLocks noChangeAspect="1"/>
          </p:cNvPicPr>
          <p:nvPr/>
        </p:nvPicPr>
        <p:blipFill rotWithShape="1">
          <a:blip r:embed="rId18"/>
          <a:srcRect b="60765"/>
          <a:stretch/>
        </p:blipFill>
        <p:spPr>
          <a:xfrm>
            <a:off x="9378681" y="2251788"/>
            <a:ext cx="805394" cy="284454"/>
          </a:xfrm>
          <a:prstGeom prst="rect">
            <a:avLst/>
          </a:prstGeom>
        </p:spPr>
      </p:pic>
      <p:pic>
        <p:nvPicPr>
          <p:cNvPr id="309" name="Picture 308"/>
          <p:cNvPicPr>
            <a:picLocks noChangeAspect="1"/>
          </p:cNvPicPr>
          <p:nvPr/>
        </p:nvPicPr>
        <p:blipFill rotWithShape="1">
          <a:blip r:embed="rId19"/>
          <a:srcRect b="37812"/>
          <a:stretch/>
        </p:blipFill>
        <p:spPr>
          <a:xfrm>
            <a:off x="7819060" y="3864422"/>
            <a:ext cx="430698" cy="3170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0"/>
          <a:srcRect l="23381" b="16963"/>
          <a:stretch/>
        </p:blipFill>
        <p:spPr>
          <a:xfrm>
            <a:off x="5100071" y="19588594"/>
            <a:ext cx="280968" cy="466724"/>
          </a:xfrm>
          <a:prstGeom prst="rect">
            <a:avLst/>
          </a:prstGeom>
        </p:spPr>
      </p:pic>
      <p:pic>
        <p:nvPicPr>
          <p:cNvPr id="653" name="Picture 652"/>
          <p:cNvPicPr>
            <a:picLocks noChangeAspect="1"/>
          </p:cNvPicPr>
          <p:nvPr/>
        </p:nvPicPr>
        <p:blipFill rotWithShape="1">
          <a:blip r:embed="rId20"/>
          <a:srcRect l="23381" b="16963"/>
          <a:stretch/>
        </p:blipFill>
        <p:spPr>
          <a:xfrm>
            <a:off x="2360477" y="17900589"/>
            <a:ext cx="280968" cy="466724"/>
          </a:xfrm>
          <a:prstGeom prst="rect">
            <a:avLst/>
          </a:prstGeom>
        </p:spPr>
      </p:pic>
      <p:pic>
        <p:nvPicPr>
          <p:cNvPr id="654" name="Picture 653"/>
          <p:cNvPicPr>
            <a:picLocks noChangeAspect="1"/>
          </p:cNvPicPr>
          <p:nvPr/>
        </p:nvPicPr>
        <p:blipFill rotWithShape="1">
          <a:blip r:embed="rId20"/>
          <a:srcRect l="23381" b="16963"/>
          <a:stretch/>
        </p:blipFill>
        <p:spPr>
          <a:xfrm>
            <a:off x="12746115" y="9483372"/>
            <a:ext cx="280968" cy="466724"/>
          </a:xfrm>
          <a:prstGeom prst="rect">
            <a:avLst/>
          </a:prstGeom>
        </p:spPr>
      </p:pic>
      <p:pic>
        <p:nvPicPr>
          <p:cNvPr id="655" name="Picture 654"/>
          <p:cNvPicPr>
            <a:picLocks noChangeAspect="1"/>
          </p:cNvPicPr>
          <p:nvPr/>
        </p:nvPicPr>
        <p:blipFill rotWithShape="1">
          <a:blip r:embed="rId20"/>
          <a:srcRect l="23381" b="16963"/>
          <a:stretch/>
        </p:blipFill>
        <p:spPr>
          <a:xfrm>
            <a:off x="10174579" y="12680397"/>
            <a:ext cx="280968" cy="466724"/>
          </a:xfrm>
          <a:prstGeom prst="rect">
            <a:avLst/>
          </a:prstGeom>
        </p:spPr>
      </p:pic>
      <p:pic>
        <p:nvPicPr>
          <p:cNvPr id="663" name="Picture 662"/>
          <p:cNvPicPr>
            <a:picLocks noChangeAspect="1"/>
          </p:cNvPicPr>
          <p:nvPr/>
        </p:nvPicPr>
        <p:blipFill rotWithShape="1">
          <a:blip r:embed="rId20"/>
          <a:srcRect l="23381" b="16963"/>
          <a:stretch/>
        </p:blipFill>
        <p:spPr>
          <a:xfrm>
            <a:off x="8520291" y="4549309"/>
            <a:ext cx="216062" cy="358906"/>
          </a:xfrm>
          <a:prstGeom prst="rect">
            <a:avLst/>
          </a:prstGeom>
        </p:spPr>
      </p:pic>
      <p:pic>
        <p:nvPicPr>
          <p:cNvPr id="690" name="Picture 689"/>
          <p:cNvPicPr>
            <a:picLocks noChangeAspect="1"/>
          </p:cNvPicPr>
          <p:nvPr/>
        </p:nvPicPr>
        <p:blipFill rotWithShape="1">
          <a:blip r:embed="rId20"/>
          <a:srcRect l="23381" b="16963"/>
          <a:stretch/>
        </p:blipFill>
        <p:spPr>
          <a:xfrm>
            <a:off x="7540267" y="1049924"/>
            <a:ext cx="216062" cy="358906"/>
          </a:xfrm>
          <a:prstGeom prst="rect">
            <a:avLst/>
          </a:prstGeom>
        </p:spPr>
      </p:pic>
      <p:pic>
        <p:nvPicPr>
          <p:cNvPr id="710" name="Picture 709"/>
          <p:cNvPicPr>
            <a:picLocks noChangeAspect="1"/>
          </p:cNvPicPr>
          <p:nvPr/>
        </p:nvPicPr>
        <p:blipFill rotWithShape="1">
          <a:blip r:embed="rId20"/>
          <a:srcRect l="23381" b="16963"/>
          <a:stretch/>
        </p:blipFill>
        <p:spPr>
          <a:xfrm>
            <a:off x="14385588" y="3034567"/>
            <a:ext cx="216062" cy="358906"/>
          </a:xfrm>
          <a:prstGeom prst="rect">
            <a:avLst/>
          </a:prstGeom>
        </p:spPr>
      </p:pic>
      <p:pic>
        <p:nvPicPr>
          <p:cNvPr id="772" name="Picture 771"/>
          <p:cNvPicPr>
            <a:picLocks noChangeAspect="1"/>
          </p:cNvPicPr>
          <p:nvPr/>
        </p:nvPicPr>
        <p:blipFill rotWithShape="1">
          <a:blip r:embed="rId20"/>
          <a:srcRect l="23381" b="16963"/>
          <a:stretch/>
        </p:blipFill>
        <p:spPr>
          <a:xfrm>
            <a:off x="2864190" y="4726523"/>
            <a:ext cx="216062" cy="358906"/>
          </a:xfrm>
          <a:prstGeom prst="rect">
            <a:avLst/>
          </a:prstGeom>
        </p:spPr>
      </p:pic>
      <p:pic>
        <p:nvPicPr>
          <p:cNvPr id="820" name="Picture 819"/>
          <p:cNvPicPr>
            <a:picLocks noChangeAspect="1"/>
          </p:cNvPicPr>
          <p:nvPr/>
        </p:nvPicPr>
        <p:blipFill rotWithShape="1">
          <a:blip r:embed="rId20"/>
          <a:srcRect l="23381" b="16963"/>
          <a:stretch/>
        </p:blipFill>
        <p:spPr>
          <a:xfrm>
            <a:off x="6697275" y="2999716"/>
            <a:ext cx="216062" cy="358906"/>
          </a:xfrm>
          <a:prstGeom prst="rect">
            <a:avLst/>
          </a:prstGeom>
        </p:spPr>
      </p:pic>
      <p:pic>
        <p:nvPicPr>
          <p:cNvPr id="822" name="Picture 8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9733" y="11198835"/>
            <a:ext cx="440191" cy="445193"/>
          </a:xfrm>
          <a:prstGeom prst="rect">
            <a:avLst/>
          </a:prstGeom>
        </p:spPr>
      </p:pic>
      <p:pic>
        <p:nvPicPr>
          <p:cNvPr id="824" name="Picture 8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3233" y="14503844"/>
            <a:ext cx="440191" cy="445193"/>
          </a:xfrm>
          <a:prstGeom prst="rect">
            <a:avLst/>
          </a:prstGeom>
        </p:spPr>
      </p:pic>
      <p:pic>
        <p:nvPicPr>
          <p:cNvPr id="857" name="Picture 85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87901" y="6279381"/>
            <a:ext cx="440191" cy="445193"/>
          </a:xfrm>
          <a:prstGeom prst="rect">
            <a:avLst/>
          </a:prstGeom>
        </p:spPr>
      </p:pic>
      <p:pic>
        <p:nvPicPr>
          <p:cNvPr id="859" name="Picture 858"/>
          <p:cNvPicPr>
            <a:picLocks noChangeAspect="1"/>
          </p:cNvPicPr>
          <p:nvPr/>
        </p:nvPicPr>
        <p:blipFill rotWithShape="1">
          <a:blip r:embed="rId20"/>
          <a:srcRect l="23381" b="16963"/>
          <a:stretch/>
        </p:blipFill>
        <p:spPr>
          <a:xfrm>
            <a:off x="7459169" y="7845351"/>
            <a:ext cx="216062" cy="358906"/>
          </a:xfrm>
          <a:prstGeom prst="rect">
            <a:avLst/>
          </a:prstGeom>
        </p:spPr>
      </p:pic>
      <p:pic>
        <p:nvPicPr>
          <p:cNvPr id="866" name="Picture 86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8880" y="4518235"/>
            <a:ext cx="440191" cy="445193"/>
          </a:xfrm>
          <a:prstGeom prst="rect">
            <a:avLst/>
          </a:prstGeom>
        </p:spPr>
      </p:pic>
      <p:pic>
        <p:nvPicPr>
          <p:cNvPr id="869" name="Picture 86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613" y="3409257"/>
            <a:ext cx="440191" cy="445193"/>
          </a:xfrm>
          <a:prstGeom prst="rect">
            <a:avLst/>
          </a:prstGeom>
        </p:spPr>
      </p:pic>
      <p:pic>
        <p:nvPicPr>
          <p:cNvPr id="876" name="Picture 87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6379" y="2913601"/>
            <a:ext cx="440191" cy="445193"/>
          </a:xfrm>
          <a:prstGeom prst="rect">
            <a:avLst/>
          </a:prstGeom>
        </p:spPr>
      </p:pic>
      <p:pic>
        <p:nvPicPr>
          <p:cNvPr id="877" name="Picture 87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71336" y="1142775"/>
            <a:ext cx="440191" cy="445193"/>
          </a:xfrm>
          <a:prstGeom prst="rect">
            <a:avLst/>
          </a:prstGeom>
        </p:spPr>
      </p:pic>
      <p:pic>
        <p:nvPicPr>
          <p:cNvPr id="878" name="Picture 87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0917" y="1140973"/>
            <a:ext cx="440191" cy="4451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1"/>
          <a:srcRect l="4949" r="19837" b="40307"/>
          <a:stretch/>
        </p:blipFill>
        <p:spPr>
          <a:xfrm>
            <a:off x="2241106" y="1106493"/>
            <a:ext cx="560362" cy="415695"/>
          </a:xfrm>
          <a:prstGeom prst="rect">
            <a:avLst/>
          </a:prstGeom>
        </p:spPr>
      </p:pic>
      <p:pic>
        <p:nvPicPr>
          <p:cNvPr id="880" name="Picture 879"/>
          <p:cNvPicPr>
            <a:picLocks noChangeAspect="1"/>
          </p:cNvPicPr>
          <p:nvPr/>
        </p:nvPicPr>
        <p:blipFill rotWithShape="1">
          <a:blip r:embed="rId21"/>
          <a:srcRect l="4949" r="19837" b="40307"/>
          <a:stretch/>
        </p:blipFill>
        <p:spPr>
          <a:xfrm>
            <a:off x="10005465" y="1280635"/>
            <a:ext cx="560362" cy="415695"/>
          </a:xfrm>
          <a:prstGeom prst="rect">
            <a:avLst/>
          </a:prstGeom>
        </p:spPr>
      </p:pic>
      <p:pic>
        <p:nvPicPr>
          <p:cNvPr id="884" name="Picture 883"/>
          <p:cNvPicPr>
            <a:picLocks noChangeAspect="1"/>
          </p:cNvPicPr>
          <p:nvPr/>
        </p:nvPicPr>
        <p:blipFill rotWithShape="1">
          <a:blip r:embed="rId21"/>
          <a:srcRect l="4949" r="19837" b="40307"/>
          <a:stretch/>
        </p:blipFill>
        <p:spPr>
          <a:xfrm>
            <a:off x="4815339" y="2850472"/>
            <a:ext cx="560362" cy="415695"/>
          </a:xfrm>
          <a:prstGeom prst="rect">
            <a:avLst/>
          </a:prstGeom>
        </p:spPr>
      </p:pic>
      <p:pic>
        <p:nvPicPr>
          <p:cNvPr id="886" name="Picture 885"/>
          <p:cNvPicPr>
            <a:picLocks noChangeAspect="1"/>
          </p:cNvPicPr>
          <p:nvPr/>
        </p:nvPicPr>
        <p:blipFill rotWithShape="1">
          <a:blip r:embed="rId21"/>
          <a:srcRect l="4949" r="19837" b="40307"/>
          <a:stretch/>
        </p:blipFill>
        <p:spPr>
          <a:xfrm>
            <a:off x="14182019" y="3996928"/>
            <a:ext cx="560362" cy="415695"/>
          </a:xfrm>
          <a:prstGeom prst="rect">
            <a:avLst/>
          </a:prstGeom>
        </p:spPr>
      </p:pic>
      <p:pic>
        <p:nvPicPr>
          <p:cNvPr id="887" name="Picture 886"/>
          <p:cNvPicPr>
            <a:picLocks noChangeAspect="1"/>
          </p:cNvPicPr>
          <p:nvPr/>
        </p:nvPicPr>
        <p:blipFill rotWithShape="1">
          <a:blip r:embed="rId21"/>
          <a:srcRect l="4949" r="19837" b="40307"/>
          <a:stretch/>
        </p:blipFill>
        <p:spPr>
          <a:xfrm>
            <a:off x="5595005" y="4585145"/>
            <a:ext cx="560362" cy="415695"/>
          </a:xfrm>
          <a:prstGeom prst="rect">
            <a:avLst/>
          </a:prstGeom>
        </p:spPr>
      </p:pic>
      <p:pic>
        <p:nvPicPr>
          <p:cNvPr id="894" name="Picture 893"/>
          <p:cNvPicPr>
            <a:picLocks noChangeAspect="1"/>
          </p:cNvPicPr>
          <p:nvPr/>
        </p:nvPicPr>
        <p:blipFill rotWithShape="1">
          <a:blip r:embed="rId21"/>
          <a:srcRect l="4949" r="19837" b="40307"/>
          <a:stretch/>
        </p:blipFill>
        <p:spPr>
          <a:xfrm>
            <a:off x="2129781" y="7973237"/>
            <a:ext cx="560362" cy="415695"/>
          </a:xfrm>
          <a:prstGeom prst="rect">
            <a:avLst/>
          </a:prstGeom>
        </p:spPr>
      </p:pic>
      <p:pic>
        <p:nvPicPr>
          <p:cNvPr id="908" name="Picture 907"/>
          <p:cNvPicPr>
            <a:picLocks noChangeAspect="1"/>
          </p:cNvPicPr>
          <p:nvPr/>
        </p:nvPicPr>
        <p:blipFill rotWithShape="1">
          <a:blip r:embed="rId21"/>
          <a:srcRect l="4949" r="19837" b="40307"/>
          <a:stretch/>
        </p:blipFill>
        <p:spPr>
          <a:xfrm>
            <a:off x="497865" y="10008215"/>
            <a:ext cx="560362" cy="415695"/>
          </a:xfrm>
          <a:prstGeom prst="rect">
            <a:avLst/>
          </a:prstGeom>
        </p:spPr>
      </p:pic>
      <p:pic>
        <p:nvPicPr>
          <p:cNvPr id="923" name="Picture 922"/>
          <p:cNvPicPr>
            <a:picLocks noChangeAspect="1"/>
          </p:cNvPicPr>
          <p:nvPr/>
        </p:nvPicPr>
        <p:blipFill rotWithShape="1">
          <a:blip r:embed="rId21"/>
          <a:srcRect l="4949" r="19837" b="40307"/>
          <a:stretch/>
        </p:blipFill>
        <p:spPr>
          <a:xfrm>
            <a:off x="2222051" y="13015118"/>
            <a:ext cx="560362" cy="415695"/>
          </a:xfrm>
          <a:prstGeom prst="rect">
            <a:avLst/>
          </a:prstGeom>
        </p:spPr>
      </p:pic>
      <p:pic>
        <p:nvPicPr>
          <p:cNvPr id="924" name="Picture 923"/>
          <p:cNvPicPr>
            <a:picLocks noChangeAspect="1"/>
          </p:cNvPicPr>
          <p:nvPr/>
        </p:nvPicPr>
        <p:blipFill rotWithShape="1">
          <a:blip r:embed="rId21"/>
          <a:srcRect l="4949" r="19837" b="40307"/>
          <a:stretch/>
        </p:blipFill>
        <p:spPr>
          <a:xfrm>
            <a:off x="6587446" y="17829493"/>
            <a:ext cx="560362" cy="415695"/>
          </a:xfrm>
          <a:prstGeom prst="rect">
            <a:avLst/>
          </a:prstGeom>
        </p:spPr>
      </p:pic>
      <p:pic>
        <p:nvPicPr>
          <p:cNvPr id="937" name="Picture 936"/>
          <p:cNvPicPr>
            <a:picLocks noChangeAspect="1"/>
          </p:cNvPicPr>
          <p:nvPr/>
        </p:nvPicPr>
        <p:blipFill rotWithShape="1">
          <a:blip r:embed="rId21"/>
          <a:srcRect l="4949" r="19837" b="40307"/>
          <a:stretch/>
        </p:blipFill>
        <p:spPr>
          <a:xfrm>
            <a:off x="4021114" y="16159532"/>
            <a:ext cx="560362" cy="41569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3496368" y="17635285"/>
            <a:ext cx="1246013" cy="6712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 smtClean="0">
                <a:solidFill>
                  <a:srgbClr val="002060"/>
                </a:solidFill>
              </a:rPr>
              <a:t>Maritime Futures</a:t>
            </a:r>
          </a:p>
          <a:p>
            <a:pPr algn="ctr"/>
            <a:r>
              <a:rPr lang="en-GB" sz="700" dirty="0" smtClean="0">
                <a:solidFill>
                  <a:srgbClr val="002060"/>
                </a:solidFill>
              </a:rPr>
              <a:t>Link with Healing manor to understand how the molecular Gastronomy industry and Science work together. </a:t>
            </a:r>
            <a:endParaRPr lang="en-GB" sz="700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1382732" y="20797041"/>
            <a:ext cx="89661" cy="712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5" name="Oval 924"/>
          <p:cNvSpPr/>
          <p:nvPr/>
        </p:nvSpPr>
        <p:spPr>
          <a:xfrm>
            <a:off x="10138986" y="20865386"/>
            <a:ext cx="89661" cy="712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30" name="Straight Connector 929"/>
          <p:cNvCxnSpPr>
            <a:stCxn id="805" idx="3"/>
          </p:cNvCxnSpPr>
          <p:nvPr/>
        </p:nvCxnSpPr>
        <p:spPr>
          <a:xfrm flipH="1" flipV="1">
            <a:off x="12767987" y="18971567"/>
            <a:ext cx="51761" cy="2406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9" name="TextBox 938"/>
          <p:cNvSpPr txBox="1"/>
          <p:nvPr/>
        </p:nvSpPr>
        <p:spPr>
          <a:xfrm>
            <a:off x="10715838" y="16762371"/>
            <a:ext cx="106881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 smtClean="0"/>
              <a:t>Food scientist</a:t>
            </a:r>
          </a:p>
          <a:p>
            <a:pPr algn="ctr"/>
            <a:endParaRPr lang="en-US" sz="1100" b="1" u="sng" dirty="0"/>
          </a:p>
        </p:txBody>
      </p:sp>
      <p:pic>
        <p:nvPicPr>
          <p:cNvPr id="951" name="Picture 950"/>
          <p:cNvPicPr>
            <a:picLocks noChangeAspect="1"/>
          </p:cNvPicPr>
          <p:nvPr/>
        </p:nvPicPr>
        <p:blipFill rotWithShape="1">
          <a:blip r:embed="rId20"/>
          <a:srcRect l="23381" b="16963"/>
          <a:stretch/>
        </p:blipFill>
        <p:spPr>
          <a:xfrm>
            <a:off x="11017471" y="16316399"/>
            <a:ext cx="280968" cy="466724"/>
          </a:xfrm>
          <a:prstGeom prst="rect">
            <a:avLst/>
          </a:prstGeom>
        </p:spPr>
      </p:pic>
      <p:sp>
        <p:nvSpPr>
          <p:cNvPr id="971" name="TextBox 970"/>
          <p:cNvSpPr txBox="1"/>
          <p:nvPr/>
        </p:nvSpPr>
        <p:spPr>
          <a:xfrm>
            <a:off x="6396245" y="18259847"/>
            <a:ext cx="116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 smtClean="0"/>
              <a:t>Rollercoaster engineering</a:t>
            </a:r>
            <a:endParaRPr lang="en-US" sz="1200" b="1" u="sng" dirty="0"/>
          </a:p>
        </p:txBody>
      </p:sp>
      <p:sp>
        <p:nvSpPr>
          <p:cNvPr id="972" name="TextBox 971"/>
          <p:cNvSpPr txBox="1"/>
          <p:nvPr/>
        </p:nvSpPr>
        <p:spPr>
          <a:xfrm>
            <a:off x="8167217" y="11713059"/>
            <a:ext cx="83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Time since death</a:t>
            </a:r>
            <a:endParaRPr lang="en-US" sz="800" dirty="0"/>
          </a:p>
        </p:txBody>
      </p:sp>
      <p:sp>
        <p:nvSpPr>
          <p:cNvPr id="974" name="TextBox 973"/>
          <p:cNvSpPr txBox="1"/>
          <p:nvPr/>
        </p:nvSpPr>
        <p:spPr>
          <a:xfrm>
            <a:off x="8087098" y="11525752"/>
            <a:ext cx="8384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DNA</a:t>
            </a:r>
            <a:endParaRPr lang="en-US" sz="800" dirty="0"/>
          </a:p>
        </p:txBody>
      </p:sp>
      <p:sp>
        <p:nvSpPr>
          <p:cNvPr id="773" name="TextBox 772"/>
          <p:cNvSpPr txBox="1"/>
          <p:nvPr/>
        </p:nvSpPr>
        <p:spPr>
          <a:xfrm>
            <a:off x="8866122" y="18227996"/>
            <a:ext cx="122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 smtClean="0"/>
              <a:t>Introduction </a:t>
            </a:r>
            <a:r>
              <a:rPr lang="en-GB" sz="1200" b="1" u="sng" dirty="0"/>
              <a:t>to Science</a:t>
            </a:r>
            <a:endParaRPr lang="en-US" sz="1200" b="1" u="sng" dirty="0"/>
          </a:p>
        </p:txBody>
      </p:sp>
      <p:pic>
        <p:nvPicPr>
          <p:cNvPr id="816" name="Picture 8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8112" y="17823840"/>
            <a:ext cx="393322" cy="409267"/>
          </a:xfrm>
          <a:prstGeom prst="rect">
            <a:avLst/>
          </a:prstGeom>
        </p:spPr>
      </p:pic>
      <p:sp>
        <p:nvSpPr>
          <p:cNvPr id="817" name="TextBox 816"/>
          <p:cNvSpPr txBox="1"/>
          <p:nvPr/>
        </p:nvSpPr>
        <p:spPr>
          <a:xfrm>
            <a:off x="2030242" y="20090090"/>
            <a:ext cx="122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 smtClean="0"/>
              <a:t>Introduction </a:t>
            </a:r>
            <a:r>
              <a:rPr lang="en-GB" sz="1200" b="1" u="sng" dirty="0"/>
              <a:t>to Science</a:t>
            </a:r>
            <a:endParaRPr lang="en-US" sz="1200" b="1" u="sng" dirty="0"/>
          </a:p>
        </p:txBody>
      </p:sp>
      <p:pic>
        <p:nvPicPr>
          <p:cNvPr id="909" name="Picture 9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232" y="19685934"/>
            <a:ext cx="393322" cy="409267"/>
          </a:xfrm>
          <a:prstGeom prst="rect">
            <a:avLst/>
          </a:prstGeom>
        </p:spPr>
      </p:pic>
      <p:sp>
        <p:nvSpPr>
          <p:cNvPr id="919" name="TextBox 918"/>
          <p:cNvSpPr txBox="1"/>
          <p:nvPr/>
        </p:nvSpPr>
        <p:spPr>
          <a:xfrm>
            <a:off x="4795175" y="9940064"/>
            <a:ext cx="863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Non-renewable energy</a:t>
            </a:r>
            <a:endParaRPr lang="en-US" sz="800" dirty="0"/>
          </a:p>
        </p:txBody>
      </p:sp>
      <p:sp>
        <p:nvSpPr>
          <p:cNvPr id="934" name="TextBox 933"/>
          <p:cNvSpPr txBox="1"/>
          <p:nvPr/>
        </p:nvSpPr>
        <p:spPr>
          <a:xfrm>
            <a:off x="7415936" y="9962656"/>
            <a:ext cx="863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Power</a:t>
            </a:r>
            <a:endParaRPr lang="en-US" sz="800" dirty="0"/>
          </a:p>
        </p:txBody>
      </p:sp>
      <p:sp>
        <p:nvSpPr>
          <p:cNvPr id="949" name="TextBox 948"/>
          <p:cNvSpPr txBox="1"/>
          <p:nvPr/>
        </p:nvSpPr>
        <p:spPr>
          <a:xfrm>
            <a:off x="5543882" y="9961307"/>
            <a:ext cx="863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Burning fuels</a:t>
            </a:r>
            <a:endParaRPr lang="en-US" sz="800" dirty="0"/>
          </a:p>
        </p:txBody>
      </p:sp>
      <p:sp>
        <p:nvSpPr>
          <p:cNvPr id="963" name="TextBox 962"/>
          <p:cNvSpPr txBox="1"/>
          <p:nvPr/>
        </p:nvSpPr>
        <p:spPr>
          <a:xfrm>
            <a:off x="6472763" y="9965943"/>
            <a:ext cx="863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Effect of carbon on the environment</a:t>
            </a:r>
            <a:endParaRPr lang="en-US" sz="800" dirty="0"/>
          </a:p>
        </p:txBody>
      </p:sp>
      <p:sp>
        <p:nvSpPr>
          <p:cNvPr id="968" name="TextBox 967"/>
          <p:cNvSpPr txBox="1"/>
          <p:nvPr/>
        </p:nvSpPr>
        <p:spPr>
          <a:xfrm>
            <a:off x="7415936" y="9985083"/>
            <a:ext cx="863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smtClean="0"/>
              <a:t>Power</a:t>
            </a:r>
            <a:endParaRPr lang="en-US" sz="800" dirty="0"/>
          </a:p>
        </p:txBody>
      </p:sp>
      <p:sp>
        <p:nvSpPr>
          <p:cNvPr id="969" name="TextBox 968"/>
          <p:cNvSpPr txBox="1"/>
          <p:nvPr/>
        </p:nvSpPr>
        <p:spPr>
          <a:xfrm>
            <a:off x="8247119" y="10045862"/>
            <a:ext cx="863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Efficiency</a:t>
            </a:r>
            <a:endParaRPr lang="en-US" sz="800" dirty="0"/>
          </a:p>
        </p:txBody>
      </p:sp>
      <p:sp>
        <p:nvSpPr>
          <p:cNvPr id="975" name="TextBox 974"/>
          <p:cNvSpPr txBox="1"/>
          <p:nvPr/>
        </p:nvSpPr>
        <p:spPr>
          <a:xfrm>
            <a:off x="9091732" y="10086061"/>
            <a:ext cx="863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smtClean="0"/>
              <a:t>Power</a:t>
            </a:r>
            <a:endParaRPr lang="en-US" sz="800" dirty="0"/>
          </a:p>
        </p:txBody>
      </p:sp>
      <p:sp>
        <p:nvSpPr>
          <p:cNvPr id="978" name="TextBox 977"/>
          <p:cNvSpPr txBox="1"/>
          <p:nvPr/>
        </p:nvSpPr>
        <p:spPr>
          <a:xfrm>
            <a:off x="9864224" y="10221423"/>
            <a:ext cx="863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Geothermal</a:t>
            </a:r>
            <a:endParaRPr lang="en-US" sz="800" dirty="0"/>
          </a:p>
        </p:txBody>
      </p:sp>
      <p:sp>
        <p:nvSpPr>
          <p:cNvPr id="979" name="TextBox 978"/>
          <p:cNvSpPr txBox="1"/>
          <p:nvPr/>
        </p:nvSpPr>
        <p:spPr>
          <a:xfrm>
            <a:off x="10764627" y="10155658"/>
            <a:ext cx="863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Hydroelectric</a:t>
            </a:r>
            <a:endParaRPr lang="en-US" sz="800" dirty="0"/>
          </a:p>
        </p:txBody>
      </p:sp>
      <p:sp>
        <p:nvSpPr>
          <p:cNvPr id="980" name="TextBox 979"/>
          <p:cNvSpPr txBox="1"/>
          <p:nvPr/>
        </p:nvSpPr>
        <p:spPr>
          <a:xfrm>
            <a:off x="11701926" y="10172396"/>
            <a:ext cx="863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Solar &amp; wind</a:t>
            </a:r>
            <a:endParaRPr lang="en-US" sz="800" dirty="0"/>
          </a:p>
        </p:txBody>
      </p:sp>
      <p:sp>
        <p:nvSpPr>
          <p:cNvPr id="986" name="TextBox 985"/>
          <p:cNvSpPr txBox="1"/>
          <p:nvPr/>
        </p:nvSpPr>
        <p:spPr>
          <a:xfrm>
            <a:off x="9759161" y="6827854"/>
            <a:ext cx="1055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Percentages</a:t>
            </a:r>
            <a:endParaRPr lang="en-US" sz="1000" dirty="0"/>
          </a:p>
        </p:txBody>
      </p:sp>
      <p:sp>
        <p:nvSpPr>
          <p:cNvPr id="987" name="TextBox 986"/>
          <p:cNvSpPr txBox="1"/>
          <p:nvPr/>
        </p:nvSpPr>
        <p:spPr>
          <a:xfrm>
            <a:off x="10630345" y="6818342"/>
            <a:ext cx="1055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mtClean="0"/>
              <a:t>Uncertainty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74899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795E17D29F44B9EC743B04742A32B" ma:contentTypeVersion="14" ma:contentTypeDescription="Create a new document." ma:contentTypeScope="" ma:versionID="9dabd8595c298b27573074135b8aa436">
  <xsd:schema xmlns:xsd="http://www.w3.org/2001/XMLSchema" xmlns:xs="http://www.w3.org/2001/XMLSchema" xmlns:p="http://schemas.microsoft.com/office/2006/metadata/properties" xmlns:ns3="1472c532-b8ce-439b-91f4-57af84d49fb5" xmlns:ns4="6524529b-7e02-431e-88b5-7e46c1e1d0e5" targetNamespace="http://schemas.microsoft.com/office/2006/metadata/properties" ma:root="true" ma:fieldsID="833d69ef72d34358776cef31fd68073e" ns3:_="" ns4:_="">
    <xsd:import namespace="1472c532-b8ce-439b-91f4-57af84d49fb5"/>
    <xsd:import namespace="6524529b-7e02-431e-88b5-7e46c1e1d0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2c532-b8ce-439b-91f4-57af84d49f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24529b-7e02-431e-88b5-7e46c1e1d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524529b-7e02-431e-88b5-7e46c1e1d0e5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991A531-3EC3-4FBC-9CC8-9617FE1797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72c532-b8ce-439b-91f4-57af84d49fb5"/>
    <ds:schemaRef ds:uri="6524529b-7e02-431e-88b5-7e46c1e1d0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D8EC8A-8EB0-496E-8134-2AD27445F0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D3DE51-017C-4FCA-8B80-C592E2AD0F68}">
  <ds:schemaRefs>
    <ds:schemaRef ds:uri="http://schemas.microsoft.com/office/2006/documentManagement/types"/>
    <ds:schemaRef ds:uri="http://purl.org/dc/terms/"/>
    <ds:schemaRef ds:uri="6524529b-7e02-431e-88b5-7e46c1e1d0e5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472c532-b8ce-439b-91f4-57af84d49fb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2762</TotalTime>
  <Words>664</Words>
  <Application>Microsoft Office PowerPoint</Application>
  <PresentationFormat>Custom</PresentationFormat>
  <Paragraphs>263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Gothic Std B</vt:lpstr>
      <vt:lpstr>Arial</vt:lpstr>
      <vt:lpstr>Calibri</vt:lpstr>
      <vt:lpstr>Calibri Light</vt:lpstr>
      <vt:lpstr>Office Theme</vt:lpstr>
      <vt:lpstr>PowerPoint Presentation</vt:lpstr>
    </vt:vector>
  </TitlesOfParts>
  <Company>OSWBA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LGreen</dc:creator>
  <cp:lastModifiedBy>Hana Standing</cp:lastModifiedBy>
  <cp:revision>153</cp:revision>
  <cp:lastPrinted>2022-07-13T12:55:28Z</cp:lastPrinted>
  <dcterms:created xsi:type="dcterms:W3CDTF">2019-10-14T09:44:49Z</dcterms:created>
  <dcterms:modified xsi:type="dcterms:W3CDTF">2022-07-14T14:48:58Z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0x010100494795E17D29F44B9EC743B04742A32B</vt:lpwstr>
  </property>
  <property fmtid="{D5CDD505-2E9C-101B-9397-08002B2CF9AE}" pid="3" name="Order">
    <vt:r8>10700</vt:r8>
  </property>
  <property fmtid="{D5CDD505-2E9C-101B-9397-08002B2CF9AE}" pid="4" name="_ExtendedDescription">
    <vt:lpwstr/>
  </property>
  <property fmtid="{D5CDD505-2E9C-101B-9397-08002B2CF9AE}" pid="5" name="ComplianceAssetId">
    <vt:lpwstr/>
  </property>
</Properties>
</file>