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4B99D6"/>
    <a:srgbClr val="C0BFBF"/>
    <a:srgbClr val="991711"/>
    <a:srgbClr val="4996D1"/>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CC930C-23F8-3306-4815-B0AAFD714B49}" v="16" dt="2022-08-24T15:37:49.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862"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35164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402105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17111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64548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134445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87D06-0C75-4365-B398-E0AF8C253D3E}" type="datetimeFigureOut">
              <a:rPr lang="en-GB" smtClean="0"/>
              <a:t>31/08/2022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216417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087D06-0C75-4365-B398-E0AF8C253D3E}" type="datetimeFigureOut">
              <a:rPr lang="en-GB" smtClean="0"/>
              <a:t>31/08/2022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143177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087D06-0C75-4365-B398-E0AF8C253D3E}" type="datetimeFigureOut">
              <a:rPr lang="en-GB" smtClean="0"/>
              <a:t>31/08/2022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247068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87D06-0C75-4365-B398-E0AF8C253D3E}" type="datetimeFigureOut">
              <a:rPr lang="en-GB" smtClean="0"/>
              <a:t>31/08/2022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58810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10087D06-0C75-4365-B398-E0AF8C253D3E}" type="datetimeFigureOut">
              <a:rPr lang="en-GB" smtClean="0"/>
              <a:t>31/08/2022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303911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10087D06-0C75-4365-B398-E0AF8C253D3E}" type="datetimeFigureOut">
              <a:rPr lang="en-GB" smtClean="0"/>
              <a:t>31/08/2022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76789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10087D06-0C75-4365-B398-E0AF8C253D3E}" type="datetimeFigureOut">
              <a:rPr lang="en-GB" smtClean="0"/>
              <a:t>31/08/2022</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8DDA9DA-B32B-4820-B344-B5BCE4E04993}" type="slidenum">
              <a:rPr lang="en-GB" smtClean="0"/>
              <a:t>‹#›</a:t>
            </a:fld>
            <a:endParaRPr lang="en-GB"/>
          </a:p>
        </p:txBody>
      </p:sp>
    </p:spTree>
    <p:extLst>
      <p:ext uri="{BB962C8B-B14F-4D97-AF65-F5344CB8AC3E}">
        <p14:creationId xmlns:p14="http://schemas.microsoft.com/office/powerpoint/2010/main" val="2020419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Block Arc 24">
            <a:extLst>
              <a:ext uri="{FF2B5EF4-FFF2-40B4-BE49-F238E27FC236}">
                <a16:creationId xmlns:a16="http://schemas.microsoft.com/office/drawing/2014/main" id="{E050A4CB-2DFF-4C43-B71B-CB7634BAF8C7}"/>
              </a:ext>
            </a:extLst>
          </p:cNvPr>
          <p:cNvSpPr/>
          <p:nvPr/>
        </p:nvSpPr>
        <p:spPr>
          <a:xfrm rot="5400000" flipH="1">
            <a:off x="6440072" y="7077884"/>
            <a:ext cx="2805423" cy="2287911"/>
          </a:xfrm>
          <a:prstGeom prst="blockArc">
            <a:avLst>
              <a:gd name="adj1" fmla="val 10800000"/>
              <a:gd name="adj2" fmla="val 1572"/>
              <a:gd name="adj3" fmla="val 27649"/>
            </a:avLst>
          </a:pr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6" name="Rectangle 140">
            <a:extLst>
              <a:ext uri="{FF2B5EF4-FFF2-40B4-BE49-F238E27FC236}">
                <a16:creationId xmlns:a16="http://schemas.microsoft.com/office/drawing/2014/main" id="{4ED9223C-B305-724C-860B-8788F8ED72BC}"/>
              </a:ext>
            </a:extLst>
          </p:cNvPr>
          <p:cNvSpPr/>
          <p:nvPr/>
        </p:nvSpPr>
        <p:spPr>
          <a:xfrm>
            <a:off x="2032660" y="8981637"/>
            <a:ext cx="5935711" cy="652772"/>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7" name="Rectangle 26">
            <a:extLst>
              <a:ext uri="{FF2B5EF4-FFF2-40B4-BE49-F238E27FC236}">
                <a16:creationId xmlns:a16="http://schemas.microsoft.com/office/drawing/2014/main" id="{5B6ECEE5-8B0A-BE49-88D6-380CCB5771D4}"/>
              </a:ext>
            </a:extLst>
          </p:cNvPr>
          <p:cNvSpPr/>
          <p:nvPr/>
        </p:nvSpPr>
        <p:spPr>
          <a:xfrm>
            <a:off x="2114179" y="6821733"/>
            <a:ext cx="5827821" cy="617391"/>
          </a:xfrm>
          <a:prstGeom prst="rect">
            <a:avLst/>
          </a:pr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28" name="Block Arc 27">
            <a:extLst>
              <a:ext uri="{FF2B5EF4-FFF2-40B4-BE49-F238E27FC236}">
                <a16:creationId xmlns:a16="http://schemas.microsoft.com/office/drawing/2014/main" id="{F9A4C65A-77AF-D444-B52E-87C937A7CC66}"/>
              </a:ext>
            </a:extLst>
          </p:cNvPr>
          <p:cNvSpPr/>
          <p:nvPr/>
        </p:nvSpPr>
        <p:spPr>
          <a:xfrm rot="16200000">
            <a:off x="881132" y="4976366"/>
            <a:ext cx="2775558" cy="2184400"/>
          </a:xfrm>
          <a:prstGeom prst="blockArc">
            <a:avLst>
              <a:gd name="adj1" fmla="val 10800000"/>
              <a:gd name="adj2" fmla="val 156513"/>
              <a:gd name="adj3" fmla="val 28217"/>
            </a:avLst>
          </a:pr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9" name="Block Arc 28">
            <a:extLst>
              <a:ext uri="{FF2B5EF4-FFF2-40B4-BE49-F238E27FC236}">
                <a16:creationId xmlns:a16="http://schemas.microsoft.com/office/drawing/2014/main" id="{9BB00DD6-C4C4-7348-AD3E-28EAE4D8492B}"/>
              </a:ext>
            </a:extLst>
          </p:cNvPr>
          <p:cNvSpPr/>
          <p:nvPr/>
        </p:nvSpPr>
        <p:spPr>
          <a:xfrm rot="5400000" flipH="1">
            <a:off x="6215211" y="2785393"/>
            <a:ext cx="2800409" cy="2204310"/>
          </a:xfrm>
          <a:prstGeom prst="blockArc">
            <a:avLst>
              <a:gd name="adj1" fmla="val 10800000"/>
              <a:gd name="adj2" fmla="val 1572"/>
              <a:gd name="adj3" fmla="val 27649"/>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0" name="Rectangle 29">
            <a:extLst>
              <a:ext uri="{FF2B5EF4-FFF2-40B4-BE49-F238E27FC236}">
                <a16:creationId xmlns:a16="http://schemas.microsoft.com/office/drawing/2014/main" id="{19CB39D4-AD12-0B45-8E85-C9D1845FD3AE}"/>
              </a:ext>
            </a:extLst>
          </p:cNvPr>
          <p:cNvSpPr/>
          <p:nvPr/>
        </p:nvSpPr>
        <p:spPr>
          <a:xfrm>
            <a:off x="2339634" y="4684481"/>
            <a:ext cx="5507759" cy="604171"/>
          </a:xfrm>
          <a:prstGeom prst="rect">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6B5CF508-9F97-7344-A588-8737134FC758}"/>
              </a:ext>
            </a:extLst>
          </p:cNvPr>
          <p:cNvSpPr/>
          <p:nvPr/>
        </p:nvSpPr>
        <p:spPr>
          <a:xfrm>
            <a:off x="1953674" y="2459522"/>
            <a:ext cx="5854586" cy="629361"/>
          </a:xfrm>
          <a:prstGeom prst="rect">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2" name="Block Arc 31">
            <a:extLst>
              <a:ext uri="{FF2B5EF4-FFF2-40B4-BE49-F238E27FC236}">
                <a16:creationId xmlns:a16="http://schemas.microsoft.com/office/drawing/2014/main" id="{42DCC817-95A4-4F9E-B69E-5B3F826F1806}"/>
              </a:ext>
            </a:extLst>
          </p:cNvPr>
          <p:cNvSpPr/>
          <p:nvPr/>
        </p:nvSpPr>
        <p:spPr>
          <a:xfrm rot="16200000">
            <a:off x="677579" y="688094"/>
            <a:ext cx="2591870" cy="2184400"/>
          </a:xfrm>
          <a:prstGeom prst="blockArc">
            <a:avLst>
              <a:gd name="adj1" fmla="val 10800000"/>
              <a:gd name="adj2" fmla="val 156513"/>
              <a:gd name="adj3" fmla="val 28217"/>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4" name="Arrow: Right 106">
            <a:extLst>
              <a:ext uri="{FF2B5EF4-FFF2-40B4-BE49-F238E27FC236}">
                <a16:creationId xmlns:a16="http://schemas.microsoft.com/office/drawing/2014/main" id="{D10B3849-51DC-B64D-971F-BCA9D546DCAE}"/>
              </a:ext>
            </a:extLst>
          </p:cNvPr>
          <p:cNvSpPr/>
          <p:nvPr/>
        </p:nvSpPr>
        <p:spPr>
          <a:xfrm>
            <a:off x="2150725" y="633409"/>
            <a:ext cx="522611" cy="313461"/>
          </a:xfrm>
          <a:prstGeom prst="rightArrow">
            <a:avLst>
              <a:gd name="adj1" fmla="val 50000"/>
              <a:gd name="adj2" fmla="val 47893"/>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Tahoma" panose="020B0604030504040204" pitchFamily="34" charset="0"/>
              <a:ea typeface="Tahoma" panose="020B0604030504040204" pitchFamily="34" charset="0"/>
              <a:cs typeface="Tahoma" panose="020B0604030504040204" pitchFamily="34" charset="0"/>
            </a:endParaRPr>
          </a:p>
        </p:txBody>
      </p:sp>
      <p:grpSp>
        <p:nvGrpSpPr>
          <p:cNvPr id="39" name="Group 38">
            <a:extLst>
              <a:ext uri="{FF2B5EF4-FFF2-40B4-BE49-F238E27FC236}">
                <a16:creationId xmlns:a16="http://schemas.microsoft.com/office/drawing/2014/main" id="{D68F3AF1-97FF-4455-BB2C-04FA87B0E48A}"/>
              </a:ext>
            </a:extLst>
          </p:cNvPr>
          <p:cNvGrpSpPr/>
          <p:nvPr/>
        </p:nvGrpSpPr>
        <p:grpSpPr>
          <a:xfrm>
            <a:off x="540896" y="4763122"/>
            <a:ext cx="1226834" cy="1123329"/>
            <a:chOff x="845083" y="5266782"/>
            <a:chExt cx="1226834" cy="1304869"/>
          </a:xfrm>
          <a:solidFill>
            <a:srgbClr val="C0BFBF"/>
          </a:solidFill>
        </p:grpSpPr>
        <p:sp>
          <p:nvSpPr>
            <p:cNvPr id="40" name="Oval 39">
              <a:extLst>
                <a:ext uri="{FF2B5EF4-FFF2-40B4-BE49-F238E27FC236}">
                  <a16:creationId xmlns:a16="http://schemas.microsoft.com/office/drawing/2014/main" id="{80735897-8BBA-DB41-B061-A9B018CCEA5B}"/>
                </a:ext>
              </a:extLst>
            </p:cNvPr>
            <p:cNvSpPr/>
            <p:nvPr/>
          </p:nvSpPr>
          <p:spPr>
            <a:xfrm>
              <a:off x="845083" y="5266782"/>
              <a:ext cx="1214980" cy="13048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41" name="Oval 40">
              <a:extLst>
                <a:ext uri="{FF2B5EF4-FFF2-40B4-BE49-F238E27FC236}">
                  <a16:creationId xmlns:a16="http://schemas.microsoft.com/office/drawing/2014/main" id="{B86E97AE-F6AD-3941-9977-D85456F283F2}"/>
                </a:ext>
              </a:extLst>
            </p:cNvPr>
            <p:cNvSpPr/>
            <p:nvPr/>
          </p:nvSpPr>
          <p:spPr>
            <a:xfrm>
              <a:off x="1034927" y="5458258"/>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42" name="TextBox 41">
              <a:extLst>
                <a:ext uri="{FF2B5EF4-FFF2-40B4-BE49-F238E27FC236}">
                  <a16:creationId xmlns:a16="http://schemas.microsoft.com/office/drawing/2014/main" id="{8418B80D-A453-EC4A-95CC-6785F89B09BA}"/>
                </a:ext>
              </a:extLst>
            </p:cNvPr>
            <p:cNvSpPr txBox="1"/>
            <p:nvPr/>
          </p:nvSpPr>
          <p:spPr>
            <a:xfrm>
              <a:off x="889877" y="5414733"/>
              <a:ext cx="1182040" cy="830996"/>
            </a:xfrm>
            <a:prstGeom prst="rect">
              <a:avLst/>
            </a:prstGeom>
            <a:noFill/>
          </p:spPr>
          <p:txBody>
            <a:bodyPr wrap="square" rtlCol="0">
              <a:spAutoFit/>
            </a:bodyPr>
            <a:lstStyle/>
            <a:p>
              <a:pPr algn="ctr"/>
              <a:r>
                <a:rPr lang="en-US" sz="4800" b="1" dirty="0">
                  <a:latin typeface="Tahoma" panose="020B0604030504040204" pitchFamily="34" charset="0"/>
                  <a:ea typeface="Tahoma" panose="020B0604030504040204" pitchFamily="34" charset="0"/>
                  <a:cs typeface="Tahoma" panose="020B0604030504040204" pitchFamily="34" charset="0"/>
                </a:rPr>
                <a:t>11</a:t>
              </a:r>
            </a:p>
          </p:txBody>
        </p:sp>
      </p:gr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730" y="0"/>
            <a:ext cx="2395032" cy="1553029"/>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730" y="11155026"/>
            <a:ext cx="2395032" cy="1553029"/>
          </a:xfrm>
          <a:prstGeom prst="rect">
            <a:avLst/>
          </a:prstGeom>
        </p:spPr>
      </p:pic>
      <p:grpSp>
        <p:nvGrpSpPr>
          <p:cNvPr id="35" name="Group 34">
            <a:extLst>
              <a:ext uri="{FF2B5EF4-FFF2-40B4-BE49-F238E27FC236}">
                <a16:creationId xmlns:a16="http://schemas.microsoft.com/office/drawing/2014/main" id="{EFE8874A-32B6-43DB-8368-26FB3169C2F8}"/>
              </a:ext>
            </a:extLst>
          </p:cNvPr>
          <p:cNvGrpSpPr/>
          <p:nvPr/>
        </p:nvGrpSpPr>
        <p:grpSpPr>
          <a:xfrm>
            <a:off x="981836" y="8746195"/>
            <a:ext cx="1274618" cy="1304869"/>
            <a:chOff x="879220" y="8777675"/>
            <a:chExt cx="1274618" cy="1304869"/>
          </a:xfrm>
        </p:grpSpPr>
        <p:sp>
          <p:nvSpPr>
            <p:cNvPr id="36" name="Oval 35">
              <a:extLst>
                <a:ext uri="{FF2B5EF4-FFF2-40B4-BE49-F238E27FC236}">
                  <a16:creationId xmlns:a16="http://schemas.microsoft.com/office/drawing/2014/main" id="{ACF0C630-75E2-F848-B9E5-7E5905E2C993}"/>
                </a:ext>
              </a:extLst>
            </p:cNvPr>
            <p:cNvSpPr/>
            <p:nvPr/>
          </p:nvSpPr>
          <p:spPr>
            <a:xfrm>
              <a:off x="910983" y="8777675"/>
              <a:ext cx="1214980" cy="1304869"/>
            </a:xfrm>
            <a:prstGeom prst="ellipse">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7" name="Oval 36">
              <a:extLst>
                <a:ext uri="{FF2B5EF4-FFF2-40B4-BE49-F238E27FC236}">
                  <a16:creationId xmlns:a16="http://schemas.microsoft.com/office/drawing/2014/main" id="{37258FC4-E633-1F40-B961-0AFD7DEF4AD4}"/>
                </a:ext>
              </a:extLst>
            </p:cNvPr>
            <p:cNvSpPr/>
            <p:nvPr/>
          </p:nvSpPr>
          <p:spPr>
            <a:xfrm>
              <a:off x="1072455" y="8976678"/>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8" name="TextBox 37">
              <a:extLst>
                <a:ext uri="{FF2B5EF4-FFF2-40B4-BE49-F238E27FC236}">
                  <a16:creationId xmlns:a16="http://schemas.microsoft.com/office/drawing/2014/main" id="{A8E84878-B999-3E45-A62E-A5D9A1ABF6E1}"/>
                </a:ext>
              </a:extLst>
            </p:cNvPr>
            <p:cNvSpPr txBox="1"/>
            <p:nvPr/>
          </p:nvSpPr>
          <p:spPr>
            <a:xfrm>
              <a:off x="879220" y="8940326"/>
              <a:ext cx="1274618" cy="830997"/>
            </a:xfrm>
            <a:prstGeom prst="rect">
              <a:avLst/>
            </a:prstGeom>
            <a:noFill/>
          </p:spPr>
          <p:txBody>
            <a:bodyPr wrap="square" rtlCol="0">
              <a:spAutoFit/>
            </a:bodyPr>
            <a:lstStyle/>
            <a:p>
              <a:pPr algn="ctr"/>
              <a:r>
                <a:rPr lang="en-GB" sz="4800" b="1" dirty="0">
                  <a:latin typeface="Tahoma" panose="020B0604030504040204" pitchFamily="34" charset="0"/>
                  <a:ea typeface="Tahoma" panose="020B0604030504040204" pitchFamily="34" charset="0"/>
                  <a:cs typeface="Tahoma" panose="020B0604030504040204" pitchFamily="34" charset="0"/>
                </a:rPr>
                <a:t>10</a:t>
              </a:r>
              <a:endParaRPr lang="en-US" sz="4800" b="1" dirty="0">
                <a:latin typeface="Tahoma" panose="020B0604030504040204" pitchFamily="34" charset="0"/>
                <a:ea typeface="Tahoma" panose="020B0604030504040204" pitchFamily="34" charset="0"/>
                <a:cs typeface="Tahoma" panose="020B0604030504040204" pitchFamily="34" charset="0"/>
              </a:endParaRPr>
            </a:p>
          </p:txBody>
        </p:sp>
      </p:grpSp>
      <p:cxnSp>
        <p:nvCxnSpPr>
          <p:cNvPr id="3" name="Straight Arrow Connector 2"/>
          <p:cNvCxnSpPr>
            <a:stCxn id="36" idx="4"/>
            <a:endCxn id="4" idx="0"/>
          </p:cNvCxnSpPr>
          <p:nvPr/>
        </p:nvCxnSpPr>
        <p:spPr>
          <a:xfrm flipH="1">
            <a:off x="1597057" y="10051064"/>
            <a:ext cx="24032" cy="2371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64504" y="10288164"/>
            <a:ext cx="2865105" cy="866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Introduction to engineering:</a:t>
            </a:r>
          </a:p>
          <a:p>
            <a:pPr algn="ctr"/>
            <a:r>
              <a:rPr lang="en-US" sz="1400" dirty="0">
                <a:solidFill>
                  <a:schemeClr val="tx1"/>
                </a:solidFill>
              </a:rPr>
              <a:t>Breakdown of the course</a:t>
            </a:r>
          </a:p>
          <a:p>
            <a:pPr algn="ctr"/>
            <a:r>
              <a:rPr lang="en-US" sz="1400" dirty="0">
                <a:solidFill>
                  <a:schemeClr val="tx1"/>
                </a:solidFill>
              </a:rPr>
              <a:t>Units 1, 2 and 3</a:t>
            </a:r>
            <a:endParaRPr lang="en-GB" sz="1400" dirty="0">
              <a:solidFill>
                <a:schemeClr val="tx1"/>
              </a:solidFill>
            </a:endParaRPr>
          </a:p>
        </p:txBody>
      </p:sp>
      <p:cxnSp>
        <p:nvCxnSpPr>
          <p:cNvPr id="6" name="Straight Arrow Connector 5"/>
          <p:cNvCxnSpPr/>
          <p:nvPr/>
        </p:nvCxnSpPr>
        <p:spPr>
          <a:xfrm flipV="1">
            <a:off x="2412031" y="8746196"/>
            <a:ext cx="653684" cy="23544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79125" y="9645311"/>
            <a:ext cx="569157" cy="49597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28100" y="9624551"/>
            <a:ext cx="355339" cy="14102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018370" y="6569768"/>
            <a:ext cx="832645" cy="249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175071" y="7439124"/>
            <a:ext cx="754972" cy="164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7383439" y="7456345"/>
            <a:ext cx="463954" cy="1476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7808260" y="6536585"/>
            <a:ext cx="935603" cy="28254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5704764" y="6634743"/>
            <a:ext cx="20211" cy="18438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H="1" flipV="1">
            <a:off x="1442921" y="4435362"/>
            <a:ext cx="324809" cy="327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3101715" y="4381356"/>
            <a:ext cx="0" cy="2454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8364733" y="2359640"/>
            <a:ext cx="157069" cy="49147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H="1" flipV="1">
            <a:off x="5260989" y="4300518"/>
            <a:ext cx="95229" cy="38026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H="1" flipV="1">
            <a:off x="7727746" y="4179184"/>
            <a:ext cx="332376" cy="1377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H="1" flipV="1">
            <a:off x="6513260" y="2206055"/>
            <a:ext cx="313638" cy="2124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3035421" y="2030005"/>
            <a:ext cx="94889" cy="3794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38256" y="245301"/>
            <a:ext cx="4467513" cy="738664"/>
          </a:xfrm>
          <a:prstGeom prst="rect">
            <a:avLst/>
          </a:prstGeom>
          <a:noFill/>
          <a:ln>
            <a:solidFill>
              <a:schemeClr val="tx1"/>
            </a:solidFill>
          </a:ln>
        </p:spPr>
        <p:txBody>
          <a:bodyPr wrap="square" rtlCol="0">
            <a:spAutoFit/>
          </a:bodyPr>
          <a:lstStyle/>
          <a:p>
            <a:pPr algn="just"/>
            <a:r>
              <a:rPr lang="en-US" sz="1050" dirty="0"/>
              <a:t>Be the end of the Engineering course the students will have an understanding for the use of a range of hand tools and machinery. They will know how to use isometric and orthographic drawing. This will set them up for life in </a:t>
            </a:r>
            <a:r>
              <a:rPr lang="en-US" sz="1050"/>
              <a:t>the engineering world.</a:t>
            </a:r>
            <a:endParaRPr lang="en-GB" sz="1050" dirty="0"/>
          </a:p>
        </p:txBody>
      </p:sp>
      <p:sp>
        <p:nvSpPr>
          <p:cNvPr id="19" name="TextBox 18"/>
          <p:cNvSpPr txBox="1"/>
          <p:nvPr/>
        </p:nvSpPr>
        <p:spPr>
          <a:xfrm>
            <a:off x="164504" y="11419840"/>
            <a:ext cx="6671476" cy="1200329"/>
          </a:xfrm>
          <a:prstGeom prst="rect">
            <a:avLst/>
          </a:prstGeom>
          <a:noFill/>
          <a:ln>
            <a:solidFill>
              <a:schemeClr val="tx1"/>
            </a:solidFill>
          </a:ln>
        </p:spPr>
        <p:txBody>
          <a:bodyPr wrap="square" lIns="91440" tIns="45720" rIns="91440" bIns="45720" rtlCol="0" anchor="t">
            <a:spAutoFit/>
          </a:bodyPr>
          <a:lstStyle/>
          <a:p>
            <a:pPr algn="just"/>
            <a:r>
              <a:rPr lang="en-US" dirty="0"/>
              <a:t>The Engineering course consists of 3 components all structured to develop their practical and theory skills. Student's will have the ability to learn about different engineering sectors and how they work. They will also develop their practical skills. </a:t>
            </a:r>
            <a:endParaRPr lang="en-GB" dirty="0"/>
          </a:p>
        </p:txBody>
      </p:sp>
      <p:sp>
        <p:nvSpPr>
          <p:cNvPr id="63" name="TextBox 62"/>
          <p:cNvSpPr txBox="1"/>
          <p:nvPr/>
        </p:nvSpPr>
        <p:spPr>
          <a:xfrm>
            <a:off x="6559142" y="9839447"/>
            <a:ext cx="2866529" cy="600164"/>
          </a:xfrm>
          <a:prstGeom prst="rect">
            <a:avLst/>
          </a:prstGeom>
          <a:noFill/>
          <a:ln w="38100">
            <a:solidFill>
              <a:srgbClr val="92D050"/>
            </a:solidFill>
          </a:ln>
        </p:spPr>
        <p:txBody>
          <a:bodyPr wrap="square" rtlCol="0">
            <a:spAutoFit/>
          </a:bodyPr>
          <a:lstStyle/>
          <a:p>
            <a:pPr algn="ctr"/>
            <a:r>
              <a:rPr lang="en-US" sz="1100" u="sng" dirty="0"/>
              <a:t>Unit 1 – Materials: </a:t>
            </a:r>
            <a:r>
              <a:rPr lang="en-US" sz="1100" dirty="0"/>
              <a:t>Stock materials including wood, metal and plastics. Exploring a range of practical exercises and processes. </a:t>
            </a:r>
            <a:endParaRPr lang="en-GB" sz="1100" dirty="0"/>
          </a:p>
        </p:txBody>
      </p:sp>
      <p:sp>
        <p:nvSpPr>
          <p:cNvPr id="66" name="TextBox 65"/>
          <p:cNvSpPr txBox="1"/>
          <p:nvPr/>
        </p:nvSpPr>
        <p:spPr>
          <a:xfrm>
            <a:off x="3130310" y="8273459"/>
            <a:ext cx="4296843" cy="430887"/>
          </a:xfrm>
          <a:prstGeom prst="rect">
            <a:avLst/>
          </a:prstGeom>
          <a:noFill/>
          <a:ln w="38100">
            <a:solidFill>
              <a:srgbClr val="92D050"/>
            </a:solidFill>
          </a:ln>
        </p:spPr>
        <p:txBody>
          <a:bodyPr wrap="square" rtlCol="0">
            <a:spAutoFit/>
          </a:bodyPr>
          <a:lstStyle/>
          <a:p>
            <a:pPr algn="ctr"/>
            <a:r>
              <a:rPr lang="en-US" sz="1100" u="sng" dirty="0">
                <a:latin typeface="+mj-lt"/>
              </a:rPr>
              <a:t>Unit 1 - Health &amp; safety: </a:t>
            </a:r>
            <a:r>
              <a:rPr lang="en-US" sz="1100" dirty="0">
                <a:latin typeface="+mj-lt"/>
              </a:rPr>
              <a:t>An introduction into the health and safety side of engineering. Covering the legislations, PPE and risk assessments</a:t>
            </a:r>
            <a:endParaRPr lang="en-GB" sz="1100" dirty="0">
              <a:latin typeface="+mj-lt"/>
            </a:endParaRPr>
          </a:p>
        </p:txBody>
      </p:sp>
      <p:sp>
        <p:nvSpPr>
          <p:cNvPr id="69" name="TextBox 68"/>
          <p:cNvSpPr txBox="1"/>
          <p:nvPr/>
        </p:nvSpPr>
        <p:spPr>
          <a:xfrm>
            <a:off x="3407204" y="10203136"/>
            <a:ext cx="2866529" cy="769441"/>
          </a:xfrm>
          <a:prstGeom prst="rect">
            <a:avLst/>
          </a:prstGeom>
          <a:noFill/>
          <a:ln w="38100">
            <a:solidFill>
              <a:srgbClr val="92D050"/>
            </a:solidFill>
          </a:ln>
        </p:spPr>
        <p:txBody>
          <a:bodyPr wrap="square" rtlCol="0">
            <a:spAutoFit/>
          </a:bodyPr>
          <a:lstStyle/>
          <a:p>
            <a:pPr algn="ctr"/>
            <a:r>
              <a:rPr lang="en-US" sz="1100" u="sng" dirty="0"/>
              <a:t>Unit 1 – Practical: </a:t>
            </a:r>
            <a:r>
              <a:rPr lang="en-US" sz="1100" dirty="0"/>
              <a:t>understand how to scribe and mark out ready for processes. Understand different fixings and identify the difference between permanent and temporary fixings</a:t>
            </a:r>
            <a:endParaRPr lang="en-GB" sz="1100" dirty="0"/>
          </a:p>
        </p:txBody>
      </p:sp>
      <p:sp>
        <p:nvSpPr>
          <p:cNvPr id="2" name="TextBox 1"/>
          <p:cNvSpPr txBox="1"/>
          <p:nvPr/>
        </p:nvSpPr>
        <p:spPr>
          <a:xfrm>
            <a:off x="3323210" y="7586007"/>
            <a:ext cx="4250656" cy="600164"/>
          </a:xfrm>
          <a:prstGeom prst="rect">
            <a:avLst/>
          </a:prstGeom>
          <a:noFill/>
          <a:ln w="25400">
            <a:solidFill>
              <a:srgbClr val="4B99D6"/>
            </a:solidFill>
          </a:ln>
        </p:spPr>
        <p:txBody>
          <a:bodyPr wrap="square" rtlCol="0">
            <a:spAutoFit/>
          </a:bodyPr>
          <a:lstStyle/>
          <a:p>
            <a:pPr algn="ctr"/>
            <a:r>
              <a:rPr lang="en-GB" sz="1100" u="sng" dirty="0">
                <a:latin typeface="+mj-lt"/>
              </a:rPr>
              <a:t>Unit 2- ENGINEERING DRAWINGS:  </a:t>
            </a:r>
            <a:r>
              <a:rPr lang="en-GB" sz="1100" dirty="0">
                <a:latin typeface="+mj-lt"/>
              </a:rPr>
              <a:t>Design drawing (perspective)  Orthographic and Isometric. Understanding orthographic and isometric projections – dimensions and tolerance limits</a:t>
            </a:r>
          </a:p>
        </p:txBody>
      </p:sp>
      <p:sp>
        <p:nvSpPr>
          <p:cNvPr id="73" name="TextBox 72"/>
          <p:cNvSpPr txBox="1"/>
          <p:nvPr/>
        </p:nvSpPr>
        <p:spPr>
          <a:xfrm>
            <a:off x="7179917" y="5423844"/>
            <a:ext cx="2364657" cy="938719"/>
          </a:xfrm>
          <a:prstGeom prst="rect">
            <a:avLst/>
          </a:prstGeom>
          <a:noFill/>
          <a:ln w="25400">
            <a:solidFill>
              <a:srgbClr val="4B99D6"/>
            </a:solidFill>
          </a:ln>
        </p:spPr>
        <p:txBody>
          <a:bodyPr wrap="square" rtlCol="0">
            <a:spAutoFit/>
          </a:bodyPr>
          <a:lstStyle/>
          <a:p>
            <a:pPr algn="ctr"/>
            <a:r>
              <a:rPr lang="en-GB" sz="1100" u="sng" dirty="0">
                <a:latin typeface="+mj-lt"/>
              </a:rPr>
              <a:t>Unit 2- Producing a manufacturing specification</a:t>
            </a:r>
            <a:r>
              <a:rPr lang="en-GB" sz="1100" dirty="0">
                <a:latin typeface="+mj-lt"/>
              </a:rPr>
              <a:t>: Developing designs, skills in generating solutions to a brief. Looking at limitations, materials and tolerances</a:t>
            </a:r>
          </a:p>
        </p:txBody>
      </p:sp>
      <p:sp>
        <p:nvSpPr>
          <p:cNvPr id="76" name="TextBox 75"/>
          <p:cNvSpPr txBox="1"/>
          <p:nvPr/>
        </p:nvSpPr>
        <p:spPr>
          <a:xfrm>
            <a:off x="4748282" y="5605873"/>
            <a:ext cx="2327865" cy="769441"/>
          </a:xfrm>
          <a:prstGeom prst="rect">
            <a:avLst/>
          </a:prstGeom>
          <a:noFill/>
          <a:ln w="38100">
            <a:solidFill>
              <a:srgbClr val="92D050"/>
            </a:solidFill>
          </a:ln>
        </p:spPr>
        <p:txBody>
          <a:bodyPr wrap="square" rtlCol="0">
            <a:spAutoFit/>
          </a:bodyPr>
          <a:lstStyle/>
          <a:p>
            <a:pPr algn="ctr"/>
            <a:r>
              <a:rPr lang="en-US" sz="1100" u="sng" dirty="0">
                <a:latin typeface="+mj-lt"/>
              </a:rPr>
              <a:t>Unit 1 – Understand the need for contingency planning: </a:t>
            </a:r>
            <a:r>
              <a:rPr lang="en-US" sz="1100" dirty="0">
                <a:latin typeface="+mj-lt"/>
              </a:rPr>
              <a:t>equipment failure, illness, material shortages, school closure</a:t>
            </a:r>
            <a:endParaRPr lang="en-GB" sz="1100" u="sng" dirty="0">
              <a:latin typeface="+mj-lt"/>
            </a:endParaRPr>
          </a:p>
        </p:txBody>
      </p:sp>
      <p:sp>
        <p:nvSpPr>
          <p:cNvPr id="79" name="TextBox 78"/>
          <p:cNvSpPr txBox="1"/>
          <p:nvPr/>
        </p:nvSpPr>
        <p:spPr>
          <a:xfrm>
            <a:off x="2143953" y="5557686"/>
            <a:ext cx="2327865" cy="769441"/>
          </a:xfrm>
          <a:prstGeom prst="rect">
            <a:avLst/>
          </a:prstGeom>
          <a:noFill/>
          <a:ln w="38100">
            <a:solidFill>
              <a:srgbClr val="FFFF00"/>
            </a:solidFill>
          </a:ln>
        </p:spPr>
        <p:txBody>
          <a:bodyPr wrap="square" rtlCol="0">
            <a:spAutoFit/>
          </a:bodyPr>
          <a:lstStyle/>
          <a:p>
            <a:pPr algn="ctr"/>
            <a:r>
              <a:rPr lang="en-US" sz="1100" u="sng" dirty="0">
                <a:latin typeface="+mj-lt"/>
              </a:rPr>
              <a:t>Unit 1 – Assessment: </a:t>
            </a:r>
            <a:r>
              <a:rPr lang="en-US" sz="1100" dirty="0">
                <a:latin typeface="+mj-lt"/>
              </a:rPr>
              <a:t>Task and expectations. Identifying materials, tools and equipment. Safety considerations &amp; PPE</a:t>
            </a:r>
            <a:endParaRPr lang="en-GB" sz="1100" u="sng" dirty="0">
              <a:latin typeface="+mj-lt"/>
            </a:endParaRPr>
          </a:p>
        </p:txBody>
      </p:sp>
      <p:sp>
        <p:nvSpPr>
          <p:cNvPr id="82" name="TextBox 81"/>
          <p:cNvSpPr txBox="1"/>
          <p:nvPr/>
        </p:nvSpPr>
        <p:spPr>
          <a:xfrm>
            <a:off x="13360" y="7691361"/>
            <a:ext cx="2327865" cy="769441"/>
          </a:xfrm>
          <a:prstGeom prst="rect">
            <a:avLst/>
          </a:prstGeom>
          <a:noFill/>
          <a:ln w="38100">
            <a:solidFill>
              <a:srgbClr val="FFFF00"/>
            </a:solidFill>
          </a:ln>
        </p:spPr>
        <p:txBody>
          <a:bodyPr wrap="square" rtlCol="0">
            <a:spAutoFit/>
          </a:bodyPr>
          <a:lstStyle/>
          <a:p>
            <a:pPr algn="ctr"/>
            <a:r>
              <a:rPr lang="en-US" sz="1100" u="sng" dirty="0">
                <a:latin typeface="+mj-lt"/>
              </a:rPr>
              <a:t>Unit 1 – Assessment: </a:t>
            </a:r>
            <a:r>
              <a:rPr lang="en-US" sz="1100" dirty="0">
                <a:latin typeface="+mj-lt"/>
              </a:rPr>
              <a:t>Present planning. Manufacturing stages, recording of tolerances and safety considerations. </a:t>
            </a:r>
            <a:endParaRPr lang="en-GB" sz="1100" u="sng" dirty="0">
              <a:latin typeface="+mj-lt"/>
            </a:endParaRPr>
          </a:p>
        </p:txBody>
      </p:sp>
      <p:sp>
        <p:nvSpPr>
          <p:cNvPr id="84" name="TextBox 83"/>
          <p:cNvSpPr txBox="1"/>
          <p:nvPr/>
        </p:nvSpPr>
        <p:spPr>
          <a:xfrm>
            <a:off x="308680" y="3396073"/>
            <a:ext cx="1134242" cy="1107996"/>
          </a:xfrm>
          <a:prstGeom prst="rect">
            <a:avLst/>
          </a:prstGeom>
          <a:noFill/>
          <a:ln w="25400">
            <a:solidFill>
              <a:srgbClr val="4B99D6"/>
            </a:solidFill>
          </a:ln>
        </p:spPr>
        <p:txBody>
          <a:bodyPr wrap="square" rtlCol="0">
            <a:spAutoFit/>
          </a:bodyPr>
          <a:lstStyle/>
          <a:p>
            <a:pPr algn="ctr"/>
            <a:r>
              <a:rPr lang="en-GB" sz="1100" u="sng" dirty="0">
                <a:latin typeface="+mj-lt"/>
              </a:rPr>
              <a:t>Unit 2- Undertake CAD tasks: </a:t>
            </a:r>
            <a:r>
              <a:rPr lang="en-GB" sz="1100" dirty="0">
                <a:latin typeface="+mj-lt"/>
              </a:rPr>
              <a:t>looking at designing and developing iterative skills. </a:t>
            </a:r>
          </a:p>
        </p:txBody>
      </p:sp>
      <p:sp>
        <p:nvSpPr>
          <p:cNvPr id="88" name="TextBox 87"/>
          <p:cNvSpPr txBox="1"/>
          <p:nvPr/>
        </p:nvSpPr>
        <p:spPr>
          <a:xfrm>
            <a:off x="6111433" y="3198999"/>
            <a:ext cx="1438496" cy="1277273"/>
          </a:xfrm>
          <a:prstGeom prst="rect">
            <a:avLst/>
          </a:prstGeom>
          <a:noFill/>
          <a:ln w="25400">
            <a:solidFill>
              <a:srgbClr val="FF00FF"/>
            </a:solidFill>
          </a:ln>
        </p:spPr>
        <p:txBody>
          <a:bodyPr wrap="square" rtlCol="0">
            <a:spAutoFit/>
          </a:bodyPr>
          <a:lstStyle/>
          <a:p>
            <a:pPr algn="ctr"/>
            <a:r>
              <a:rPr lang="en-GB" sz="1100" u="sng" dirty="0">
                <a:latin typeface="+mj-lt"/>
              </a:rPr>
              <a:t>Unit 3 – Mechanical and electrical designs: </a:t>
            </a:r>
            <a:r>
              <a:rPr lang="en-GB" sz="1100" dirty="0">
                <a:latin typeface="+mj-lt"/>
              </a:rPr>
              <a:t>looking at how theme parks have developed mechanically and how smart technology has developed</a:t>
            </a:r>
          </a:p>
        </p:txBody>
      </p:sp>
      <p:sp>
        <p:nvSpPr>
          <p:cNvPr id="90" name="TextBox 89"/>
          <p:cNvSpPr txBox="1"/>
          <p:nvPr/>
        </p:nvSpPr>
        <p:spPr>
          <a:xfrm>
            <a:off x="1930043" y="3223596"/>
            <a:ext cx="1508754" cy="1107996"/>
          </a:xfrm>
          <a:prstGeom prst="rect">
            <a:avLst/>
          </a:prstGeom>
          <a:noFill/>
          <a:ln w="25400">
            <a:solidFill>
              <a:srgbClr val="4B99D6"/>
            </a:solidFill>
          </a:ln>
        </p:spPr>
        <p:txBody>
          <a:bodyPr wrap="square" rtlCol="0">
            <a:spAutoFit/>
          </a:bodyPr>
          <a:lstStyle/>
          <a:p>
            <a:pPr algn="ctr"/>
            <a:r>
              <a:rPr lang="en-GB" sz="1100" u="sng" dirty="0">
                <a:latin typeface="+mj-lt"/>
              </a:rPr>
              <a:t>Unit 2- Model making: </a:t>
            </a:r>
            <a:r>
              <a:rPr lang="en-GB" sz="1100" dirty="0">
                <a:latin typeface="+mj-lt"/>
              </a:rPr>
              <a:t>Producing sketches, paper and car modelling. Exploring mechanisms and principals</a:t>
            </a:r>
          </a:p>
        </p:txBody>
      </p:sp>
      <p:sp>
        <p:nvSpPr>
          <p:cNvPr id="91" name="TextBox 90"/>
          <p:cNvSpPr txBox="1"/>
          <p:nvPr/>
        </p:nvSpPr>
        <p:spPr>
          <a:xfrm>
            <a:off x="3605751" y="3306688"/>
            <a:ext cx="2327865" cy="938719"/>
          </a:xfrm>
          <a:prstGeom prst="rect">
            <a:avLst/>
          </a:prstGeom>
          <a:noFill/>
          <a:ln w="38100">
            <a:solidFill>
              <a:srgbClr val="FFFF00"/>
            </a:solidFill>
          </a:ln>
        </p:spPr>
        <p:txBody>
          <a:bodyPr wrap="square" rtlCol="0">
            <a:spAutoFit/>
          </a:bodyPr>
          <a:lstStyle/>
          <a:p>
            <a:pPr algn="ctr"/>
            <a:r>
              <a:rPr lang="en-US" sz="1100" u="sng" dirty="0">
                <a:latin typeface="+mj-lt"/>
              </a:rPr>
              <a:t>Unit 2 – Assessment: </a:t>
            </a:r>
            <a:r>
              <a:rPr lang="en-US" sz="1100" dirty="0">
                <a:latin typeface="+mj-lt"/>
              </a:rPr>
              <a:t>Analysis of design brief. Develop ideas. Research and present findings. Produce engineering drawing. Testing on materials and specification. </a:t>
            </a:r>
            <a:endParaRPr lang="en-GB" sz="1100" u="sng" dirty="0">
              <a:latin typeface="+mj-lt"/>
            </a:endParaRPr>
          </a:p>
        </p:txBody>
      </p:sp>
      <p:sp>
        <p:nvSpPr>
          <p:cNvPr id="92" name="TextBox 91"/>
          <p:cNvSpPr txBox="1"/>
          <p:nvPr/>
        </p:nvSpPr>
        <p:spPr>
          <a:xfrm>
            <a:off x="7383439" y="1549674"/>
            <a:ext cx="2230763" cy="738664"/>
          </a:xfrm>
          <a:prstGeom prst="rect">
            <a:avLst/>
          </a:prstGeom>
          <a:noFill/>
          <a:ln w="25400">
            <a:solidFill>
              <a:srgbClr val="FF00FF"/>
            </a:solidFill>
          </a:ln>
        </p:spPr>
        <p:txBody>
          <a:bodyPr wrap="square" rtlCol="0">
            <a:spAutoFit/>
          </a:bodyPr>
          <a:lstStyle/>
          <a:p>
            <a:pPr algn="ctr"/>
            <a:r>
              <a:rPr lang="en-GB" sz="1050" u="sng" dirty="0">
                <a:latin typeface="+mj-lt"/>
              </a:rPr>
              <a:t>Unit 3 – Mechanical and electrical designs: </a:t>
            </a:r>
            <a:r>
              <a:rPr lang="en-GB" sz="1050" dirty="0">
                <a:latin typeface="+mj-lt"/>
              </a:rPr>
              <a:t>looking at how theme parks have developed mechanically and how smart technology has developed</a:t>
            </a:r>
          </a:p>
        </p:txBody>
      </p:sp>
      <p:sp>
        <p:nvSpPr>
          <p:cNvPr id="93" name="TextBox 92"/>
          <p:cNvSpPr txBox="1"/>
          <p:nvPr/>
        </p:nvSpPr>
        <p:spPr>
          <a:xfrm>
            <a:off x="5243192" y="1110151"/>
            <a:ext cx="1867098" cy="1061829"/>
          </a:xfrm>
          <a:prstGeom prst="rect">
            <a:avLst/>
          </a:prstGeom>
          <a:noFill/>
          <a:ln w="25400">
            <a:solidFill>
              <a:srgbClr val="FF00FF"/>
            </a:solidFill>
          </a:ln>
        </p:spPr>
        <p:txBody>
          <a:bodyPr wrap="square" rtlCol="0">
            <a:spAutoFit/>
          </a:bodyPr>
          <a:lstStyle/>
          <a:p>
            <a:pPr algn="ctr"/>
            <a:r>
              <a:rPr lang="en-GB" sz="1050" u="sng" dirty="0">
                <a:latin typeface="+mj-lt"/>
              </a:rPr>
              <a:t>Unit 3 – Engineering development: </a:t>
            </a:r>
            <a:r>
              <a:rPr lang="en-GB" sz="1050" dirty="0">
                <a:latin typeface="+mj-lt"/>
              </a:rPr>
              <a:t>how materials have developed. Smart materials and applications. Development and reliability importance</a:t>
            </a:r>
          </a:p>
        </p:txBody>
      </p:sp>
      <p:cxnSp>
        <p:nvCxnSpPr>
          <p:cNvPr id="94" name="Straight Arrow Connector 93"/>
          <p:cNvCxnSpPr/>
          <p:nvPr/>
        </p:nvCxnSpPr>
        <p:spPr>
          <a:xfrm flipV="1">
            <a:off x="4748282" y="2179453"/>
            <a:ext cx="0" cy="2065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3454963" y="1185063"/>
            <a:ext cx="1714277" cy="900246"/>
          </a:xfrm>
          <a:prstGeom prst="rect">
            <a:avLst/>
          </a:prstGeom>
          <a:noFill/>
          <a:ln w="25400">
            <a:solidFill>
              <a:srgbClr val="FF00FF"/>
            </a:solidFill>
          </a:ln>
        </p:spPr>
        <p:txBody>
          <a:bodyPr wrap="square" rtlCol="0">
            <a:spAutoFit/>
          </a:bodyPr>
          <a:lstStyle/>
          <a:p>
            <a:pPr algn="ctr"/>
            <a:r>
              <a:rPr lang="en-GB" sz="1050" u="sng" dirty="0">
                <a:latin typeface="+mj-lt"/>
              </a:rPr>
              <a:t>Unit 3 – Processes, tools &amp; equipment: </a:t>
            </a:r>
            <a:r>
              <a:rPr lang="en-GB" sz="1050" dirty="0">
                <a:latin typeface="+mj-lt"/>
              </a:rPr>
              <a:t>Safety and risk assessments and how they impact manufacturing and planning.</a:t>
            </a:r>
          </a:p>
        </p:txBody>
      </p:sp>
      <p:sp>
        <p:nvSpPr>
          <p:cNvPr id="96" name="TextBox 95"/>
          <p:cNvSpPr txBox="1"/>
          <p:nvPr/>
        </p:nvSpPr>
        <p:spPr>
          <a:xfrm>
            <a:off x="1858069" y="1273408"/>
            <a:ext cx="1555023" cy="738664"/>
          </a:xfrm>
          <a:prstGeom prst="rect">
            <a:avLst/>
          </a:prstGeom>
          <a:noFill/>
          <a:ln w="25400">
            <a:solidFill>
              <a:srgbClr val="FF00FF"/>
            </a:solidFill>
          </a:ln>
        </p:spPr>
        <p:txBody>
          <a:bodyPr wrap="square" rtlCol="0">
            <a:spAutoFit/>
          </a:bodyPr>
          <a:lstStyle/>
          <a:p>
            <a:pPr algn="ctr"/>
            <a:r>
              <a:rPr lang="en-GB" sz="1050" u="sng" dirty="0">
                <a:latin typeface="+mj-lt"/>
              </a:rPr>
              <a:t>Unit 3 – Engineering drawing: </a:t>
            </a:r>
            <a:r>
              <a:rPr lang="en-GB" sz="1050" dirty="0">
                <a:latin typeface="+mj-lt"/>
              </a:rPr>
              <a:t>developing isometric and orthographic drawings</a:t>
            </a:r>
          </a:p>
        </p:txBody>
      </p:sp>
      <p:cxnSp>
        <p:nvCxnSpPr>
          <p:cNvPr id="97" name="Straight Arrow Connector 96"/>
          <p:cNvCxnSpPr/>
          <p:nvPr/>
        </p:nvCxnSpPr>
        <p:spPr>
          <a:xfrm flipH="1" flipV="1">
            <a:off x="697294" y="1843400"/>
            <a:ext cx="261765" cy="38389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79913" y="1147769"/>
            <a:ext cx="736805" cy="577081"/>
          </a:xfrm>
          <a:prstGeom prst="rect">
            <a:avLst/>
          </a:prstGeom>
          <a:noFill/>
          <a:ln w="25400">
            <a:solidFill>
              <a:srgbClr val="FFFF00"/>
            </a:solidFill>
          </a:ln>
        </p:spPr>
        <p:txBody>
          <a:bodyPr wrap="square" rtlCol="0">
            <a:spAutoFit/>
          </a:bodyPr>
          <a:lstStyle/>
          <a:p>
            <a:pPr algn="ctr"/>
            <a:r>
              <a:rPr lang="en-GB" sz="1050" u="sng" dirty="0">
                <a:latin typeface="+mj-lt"/>
              </a:rPr>
              <a:t>Unit 3 – Exam period</a:t>
            </a:r>
            <a:endParaRPr lang="en-GB" sz="1050" dirty="0">
              <a:latin typeface="+mj-lt"/>
            </a:endParaRPr>
          </a:p>
        </p:txBody>
      </p:sp>
    </p:spTree>
    <p:extLst>
      <p:ext uri="{BB962C8B-B14F-4D97-AF65-F5344CB8AC3E}">
        <p14:creationId xmlns:p14="http://schemas.microsoft.com/office/powerpoint/2010/main" val="105167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ecd3540-7ae6-4583-a408-d0fdbd12214c">
      <Terms xmlns="http://schemas.microsoft.com/office/infopath/2007/PartnerControls"/>
    </lcf76f155ced4ddcb4097134ff3c332f>
    <TaxCatchAll xmlns="d2ff850c-5ef6-4677-9489-0d05ff7cff03" xsi:nil="true"/>
    <SharedWithUsers xmlns="d2ff850c-5ef6-4677-9489-0d05ff7cff03">
      <UserInfo>
        <DisplayName>E Cooling</DisplayName>
        <AccountId>13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0F43E19482FE42816A745AB4D9AA7D" ma:contentTypeVersion="16" ma:contentTypeDescription="Create a new document." ma:contentTypeScope="" ma:versionID="00c6d86db596cc61b0e84bcb94bf7c4d">
  <xsd:schema xmlns:xsd="http://www.w3.org/2001/XMLSchema" xmlns:xs="http://www.w3.org/2001/XMLSchema" xmlns:p="http://schemas.microsoft.com/office/2006/metadata/properties" xmlns:ns2="2ecd3540-7ae6-4583-a408-d0fdbd12214c" xmlns:ns3="d2ff850c-5ef6-4677-9489-0d05ff7cff03" targetNamespace="http://schemas.microsoft.com/office/2006/metadata/properties" ma:root="true" ma:fieldsID="4d4b7d9486f8fa5c077685025de31d86" ns2:_="" ns3:_="">
    <xsd:import namespace="2ecd3540-7ae6-4583-a408-d0fdbd12214c"/>
    <xsd:import namespace="d2ff850c-5ef6-4677-9489-0d05ff7cff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cd3540-7ae6-4583-a408-d0fdbd1221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11c7e0c-da85-4e02-adfe-e4c199ea6ac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2ff850c-5ef6-4677-9489-0d05ff7cff0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0d4cefb-f12e-40ef-b403-8bafe45b55bd}" ma:internalName="TaxCatchAll" ma:showField="CatchAllData" ma:web="d2ff850c-5ef6-4677-9489-0d05ff7cff0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E68F52-BEDF-4E41-B899-1CCCBF7683D0}">
  <ds:schemaRefs>
    <ds:schemaRef ds:uri="http://schemas.microsoft.com/office/2006/metadata/properties"/>
    <ds:schemaRef ds:uri="http://schemas.microsoft.com/office/infopath/2007/PartnerControls"/>
    <ds:schemaRef ds:uri="2ecd3540-7ae6-4583-a408-d0fdbd12214c"/>
    <ds:schemaRef ds:uri="d2ff850c-5ef6-4677-9489-0d05ff7cff03"/>
  </ds:schemaRefs>
</ds:datastoreItem>
</file>

<file path=customXml/itemProps2.xml><?xml version="1.0" encoding="utf-8"?>
<ds:datastoreItem xmlns:ds="http://schemas.openxmlformats.org/officeDocument/2006/customXml" ds:itemID="{3ACB3F97-E20F-4E4B-A282-B7EA14B1F1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cd3540-7ae6-4583-a408-d0fdbd12214c"/>
    <ds:schemaRef ds:uri="d2ff850c-5ef6-4677-9489-0d05ff7cf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14EFC8-CB31-4BDB-901E-02523B2C6C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6184</TotalTime>
  <Words>453</Words>
  <Application>Microsoft Office PowerPoint</Application>
  <PresentationFormat>A3 Paper (297x420 mm)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26</cp:revision>
  <cp:lastPrinted>2022-07-14T12:28:14Z</cp:lastPrinted>
  <dcterms:created xsi:type="dcterms:W3CDTF">2021-03-19T10:54:36Z</dcterms:created>
  <dcterms:modified xsi:type="dcterms:W3CDTF">2022-08-31T15:24:56Z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0x010100750F43E19482FE42816A745AB4D9AA7D</vt:lpwstr>
  </property>
  <property fmtid="{D5CDD505-2E9C-101B-9397-08002B2CF9AE}" pid="3" name="MediaServiceImageTags">
    <vt:lpwstr/>
  </property>
</Properties>
</file>