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1219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3" d="100"/>
          <a:sy n="33" d="100"/>
        </p:scale>
        <p:origin x="4050" y="12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C325-F644-4558-850A-E2A4B4281F7D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A2CB-997D-440A-9646-E629BF799E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526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C325-F644-4558-850A-E2A4B4281F7D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A2CB-997D-440A-9646-E629BF799E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43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C325-F644-4558-850A-E2A4B4281F7D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A2CB-997D-440A-9646-E629BF799E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021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C325-F644-4558-850A-E2A4B4281F7D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A2CB-997D-440A-9646-E629BF799E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570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C325-F644-4558-850A-E2A4B4281F7D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A2CB-997D-440A-9646-E629BF799E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684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C325-F644-4558-850A-E2A4B4281F7D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A2CB-997D-440A-9646-E629BF799E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340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C325-F644-4558-850A-E2A4B4281F7D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A2CB-997D-440A-9646-E629BF799E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84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C325-F644-4558-850A-E2A4B4281F7D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A2CB-997D-440A-9646-E629BF799E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521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C325-F644-4558-850A-E2A4B4281F7D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A2CB-997D-440A-9646-E629BF799E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C325-F644-4558-850A-E2A4B4281F7D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A2CB-997D-440A-9646-E629BF799E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417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C325-F644-4558-850A-E2A4B4281F7D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A2CB-997D-440A-9646-E629BF799E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267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9C325-F644-4558-850A-E2A4B4281F7D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3A2CB-997D-440A-9646-E629BF799E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51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132507" y="4058080"/>
            <a:ext cx="208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Gill Sans MT" panose="020B0502020104020203" pitchFamily="34" charset="0"/>
              </a:rPr>
              <a:t>Dystopia</a:t>
            </a:r>
            <a:endParaRPr lang="en-GB" b="1" dirty="0" smtClean="0">
              <a:latin typeface="Gill Sans MT" panose="020B0502020104020203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0319" y="6312748"/>
            <a:ext cx="1080000" cy="108000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3330" y="4915068"/>
            <a:ext cx="1080000" cy="108000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3275" y="2490424"/>
            <a:ext cx="1080000" cy="108000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53275" y="3702746"/>
            <a:ext cx="1080000" cy="10800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53273" y="7754093"/>
            <a:ext cx="1080000" cy="108000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53273" y="9157406"/>
            <a:ext cx="1080000" cy="108000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507" y="4935593"/>
            <a:ext cx="1080000" cy="108000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506" y="9085976"/>
            <a:ext cx="1080000" cy="108000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506" y="7698315"/>
            <a:ext cx="1080000" cy="108000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2508" y="2471542"/>
            <a:ext cx="1080000" cy="10800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2506" y="6318759"/>
            <a:ext cx="1080000" cy="108000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2507" y="3509365"/>
            <a:ext cx="1080000" cy="1080000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1132508" y="2816292"/>
            <a:ext cx="208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Gill Sans MT" panose="020B0502020104020203" pitchFamily="34" charset="0"/>
              </a:rPr>
              <a:t>Comedy</a:t>
            </a:r>
            <a:endParaRPr lang="en-GB" b="1" dirty="0" smtClean="0">
              <a:latin typeface="Gill Sans MT" panose="020B0502020104020203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132506" y="5138080"/>
            <a:ext cx="2080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Gill Sans MT" panose="020B0502020104020203" pitchFamily="34" charset="0"/>
              </a:rPr>
              <a:t>Family and childhood</a:t>
            </a:r>
            <a:endParaRPr lang="en-GB" b="1" dirty="0" smtClean="0">
              <a:latin typeface="Gill Sans MT" panose="020B0502020104020203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32506" y="6726261"/>
            <a:ext cx="208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Gill Sans MT" panose="020B0502020104020203" pitchFamily="34" charset="0"/>
              </a:rPr>
              <a:t>The gothic</a:t>
            </a:r>
            <a:endParaRPr lang="en-GB" b="1" dirty="0" smtClean="0">
              <a:latin typeface="Gill Sans MT" panose="020B0502020104020203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32506" y="8109427"/>
            <a:ext cx="208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Gill Sans MT" panose="020B0502020104020203" pitchFamily="34" charset="0"/>
              </a:rPr>
              <a:t>The novel</a:t>
            </a:r>
            <a:endParaRPr lang="en-GB" b="1" dirty="0" smtClean="0">
              <a:latin typeface="Gill Sans MT" panose="020B0502020104020203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132506" y="9486331"/>
            <a:ext cx="208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Gill Sans MT" panose="020B0502020104020203" pitchFamily="34" charset="0"/>
              </a:rPr>
              <a:t>Patriarchy</a:t>
            </a:r>
            <a:endParaRPr lang="en-GB" b="1" dirty="0" smtClean="0">
              <a:latin typeface="Gill Sans MT" panose="020B0502020104020203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750837" y="2845758"/>
            <a:ext cx="208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Gill Sans MT" panose="020B0502020104020203" pitchFamily="34" charset="0"/>
              </a:rPr>
              <a:t>Poetry</a:t>
            </a:r>
            <a:endParaRPr lang="en-GB" b="1" dirty="0" smtClean="0">
              <a:latin typeface="Gill Sans MT" panose="020B0502020104020203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750836" y="3925758"/>
            <a:ext cx="2080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Gill Sans MT" panose="020B0502020104020203" pitchFamily="34" charset="0"/>
              </a:rPr>
              <a:t>Power, prejudice and oppression</a:t>
            </a:r>
            <a:endParaRPr lang="en-GB" b="1" dirty="0" smtClean="0">
              <a:latin typeface="Gill Sans MT" panose="020B0502020104020203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833275" y="5290927"/>
            <a:ext cx="208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Gill Sans MT" panose="020B0502020104020203" pitchFamily="34" charset="0"/>
              </a:rPr>
              <a:t>Shakespeare</a:t>
            </a:r>
            <a:endParaRPr lang="en-GB" b="1" dirty="0" smtClean="0">
              <a:latin typeface="Gill Sans MT" panose="020B0502020104020203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750835" y="6529583"/>
            <a:ext cx="2080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Gill Sans MT" panose="020B0502020104020203" pitchFamily="34" charset="0"/>
              </a:rPr>
              <a:t>Society and social issues</a:t>
            </a:r>
            <a:endParaRPr lang="en-GB" b="1" dirty="0" smtClean="0">
              <a:latin typeface="Gill Sans MT" panose="020B0502020104020203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750834" y="8077406"/>
            <a:ext cx="208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Gill Sans MT" panose="020B0502020104020203" pitchFamily="34" charset="0"/>
              </a:rPr>
              <a:t>Structure</a:t>
            </a:r>
            <a:endParaRPr lang="en-GB" b="1" dirty="0" smtClean="0">
              <a:latin typeface="Gill Sans MT" panose="020B0502020104020203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750833" y="9482083"/>
            <a:ext cx="208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Gill Sans MT" panose="020B0502020104020203" pitchFamily="34" charset="0"/>
              </a:rPr>
              <a:t>Tragedy</a:t>
            </a:r>
            <a:endParaRPr lang="en-GB" b="1" dirty="0" smtClean="0">
              <a:latin typeface="Gill Sans MT" panose="020B0502020104020203" pitchFamily="34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1950515" y="10381417"/>
            <a:ext cx="2930574" cy="1080000"/>
            <a:chOff x="1849745" y="9794951"/>
            <a:chExt cx="2930574" cy="1080000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849745" y="9794951"/>
              <a:ext cx="1080000" cy="1080000"/>
            </a:xfrm>
            <a:prstGeom prst="rect">
              <a:avLst/>
            </a:prstGeom>
          </p:spPr>
        </p:pic>
        <p:sp>
          <p:nvSpPr>
            <p:cNvPr id="51" name="TextBox 50"/>
            <p:cNvSpPr txBox="1"/>
            <p:nvPr/>
          </p:nvSpPr>
          <p:spPr>
            <a:xfrm>
              <a:off x="2699552" y="10270520"/>
              <a:ext cx="20807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Gill Sans MT" panose="020B0502020104020203" pitchFamily="34" charset="0"/>
                </a:rPr>
                <a:t>The Victorian era</a:t>
              </a:r>
              <a:endParaRPr lang="en-GB" b="1" dirty="0" smtClean="0">
                <a:latin typeface="Gill Sans MT" panose="020B0502020104020203" pitchFamily="34" charset="0"/>
              </a:endParaRPr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0" y="1102141"/>
            <a:ext cx="683160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400" b="1" dirty="0" smtClean="0">
                <a:solidFill>
                  <a:srgbClr val="4B9AD7"/>
                </a:solidFill>
                <a:latin typeface="Gill Sans MT" panose="020B0502020104020203" pitchFamily="34" charset="0"/>
                <a:ea typeface="Malgun Gothic" panose="020B0503020000020004" pitchFamily="34" charset="-127"/>
                <a:cs typeface="Aharoni" panose="020B0604020202020204" pitchFamily="2" charset="-79"/>
              </a:rPr>
              <a:t>English Learning </a:t>
            </a:r>
            <a:r>
              <a:rPr lang="en-GB" sz="3400" b="1" dirty="0" smtClean="0">
                <a:solidFill>
                  <a:srgbClr val="4B9AD7"/>
                </a:solidFill>
                <a:latin typeface="Gill Sans MT" panose="020B0502020104020203" pitchFamily="34" charset="0"/>
                <a:ea typeface="Malgun Gothic" panose="020B0503020000020004" pitchFamily="34" charset="-127"/>
                <a:cs typeface="Aharoni" panose="020B0604020202020204" pitchFamily="2" charset="-79"/>
              </a:rPr>
              <a:t>Journey:</a:t>
            </a:r>
          </a:p>
          <a:p>
            <a:pPr algn="ctr"/>
            <a:r>
              <a:rPr lang="en-GB" sz="3400" b="1" dirty="0" smtClean="0">
                <a:solidFill>
                  <a:srgbClr val="4B9AD7"/>
                </a:solidFill>
                <a:latin typeface="Gill Sans MT" panose="020B0502020104020203" pitchFamily="34" charset="0"/>
                <a:ea typeface="Malgun Gothic" panose="020B0503020000020004" pitchFamily="34" charset="-127"/>
                <a:cs typeface="Aharoni" panose="020B0604020202020204" pitchFamily="2" charset="-79"/>
              </a:rPr>
              <a:t>Symbol key</a:t>
            </a:r>
            <a:endParaRPr lang="en-GB" sz="3400" b="1" dirty="0">
              <a:solidFill>
                <a:srgbClr val="4B9AD7"/>
              </a:solidFill>
              <a:latin typeface="Gill Sans MT" panose="020B0502020104020203" pitchFamily="34" charset="0"/>
              <a:ea typeface="Malgun Gothic" panose="020B0503020000020004" pitchFamily="34" charset="-127"/>
              <a:cs typeface="Aharoni" panose="020B0604020202020204" pitchFamily="2" charset="-79"/>
            </a:endParaRPr>
          </a:p>
        </p:txBody>
      </p:sp>
      <p:pic>
        <p:nvPicPr>
          <p:cNvPr id="53" name="Picture 52" descr="Ormiston Maritime Academy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9745" y="179564"/>
            <a:ext cx="972114" cy="63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957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CDD8040E356C4BBC1411950DE2155A" ma:contentTypeVersion="14" ma:contentTypeDescription="Create a new document." ma:contentTypeScope="" ma:versionID="df1b6b449db50533fe0032950c29276d">
  <xsd:schema xmlns:xsd="http://www.w3.org/2001/XMLSchema" xmlns:xs="http://www.w3.org/2001/XMLSchema" xmlns:p="http://schemas.microsoft.com/office/2006/metadata/properties" xmlns:ns3="c9813652-ec8b-4ad0-9631-8e5597fd668d" xmlns:ns4="1bb96d1a-f404-4426-ba30-2488cb43a42e" targetNamespace="http://schemas.microsoft.com/office/2006/metadata/properties" ma:root="true" ma:fieldsID="0542aa2c18195df58d123b0322485580" ns3:_="" ns4:_="">
    <xsd:import namespace="c9813652-ec8b-4ad0-9631-8e5597fd668d"/>
    <xsd:import namespace="1bb96d1a-f404-4426-ba30-2488cb43a42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813652-ec8b-4ad0-9631-8e5597fd668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b96d1a-f404-4426-ba30-2488cb43a4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E48029C-BFE9-4F3D-8F61-AD5016245A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813652-ec8b-4ad0-9631-8e5597fd668d"/>
    <ds:schemaRef ds:uri="1bb96d1a-f404-4426-ba30-2488cb43a4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F2C814-F5ED-4FF8-A787-054FEA2152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29EBCF-6ACF-4DE6-918F-6CDDAC726C9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9813652-ec8b-4ad0-9631-8e5597fd668d"/>
    <ds:schemaRef ds:uri="http://purl.org/dc/elements/1.1/"/>
    <ds:schemaRef ds:uri="http://schemas.microsoft.com/office/2006/metadata/properties"/>
    <ds:schemaRef ds:uri="http://schemas.microsoft.com/office/infopath/2007/PartnerControls"/>
    <ds:schemaRef ds:uri="1bb96d1a-f404-4426-ba30-2488cb43a42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32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Malgun Gothic</vt:lpstr>
      <vt:lpstr>Aharoni</vt:lpstr>
      <vt:lpstr>Arial</vt:lpstr>
      <vt:lpstr>Calibri</vt:lpstr>
      <vt:lpstr>Calibri Light</vt:lpstr>
      <vt:lpstr>Gill Sans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Gascoyne</dc:creator>
  <cp:lastModifiedBy>K Jackson</cp:lastModifiedBy>
  <cp:revision>11</cp:revision>
  <dcterms:created xsi:type="dcterms:W3CDTF">2022-02-03T14:49:51Z</dcterms:created>
  <dcterms:modified xsi:type="dcterms:W3CDTF">2022-07-05T08:53:57Z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0x010100DFCDD8040E356C4BBC1411950DE2155A</vt:lpwstr>
  </property>
</Properties>
</file>