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>
            <p14:sldId id="257"/>
          </p14:sldIdLst>
        </p14:section>
        <p14:section name="Untitled Section" id="{F1C3A231-1A69-4AA5-9158-1F1A3818B3D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9E5"/>
    <a:srgbClr val="D179B2"/>
    <a:srgbClr val="00FF00"/>
    <a:srgbClr val="00FFFF"/>
    <a:srgbClr val="F5B38B"/>
    <a:srgbClr val="FFFFFF"/>
    <a:srgbClr val="0033CC"/>
    <a:srgbClr val="004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17E1F-7467-09DC-F55F-4F50A49EE9A7}" v="2552" dt="2022-04-21T12:49:06.643"/>
    <p1510:client id="{C0936D47-123A-A968-5706-31C9E44AA99E}" v="674" dt="2022-04-22T08:50:51.806"/>
    <p1510:client id="{F6577FC5-40FE-B76E-8FF0-0BAB8317384E}" v="3" dt="2022-03-29T18:33:2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0" y="-4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microsoft.com/office/2007/relationships/hdphoto" Target="../media/hdphoto2.wdp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extBox 602"/>
          <p:cNvSpPr txBox="1"/>
          <p:nvPr/>
        </p:nvSpPr>
        <p:spPr>
          <a:xfrm>
            <a:off x="3270457" y="8027244"/>
            <a:ext cx="1205667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 Cross-country and badminton events</a:t>
            </a:r>
            <a:endParaRPr lang="en-US" sz="800" dirty="0"/>
          </a:p>
        </p:txBody>
      </p:sp>
      <p:sp>
        <p:nvSpPr>
          <p:cNvPr id="275" name="TextBox 274"/>
          <p:cNvSpPr txBox="1"/>
          <p:nvPr/>
        </p:nvSpPr>
        <p:spPr>
          <a:xfrm>
            <a:off x="5192093" y="5029375"/>
            <a:ext cx="886338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Effects of exercise on the body</a:t>
            </a:r>
            <a:endParaRPr lang="en-US" sz="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6897" y="846261"/>
            <a:ext cx="7937128" cy="11441383"/>
            <a:chOff x="789038" y="634180"/>
            <a:chExt cx="7937128" cy="11441383"/>
          </a:xfrm>
          <a:solidFill>
            <a:srgbClr val="F5B38B"/>
          </a:solidFill>
        </p:grpSpPr>
        <p:sp>
          <p:nvSpPr>
            <p:cNvPr id="4" name="U-Turn Arrow 3"/>
            <p:cNvSpPr/>
            <p:nvPr/>
          </p:nvSpPr>
          <p:spPr>
            <a:xfrm rot="16200000">
              <a:off x="3141237" y="-171801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9" name="U-Turn Arrow 18"/>
            <p:cNvSpPr/>
            <p:nvPr/>
          </p:nvSpPr>
          <p:spPr>
            <a:xfrm rot="5400000">
              <a:off x="4326027" y="-149772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0" name="U-Turn Arrow 19"/>
            <p:cNvSpPr/>
            <p:nvPr/>
          </p:nvSpPr>
          <p:spPr>
            <a:xfrm rot="16200000">
              <a:off x="3141238" y="141847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2" name="U-Turn Arrow 21"/>
            <p:cNvSpPr/>
            <p:nvPr/>
          </p:nvSpPr>
          <p:spPr>
            <a:xfrm rot="5400000">
              <a:off x="4326026" y="2986723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3" name="U-Turn Arrow 22"/>
            <p:cNvSpPr/>
            <p:nvPr/>
          </p:nvSpPr>
          <p:spPr>
            <a:xfrm rot="16200000">
              <a:off x="3146154" y="453892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4" name="U-Turn Arrow 23"/>
            <p:cNvSpPr/>
            <p:nvPr/>
          </p:nvSpPr>
          <p:spPr>
            <a:xfrm rot="5400000">
              <a:off x="4326026" y="6107177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5" name="U-Turn Arrow 24"/>
            <p:cNvSpPr/>
            <p:nvPr/>
          </p:nvSpPr>
          <p:spPr>
            <a:xfrm rot="16200000">
              <a:off x="3141238" y="767542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600" name="Rectangle 599"/>
          <p:cNvSpPr/>
          <p:nvPr/>
        </p:nvSpPr>
        <p:spPr>
          <a:xfrm>
            <a:off x="5404683" y="2288583"/>
            <a:ext cx="2812959" cy="8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5738874" y="741382"/>
            <a:ext cx="914334" cy="658963"/>
          </a:xfrm>
          <a:prstGeom prst="triangle">
            <a:avLst/>
          </a:prstGeom>
          <a:solidFill>
            <a:srgbClr val="F5B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66516" y="881877"/>
            <a:ext cx="293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Curriculum Road Map</a:t>
            </a:r>
            <a:endParaRPr lang="en-US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06992" y="4173381"/>
            <a:ext cx="785112" cy="1331922"/>
            <a:chOff x="995646" y="3994419"/>
            <a:chExt cx="785112" cy="1331922"/>
          </a:xfrm>
        </p:grpSpPr>
        <p:sp>
          <p:nvSpPr>
            <p:cNvPr id="2" name="Oval 1"/>
            <p:cNvSpPr/>
            <p:nvPr/>
          </p:nvSpPr>
          <p:spPr>
            <a:xfrm>
              <a:off x="1735039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187647" y="422496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995646" y="473894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1148047" y="5275541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2848" y="4166330"/>
            <a:ext cx="3302234" cy="63284"/>
            <a:chOff x="3891502" y="3987368"/>
            <a:chExt cx="3302234" cy="63284"/>
          </a:xfrm>
        </p:grpSpPr>
        <p:sp>
          <p:nvSpPr>
            <p:cNvPr id="186" name="Oval 18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559406" y="5727038"/>
            <a:ext cx="3834380" cy="58420"/>
            <a:chOff x="3891502" y="3992232"/>
            <a:chExt cx="3834380" cy="58420"/>
          </a:xfrm>
        </p:grpSpPr>
        <p:sp>
          <p:nvSpPr>
            <p:cNvPr id="236" name="Oval 23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35828" y="5710813"/>
            <a:ext cx="615380" cy="58146"/>
            <a:chOff x="6355143" y="5510927"/>
            <a:chExt cx="615380" cy="58146"/>
          </a:xfrm>
        </p:grpSpPr>
        <p:sp>
          <p:nvSpPr>
            <p:cNvPr id="246" name="Oval 245"/>
            <p:cNvSpPr/>
            <p:nvPr/>
          </p:nvSpPr>
          <p:spPr>
            <a:xfrm>
              <a:off x="6355143" y="55182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6924804" y="55109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125452" y="7313015"/>
            <a:ext cx="2166527" cy="63579"/>
            <a:chOff x="4457548" y="3987073"/>
            <a:chExt cx="2166527" cy="63579"/>
          </a:xfrm>
        </p:grpSpPr>
        <p:sp>
          <p:nvSpPr>
            <p:cNvPr id="263" name="Oval 262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65322" y="8848527"/>
            <a:ext cx="3834380" cy="63579"/>
            <a:chOff x="3891502" y="3987073"/>
            <a:chExt cx="3834380" cy="63579"/>
          </a:xfrm>
        </p:grpSpPr>
        <p:sp>
          <p:nvSpPr>
            <p:cNvPr id="271" name="Oval 270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460411" y="8848743"/>
            <a:ext cx="1600481" cy="63579"/>
            <a:chOff x="6355143" y="5510927"/>
            <a:chExt cx="1600481" cy="63579"/>
          </a:xfrm>
        </p:grpSpPr>
        <p:sp>
          <p:nvSpPr>
            <p:cNvPr id="305" name="Oval 304"/>
            <p:cNvSpPr/>
            <p:nvPr/>
          </p:nvSpPr>
          <p:spPr>
            <a:xfrm>
              <a:off x="6355143" y="55182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6924804" y="55109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7456950" y="5516086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7909905" y="5523706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672784" y="10417986"/>
            <a:ext cx="3302234" cy="63579"/>
            <a:chOff x="3891502" y="3987073"/>
            <a:chExt cx="3302234" cy="63579"/>
          </a:xfrm>
        </p:grpSpPr>
        <p:sp>
          <p:nvSpPr>
            <p:cNvPr id="326" name="Oval 325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4" name="Oval 343"/>
          <p:cNvSpPr/>
          <p:nvPr/>
        </p:nvSpPr>
        <p:spPr>
          <a:xfrm>
            <a:off x="5862436" y="1041762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6998143" y="10405141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9" name="Group 348"/>
          <p:cNvGrpSpPr/>
          <p:nvPr/>
        </p:nvGrpSpPr>
        <p:grpSpPr>
          <a:xfrm>
            <a:off x="1723278" y="12022993"/>
            <a:ext cx="3302234" cy="63284"/>
            <a:chOff x="3891502" y="3987368"/>
            <a:chExt cx="3302234" cy="63284"/>
          </a:xfrm>
        </p:grpSpPr>
        <p:sp>
          <p:nvSpPr>
            <p:cNvPr id="350" name="Oval 349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 rot="19020000" flipH="1">
              <a:off x="5484081" y="4001468"/>
              <a:ext cx="48212" cy="373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5868244" y="11993928"/>
            <a:ext cx="611765" cy="55938"/>
            <a:chOff x="5851090" y="10233525"/>
            <a:chExt cx="611765" cy="55938"/>
          </a:xfrm>
        </p:grpSpPr>
        <p:sp>
          <p:nvSpPr>
            <p:cNvPr id="359" name="Oval 358"/>
            <p:cNvSpPr/>
            <p:nvPr/>
          </p:nvSpPr>
          <p:spPr>
            <a:xfrm>
              <a:off x="5851090" y="1023866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6417136" y="1023352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808743" y="1003697"/>
            <a:ext cx="3834380" cy="63579"/>
            <a:chOff x="3891502" y="3987073"/>
            <a:chExt cx="3834380" cy="63579"/>
          </a:xfrm>
        </p:grpSpPr>
        <p:sp>
          <p:nvSpPr>
            <p:cNvPr id="362" name="Oval 361"/>
            <p:cNvSpPr/>
            <p:nvPr/>
          </p:nvSpPr>
          <p:spPr>
            <a:xfrm>
              <a:off x="3891502" y="39995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4457548" y="399441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5027209" y="398707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5559355" y="399223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>
              <a:off x="6012310" y="3999852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78356" y="399471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7148017" y="398736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7680163" y="3992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1361150" y="2582245"/>
            <a:ext cx="2166527" cy="63284"/>
            <a:chOff x="5730443" y="2434065"/>
            <a:chExt cx="2166527" cy="63284"/>
          </a:xfrm>
        </p:grpSpPr>
        <p:sp>
          <p:nvSpPr>
            <p:cNvPr id="380" name="Oval 379"/>
            <p:cNvSpPr/>
            <p:nvPr/>
          </p:nvSpPr>
          <p:spPr>
            <a:xfrm>
              <a:off x="5730443" y="243892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6183398" y="244654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7319105" y="243406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7851251" y="243922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7" name="Oval 386"/>
          <p:cNvSpPr/>
          <p:nvPr/>
        </p:nvSpPr>
        <p:spPr>
          <a:xfrm>
            <a:off x="1314358" y="120472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006992" y="168532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8273229" y="284842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8358305" y="317045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739432">
            <a:off x="8258288" y="6564586"/>
            <a:ext cx="233693" cy="569677"/>
            <a:chOff x="8425096" y="3378797"/>
            <a:chExt cx="233693" cy="569677"/>
          </a:xfrm>
        </p:grpSpPr>
        <p:sp>
          <p:nvSpPr>
            <p:cNvPr id="394" name="Oval 393"/>
            <p:cNvSpPr/>
            <p:nvPr/>
          </p:nvSpPr>
          <p:spPr>
            <a:xfrm>
              <a:off x="8613070" y="337879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8425096" y="389767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8" name="Oval 397"/>
          <p:cNvSpPr/>
          <p:nvPr/>
        </p:nvSpPr>
        <p:spPr>
          <a:xfrm rot="19994296">
            <a:off x="1144286" y="770301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 rot="19994296">
            <a:off x="1013136" y="816572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 rot="19994296">
            <a:off x="1215183" y="867386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 rot="19985683">
            <a:off x="1189974" y="10721827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 rot="19985683">
            <a:off x="1042771" y="11238151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 rot="19985683">
            <a:off x="1042963" y="1123800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/>
          <p:cNvSpPr/>
          <p:nvPr/>
        </p:nvSpPr>
        <p:spPr>
          <a:xfrm rot="19994296">
            <a:off x="5950334" y="732269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9250" y="7549477"/>
            <a:ext cx="4462056" cy="49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9" name="Straight Connector 548"/>
          <p:cNvCxnSpPr>
            <a:endCxn id="280" idx="2"/>
          </p:cNvCxnSpPr>
          <p:nvPr/>
        </p:nvCxnSpPr>
        <p:spPr>
          <a:xfrm flipV="1">
            <a:off x="1728677" y="11654580"/>
            <a:ext cx="341304" cy="4236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>
            <a:cxnSpLocks/>
          </p:cNvCxnSpPr>
          <p:nvPr/>
        </p:nvCxnSpPr>
        <p:spPr>
          <a:xfrm flipH="1" flipV="1">
            <a:off x="2961784" y="11510682"/>
            <a:ext cx="330640" cy="53597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 flipV="1">
            <a:off x="4933265" y="11835789"/>
            <a:ext cx="157778" cy="371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V="1">
            <a:off x="5800133" y="11553484"/>
            <a:ext cx="351704" cy="54475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V="1">
            <a:off x="2979774" y="10291610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V="1">
            <a:off x="3818976" y="994927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 flipV="1">
            <a:off x="5875599" y="994139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1" name="Rectangle 560"/>
          <p:cNvSpPr/>
          <p:nvPr/>
        </p:nvSpPr>
        <p:spPr>
          <a:xfrm>
            <a:off x="1528789" y="6970153"/>
            <a:ext cx="6208439" cy="104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1755094" y="2315472"/>
            <a:ext cx="2080304" cy="53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5" name="Straight Connector 564"/>
          <p:cNvCxnSpPr/>
          <p:nvPr/>
        </p:nvCxnSpPr>
        <p:spPr>
          <a:xfrm flipV="1">
            <a:off x="4939536" y="8367261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>
          <a:xfrm flipV="1">
            <a:off x="5507164" y="8428010"/>
            <a:ext cx="0" cy="48258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 flipV="1">
            <a:off x="7072836" y="8397799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>
          <a:xfrm flipH="1" flipV="1">
            <a:off x="899716" y="7067333"/>
            <a:ext cx="221410" cy="56912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/>
          <p:nvPr/>
        </p:nvCxnSpPr>
        <p:spPr>
          <a:xfrm flipV="1">
            <a:off x="3094030" y="6912308"/>
            <a:ext cx="169981" cy="414965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/>
          <p:nvPr/>
        </p:nvCxnSpPr>
        <p:spPr>
          <a:xfrm flipV="1">
            <a:off x="3725933" y="5359285"/>
            <a:ext cx="26254" cy="41339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>
          <a:xfrm flipV="1">
            <a:off x="5393786" y="5260997"/>
            <a:ext cx="0" cy="48861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/>
          <p:nvPr/>
        </p:nvCxnSpPr>
        <p:spPr>
          <a:xfrm flipV="1">
            <a:off x="6483309" y="5278160"/>
            <a:ext cx="0" cy="48861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/>
          <p:nvPr/>
        </p:nvCxnSpPr>
        <p:spPr>
          <a:xfrm flipV="1">
            <a:off x="7043862" y="5269512"/>
            <a:ext cx="140898" cy="48861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/>
          <p:nvPr/>
        </p:nvCxnSpPr>
        <p:spPr>
          <a:xfrm flipV="1">
            <a:off x="3921931" y="3833809"/>
            <a:ext cx="3776" cy="36013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/>
          <p:cNvCxnSpPr>
            <a:cxnSpLocks/>
            <a:stCxn id="189" idx="1"/>
            <a:endCxn id="621" idx="2"/>
          </p:cNvCxnSpPr>
          <p:nvPr/>
        </p:nvCxnSpPr>
        <p:spPr>
          <a:xfrm flipH="1" flipV="1">
            <a:off x="5418615" y="3788808"/>
            <a:ext cx="158781" cy="3898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Connector 585"/>
          <p:cNvCxnSpPr/>
          <p:nvPr/>
        </p:nvCxnSpPr>
        <p:spPr>
          <a:xfrm flipV="1">
            <a:off x="5768493" y="2134213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>
            <a:cxnSpLocks/>
          </p:cNvCxnSpPr>
          <p:nvPr/>
        </p:nvCxnSpPr>
        <p:spPr>
          <a:xfrm flipV="1">
            <a:off x="854181" y="8187710"/>
            <a:ext cx="133171" cy="3954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9" name="Rectangle 598"/>
          <p:cNvSpPr/>
          <p:nvPr/>
        </p:nvSpPr>
        <p:spPr>
          <a:xfrm>
            <a:off x="1786734" y="2863631"/>
            <a:ext cx="2080304" cy="53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TextBox 601"/>
          <p:cNvSpPr txBox="1"/>
          <p:nvPr/>
        </p:nvSpPr>
        <p:spPr>
          <a:xfrm>
            <a:off x="4375364" y="8003011"/>
            <a:ext cx="837361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Geocaching and orienteering skills.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05" name="TextBox 604"/>
          <p:cNvSpPr txBox="1"/>
          <p:nvPr/>
        </p:nvSpPr>
        <p:spPr>
          <a:xfrm>
            <a:off x="5177461" y="7992113"/>
            <a:ext cx="79987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Local, regional and national competitions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06" name="TextBox 605"/>
          <p:cNvSpPr txBox="1"/>
          <p:nvPr/>
        </p:nvSpPr>
        <p:spPr>
          <a:xfrm>
            <a:off x="6843913" y="7849818"/>
            <a:ext cx="904592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Develop more complex football/Netball skills and begin to look at tactics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11" name="TextBox 610"/>
          <p:cNvSpPr txBox="1"/>
          <p:nvPr/>
        </p:nvSpPr>
        <p:spPr>
          <a:xfrm>
            <a:off x="193213" y="6539562"/>
            <a:ext cx="1011628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Develop more complex skills and rules hockey, Badminton &amp; rugby union. 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3454360" y="5061245"/>
            <a:ext cx="1041819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Tactics in Rugby Union</a:t>
            </a:r>
          </a:p>
        </p:txBody>
      </p:sp>
      <p:sp>
        <p:nvSpPr>
          <p:cNvPr id="615" name="TextBox 614"/>
          <p:cNvSpPr txBox="1"/>
          <p:nvPr/>
        </p:nvSpPr>
        <p:spPr>
          <a:xfrm>
            <a:off x="7009166" y="4925072"/>
            <a:ext cx="1203266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Create training plans &amp; analyse performance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17" name="TextBox 616"/>
          <p:cNvSpPr txBox="1"/>
          <p:nvPr/>
        </p:nvSpPr>
        <p:spPr>
          <a:xfrm>
            <a:off x="5876746" y="5133023"/>
            <a:ext cx="1209602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Year 9- Options (Sport)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20" name="TextBox 619"/>
          <p:cNvSpPr txBox="1"/>
          <p:nvPr/>
        </p:nvSpPr>
        <p:spPr>
          <a:xfrm>
            <a:off x="3306651" y="3112210"/>
            <a:ext cx="86129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Plan and deliver sport sessions</a:t>
            </a:r>
            <a:endParaRPr lang="en-GB" sz="800" dirty="0">
              <a:cs typeface="Calibri"/>
            </a:endParaRPr>
          </a:p>
        </p:txBody>
      </p:sp>
      <p:sp>
        <p:nvSpPr>
          <p:cNvPr id="621" name="TextBox 620"/>
          <p:cNvSpPr txBox="1"/>
          <p:nvPr/>
        </p:nvSpPr>
        <p:spPr>
          <a:xfrm>
            <a:off x="4964913" y="3327143"/>
            <a:ext cx="907404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Sports science, tactics and analysis</a:t>
            </a:r>
            <a:endParaRPr lang="en-US" sz="800" dirty="0">
              <a:cs typeface="Calibri"/>
            </a:endParaRPr>
          </a:p>
        </p:txBody>
      </p:sp>
      <p:sp>
        <p:nvSpPr>
          <p:cNvPr id="628" name="TextBox 627"/>
          <p:cNvSpPr txBox="1"/>
          <p:nvPr/>
        </p:nvSpPr>
        <p:spPr>
          <a:xfrm>
            <a:off x="5266767" y="1916683"/>
            <a:ext cx="1008322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Careers in Sport</a:t>
            </a:r>
          </a:p>
        </p:txBody>
      </p:sp>
      <p:sp>
        <p:nvSpPr>
          <p:cNvPr id="629" name="TextBox 628"/>
          <p:cNvSpPr txBox="1"/>
          <p:nvPr/>
        </p:nvSpPr>
        <p:spPr>
          <a:xfrm>
            <a:off x="6525523" y="6506789"/>
            <a:ext cx="92091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Local, regional &amp; national football competitions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640" name="TextBox 639"/>
          <p:cNvSpPr txBox="1"/>
          <p:nvPr/>
        </p:nvSpPr>
        <p:spPr>
          <a:xfrm>
            <a:off x="5468562" y="9486291"/>
            <a:ext cx="809163" cy="21544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solidFill>
                <a:srgbClr val="7030A0"/>
              </a:solidFill>
            </a:endParaRPr>
          </a:p>
        </p:txBody>
      </p:sp>
      <p:sp>
        <p:nvSpPr>
          <p:cNvPr id="643" name="TextBox 642"/>
          <p:cNvSpPr txBox="1"/>
          <p:nvPr/>
        </p:nvSpPr>
        <p:spPr>
          <a:xfrm>
            <a:off x="2552284" y="11207239"/>
            <a:ext cx="793152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Tchoukball</a:t>
            </a:r>
          </a:p>
        </p:txBody>
      </p:sp>
      <p:sp>
        <p:nvSpPr>
          <p:cNvPr id="645" name="TextBox 644"/>
          <p:cNvSpPr txBox="1"/>
          <p:nvPr/>
        </p:nvSpPr>
        <p:spPr>
          <a:xfrm>
            <a:off x="5717060" y="10991113"/>
            <a:ext cx="990564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Football/Netball basic skills and introduction to basic rules</a:t>
            </a:r>
          </a:p>
        </p:txBody>
      </p:sp>
      <p:cxnSp>
        <p:nvCxnSpPr>
          <p:cNvPr id="656" name="Straight Connector 655"/>
          <p:cNvCxnSpPr>
            <a:stCxn id="401" idx="1"/>
          </p:cNvCxnSpPr>
          <p:nvPr/>
        </p:nvCxnSpPr>
        <p:spPr>
          <a:xfrm flipH="1">
            <a:off x="1599567" y="5400271"/>
            <a:ext cx="343776" cy="35880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7" name="TextBox 656"/>
          <p:cNvSpPr txBox="1"/>
          <p:nvPr/>
        </p:nvSpPr>
        <p:spPr>
          <a:xfrm>
            <a:off x="173827" y="11963645"/>
            <a:ext cx="8201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Hockey basic skills and introduction rules local competition</a:t>
            </a:r>
          </a:p>
        </p:txBody>
      </p:sp>
      <p:cxnSp>
        <p:nvCxnSpPr>
          <p:cNvPr id="667" name="Straight Connector 666"/>
          <p:cNvCxnSpPr/>
          <p:nvPr/>
        </p:nvCxnSpPr>
        <p:spPr>
          <a:xfrm flipV="1">
            <a:off x="881628" y="8708361"/>
            <a:ext cx="333927" cy="34377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8" name="TextBox 667"/>
          <p:cNvSpPr txBox="1"/>
          <p:nvPr/>
        </p:nvSpPr>
        <p:spPr>
          <a:xfrm>
            <a:off x="40668" y="9036429"/>
            <a:ext cx="1009401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key components of fitness and definitions. </a:t>
            </a:r>
          </a:p>
        </p:txBody>
      </p:sp>
      <p:cxnSp>
        <p:nvCxnSpPr>
          <p:cNvPr id="670" name="Straight Connector 669"/>
          <p:cNvCxnSpPr>
            <a:endCxn id="326" idx="2"/>
          </p:cNvCxnSpPr>
          <p:nvPr/>
        </p:nvCxnSpPr>
        <p:spPr>
          <a:xfrm>
            <a:off x="1321779" y="10016369"/>
            <a:ext cx="357714" cy="4462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92" y="252133"/>
            <a:ext cx="1041538" cy="523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772" y="30996"/>
            <a:ext cx="9569930" cy="12801600"/>
          </a:xfrm>
          <a:prstGeom prst="rect">
            <a:avLst/>
          </a:prstGeom>
          <a:noFill/>
          <a:ln w="190500">
            <a:solidFill>
              <a:srgbClr val="0070C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4719219" y="11028088"/>
            <a:ext cx="1011264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Extra-curricular clubs first attended and local, regional and national football tournaments.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518145" y="11192915"/>
            <a:ext cx="110367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badminton &amp; local competitions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138061" y="10124680"/>
            <a:ext cx="79529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Basketball and local competition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2332300" y="9644668"/>
            <a:ext cx="107030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Rugby Union and Netball- Local competition and extra-curricular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337689" y="9555699"/>
            <a:ext cx="87014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</a:t>
            </a:r>
            <a:r>
              <a:rPr lang="en-GB" sz="800" dirty="0" err="1">
                <a:ea typeface="Calibri"/>
                <a:cs typeface="Calibri"/>
              </a:rPr>
              <a:t>Rounders</a:t>
            </a:r>
            <a:r>
              <a:rPr lang="en-GB" sz="800" dirty="0">
                <a:ea typeface="Calibri"/>
                <a:cs typeface="Calibri"/>
              </a:rPr>
              <a:t> and Cricket  local competitions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5197550" y="9651178"/>
            <a:ext cx="130203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Sports day and district athletic competitions.</a:t>
            </a:r>
          </a:p>
        </p:txBody>
      </p:sp>
      <p:pic>
        <p:nvPicPr>
          <p:cNvPr id="1028" name="Picture 4" descr="Image result for saw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691" y="31212550"/>
            <a:ext cx="146654" cy="1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" name="Oval 437"/>
          <p:cNvSpPr/>
          <p:nvPr/>
        </p:nvSpPr>
        <p:spPr>
          <a:xfrm rot="19985683">
            <a:off x="8314299" y="914650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 rot="19985683">
            <a:off x="8510197" y="969411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 rot="19994296">
            <a:off x="6990823" y="733539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0" name="Straight Connector 449"/>
          <p:cNvCxnSpPr>
            <a:endCxn id="321" idx="2"/>
          </p:cNvCxnSpPr>
          <p:nvPr/>
        </p:nvCxnSpPr>
        <p:spPr>
          <a:xfrm flipV="1">
            <a:off x="5973193" y="7125751"/>
            <a:ext cx="4763" cy="22514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>
            <a:endCxn id="629" idx="2"/>
          </p:cNvCxnSpPr>
          <p:nvPr/>
        </p:nvCxnSpPr>
        <p:spPr>
          <a:xfrm flipH="1" flipV="1">
            <a:off x="6985978" y="6968454"/>
            <a:ext cx="27704" cy="4114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734601" y="4551144"/>
            <a:ext cx="299026" cy="43177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1151801" y="4815010"/>
            <a:ext cx="90715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Refine technique in rounders and cricket</a:t>
            </a:r>
          </a:p>
        </p:txBody>
      </p:sp>
      <p:cxnSp>
        <p:nvCxnSpPr>
          <p:cNvPr id="588" name="Straight Connector 587"/>
          <p:cNvCxnSpPr/>
          <p:nvPr/>
        </p:nvCxnSpPr>
        <p:spPr>
          <a:xfrm flipV="1">
            <a:off x="1836992" y="2109175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/>
          <p:nvPr/>
        </p:nvCxnSpPr>
        <p:spPr>
          <a:xfrm flipV="1">
            <a:off x="4710430" y="2083775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6" name="Oval 395"/>
          <p:cNvSpPr/>
          <p:nvPr/>
        </p:nvSpPr>
        <p:spPr>
          <a:xfrm rot="19985683">
            <a:off x="8319056" y="586021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E182F773-E304-4E11-B655-591767407A10}"/>
              </a:ext>
            </a:extLst>
          </p:cNvPr>
          <p:cNvCxnSpPr/>
          <p:nvPr/>
        </p:nvCxnSpPr>
        <p:spPr>
          <a:xfrm flipV="1">
            <a:off x="4388443" y="11501903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18584120-35C2-41A9-808B-F9D840538FC8}"/>
              </a:ext>
            </a:extLst>
          </p:cNvPr>
          <p:cNvSpPr txBox="1"/>
          <p:nvPr/>
        </p:nvSpPr>
        <p:spPr>
          <a:xfrm>
            <a:off x="3890138" y="11007901"/>
            <a:ext cx="981017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Table tennis basic skills and rules taught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326B6B49-CF23-4EEF-883D-4D1AE23AB000}"/>
              </a:ext>
            </a:extLst>
          </p:cNvPr>
          <p:cNvSpPr txBox="1"/>
          <p:nvPr/>
        </p:nvSpPr>
        <p:spPr>
          <a:xfrm>
            <a:off x="1943343" y="5046328"/>
            <a:ext cx="749114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cs typeface="Calibri"/>
              </a:rPr>
              <a:t>Continued sporting competition against local school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218394B6-F504-45EE-8764-4D4793685D61}"/>
              </a:ext>
            </a:extLst>
          </p:cNvPr>
          <p:cNvCxnSpPr>
            <a:cxnSpLocks/>
          </p:cNvCxnSpPr>
          <p:nvPr/>
        </p:nvCxnSpPr>
        <p:spPr>
          <a:xfrm flipH="1">
            <a:off x="1208413" y="5187057"/>
            <a:ext cx="479136" cy="28967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5" name="TextBox 414">
            <a:extLst>
              <a:ext uri="{FF2B5EF4-FFF2-40B4-BE49-F238E27FC236}">
                <a16:creationId xmlns:a16="http://schemas.microsoft.com/office/drawing/2014/main" id="{C8DBC6AB-6E09-4BBF-9024-274745B75849}"/>
              </a:ext>
            </a:extLst>
          </p:cNvPr>
          <p:cNvSpPr txBox="1"/>
          <p:nvPr/>
        </p:nvSpPr>
        <p:spPr>
          <a:xfrm>
            <a:off x="4213671" y="3323748"/>
            <a:ext cx="861291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Link between tactics and components of fitness</a:t>
            </a:r>
            <a:endParaRPr lang="en-GB" sz="800" dirty="0">
              <a:cs typeface="Calibri"/>
            </a:endParaRP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3171A7B6-BCE6-49F2-A8D7-82D163F312C6}"/>
              </a:ext>
            </a:extLst>
          </p:cNvPr>
          <p:cNvCxnSpPr>
            <a:cxnSpLocks/>
            <a:stCxn id="187" idx="0"/>
          </p:cNvCxnSpPr>
          <p:nvPr/>
        </p:nvCxnSpPr>
        <p:spPr>
          <a:xfrm flipH="1" flipV="1">
            <a:off x="4482116" y="3856703"/>
            <a:ext cx="9638" cy="31667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5" name="TextBox 424">
            <a:extLst>
              <a:ext uri="{FF2B5EF4-FFF2-40B4-BE49-F238E27FC236}">
                <a16:creationId xmlns:a16="http://schemas.microsoft.com/office/drawing/2014/main" id="{6D4CFFF3-B5EC-410A-8B32-9287D1858701}"/>
              </a:ext>
            </a:extLst>
          </p:cNvPr>
          <p:cNvSpPr txBox="1"/>
          <p:nvPr/>
        </p:nvSpPr>
        <p:spPr>
          <a:xfrm>
            <a:off x="3049340" y="1700550"/>
            <a:ext cx="1008322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Represent the academy in local, regional and national competitions</a:t>
            </a:r>
            <a:endParaRPr lang="en-US" sz="800" dirty="0"/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1EAC6C61-CAA5-493C-B67A-730648D3C39F}"/>
              </a:ext>
            </a:extLst>
          </p:cNvPr>
          <p:cNvCxnSpPr/>
          <p:nvPr/>
        </p:nvCxnSpPr>
        <p:spPr>
          <a:xfrm flipV="1">
            <a:off x="3534467" y="2054194"/>
            <a:ext cx="0" cy="488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7" name="TextBox 426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6186021" y="25011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Lifelong participation in sport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5512843" y="6540976"/>
            <a:ext cx="930225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Tactics of football and develop a further understanding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3048323" y="6460330"/>
            <a:ext cx="93022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Sports day &amp; District athletic competitions</a:t>
            </a:r>
            <a:endParaRPr lang="en-GB" sz="800" dirty="0" err="1">
              <a:ea typeface="Calibri"/>
              <a:cs typeface="Calibri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31068" y="3940021"/>
            <a:ext cx="101162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Analyse technique in athletics and link to component of fitness</a:t>
            </a:r>
            <a:endParaRPr lang="en-GB" sz="800" dirty="0">
              <a:cs typeface="Calibri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6848672" y="3344068"/>
            <a:ext cx="907404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Create fitness training plans</a:t>
            </a:r>
            <a:endParaRPr lang="en-US" sz="800" dirty="0">
              <a:cs typeface="Calibri"/>
            </a:endParaRPr>
          </a:p>
        </p:txBody>
      </p:sp>
      <p:cxnSp>
        <p:nvCxnSpPr>
          <p:cNvPr id="373" name="Straight Connector 372"/>
          <p:cNvCxnSpPr>
            <a:cxnSpLocks/>
          </p:cNvCxnSpPr>
          <p:nvPr/>
        </p:nvCxnSpPr>
        <p:spPr>
          <a:xfrm flipV="1">
            <a:off x="6070249" y="3775461"/>
            <a:ext cx="117331" cy="4067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5" name="TextBox 384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4168005" y="1728947"/>
            <a:ext cx="930225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Continue to refine techniques in a variety of sports</a:t>
            </a:r>
          </a:p>
        </p:txBody>
      </p:sp>
      <p:cxnSp>
        <p:nvCxnSpPr>
          <p:cNvPr id="409" name="Straight Connector 408"/>
          <p:cNvCxnSpPr/>
          <p:nvPr/>
        </p:nvCxnSpPr>
        <p:spPr>
          <a:xfrm>
            <a:off x="1314358" y="3839630"/>
            <a:ext cx="499051" cy="32699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0" name="TextBox 409">
            <a:extLst>
              <a:ext uri="{FF2B5EF4-FFF2-40B4-BE49-F238E27FC236}">
                <a16:creationId xmlns:a16="http://schemas.microsoft.com/office/drawing/2014/main" id="{B88130C0-3CC6-4BD7-8B5D-B80BC852833E}"/>
              </a:ext>
            </a:extLst>
          </p:cNvPr>
          <p:cNvSpPr txBox="1"/>
          <p:nvPr/>
        </p:nvSpPr>
        <p:spPr>
          <a:xfrm>
            <a:off x="816160" y="3227793"/>
            <a:ext cx="93022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Sports day and district athletic competitions.</a:t>
            </a:r>
            <a:endParaRPr lang="en-GB" sz="800" dirty="0">
              <a:cs typeface="Calibri"/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5989580" y="3276582"/>
            <a:ext cx="907404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Analyse how to improve personal and others performance</a:t>
            </a:r>
            <a:endParaRPr lang="en-US" sz="800" dirty="0">
              <a:cs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35152" y="11080945"/>
            <a:ext cx="1531617" cy="1508621"/>
          </a:xfrm>
          <a:prstGeom prst="ellipse">
            <a:avLst/>
          </a:prstGeom>
          <a:solidFill>
            <a:srgbClr val="00FFFF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Year 7</a:t>
            </a:r>
            <a:endParaRPr lang="en-US" sz="20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7523180" y="8264474"/>
            <a:ext cx="1625049" cy="1622257"/>
          </a:xfrm>
          <a:prstGeom prst="ellipse">
            <a:avLst/>
          </a:prstGeom>
          <a:solidFill>
            <a:srgbClr val="00FF0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a typeface="Calibri"/>
                <a:cs typeface="Calibri"/>
              </a:rPr>
              <a:t>Year 8</a:t>
            </a:r>
          </a:p>
        </p:txBody>
      </p:sp>
      <p:sp>
        <p:nvSpPr>
          <p:cNvPr id="284" name="Oval 283"/>
          <p:cNvSpPr/>
          <p:nvPr/>
        </p:nvSpPr>
        <p:spPr>
          <a:xfrm>
            <a:off x="3844861" y="5917131"/>
            <a:ext cx="1571374" cy="1548454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 9</a:t>
            </a:r>
            <a:endParaRPr lang="en-US" sz="1600" b="1" dirty="0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1840169" y="3143100"/>
            <a:ext cx="1625049" cy="1622257"/>
          </a:xfrm>
          <a:prstGeom prst="ellipse">
            <a:avLst/>
          </a:prstGeom>
          <a:solidFill>
            <a:srgbClr val="9BA9E5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 Year 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7543709" y="1655458"/>
            <a:ext cx="1625049" cy="1622257"/>
          </a:xfrm>
          <a:prstGeom prst="ellipse">
            <a:avLst/>
          </a:prstGeom>
          <a:solidFill>
            <a:srgbClr val="FF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 11</a:t>
            </a:r>
            <a:endParaRPr lang="en-US" sz="16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1257631" y="6411739"/>
            <a:ext cx="964336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Continued opportunities to compete in school competitions and fixtures. 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301" name="Straight Connector 300"/>
          <p:cNvCxnSpPr/>
          <p:nvPr/>
        </p:nvCxnSpPr>
        <p:spPr>
          <a:xfrm flipH="1" flipV="1">
            <a:off x="1927806" y="6958202"/>
            <a:ext cx="193791" cy="3114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2" name="Picture 3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467" y="4628747"/>
            <a:ext cx="554094" cy="47172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359159" y="7648469"/>
            <a:ext cx="481952" cy="416001"/>
          </a:xfrm>
          <a:prstGeom prst="rect">
            <a:avLst/>
          </a:prstGeom>
        </p:spPr>
      </p:pic>
      <p:pic>
        <p:nvPicPr>
          <p:cNvPr id="303" name="Picture 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316098" y="7799720"/>
            <a:ext cx="398409" cy="343890"/>
          </a:xfrm>
          <a:prstGeom prst="rect">
            <a:avLst/>
          </a:prstGeom>
        </p:spPr>
      </p:pic>
      <p:pic>
        <p:nvPicPr>
          <p:cNvPr id="307" name="Picture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554270" y="9183743"/>
            <a:ext cx="481952" cy="416001"/>
          </a:xfrm>
          <a:prstGeom prst="rect">
            <a:avLst/>
          </a:prstGeom>
        </p:spPr>
      </p:pic>
      <p:pic>
        <p:nvPicPr>
          <p:cNvPr id="308" name="Picture 30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491244" y="6051083"/>
            <a:ext cx="481952" cy="388875"/>
          </a:xfrm>
          <a:prstGeom prst="rect">
            <a:avLst/>
          </a:prstGeom>
        </p:spPr>
      </p:pic>
      <p:pic>
        <p:nvPicPr>
          <p:cNvPr id="310" name="Picture 30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44751" y="8750658"/>
            <a:ext cx="389809" cy="3364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586190" y="1558229"/>
            <a:ext cx="460617" cy="389550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326B6B49-CF23-4EEF-883D-4D1AE23AB000}"/>
              </a:ext>
            </a:extLst>
          </p:cNvPr>
          <p:cNvSpPr txBox="1"/>
          <p:nvPr/>
        </p:nvSpPr>
        <p:spPr>
          <a:xfrm>
            <a:off x="8656749" y="3419353"/>
            <a:ext cx="749114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Continued opportunities to represent the academy in a variety of sports.</a:t>
            </a:r>
          </a:p>
        </p:txBody>
      </p:sp>
      <p:cxnSp>
        <p:nvCxnSpPr>
          <p:cNvPr id="333" name="Straight Connector 332"/>
          <p:cNvCxnSpPr>
            <a:cxnSpLocks/>
          </p:cNvCxnSpPr>
          <p:nvPr/>
        </p:nvCxnSpPr>
        <p:spPr>
          <a:xfrm flipV="1">
            <a:off x="7185668" y="3830486"/>
            <a:ext cx="117331" cy="4067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>
            <a:cxnSpLocks/>
          </p:cNvCxnSpPr>
          <p:nvPr/>
        </p:nvCxnSpPr>
        <p:spPr>
          <a:xfrm>
            <a:off x="8491197" y="3229335"/>
            <a:ext cx="480422" cy="4778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V="1">
            <a:off x="6494691" y="8397799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6151837" y="8066158"/>
            <a:ext cx="70078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Continued extra-curricular sport clubs</a:t>
            </a:r>
          </a:p>
        </p:txBody>
      </p:sp>
      <p:cxnSp>
        <p:nvCxnSpPr>
          <p:cNvPr id="371" name="Straight Connector 370"/>
          <p:cNvCxnSpPr/>
          <p:nvPr/>
        </p:nvCxnSpPr>
        <p:spPr>
          <a:xfrm flipV="1">
            <a:off x="4959128" y="997467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>
            <a:off x="4476400" y="9540479"/>
            <a:ext cx="87014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Introduction to athletic events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1598220" y="8125666"/>
            <a:ext cx="87014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 develop more complex skills and rules</a:t>
            </a:r>
          </a:p>
          <a:p>
            <a:pPr algn="ctr"/>
            <a:r>
              <a:rPr lang="en-GB" sz="800" dirty="0">
                <a:ea typeface="Calibri"/>
                <a:cs typeface="Calibri"/>
              </a:rPr>
              <a:t>Table tennis &amp; tchoukball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3333486" y="11289437"/>
            <a:ext cx="759605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Fitness- Testing and training</a:t>
            </a: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E182F773-E304-4E11-B655-591767407A10}"/>
              </a:ext>
            </a:extLst>
          </p:cNvPr>
          <p:cNvCxnSpPr>
            <a:endCxn id="397" idx="2"/>
          </p:cNvCxnSpPr>
          <p:nvPr/>
        </p:nvCxnSpPr>
        <p:spPr>
          <a:xfrm flipH="1" flipV="1">
            <a:off x="3713289" y="11751102"/>
            <a:ext cx="131572" cy="28884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2379815" y="8085666"/>
            <a:ext cx="105482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Leadership skills- Assist in organising and running geocaching for local primary</a:t>
            </a:r>
          </a:p>
        </p:txBody>
      </p:sp>
      <p:cxnSp>
        <p:nvCxnSpPr>
          <p:cNvPr id="413" name="Straight Connector 412"/>
          <p:cNvCxnSpPr/>
          <p:nvPr/>
        </p:nvCxnSpPr>
        <p:spPr>
          <a:xfrm flipH="1" flipV="1">
            <a:off x="2802481" y="8729934"/>
            <a:ext cx="20129" cy="193397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flipV="1">
            <a:off x="1683021" y="8454959"/>
            <a:ext cx="125722" cy="46166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 flipV="1">
            <a:off x="4259645" y="5264801"/>
            <a:ext cx="257175" cy="46956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 txBox="1"/>
          <p:nvPr/>
        </p:nvSpPr>
        <p:spPr>
          <a:xfrm>
            <a:off x="4151955" y="4915308"/>
            <a:ext cx="1314389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Orienteering in preparation for D of E.</a:t>
            </a:r>
            <a:endParaRPr lang="en-US" dirty="0"/>
          </a:p>
        </p:txBody>
      </p:sp>
      <p:cxnSp>
        <p:nvCxnSpPr>
          <p:cNvPr id="421" name="Straight Connector 420"/>
          <p:cNvCxnSpPr/>
          <p:nvPr/>
        </p:nvCxnSpPr>
        <p:spPr>
          <a:xfrm>
            <a:off x="8174555" y="6997532"/>
            <a:ext cx="494101" cy="352823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>
            <a:off x="8174268" y="7505203"/>
            <a:ext cx="92091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 Attacking and defending tactics in Table tennis &amp; Tchoukball 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2608335" y="4854800"/>
            <a:ext cx="92091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Tactics and further develop skills in Basketball &amp; Dodgeball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28" name="Straight Connector 427"/>
          <p:cNvCxnSpPr>
            <a:endCxn id="239" idx="0"/>
          </p:cNvCxnSpPr>
          <p:nvPr/>
        </p:nvCxnSpPr>
        <p:spPr>
          <a:xfrm>
            <a:off x="3094030" y="5504402"/>
            <a:ext cx="156089" cy="222636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5FAFFACD-6E77-A76C-6D86-ADEAC5C12F92}"/>
              </a:ext>
            </a:extLst>
          </p:cNvPr>
          <p:cNvCxnSpPr>
            <a:cxnSpLocks/>
          </p:cNvCxnSpPr>
          <p:nvPr/>
        </p:nvCxnSpPr>
        <p:spPr>
          <a:xfrm flipH="1" flipV="1">
            <a:off x="7002784" y="10001780"/>
            <a:ext cx="16234" cy="3663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BE9E29-B913-E181-1AAC-ABBB1F9D1551}"/>
              </a:ext>
            </a:extLst>
          </p:cNvPr>
          <p:cNvCxnSpPr>
            <a:cxnSpLocks/>
          </p:cNvCxnSpPr>
          <p:nvPr/>
        </p:nvCxnSpPr>
        <p:spPr>
          <a:xfrm flipH="1">
            <a:off x="695917" y="11282106"/>
            <a:ext cx="382437" cy="443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1845C357-9904-B572-9B03-43A95D50388B}"/>
              </a:ext>
            </a:extLst>
          </p:cNvPr>
          <p:cNvCxnSpPr>
            <a:cxnSpLocks/>
          </p:cNvCxnSpPr>
          <p:nvPr/>
        </p:nvCxnSpPr>
        <p:spPr>
          <a:xfrm>
            <a:off x="838700" y="10653765"/>
            <a:ext cx="371133" cy="97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2" name="TextBox 431">
            <a:extLst>
              <a:ext uri="{FF2B5EF4-FFF2-40B4-BE49-F238E27FC236}">
                <a16:creationId xmlns:a16="http://schemas.microsoft.com/office/drawing/2014/main" id="{1F675E03-0BFA-5E88-2B89-E5630E414E18}"/>
              </a:ext>
            </a:extLst>
          </p:cNvPr>
          <p:cNvSpPr txBox="1"/>
          <p:nvPr/>
        </p:nvSpPr>
        <p:spPr>
          <a:xfrm>
            <a:off x="782166" y="9554378"/>
            <a:ext cx="795298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Rugby Union- Rules and gameplay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65AC9731-7E31-C420-F09B-E9F8979EB494}"/>
              </a:ext>
            </a:extLst>
          </p:cNvPr>
          <p:cNvSpPr txBox="1"/>
          <p:nvPr/>
        </p:nvSpPr>
        <p:spPr>
          <a:xfrm>
            <a:off x="6432086" y="9557245"/>
            <a:ext cx="1302031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Continued fixtures throughout the year against local schools.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8812C44F-19EF-EB37-52C1-18BEE3F302D2}"/>
              </a:ext>
            </a:extLst>
          </p:cNvPr>
          <p:cNvCxnSpPr>
            <a:cxnSpLocks/>
          </p:cNvCxnSpPr>
          <p:nvPr/>
        </p:nvCxnSpPr>
        <p:spPr>
          <a:xfrm flipH="1" flipV="1">
            <a:off x="2004059" y="9793636"/>
            <a:ext cx="241539" cy="6026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5" name="TextBox 434">
            <a:extLst>
              <a:ext uri="{FF2B5EF4-FFF2-40B4-BE49-F238E27FC236}">
                <a16:creationId xmlns:a16="http://schemas.microsoft.com/office/drawing/2014/main" id="{9995505C-83DA-8D5F-957F-383B13DC7DC3}"/>
              </a:ext>
            </a:extLst>
          </p:cNvPr>
          <p:cNvSpPr txBox="1"/>
          <p:nvPr/>
        </p:nvSpPr>
        <p:spPr>
          <a:xfrm>
            <a:off x="1514234" y="9205214"/>
            <a:ext cx="976368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Dodgeball rules and basic gameplay and local competition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EF5E6A7F-1797-03E6-7067-2F14745FA310}"/>
              </a:ext>
            </a:extLst>
          </p:cNvPr>
          <p:cNvSpPr txBox="1"/>
          <p:nvPr/>
        </p:nvSpPr>
        <p:spPr>
          <a:xfrm>
            <a:off x="20540" y="7989757"/>
            <a:ext cx="1009401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Identify key muscle groups and how we lead a healthy active lifestyle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2E1ADE50-EED3-A92B-AEE1-693FC947B2A2}"/>
              </a:ext>
            </a:extLst>
          </p:cNvPr>
          <p:cNvSpPr txBox="1"/>
          <p:nvPr/>
        </p:nvSpPr>
        <p:spPr>
          <a:xfrm>
            <a:off x="8143060" y="4938491"/>
            <a:ext cx="1203266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Begin to lead warm ups and small activities.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9A4ACC7-EC26-EBE8-7910-75F423948CA7}"/>
              </a:ext>
            </a:extLst>
          </p:cNvPr>
          <p:cNvCxnSpPr>
            <a:cxnSpLocks/>
          </p:cNvCxnSpPr>
          <p:nvPr/>
        </p:nvCxnSpPr>
        <p:spPr>
          <a:xfrm flipV="1">
            <a:off x="8402206" y="5318417"/>
            <a:ext cx="221412" cy="5288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4" name="Oval 303">
            <a:extLst>
              <a:ext uri="{FF2B5EF4-FFF2-40B4-BE49-F238E27FC236}">
                <a16:creationId xmlns:a16="http://schemas.microsoft.com/office/drawing/2014/main" id="{2CDFB49A-1783-889A-F840-1A710D3B1575}"/>
              </a:ext>
            </a:extLst>
          </p:cNvPr>
          <p:cNvSpPr/>
          <p:nvPr/>
        </p:nvSpPr>
        <p:spPr>
          <a:xfrm>
            <a:off x="8095501" y="1015156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8AD871B-DCC6-5783-AF50-B1E32AE6460C}"/>
              </a:ext>
            </a:extLst>
          </p:cNvPr>
          <p:cNvCxnSpPr>
            <a:cxnSpLocks/>
          </p:cNvCxnSpPr>
          <p:nvPr/>
        </p:nvCxnSpPr>
        <p:spPr>
          <a:xfrm flipH="1" flipV="1">
            <a:off x="8155309" y="10182754"/>
            <a:ext cx="530584" cy="4996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06F01D71-207E-27BD-EEDE-2530024F0B8B}"/>
              </a:ext>
            </a:extLst>
          </p:cNvPr>
          <p:cNvSpPr txBox="1"/>
          <p:nvPr/>
        </p:nvSpPr>
        <p:spPr>
          <a:xfrm>
            <a:off x="8060861" y="10814544"/>
            <a:ext cx="1302031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Links with community clubs</a:t>
            </a:r>
          </a:p>
        </p:txBody>
      </p: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4FFE1082-5928-198A-31E1-8C5A03B7D3FD}"/>
              </a:ext>
            </a:extLst>
          </p:cNvPr>
          <p:cNvCxnSpPr>
            <a:cxnSpLocks/>
          </p:cNvCxnSpPr>
          <p:nvPr/>
        </p:nvCxnSpPr>
        <p:spPr>
          <a:xfrm flipV="1">
            <a:off x="8535555" y="6299492"/>
            <a:ext cx="469062" cy="3002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H="1" flipV="1">
            <a:off x="5061414" y="775445"/>
            <a:ext cx="34687" cy="253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H="1" flipV="1">
            <a:off x="3465218" y="704850"/>
            <a:ext cx="35942" cy="3149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H="1" flipV="1">
            <a:off x="1447981" y="805452"/>
            <a:ext cx="375801" cy="2443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H="1" flipV="1">
            <a:off x="765871" y="1627105"/>
            <a:ext cx="251461" cy="77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1" name="TextBox 350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-51665" y="1350607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Sports science- How the body works during exercise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1537713" y="1651171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Create medium and long term fitness plans with specific aims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8604752" y="5897135"/>
            <a:ext cx="92091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 Cross-Country competitions</a:t>
            </a:r>
            <a:endParaRPr lang="en-GB" sz="800" dirty="0">
              <a:ea typeface="Calibri"/>
              <a:cs typeface="Calibri"/>
            </a:endParaRP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3806797" y="8350243"/>
            <a:ext cx="0" cy="4886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H="1" flipV="1">
            <a:off x="920766" y="2582245"/>
            <a:ext cx="457028" cy="2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6" name="TextBox 445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34571" y="217857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 tactical knowledge of a range of sports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720355" y="430377"/>
            <a:ext cx="100832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Lead a variety of sporting drills in lessons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6BCEA73F-FD33-4123-8117-D1D7ADE68C7F}"/>
              </a:ext>
            </a:extLst>
          </p:cNvPr>
          <p:cNvSpPr txBox="1"/>
          <p:nvPr/>
        </p:nvSpPr>
        <p:spPr>
          <a:xfrm>
            <a:off x="2595302" y="160860"/>
            <a:ext cx="100832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 peer feedbacks &amp; self evaluations across sporting disciplines</a:t>
            </a:r>
          </a:p>
        </p:txBody>
      </p:sp>
      <p:grpSp>
        <p:nvGrpSpPr>
          <p:cNvPr id="389" name="Group 388"/>
          <p:cNvGrpSpPr/>
          <p:nvPr/>
        </p:nvGrpSpPr>
        <p:grpSpPr>
          <a:xfrm>
            <a:off x="2902031" y="12429626"/>
            <a:ext cx="323431" cy="323431"/>
            <a:chOff x="0" y="0"/>
            <a:chExt cx="1238250" cy="1238250"/>
          </a:xfrm>
        </p:grpSpPr>
        <p:sp>
          <p:nvSpPr>
            <p:cNvPr id="393" name="Rectangle 39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47" name="Picture 44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49" name="Group 448"/>
          <p:cNvGrpSpPr/>
          <p:nvPr/>
        </p:nvGrpSpPr>
        <p:grpSpPr>
          <a:xfrm>
            <a:off x="3661204" y="12376890"/>
            <a:ext cx="323431" cy="323431"/>
            <a:chOff x="0" y="0"/>
            <a:chExt cx="1238250" cy="1238250"/>
          </a:xfrm>
        </p:grpSpPr>
        <p:sp>
          <p:nvSpPr>
            <p:cNvPr id="451" name="Rectangle 45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53" name="Picture 45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55" name="Group 454"/>
          <p:cNvGrpSpPr/>
          <p:nvPr/>
        </p:nvGrpSpPr>
        <p:grpSpPr>
          <a:xfrm>
            <a:off x="4212966" y="12333014"/>
            <a:ext cx="323431" cy="323431"/>
            <a:chOff x="0" y="0"/>
            <a:chExt cx="1238250" cy="1238250"/>
          </a:xfrm>
        </p:grpSpPr>
        <p:sp>
          <p:nvSpPr>
            <p:cNvPr id="456" name="Rectangle 45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57" name="Picture 45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E182F773-E304-4E11-B655-591767407A10}"/>
              </a:ext>
            </a:extLst>
          </p:cNvPr>
          <p:cNvCxnSpPr>
            <a:stCxn id="707" idx="0"/>
          </p:cNvCxnSpPr>
          <p:nvPr/>
        </p:nvCxnSpPr>
        <p:spPr>
          <a:xfrm flipH="1" flipV="1">
            <a:off x="2165778" y="11806429"/>
            <a:ext cx="374375" cy="55290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61" name="Group 460"/>
          <p:cNvGrpSpPr/>
          <p:nvPr/>
        </p:nvGrpSpPr>
        <p:grpSpPr>
          <a:xfrm>
            <a:off x="6112125" y="7505895"/>
            <a:ext cx="211742" cy="239224"/>
            <a:chOff x="0" y="0"/>
            <a:chExt cx="1238250" cy="1238250"/>
          </a:xfrm>
        </p:grpSpPr>
        <p:sp>
          <p:nvSpPr>
            <p:cNvPr id="462" name="Rectangle 46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3" name="Picture 462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64" name="Group 463"/>
          <p:cNvGrpSpPr/>
          <p:nvPr/>
        </p:nvGrpSpPr>
        <p:grpSpPr>
          <a:xfrm>
            <a:off x="6380220" y="7505895"/>
            <a:ext cx="211742" cy="239224"/>
            <a:chOff x="0" y="0"/>
            <a:chExt cx="1238250" cy="1238250"/>
          </a:xfrm>
        </p:grpSpPr>
        <p:sp>
          <p:nvSpPr>
            <p:cNvPr id="465" name="Rectangle 46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6" name="Picture 465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67" name="Group 466"/>
          <p:cNvGrpSpPr/>
          <p:nvPr/>
        </p:nvGrpSpPr>
        <p:grpSpPr>
          <a:xfrm>
            <a:off x="6657931" y="7498436"/>
            <a:ext cx="211742" cy="239224"/>
            <a:chOff x="0" y="0"/>
            <a:chExt cx="1238250" cy="1238250"/>
          </a:xfrm>
        </p:grpSpPr>
        <p:sp>
          <p:nvSpPr>
            <p:cNvPr id="468" name="Rectangle 46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69" name="Picture 46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470" name="Group 469"/>
          <p:cNvGrpSpPr/>
          <p:nvPr/>
        </p:nvGrpSpPr>
        <p:grpSpPr>
          <a:xfrm>
            <a:off x="586936" y="5759922"/>
            <a:ext cx="211742" cy="239224"/>
            <a:chOff x="0" y="0"/>
            <a:chExt cx="1238250" cy="1238250"/>
          </a:xfrm>
        </p:grpSpPr>
        <p:sp>
          <p:nvSpPr>
            <p:cNvPr id="471" name="Rectangle 47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2" name="Picture 471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73" name="Group 472"/>
          <p:cNvGrpSpPr/>
          <p:nvPr/>
        </p:nvGrpSpPr>
        <p:grpSpPr>
          <a:xfrm>
            <a:off x="266086" y="6128792"/>
            <a:ext cx="211742" cy="239224"/>
            <a:chOff x="0" y="0"/>
            <a:chExt cx="1238250" cy="1238250"/>
          </a:xfrm>
        </p:grpSpPr>
        <p:sp>
          <p:nvSpPr>
            <p:cNvPr id="474" name="Rectangle 47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5" name="Picture 474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76" name="Group 475"/>
          <p:cNvGrpSpPr/>
          <p:nvPr/>
        </p:nvGrpSpPr>
        <p:grpSpPr>
          <a:xfrm>
            <a:off x="295489" y="5804915"/>
            <a:ext cx="211742" cy="239224"/>
            <a:chOff x="0" y="0"/>
            <a:chExt cx="1238250" cy="1238250"/>
          </a:xfrm>
        </p:grpSpPr>
        <p:sp>
          <p:nvSpPr>
            <p:cNvPr id="477" name="Rectangle 47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78" name="Picture 47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479" name="Group 478"/>
          <p:cNvGrpSpPr/>
          <p:nvPr/>
        </p:nvGrpSpPr>
        <p:grpSpPr>
          <a:xfrm>
            <a:off x="8751690" y="6314963"/>
            <a:ext cx="211742" cy="239224"/>
            <a:chOff x="0" y="0"/>
            <a:chExt cx="1238250" cy="1238250"/>
          </a:xfrm>
        </p:grpSpPr>
        <p:sp>
          <p:nvSpPr>
            <p:cNvPr id="480" name="Rectangle 47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81" name="Picture 480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82" name="Group 481"/>
          <p:cNvGrpSpPr/>
          <p:nvPr/>
        </p:nvGrpSpPr>
        <p:grpSpPr>
          <a:xfrm>
            <a:off x="9004667" y="6314963"/>
            <a:ext cx="211742" cy="239224"/>
            <a:chOff x="0" y="0"/>
            <a:chExt cx="1238250" cy="1238250"/>
          </a:xfrm>
        </p:grpSpPr>
        <p:sp>
          <p:nvSpPr>
            <p:cNvPr id="483" name="Rectangle 48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84" name="Picture 483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85" name="Group 484"/>
          <p:cNvGrpSpPr/>
          <p:nvPr/>
        </p:nvGrpSpPr>
        <p:grpSpPr>
          <a:xfrm>
            <a:off x="9267712" y="6313179"/>
            <a:ext cx="211742" cy="239224"/>
            <a:chOff x="0" y="0"/>
            <a:chExt cx="1238250" cy="1238250"/>
          </a:xfrm>
        </p:grpSpPr>
        <p:sp>
          <p:nvSpPr>
            <p:cNvPr id="486" name="Rectangle 48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87" name="Picture 48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488" name="Group 487"/>
          <p:cNvGrpSpPr/>
          <p:nvPr/>
        </p:nvGrpSpPr>
        <p:grpSpPr>
          <a:xfrm>
            <a:off x="1545413" y="3686850"/>
            <a:ext cx="211742" cy="239224"/>
            <a:chOff x="0" y="0"/>
            <a:chExt cx="1238250" cy="1238250"/>
          </a:xfrm>
        </p:grpSpPr>
        <p:sp>
          <p:nvSpPr>
            <p:cNvPr id="489" name="Rectangle 48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0" name="Picture 489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91" name="Group 490"/>
          <p:cNvGrpSpPr/>
          <p:nvPr/>
        </p:nvGrpSpPr>
        <p:grpSpPr>
          <a:xfrm>
            <a:off x="1638082" y="3336189"/>
            <a:ext cx="211742" cy="239224"/>
            <a:chOff x="0" y="0"/>
            <a:chExt cx="1238250" cy="1238250"/>
          </a:xfrm>
        </p:grpSpPr>
        <p:sp>
          <p:nvSpPr>
            <p:cNvPr id="492" name="Rectangle 49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3" name="Picture 492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94" name="Group 493"/>
          <p:cNvGrpSpPr/>
          <p:nvPr/>
        </p:nvGrpSpPr>
        <p:grpSpPr>
          <a:xfrm>
            <a:off x="1755610" y="2932550"/>
            <a:ext cx="211742" cy="239224"/>
            <a:chOff x="0" y="0"/>
            <a:chExt cx="1238250" cy="1238250"/>
          </a:xfrm>
        </p:grpSpPr>
        <p:sp>
          <p:nvSpPr>
            <p:cNvPr id="495" name="Rectangle 49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496" name="Picture 49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06" name="Group 505"/>
          <p:cNvGrpSpPr/>
          <p:nvPr/>
        </p:nvGrpSpPr>
        <p:grpSpPr>
          <a:xfrm>
            <a:off x="8608800" y="4246460"/>
            <a:ext cx="211742" cy="239224"/>
            <a:chOff x="0" y="0"/>
            <a:chExt cx="1238250" cy="1238250"/>
          </a:xfrm>
        </p:grpSpPr>
        <p:sp>
          <p:nvSpPr>
            <p:cNvPr id="507" name="Rectangle 50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08" name="Picture 507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09" name="Group 508"/>
          <p:cNvGrpSpPr/>
          <p:nvPr/>
        </p:nvGrpSpPr>
        <p:grpSpPr>
          <a:xfrm>
            <a:off x="8876895" y="4246460"/>
            <a:ext cx="211742" cy="239224"/>
            <a:chOff x="0" y="0"/>
            <a:chExt cx="1238250" cy="1238250"/>
          </a:xfrm>
        </p:grpSpPr>
        <p:sp>
          <p:nvSpPr>
            <p:cNvPr id="510" name="Rectangle 50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1" name="Picture 510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12" name="Group 511"/>
          <p:cNvGrpSpPr/>
          <p:nvPr/>
        </p:nvGrpSpPr>
        <p:grpSpPr>
          <a:xfrm>
            <a:off x="9154606" y="4239001"/>
            <a:ext cx="211742" cy="239224"/>
            <a:chOff x="0" y="0"/>
            <a:chExt cx="1238250" cy="1238250"/>
          </a:xfrm>
        </p:grpSpPr>
        <p:sp>
          <p:nvSpPr>
            <p:cNvPr id="513" name="Rectangle 51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4" name="Picture 51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15" name="Group 514"/>
          <p:cNvGrpSpPr/>
          <p:nvPr/>
        </p:nvGrpSpPr>
        <p:grpSpPr>
          <a:xfrm>
            <a:off x="2838410" y="1401281"/>
            <a:ext cx="211742" cy="239224"/>
            <a:chOff x="0" y="0"/>
            <a:chExt cx="1238250" cy="1238250"/>
          </a:xfrm>
        </p:grpSpPr>
        <p:sp>
          <p:nvSpPr>
            <p:cNvPr id="516" name="Rectangle 51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17" name="Picture 516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18" name="Group 517"/>
          <p:cNvGrpSpPr/>
          <p:nvPr/>
        </p:nvGrpSpPr>
        <p:grpSpPr>
          <a:xfrm>
            <a:off x="2845607" y="1741943"/>
            <a:ext cx="211742" cy="239224"/>
            <a:chOff x="0" y="0"/>
            <a:chExt cx="1238250" cy="1238250"/>
          </a:xfrm>
        </p:grpSpPr>
        <p:sp>
          <p:nvSpPr>
            <p:cNvPr id="519" name="Rectangle 51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0" name="Picture 519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21" name="Group 520"/>
          <p:cNvGrpSpPr/>
          <p:nvPr/>
        </p:nvGrpSpPr>
        <p:grpSpPr>
          <a:xfrm>
            <a:off x="2847980" y="2094698"/>
            <a:ext cx="211742" cy="239224"/>
            <a:chOff x="0" y="0"/>
            <a:chExt cx="1238250" cy="1238250"/>
          </a:xfrm>
        </p:grpSpPr>
        <p:sp>
          <p:nvSpPr>
            <p:cNvPr id="522" name="Rectangle 52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3" name="Picture 5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24" name="Group 523"/>
          <p:cNvGrpSpPr/>
          <p:nvPr/>
        </p:nvGrpSpPr>
        <p:grpSpPr>
          <a:xfrm>
            <a:off x="3557061" y="193808"/>
            <a:ext cx="274788" cy="274788"/>
            <a:chOff x="0" y="0"/>
            <a:chExt cx="1238250" cy="1238250"/>
          </a:xfrm>
        </p:grpSpPr>
        <p:sp>
          <p:nvSpPr>
            <p:cNvPr id="525" name="Rectangle 52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6" name="Picture 525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08" t="6486" r="5407"/>
            <a:stretch/>
          </p:blipFill>
          <p:spPr bwMode="auto">
            <a:xfrm>
              <a:off x="163285" y="195943"/>
              <a:ext cx="924560" cy="94107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27" name="Group 526"/>
          <p:cNvGrpSpPr/>
          <p:nvPr/>
        </p:nvGrpSpPr>
        <p:grpSpPr>
          <a:xfrm>
            <a:off x="6622196" y="2977524"/>
            <a:ext cx="274788" cy="274788"/>
            <a:chOff x="0" y="0"/>
            <a:chExt cx="1238250" cy="1238250"/>
          </a:xfrm>
        </p:grpSpPr>
        <p:sp>
          <p:nvSpPr>
            <p:cNvPr id="528" name="Rectangle 52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29" name="Picture 528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08" t="6486" r="5407"/>
            <a:stretch/>
          </p:blipFill>
          <p:spPr bwMode="auto">
            <a:xfrm>
              <a:off x="163285" y="195943"/>
              <a:ext cx="924560" cy="94107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0" name="Group 529"/>
          <p:cNvGrpSpPr/>
          <p:nvPr/>
        </p:nvGrpSpPr>
        <p:grpSpPr>
          <a:xfrm>
            <a:off x="3876094" y="169978"/>
            <a:ext cx="292110" cy="303158"/>
            <a:chOff x="0" y="0"/>
            <a:chExt cx="1238250" cy="1238250"/>
          </a:xfrm>
        </p:grpSpPr>
        <p:sp>
          <p:nvSpPr>
            <p:cNvPr id="531" name="Rectangle 53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2" name="Picture 531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3" name="Group 532"/>
          <p:cNvGrpSpPr/>
          <p:nvPr/>
        </p:nvGrpSpPr>
        <p:grpSpPr>
          <a:xfrm>
            <a:off x="4889299" y="2905312"/>
            <a:ext cx="292110" cy="303158"/>
            <a:chOff x="0" y="0"/>
            <a:chExt cx="1238250" cy="1238250"/>
          </a:xfrm>
        </p:grpSpPr>
        <p:sp>
          <p:nvSpPr>
            <p:cNvPr id="534" name="Rectangle 53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5" name="Picture 534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6" name="Group 535"/>
          <p:cNvGrpSpPr/>
          <p:nvPr/>
        </p:nvGrpSpPr>
        <p:grpSpPr>
          <a:xfrm>
            <a:off x="142968" y="2631439"/>
            <a:ext cx="292110" cy="303158"/>
            <a:chOff x="0" y="0"/>
            <a:chExt cx="1238250" cy="1238250"/>
          </a:xfrm>
        </p:grpSpPr>
        <p:sp>
          <p:nvSpPr>
            <p:cNvPr id="537" name="Rectangle 53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38" name="Picture 537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39" name="Group 538"/>
          <p:cNvGrpSpPr/>
          <p:nvPr/>
        </p:nvGrpSpPr>
        <p:grpSpPr>
          <a:xfrm>
            <a:off x="3402345" y="5284055"/>
            <a:ext cx="292110" cy="303158"/>
            <a:chOff x="0" y="0"/>
            <a:chExt cx="1238250" cy="1238250"/>
          </a:xfrm>
        </p:grpSpPr>
        <p:sp>
          <p:nvSpPr>
            <p:cNvPr id="540" name="Rectangle 53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41" name="Picture 540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42" name="Group 541"/>
          <p:cNvGrpSpPr/>
          <p:nvPr/>
        </p:nvGrpSpPr>
        <p:grpSpPr>
          <a:xfrm>
            <a:off x="5351950" y="6105819"/>
            <a:ext cx="292110" cy="303158"/>
            <a:chOff x="0" y="0"/>
            <a:chExt cx="1238250" cy="1238250"/>
          </a:xfrm>
        </p:grpSpPr>
        <p:sp>
          <p:nvSpPr>
            <p:cNvPr id="543" name="Rectangle 54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44" name="Picture 543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45" name="Group 544"/>
          <p:cNvGrpSpPr/>
          <p:nvPr/>
        </p:nvGrpSpPr>
        <p:grpSpPr>
          <a:xfrm flipV="1">
            <a:off x="9004617" y="6923830"/>
            <a:ext cx="442099" cy="109673"/>
            <a:chOff x="0" y="0"/>
            <a:chExt cx="1238250" cy="1238250"/>
          </a:xfrm>
        </p:grpSpPr>
        <p:sp>
          <p:nvSpPr>
            <p:cNvPr id="546" name="Rectangle 54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47" name="Picture 546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09"/>
            <a:stretch/>
          </p:blipFill>
          <p:spPr bwMode="auto">
            <a:xfrm>
              <a:off x="76200" y="76200"/>
              <a:ext cx="1102995" cy="10775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48" name="Group 547"/>
          <p:cNvGrpSpPr/>
          <p:nvPr/>
        </p:nvGrpSpPr>
        <p:grpSpPr>
          <a:xfrm>
            <a:off x="8129339" y="12291170"/>
            <a:ext cx="403717" cy="403717"/>
            <a:chOff x="0" y="0"/>
            <a:chExt cx="1238250" cy="1238250"/>
          </a:xfrm>
        </p:grpSpPr>
        <p:sp>
          <p:nvSpPr>
            <p:cNvPr id="550" name="Rectangle 54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52" name="Picture 551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54" name="Group 553"/>
          <p:cNvGrpSpPr/>
          <p:nvPr/>
        </p:nvGrpSpPr>
        <p:grpSpPr>
          <a:xfrm>
            <a:off x="8753129" y="9484658"/>
            <a:ext cx="403717" cy="403717"/>
            <a:chOff x="0" y="0"/>
            <a:chExt cx="1238250" cy="1238250"/>
          </a:xfrm>
        </p:grpSpPr>
        <p:sp>
          <p:nvSpPr>
            <p:cNvPr id="556" name="Rectangle 55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59" name="Picture 558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63" name="Group 562"/>
          <p:cNvGrpSpPr/>
          <p:nvPr/>
        </p:nvGrpSpPr>
        <p:grpSpPr>
          <a:xfrm>
            <a:off x="4016043" y="7282802"/>
            <a:ext cx="403717" cy="403717"/>
            <a:chOff x="0" y="0"/>
            <a:chExt cx="1238250" cy="1238250"/>
          </a:xfrm>
        </p:grpSpPr>
        <p:sp>
          <p:nvSpPr>
            <p:cNvPr id="564" name="Rectangle 56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68" name="Picture 567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69" name="Group 568"/>
          <p:cNvGrpSpPr/>
          <p:nvPr/>
        </p:nvGrpSpPr>
        <p:grpSpPr>
          <a:xfrm>
            <a:off x="7462282" y="4033989"/>
            <a:ext cx="403717" cy="403717"/>
            <a:chOff x="0" y="0"/>
            <a:chExt cx="1238250" cy="1238250"/>
          </a:xfrm>
        </p:grpSpPr>
        <p:sp>
          <p:nvSpPr>
            <p:cNvPr id="570" name="Rectangle 56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73" name="Picture 572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76" name="Group 575"/>
          <p:cNvGrpSpPr/>
          <p:nvPr/>
        </p:nvGrpSpPr>
        <p:grpSpPr>
          <a:xfrm>
            <a:off x="7438753" y="1928732"/>
            <a:ext cx="403717" cy="403717"/>
            <a:chOff x="0" y="0"/>
            <a:chExt cx="1238250" cy="1238250"/>
          </a:xfrm>
        </p:grpSpPr>
        <p:sp>
          <p:nvSpPr>
            <p:cNvPr id="579" name="Rectangle 57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82" name="Picture 581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10465" r="7227"/>
            <a:stretch/>
          </p:blipFill>
          <p:spPr bwMode="auto">
            <a:xfrm>
              <a:off x="130628" y="152400"/>
              <a:ext cx="1005205" cy="9779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83" name="Group 582"/>
          <p:cNvGrpSpPr/>
          <p:nvPr/>
        </p:nvGrpSpPr>
        <p:grpSpPr>
          <a:xfrm>
            <a:off x="2404604" y="11511923"/>
            <a:ext cx="381000" cy="381000"/>
            <a:chOff x="0" y="0"/>
            <a:chExt cx="1238250" cy="1238250"/>
          </a:xfrm>
        </p:grpSpPr>
        <p:sp>
          <p:nvSpPr>
            <p:cNvPr id="590" name="Rectangle 58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91" name="Picture 590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84" name="Group 583"/>
          <p:cNvGrpSpPr/>
          <p:nvPr/>
        </p:nvGrpSpPr>
        <p:grpSpPr>
          <a:xfrm>
            <a:off x="2397648" y="10759994"/>
            <a:ext cx="381000" cy="381000"/>
            <a:chOff x="0" y="0"/>
            <a:chExt cx="1238250" cy="1238250"/>
          </a:xfrm>
        </p:grpSpPr>
        <p:sp>
          <p:nvSpPr>
            <p:cNvPr id="585" name="Rectangle 58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89" name="Picture 588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592" name="Group 591"/>
          <p:cNvGrpSpPr/>
          <p:nvPr/>
        </p:nvGrpSpPr>
        <p:grpSpPr>
          <a:xfrm>
            <a:off x="4323809" y="9881872"/>
            <a:ext cx="381000" cy="381000"/>
            <a:chOff x="0" y="0"/>
            <a:chExt cx="1238250" cy="1238250"/>
          </a:xfrm>
        </p:grpSpPr>
        <p:sp>
          <p:nvSpPr>
            <p:cNvPr id="597" name="Rectangle 59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98" name="Picture 597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93" name="Group 592"/>
          <p:cNvGrpSpPr/>
          <p:nvPr/>
        </p:nvGrpSpPr>
        <p:grpSpPr>
          <a:xfrm>
            <a:off x="360141" y="10696717"/>
            <a:ext cx="381000" cy="381000"/>
            <a:chOff x="0" y="0"/>
            <a:chExt cx="1238250" cy="1238250"/>
          </a:xfrm>
        </p:grpSpPr>
        <p:sp>
          <p:nvSpPr>
            <p:cNvPr id="594" name="Rectangle 59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596" name="Picture 59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31"/>
              <a:ext cx="1098549" cy="981074"/>
            </a:xfrm>
            <a:prstGeom prst="rect">
              <a:avLst/>
            </a:prstGeom>
          </p:spPr>
        </p:pic>
      </p:grpSp>
      <p:grpSp>
        <p:nvGrpSpPr>
          <p:cNvPr id="601" name="Group 600"/>
          <p:cNvGrpSpPr/>
          <p:nvPr/>
        </p:nvGrpSpPr>
        <p:grpSpPr>
          <a:xfrm>
            <a:off x="686341" y="7490040"/>
            <a:ext cx="381000" cy="381000"/>
            <a:chOff x="0" y="0"/>
            <a:chExt cx="1238250" cy="1238250"/>
          </a:xfrm>
        </p:grpSpPr>
        <p:sp>
          <p:nvSpPr>
            <p:cNvPr id="609" name="Rectangle 60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10" name="Picture 609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04" name="Group 603"/>
          <p:cNvGrpSpPr/>
          <p:nvPr/>
        </p:nvGrpSpPr>
        <p:grpSpPr>
          <a:xfrm>
            <a:off x="220886" y="7490040"/>
            <a:ext cx="381000" cy="381000"/>
            <a:chOff x="0" y="0"/>
            <a:chExt cx="1238250" cy="1238250"/>
          </a:xfrm>
        </p:grpSpPr>
        <p:sp>
          <p:nvSpPr>
            <p:cNvPr id="607" name="Rectangle 60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08" name="Picture 607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12" name="Group 611"/>
          <p:cNvGrpSpPr/>
          <p:nvPr/>
        </p:nvGrpSpPr>
        <p:grpSpPr>
          <a:xfrm>
            <a:off x="719630" y="5244707"/>
            <a:ext cx="381000" cy="381000"/>
            <a:chOff x="0" y="0"/>
            <a:chExt cx="1238250" cy="1238250"/>
          </a:xfrm>
        </p:grpSpPr>
        <p:sp>
          <p:nvSpPr>
            <p:cNvPr id="619" name="Rectangle 618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22" name="Picture 621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13" name="Group 612"/>
          <p:cNvGrpSpPr/>
          <p:nvPr/>
        </p:nvGrpSpPr>
        <p:grpSpPr>
          <a:xfrm>
            <a:off x="254175" y="5244707"/>
            <a:ext cx="381000" cy="381000"/>
            <a:chOff x="0" y="0"/>
            <a:chExt cx="1238250" cy="1238250"/>
          </a:xfrm>
        </p:grpSpPr>
        <p:sp>
          <p:nvSpPr>
            <p:cNvPr id="616" name="Rectangle 615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18" name="Picture 617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23" name="Group 622"/>
          <p:cNvGrpSpPr/>
          <p:nvPr/>
        </p:nvGrpSpPr>
        <p:grpSpPr>
          <a:xfrm>
            <a:off x="5085344" y="4116290"/>
            <a:ext cx="381000" cy="381000"/>
            <a:chOff x="0" y="0"/>
            <a:chExt cx="1238250" cy="1238250"/>
          </a:xfrm>
        </p:grpSpPr>
        <p:sp>
          <p:nvSpPr>
            <p:cNvPr id="627" name="Rectangle 62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0" name="Picture 629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24" name="Group 623"/>
          <p:cNvGrpSpPr/>
          <p:nvPr/>
        </p:nvGrpSpPr>
        <p:grpSpPr>
          <a:xfrm>
            <a:off x="3554821" y="3504004"/>
            <a:ext cx="381000" cy="381000"/>
            <a:chOff x="0" y="0"/>
            <a:chExt cx="1238250" cy="1238250"/>
          </a:xfrm>
        </p:grpSpPr>
        <p:sp>
          <p:nvSpPr>
            <p:cNvPr id="625" name="Rectangle 62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26" name="Picture 62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31" name="Group 630"/>
          <p:cNvGrpSpPr/>
          <p:nvPr/>
        </p:nvGrpSpPr>
        <p:grpSpPr>
          <a:xfrm>
            <a:off x="4729197" y="2479860"/>
            <a:ext cx="381000" cy="381000"/>
            <a:chOff x="0" y="0"/>
            <a:chExt cx="1238250" cy="1238250"/>
          </a:xfrm>
        </p:grpSpPr>
        <p:sp>
          <p:nvSpPr>
            <p:cNvPr id="632" name="Rectangle 63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3" name="Picture 632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6" r="18295"/>
            <a:stretch/>
          </p:blipFill>
          <p:spPr bwMode="auto">
            <a:xfrm>
              <a:off x="133350" y="95250"/>
              <a:ext cx="981075" cy="10915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34" name="Group 633"/>
          <p:cNvGrpSpPr/>
          <p:nvPr/>
        </p:nvGrpSpPr>
        <p:grpSpPr>
          <a:xfrm>
            <a:off x="4263742" y="2479860"/>
            <a:ext cx="381000" cy="381000"/>
            <a:chOff x="0" y="0"/>
            <a:chExt cx="1238250" cy="1238250"/>
          </a:xfrm>
        </p:grpSpPr>
        <p:sp>
          <p:nvSpPr>
            <p:cNvPr id="635" name="Rectangle 63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36" name="Picture 63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grpSp>
        <p:nvGrpSpPr>
          <p:cNvPr id="641" name="Group 640"/>
          <p:cNvGrpSpPr/>
          <p:nvPr/>
        </p:nvGrpSpPr>
        <p:grpSpPr>
          <a:xfrm>
            <a:off x="8795719" y="8309999"/>
            <a:ext cx="388180" cy="388180"/>
            <a:chOff x="0" y="0"/>
            <a:chExt cx="1238250" cy="1238250"/>
          </a:xfrm>
        </p:grpSpPr>
        <p:sp>
          <p:nvSpPr>
            <p:cNvPr id="642" name="Rectangle 641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44" name="Picture 643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46" name="Group 645"/>
          <p:cNvGrpSpPr/>
          <p:nvPr/>
        </p:nvGrpSpPr>
        <p:grpSpPr>
          <a:xfrm>
            <a:off x="5875599" y="12351594"/>
            <a:ext cx="388180" cy="388180"/>
            <a:chOff x="0" y="0"/>
            <a:chExt cx="1238250" cy="1238250"/>
          </a:xfrm>
        </p:grpSpPr>
        <p:sp>
          <p:nvSpPr>
            <p:cNvPr id="647" name="Rectangle 646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48" name="Picture 647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49" name="Group 648"/>
          <p:cNvGrpSpPr/>
          <p:nvPr/>
        </p:nvGrpSpPr>
        <p:grpSpPr>
          <a:xfrm>
            <a:off x="3392058" y="7198495"/>
            <a:ext cx="388180" cy="388180"/>
            <a:chOff x="0" y="0"/>
            <a:chExt cx="1238250" cy="1238250"/>
          </a:xfrm>
        </p:grpSpPr>
        <p:sp>
          <p:nvSpPr>
            <p:cNvPr id="650" name="Rectangle 649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51" name="Picture 650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52" name="Group 651"/>
          <p:cNvGrpSpPr/>
          <p:nvPr/>
        </p:nvGrpSpPr>
        <p:grpSpPr>
          <a:xfrm>
            <a:off x="6305156" y="4053739"/>
            <a:ext cx="388180" cy="388180"/>
            <a:chOff x="0" y="0"/>
            <a:chExt cx="1238250" cy="1238250"/>
          </a:xfrm>
        </p:grpSpPr>
        <p:sp>
          <p:nvSpPr>
            <p:cNvPr id="653" name="Rectangle 652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54" name="Picture 653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55" name="Group 654"/>
          <p:cNvGrpSpPr/>
          <p:nvPr/>
        </p:nvGrpSpPr>
        <p:grpSpPr>
          <a:xfrm>
            <a:off x="7414053" y="2833203"/>
            <a:ext cx="388180" cy="388180"/>
            <a:chOff x="0" y="0"/>
            <a:chExt cx="1238250" cy="1238250"/>
          </a:xfrm>
        </p:grpSpPr>
        <p:sp>
          <p:nvSpPr>
            <p:cNvPr id="658" name="Rectangle 657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59" name="Picture 658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5" t="7465" b="7571"/>
            <a:stretch/>
          </p:blipFill>
          <p:spPr bwMode="auto">
            <a:xfrm>
              <a:off x="54428" y="152400"/>
              <a:ext cx="1161415" cy="9163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026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486821" y="9168033"/>
            <a:ext cx="911813" cy="3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7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5424335" y="9162160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8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3052908" y="5904570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0" name="Picture 8" descr="these animated athletes represent the olympic symbol's five rings |  Animation design, Sports illustrations design, Motion design animation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7" t="4307" r="8322" b="5280"/>
          <a:stretch/>
        </p:blipFill>
        <p:spPr bwMode="auto">
          <a:xfrm>
            <a:off x="750869" y="2738825"/>
            <a:ext cx="872683" cy="5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" name="Picture 5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039056" y="3083378"/>
            <a:ext cx="409962" cy="330789"/>
          </a:xfrm>
          <a:prstGeom prst="rect">
            <a:avLst/>
          </a:prstGeom>
        </p:spPr>
      </p:pic>
      <p:pic>
        <p:nvPicPr>
          <p:cNvPr id="503" name="Picture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138147" y="4771105"/>
            <a:ext cx="389015" cy="313886"/>
          </a:xfrm>
          <a:prstGeom prst="rect">
            <a:avLst/>
          </a:prstGeom>
        </p:spPr>
      </p:pic>
      <p:pic>
        <p:nvPicPr>
          <p:cNvPr id="504" name="Picture 5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767934" y="6207631"/>
            <a:ext cx="398409" cy="343890"/>
          </a:xfrm>
          <a:prstGeom prst="rect">
            <a:avLst/>
          </a:prstGeom>
        </p:spPr>
      </p:pic>
      <p:pic>
        <p:nvPicPr>
          <p:cNvPr id="505" name="Picture 5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960750" y="10724817"/>
            <a:ext cx="398409" cy="343890"/>
          </a:xfrm>
          <a:prstGeom prst="rect">
            <a:avLst/>
          </a:prstGeom>
        </p:spPr>
      </p:pic>
      <p:pic>
        <p:nvPicPr>
          <p:cNvPr id="63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2803457" y="1096855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632373" y="1085673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9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5760991" y="1078714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0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235583" y="1153776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1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258850" y="988010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853843" y="929239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3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3466416" y="931388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4" name="Group 663"/>
          <p:cNvGrpSpPr/>
          <p:nvPr/>
        </p:nvGrpSpPr>
        <p:grpSpPr>
          <a:xfrm>
            <a:off x="6500656" y="9996584"/>
            <a:ext cx="323431" cy="323431"/>
            <a:chOff x="0" y="0"/>
            <a:chExt cx="1238250" cy="1238250"/>
          </a:xfrm>
        </p:grpSpPr>
        <p:sp>
          <p:nvSpPr>
            <p:cNvPr id="665" name="Rectangle 664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66" name="Picture 66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r="15246"/>
            <a:stretch/>
          </p:blipFill>
          <p:spPr bwMode="auto">
            <a:xfrm>
              <a:off x="130628" y="97972"/>
              <a:ext cx="1007110" cy="10382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69" name="Group 668"/>
          <p:cNvGrpSpPr/>
          <p:nvPr/>
        </p:nvGrpSpPr>
        <p:grpSpPr>
          <a:xfrm>
            <a:off x="7110136" y="9981876"/>
            <a:ext cx="323431" cy="323431"/>
            <a:chOff x="0" y="0"/>
            <a:chExt cx="1238250" cy="1238250"/>
          </a:xfrm>
        </p:grpSpPr>
        <p:sp>
          <p:nvSpPr>
            <p:cNvPr id="671" name="Rectangle 670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72" name="Picture 67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87"/>
            <a:stretch/>
          </p:blipFill>
          <p:spPr bwMode="auto">
            <a:xfrm>
              <a:off x="108857" y="119743"/>
              <a:ext cx="1052830" cy="9785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73" name="Group 672"/>
          <p:cNvGrpSpPr/>
          <p:nvPr/>
        </p:nvGrpSpPr>
        <p:grpSpPr>
          <a:xfrm>
            <a:off x="7621575" y="9988549"/>
            <a:ext cx="323431" cy="323431"/>
            <a:chOff x="0" y="0"/>
            <a:chExt cx="1238250" cy="1238250"/>
          </a:xfrm>
        </p:grpSpPr>
        <p:sp>
          <p:nvSpPr>
            <p:cNvPr id="674" name="Rectangle 673"/>
            <p:cNvSpPr/>
            <p:nvPr/>
          </p:nvSpPr>
          <p:spPr>
            <a:xfrm>
              <a:off x="0" y="0"/>
              <a:ext cx="1238250" cy="12382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675" name="Picture 67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0629"/>
              <a:ext cx="1098550" cy="981075"/>
            </a:xfrm>
            <a:prstGeom prst="rect">
              <a:avLst/>
            </a:prstGeom>
          </p:spPr>
        </p:pic>
      </p:grpSp>
      <p:pic>
        <p:nvPicPr>
          <p:cNvPr id="676" name="Picture 6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860955" y="9255050"/>
            <a:ext cx="398409" cy="343890"/>
          </a:xfrm>
          <a:prstGeom prst="rect">
            <a:avLst/>
          </a:prstGeom>
        </p:spPr>
      </p:pic>
      <p:pic>
        <p:nvPicPr>
          <p:cNvPr id="67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7024316" y="7538005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4347" y="6288544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9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737007" y="788094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0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3565026" y="4772579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1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2809960" y="460451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2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49701" y="150913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4" name="Picture 6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623706" y="7708970"/>
            <a:ext cx="398409" cy="343890"/>
          </a:xfrm>
          <a:prstGeom prst="rect">
            <a:avLst/>
          </a:prstGeom>
        </p:spPr>
      </p:pic>
      <p:pic>
        <p:nvPicPr>
          <p:cNvPr id="685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8364492" y="7269602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0" y="7697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" y="96648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8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50" y="1264281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9" name="Picture 6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348437" y="1387612"/>
            <a:ext cx="389015" cy="313886"/>
          </a:xfrm>
          <a:prstGeom prst="rect">
            <a:avLst/>
          </a:prstGeom>
        </p:spPr>
      </p:pic>
      <p:pic>
        <p:nvPicPr>
          <p:cNvPr id="690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675" y="3267747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1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8" y="2801453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2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74" y="2932899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3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012" y="4562570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4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65" y="4516823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5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48" y="4578849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5721432" y="6263761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7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362782" y="4556908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8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31960" y="3665890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rienteering Logo - LogoDix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0" t="15761" r="32298" b="15176"/>
          <a:stretch/>
        </p:blipFill>
        <p:spPr bwMode="auto">
          <a:xfrm>
            <a:off x="4543985" y="4612209"/>
            <a:ext cx="332890" cy="3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9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63" y="2969352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0" name="Picture 12" descr="Orienteering Logo - LogoDix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0" t="15761" r="32298" b="15176"/>
          <a:stretch/>
        </p:blipFill>
        <p:spPr bwMode="auto">
          <a:xfrm>
            <a:off x="2721838" y="7761673"/>
            <a:ext cx="332890" cy="3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1" name="Picture 7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916733" y="5543781"/>
            <a:ext cx="398409" cy="343890"/>
          </a:xfrm>
          <a:prstGeom prst="rect">
            <a:avLst/>
          </a:prstGeom>
        </p:spPr>
      </p:pic>
      <p:pic>
        <p:nvPicPr>
          <p:cNvPr id="702" name="Picture 12" descr="Orienteering Logo - LogoDix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0" t="15761" r="32298" b="15176"/>
          <a:stretch/>
        </p:blipFill>
        <p:spPr bwMode="auto">
          <a:xfrm>
            <a:off x="4643743" y="7705741"/>
            <a:ext cx="332890" cy="3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3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3933601" y="10720186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4" name="Picture 7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528240" y="11160908"/>
            <a:ext cx="398409" cy="343890"/>
          </a:xfrm>
          <a:prstGeom prst="rect">
            <a:avLst/>
          </a:prstGeom>
        </p:spPr>
      </p:pic>
      <p:pic>
        <p:nvPicPr>
          <p:cNvPr id="705" name="Picture 10" descr="Fitness Cartoon clipart - Exercise, Line, Font, transparent clip 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8600" l="10000" r="90000">
                        <a14:foregroundMark x1="42889" y1="23200" x2="42889" y2="23200"/>
                        <a14:foregroundMark x1="52222" y1="30200" x2="52222" y2="30200"/>
                        <a14:foregroundMark x1="49444" y1="39800" x2="49444" y2="39800"/>
                        <a14:foregroundMark x1="41556" y1="41000" x2="41556" y2="41000"/>
                        <a14:foregroundMark x1="26222" y1="27600" x2="26222" y2="27600"/>
                        <a14:foregroundMark x1="68000" y1="46200" x2="68000" y2="4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907" y="2900390"/>
            <a:ext cx="834442" cy="4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4701860" y="12402670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" name="Picture 2" descr="Premium Vector | Sport equipment icon set.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23195" r="4601" b="20719"/>
          <a:stretch/>
        </p:blipFill>
        <p:spPr bwMode="auto">
          <a:xfrm>
            <a:off x="1440307" y="12359337"/>
            <a:ext cx="625317" cy="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7" name="TextBox 706"/>
          <p:cNvSpPr txBox="1"/>
          <p:nvPr/>
        </p:nvSpPr>
        <p:spPr>
          <a:xfrm>
            <a:off x="2128828" y="12359337"/>
            <a:ext cx="822650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  <a:ea typeface="Calibri"/>
                <a:cs typeface="Calibri"/>
              </a:rPr>
              <a:t>Dance – The </a:t>
            </a:r>
            <a:r>
              <a:rPr lang="en-GB" sz="800" dirty="0" err="1">
                <a:solidFill>
                  <a:srgbClr val="FF0000"/>
                </a:solidFill>
                <a:ea typeface="Calibri"/>
                <a:cs typeface="Calibri"/>
              </a:rPr>
              <a:t>Nutracker</a:t>
            </a:r>
            <a:endParaRPr lang="en-GB" sz="80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cxnSp>
        <p:nvCxnSpPr>
          <p:cNvPr id="708" name="Straight Connector 707"/>
          <p:cNvCxnSpPr/>
          <p:nvPr/>
        </p:nvCxnSpPr>
        <p:spPr>
          <a:xfrm flipV="1">
            <a:off x="1049744" y="11797713"/>
            <a:ext cx="341304" cy="4236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1" name="Oval 50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58032" y="386567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WJEC Sports coaching Principles</a:t>
            </a:r>
          </a:p>
        </p:txBody>
      </p:sp>
      <p:pic>
        <p:nvPicPr>
          <p:cNvPr id="709" name="Picture 708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5" t="7465" b="7571"/>
          <a:stretch/>
        </p:blipFill>
        <p:spPr bwMode="auto">
          <a:xfrm>
            <a:off x="3398916" y="10997367"/>
            <a:ext cx="364093" cy="287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10" name="TextBox 709"/>
          <p:cNvSpPr txBox="1"/>
          <p:nvPr/>
        </p:nvSpPr>
        <p:spPr>
          <a:xfrm>
            <a:off x="2164252" y="6002757"/>
            <a:ext cx="870140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ea typeface="Calibri"/>
                <a:cs typeface="Calibri"/>
              </a:rPr>
              <a:t>Develop  more complex </a:t>
            </a:r>
            <a:r>
              <a:rPr lang="en-GB" sz="800" dirty="0" err="1">
                <a:ea typeface="Calibri"/>
                <a:cs typeface="Calibri"/>
              </a:rPr>
              <a:t>Rounders</a:t>
            </a:r>
            <a:r>
              <a:rPr lang="en-GB" sz="800" dirty="0">
                <a:ea typeface="Calibri"/>
                <a:cs typeface="Calibri"/>
              </a:rPr>
              <a:t> and Cricket rules and skills local competitions</a:t>
            </a:r>
          </a:p>
        </p:txBody>
      </p:sp>
      <p:cxnSp>
        <p:nvCxnSpPr>
          <p:cNvPr id="711" name="Straight Connector 710"/>
          <p:cNvCxnSpPr/>
          <p:nvPr/>
        </p:nvCxnSpPr>
        <p:spPr>
          <a:xfrm flipH="1" flipV="1">
            <a:off x="2432072" y="6820773"/>
            <a:ext cx="221410" cy="56912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748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  <SharedWithUsers xmlns="d2ff850c-5ef6-4677-9489-0d05ff7cff03">
      <UserInfo>
        <DisplayName>E Cooling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BF13187-128B-4B61-8320-7ADCAE3D08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D3DE51-017C-4FCA-8B80-C592E2AD0F68}">
  <ds:schemaRefs>
    <ds:schemaRef ds:uri="http://purl.org/dc/terms/"/>
    <ds:schemaRef ds:uri="d2ff850c-5ef6-4677-9489-0d05ff7cff0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2ecd3540-7ae6-4583-a408-d0fdbd12214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5372</TotalTime>
  <Words>443</Words>
  <Application>Microsoft Office PowerPoint</Application>
  <PresentationFormat>A3 Paper (297x420 mm)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LGreen</dc:creator>
  <cp:lastModifiedBy>Windows User</cp:lastModifiedBy>
  <cp:revision>434</cp:revision>
  <cp:lastPrinted>2022-03-30T07:41:45Z</cp:lastPrinted>
  <dcterms:created xsi:type="dcterms:W3CDTF">2019-10-14T09:44:49Z</dcterms:created>
  <dcterms:modified xsi:type="dcterms:W3CDTF">2022-09-01T08:55:39Z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