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9601200" cy="12801600" type="A3"/>
  <p:notesSz cx="9799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A3F6AA-8157-4A77-92AB-E23BA4DACA36}">
          <p14:sldIdLst>
            <p14:sldId id="257"/>
          </p14:sldIdLst>
        </p14:section>
        <p14:section name="Untitled Section" id="{F1C3A231-1A69-4AA5-9158-1F1A3818B3D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5B38B"/>
    <a:srgbClr val="9BA9E5"/>
    <a:srgbClr val="D179B2"/>
    <a:srgbClr val="FFFFFF"/>
    <a:srgbClr val="0033CC"/>
    <a:srgbClr val="0049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77FC5-40FE-B76E-8FF0-0BAB8317384E}" v="3" dt="2022-03-29T18:33:28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6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9772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r">
              <a:defRPr sz="1700"/>
            </a:lvl1pPr>
          </a:lstStyle>
          <a:p>
            <a:fld id="{B45965BB-C9E5-476C-BEA5-0870E78CAE7E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84513" y="1795463"/>
            <a:ext cx="3630612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067" tIns="66033" rIns="132067" bIns="6603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507" y="6908124"/>
            <a:ext cx="7840626" cy="5652309"/>
          </a:xfrm>
          <a:prstGeom prst="rect">
            <a:avLst/>
          </a:prstGeom>
        </p:spPr>
        <p:txBody>
          <a:bodyPr vert="horz" lIns="132067" tIns="66033" rIns="132067" bIns="6603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9772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r">
              <a:defRPr sz="1700"/>
            </a:lvl1pPr>
          </a:lstStyle>
          <a:p>
            <a:fld id="{9522EE40-6CDC-4549-9C5F-F37CC3A961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46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80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6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36" indent="0" algn="ctr">
              <a:buNone/>
              <a:defRPr sz="2100"/>
            </a:lvl2pPr>
            <a:lvl3pPr marL="960072" indent="0" algn="ctr">
              <a:buNone/>
              <a:defRPr sz="1890"/>
            </a:lvl3pPr>
            <a:lvl4pPr marL="1440108" indent="0" algn="ctr">
              <a:buNone/>
              <a:defRPr sz="1680"/>
            </a:lvl4pPr>
            <a:lvl5pPr marL="1920144" indent="0" algn="ctr">
              <a:buNone/>
              <a:defRPr sz="1680"/>
            </a:lvl5pPr>
            <a:lvl6pPr marL="2400180" indent="0" algn="ctr">
              <a:buNone/>
              <a:defRPr sz="1680"/>
            </a:lvl6pPr>
            <a:lvl7pPr marL="2880216" indent="0" algn="ctr">
              <a:buNone/>
              <a:defRPr sz="1680"/>
            </a:lvl7pPr>
            <a:lvl8pPr marL="3360252" indent="0" algn="ctr">
              <a:buNone/>
              <a:defRPr sz="1680"/>
            </a:lvl8pPr>
            <a:lvl9pPr marL="3840288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9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0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6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0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4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52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2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9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4" y="681571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4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1"/>
            <a:ext cx="4061757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4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36" indent="0">
              <a:buNone/>
              <a:defRPr sz="2100" b="1"/>
            </a:lvl2pPr>
            <a:lvl3pPr marL="960072" indent="0">
              <a:buNone/>
              <a:defRPr sz="1890" b="1"/>
            </a:lvl3pPr>
            <a:lvl4pPr marL="1440108" indent="0">
              <a:buNone/>
              <a:defRPr sz="1680" b="1"/>
            </a:lvl4pPr>
            <a:lvl5pPr marL="1920144" indent="0">
              <a:buNone/>
              <a:defRPr sz="1680" b="1"/>
            </a:lvl5pPr>
            <a:lvl6pPr marL="2400180" indent="0">
              <a:buNone/>
              <a:defRPr sz="1680" b="1"/>
            </a:lvl6pPr>
            <a:lvl7pPr marL="2880216" indent="0">
              <a:buNone/>
              <a:defRPr sz="1680" b="1"/>
            </a:lvl7pPr>
            <a:lvl8pPr marL="3360252" indent="0">
              <a:buNone/>
              <a:defRPr sz="1680" b="1"/>
            </a:lvl8pPr>
            <a:lvl9pPr marL="3840288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1"/>
            <a:ext cx="4081761" cy="68778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0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6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2" y="1843198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2" y="1843198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36" indent="0">
              <a:buNone/>
              <a:defRPr sz="2940"/>
            </a:lvl2pPr>
            <a:lvl3pPr marL="960072" indent="0">
              <a:buNone/>
              <a:defRPr sz="2520"/>
            </a:lvl3pPr>
            <a:lvl4pPr marL="1440108" indent="0">
              <a:buNone/>
              <a:defRPr sz="2100"/>
            </a:lvl4pPr>
            <a:lvl5pPr marL="1920144" indent="0">
              <a:buNone/>
              <a:defRPr sz="2100"/>
            </a:lvl5pPr>
            <a:lvl6pPr marL="2400180" indent="0">
              <a:buNone/>
              <a:defRPr sz="2100"/>
            </a:lvl6pPr>
            <a:lvl7pPr marL="2880216" indent="0">
              <a:buNone/>
              <a:defRPr sz="2100"/>
            </a:lvl7pPr>
            <a:lvl8pPr marL="3360252" indent="0">
              <a:buNone/>
              <a:defRPr sz="2100"/>
            </a:lvl8pPr>
            <a:lvl9pPr marL="3840288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3840482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36" indent="0">
              <a:buNone/>
              <a:defRPr sz="1470"/>
            </a:lvl2pPr>
            <a:lvl3pPr marL="960072" indent="0">
              <a:buNone/>
              <a:defRPr sz="1260"/>
            </a:lvl3pPr>
            <a:lvl4pPr marL="1440108" indent="0">
              <a:buNone/>
              <a:defRPr sz="1050"/>
            </a:lvl4pPr>
            <a:lvl5pPr marL="1920144" indent="0">
              <a:buNone/>
              <a:defRPr sz="1050"/>
            </a:lvl5pPr>
            <a:lvl6pPr marL="2400180" indent="0">
              <a:buNone/>
              <a:defRPr sz="1050"/>
            </a:lvl6pPr>
            <a:lvl7pPr marL="2880216" indent="0">
              <a:buNone/>
              <a:defRPr sz="1050"/>
            </a:lvl7pPr>
            <a:lvl8pPr marL="3360252" indent="0">
              <a:buNone/>
              <a:defRPr sz="1050"/>
            </a:lvl8pPr>
            <a:lvl9pPr marL="3840288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1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FBC52-1E04-4058-8769-B29FC9D2BF65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91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91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B1AA6-37C4-49E3-954D-C04CC173C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072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18" indent="-240018" algn="l" defTabSz="960072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2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62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198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34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70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06" indent="-240018" algn="l" defTabSz="960072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44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80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16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52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288" algn="l" defTabSz="960072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419692" y="720951"/>
            <a:ext cx="7937128" cy="11441383"/>
            <a:chOff x="789038" y="634180"/>
            <a:chExt cx="7937128" cy="11441383"/>
          </a:xfrm>
          <a:solidFill>
            <a:srgbClr val="F5B38B"/>
          </a:solidFill>
        </p:grpSpPr>
        <p:sp>
          <p:nvSpPr>
            <p:cNvPr id="4" name="U-Turn Arrow 3"/>
            <p:cNvSpPr/>
            <p:nvPr/>
          </p:nvSpPr>
          <p:spPr>
            <a:xfrm rot="16200000">
              <a:off x="3141237" y="-171801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9" name="U-Turn Arrow 18"/>
            <p:cNvSpPr/>
            <p:nvPr/>
          </p:nvSpPr>
          <p:spPr>
            <a:xfrm rot="5400000">
              <a:off x="4326027" y="-149772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0" name="U-Turn Arrow 19"/>
            <p:cNvSpPr/>
            <p:nvPr/>
          </p:nvSpPr>
          <p:spPr>
            <a:xfrm rot="16200000">
              <a:off x="3141238" y="141847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2" name="U-Turn Arrow 21"/>
            <p:cNvSpPr/>
            <p:nvPr/>
          </p:nvSpPr>
          <p:spPr>
            <a:xfrm rot="5400000">
              <a:off x="4326026" y="2986723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3" name="U-Turn Arrow 22"/>
            <p:cNvSpPr/>
            <p:nvPr/>
          </p:nvSpPr>
          <p:spPr>
            <a:xfrm rot="16200000">
              <a:off x="3146154" y="4538929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4" name="U-Turn Arrow 23"/>
            <p:cNvSpPr/>
            <p:nvPr/>
          </p:nvSpPr>
          <p:spPr>
            <a:xfrm rot="5400000">
              <a:off x="4326026" y="6107177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25" name="U-Turn Arrow 24"/>
            <p:cNvSpPr/>
            <p:nvPr/>
          </p:nvSpPr>
          <p:spPr>
            <a:xfrm rot="16200000">
              <a:off x="3141238" y="7675425"/>
              <a:ext cx="2047939" cy="6752338"/>
            </a:xfrm>
            <a:prstGeom prst="uturnArrow">
              <a:avLst>
                <a:gd name="adj1" fmla="val 23452"/>
                <a:gd name="adj2" fmla="val 11726"/>
                <a:gd name="adj3" fmla="val 25885"/>
                <a:gd name="adj4" fmla="val 50000"/>
                <a:gd name="adj5" fmla="val 8339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>
                <a:solidFill>
                  <a:schemeClr val="tx1"/>
                </a:solidFill>
              </a:endParaRPr>
            </a:p>
          </p:txBody>
        </p:sp>
      </p:grpSp>
      <p:sp>
        <p:nvSpPr>
          <p:cNvPr id="17" name="Isosceles Triangle 16"/>
          <p:cNvSpPr/>
          <p:nvPr/>
        </p:nvSpPr>
        <p:spPr>
          <a:xfrm rot="5400000">
            <a:off x="5738874" y="741382"/>
            <a:ext cx="914334" cy="658963"/>
          </a:xfrm>
          <a:prstGeom prst="triangle">
            <a:avLst/>
          </a:prstGeom>
          <a:solidFill>
            <a:srgbClr val="F5B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70954" y="805805"/>
            <a:ext cx="2934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Curriculum Road Map</a:t>
            </a:r>
          </a:p>
          <a:p>
            <a:r>
              <a:rPr lang="en-GB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KEY STAGE 4 SPORT </a:t>
            </a:r>
          </a:p>
          <a:p>
            <a:r>
              <a:rPr lang="en-GB" dirty="0">
                <a:solidFill>
                  <a:srgbClr val="0070C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year 10/11</a:t>
            </a:r>
            <a:endParaRPr lang="en-US" dirty="0">
              <a:solidFill>
                <a:srgbClr val="0070C0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292" y="252133"/>
            <a:ext cx="1041538" cy="52331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5772" y="30996"/>
            <a:ext cx="9569930" cy="12801600"/>
          </a:xfrm>
          <a:prstGeom prst="rect">
            <a:avLst/>
          </a:prstGeom>
          <a:noFill/>
          <a:ln w="190500">
            <a:solidFill>
              <a:srgbClr val="0070C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Image result for saw clip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2691" y="31212550"/>
            <a:ext cx="146654" cy="14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" name="Oval 437"/>
          <p:cNvSpPr/>
          <p:nvPr/>
        </p:nvSpPr>
        <p:spPr>
          <a:xfrm rot="19985683">
            <a:off x="8314299" y="9146502"/>
            <a:ext cx="45719" cy="5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47568" y="10996797"/>
            <a:ext cx="1625049" cy="1654927"/>
          </a:xfrm>
          <a:prstGeom prst="ellipse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September </a:t>
            </a:r>
            <a:r>
              <a:rPr lang="en-US" sz="2000" b="1" dirty="0">
                <a:solidFill>
                  <a:schemeClr val="tx1"/>
                </a:solidFill>
              </a:rPr>
              <a:t>2022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Term 1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74" name="Oval 273"/>
          <p:cNvSpPr/>
          <p:nvPr/>
        </p:nvSpPr>
        <p:spPr>
          <a:xfrm>
            <a:off x="1150601" y="9723134"/>
            <a:ext cx="1231107" cy="1273663"/>
          </a:xfrm>
          <a:prstGeom prst="ellipse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Term 2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6947568" y="8187710"/>
            <a:ext cx="1625049" cy="1622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January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2023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Term 3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79" name="Oval 278"/>
          <p:cNvSpPr/>
          <p:nvPr/>
        </p:nvSpPr>
        <p:spPr>
          <a:xfrm>
            <a:off x="1120053" y="6669674"/>
            <a:ext cx="1245577" cy="130299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Term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84" name="Oval 283"/>
          <p:cNvSpPr/>
          <p:nvPr/>
        </p:nvSpPr>
        <p:spPr>
          <a:xfrm>
            <a:off x="6947568" y="4742227"/>
            <a:ext cx="1625049" cy="16222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May 2023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Term 5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289" name="Oval 288"/>
          <p:cNvSpPr/>
          <p:nvPr/>
        </p:nvSpPr>
        <p:spPr>
          <a:xfrm>
            <a:off x="1120053" y="3513617"/>
            <a:ext cx="1231107" cy="12479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Term 6 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05895" y="10951846"/>
            <a:ext cx="13239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Physiological factors affecting performance in sport: </a:t>
            </a:r>
            <a:endParaRPr lang="en-GB" dirty="0"/>
          </a:p>
        </p:txBody>
      </p:sp>
      <p:sp>
        <p:nvSpPr>
          <p:cNvPr id="370" name="Oval 369"/>
          <p:cNvSpPr/>
          <p:nvPr/>
        </p:nvSpPr>
        <p:spPr>
          <a:xfrm>
            <a:off x="4721500" y="1770710"/>
            <a:ext cx="1625049" cy="1654927"/>
          </a:xfrm>
          <a:prstGeom prst="ellipse">
            <a:avLst/>
          </a:prstGeom>
          <a:solidFill>
            <a:srgbClr val="FFFF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September </a:t>
            </a:r>
            <a:r>
              <a:rPr lang="en-US" sz="2000" b="1" dirty="0">
                <a:solidFill>
                  <a:schemeClr val="tx1"/>
                </a:solidFill>
              </a:rPr>
              <a:t>2023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Year 10-11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33303" y="12274258"/>
            <a:ext cx="1779654" cy="2654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Lifestyle, body composition 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26011" y="11222866"/>
            <a:ext cx="23907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tests/screening, calories, energy balance, food diary</a:t>
            </a:r>
            <a:endParaRPr lang="en-GB" sz="1100" dirty="0"/>
          </a:p>
        </p:txBody>
      </p:sp>
      <p:sp>
        <p:nvSpPr>
          <p:cNvPr id="34" name="Rectangle 33"/>
          <p:cNvSpPr/>
          <p:nvPr/>
        </p:nvSpPr>
        <p:spPr>
          <a:xfrm>
            <a:off x="1944874" y="12246836"/>
            <a:ext cx="18211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Components of health and fitness</a:t>
            </a:r>
            <a:endParaRPr lang="en-GB" sz="1100" dirty="0"/>
          </a:p>
        </p:txBody>
      </p:sp>
      <p:sp>
        <p:nvSpPr>
          <p:cNvPr id="36" name="Rectangle 35"/>
          <p:cNvSpPr/>
          <p:nvPr/>
        </p:nvSpPr>
        <p:spPr>
          <a:xfrm>
            <a:off x="1673546" y="10997703"/>
            <a:ext cx="1516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Appropriate training methods for components of health and fitness</a:t>
            </a:r>
            <a:endParaRPr lang="en-GB" sz="1100" dirty="0"/>
          </a:p>
        </p:txBody>
      </p:sp>
      <p:sp>
        <p:nvSpPr>
          <p:cNvPr id="38" name="Rectangle 37"/>
          <p:cNvSpPr/>
          <p:nvPr/>
        </p:nvSpPr>
        <p:spPr>
          <a:xfrm>
            <a:off x="122367" y="11974176"/>
            <a:ext cx="14267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Physiological factors affecting performance in sport: </a:t>
            </a:r>
            <a:endParaRPr lang="en-GB" sz="1100" dirty="0"/>
          </a:p>
        </p:txBody>
      </p:sp>
      <p:sp>
        <p:nvSpPr>
          <p:cNvPr id="40" name="Rectangle 39"/>
          <p:cNvSpPr/>
          <p:nvPr/>
        </p:nvSpPr>
        <p:spPr>
          <a:xfrm>
            <a:off x="84305" y="10754815"/>
            <a:ext cx="8851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Fitness tests</a:t>
            </a:r>
            <a:endParaRPr lang="en-GB" sz="1100" dirty="0"/>
          </a:p>
        </p:txBody>
      </p:sp>
      <p:sp>
        <p:nvSpPr>
          <p:cNvPr id="41" name="Rectangle 40"/>
          <p:cNvSpPr/>
          <p:nvPr/>
        </p:nvSpPr>
        <p:spPr>
          <a:xfrm>
            <a:off x="8446661" y="11138365"/>
            <a:ext cx="103746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Nutrition plans</a:t>
            </a:r>
            <a:endParaRPr lang="en-GB" sz="1100" dirty="0"/>
          </a:p>
        </p:txBody>
      </p:sp>
      <p:sp>
        <p:nvSpPr>
          <p:cNvPr id="43" name="Rectangle 42"/>
          <p:cNvSpPr/>
          <p:nvPr/>
        </p:nvSpPr>
        <p:spPr>
          <a:xfrm>
            <a:off x="459030" y="9108889"/>
            <a:ext cx="100380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 programmes, Recovery methods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2250699" y="9313189"/>
            <a:ext cx="14954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and anxiety (Somatic anxiety and cognitive anxiety).</a:t>
            </a: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100" dirty="0"/>
          </a:p>
        </p:txBody>
      </p:sp>
      <p:sp>
        <p:nvSpPr>
          <p:cNvPr id="47" name="Rectangle 46"/>
          <p:cNvSpPr/>
          <p:nvPr/>
        </p:nvSpPr>
        <p:spPr>
          <a:xfrm>
            <a:off x="8288756" y="9856012"/>
            <a:ext cx="12479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imagery/mental rehearsal, self-talk and goal setting.</a:t>
            </a:r>
            <a:endParaRPr lang="en-GB" sz="1100" dirty="0"/>
          </a:p>
        </p:txBody>
      </p:sp>
      <p:sp>
        <p:nvSpPr>
          <p:cNvPr id="48" name="Rectangle 47"/>
          <p:cNvSpPr/>
          <p:nvPr/>
        </p:nvSpPr>
        <p:spPr>
          <a:xfrm>
            <a:off x="4026426" y="9204897"/>
            <a:ext cx="149958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factors affecting performance in sport: technique, strategies/game plans and tactics</a:t>
            </a:r>
            <a:endParaRPr lang="en-GB" sz="1100" dirty="0"/>
          </a:p>
        </p:txBody>
      </p:sp>
      <p:sp>
        <p:nvSpPr>
          <p:cNvPr id="49" name="Rectangle 48"/>
          <p:cNvSpPr/>
          <p:nvPr/>
        </p:nvSpPr>
        <p:spPr>
          <a:xfrm>
            <a:off x="5662912" y="9208644"/>
            <a:ext cx="140896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(Including KP and KR) and coaching (Including types of guidance and practice).</a:t>
            </a:r>
            <a:endParaRPr lang="en-GB" sz="1100" dirty="0"/>
          </a:p>
        </p:txBody>
      </p:sp>
      <p:sp>
        <p:nvSpPr>
          <p:cNvPr id="50" name="Rectangle 49"/>
          <p:cNvSpPr/>
          <p:nvPr/>
        </p:nvSpPr>
        <p:spPr>
          <a:xfrm>
            <a:off x="5368151" y="7608525"/>
            <a:ext cx="26390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Coaching skills: adaptability, observational skills, effective communication, empowerment, knowledge of sporting activity and organisation.</a:t>
            </a:r>
            <a:endParaRPr lang="en-GB" sz="1100" dirty="0"/>
          </a:p>
        </p:txBody>
      </p:sp>
      <p:sp>
        <p:nvSpPr>
          <p:cNvPr id="51" name="Rectangle 50"/>
          <p:cNvSpPr/>
          <p:nvPr/>
        </p:nvSpPr>
        <p:spPr>
          <a:xfrm>
            <a:off x="3621012" y="7924243"/>
            <a:ext cx="1905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responsibilities of a coach: risk assessment and safeguarding</a:t>
            </a:r>
            <a:endParaRPr lang="en-GB" sz="1100" dirty="0"/>
          </a:p>
        </p:txBody>
      </p:sp>
      <p:sp>
        <p:nvSpPr>
          <p:cNvPr id="52" name="Rectangle 51"/>
          <p:cNvSpPr/>
          <p:nvPr/>
        </p:nvSpPr>
        <p:spPr>
          <a:xfrm>
            <a:off x="2172586" y="7677282"/>
            <a:ext cx="136569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Meeting the needs of the participants in coaching sessions: </a:t>
            </a:r>
            <a:endParaRPr lang="en-GB" sz="1100" dirty="0"/>
          </a:p>
        </p:txBody>
      </p:sp>
      <p:sp>
        <p:nvSpPr>
          <p:cNvPr id="53" name="Rectangle 52"/>
          <p:cNvSpPr/>
          <p:nvPr/>
        </p:nvSpPr>
        <p:spPr>
          <a:xfrm>
            <a:off x="304627" y="5965838"/>
            <a:ext cx="26878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components of a coaching session: warm up, skills and drills, transitions conditioned, small-sided and competitive practices and cool down.</a:t>
            </a:r>
            <a:endParaRPr lang="en-GB" sz="1100" dirty="0"/>
          </a:p>
        </p:txBody>
      </p:sp>
      <p:sp>
        <p:nvSpPr>
          <p:cNvPr id="54" name="Rectangle 53"/>
          <p:cNvSpPr/>
          <p:nvPr/>
        </p:nvSpPr>
        <p:spPr>
          <a:xfrm>
            <a:off x="8356820" y="7182854"/>
            <a:ext cx="14691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coaching sessions</a:t>
            </a:r>
            <a:endParaRPr lang="en-GB" sz="1100" dirty="0"/>
          </a:p>
        </p:txBody>
      </p:sp>
      <p:sp>
        <p:nvSpPr>
          <p:cNvPr id="55" name="Rectangle 54"/>
          <p:cNvSpPr/>
          <p:nvPr/>
        </p:nvSpPr>
        <p:spPr>
          <a:xfrm>
            <a:off x="3583368" y="6106427"/>
            <a:ext cx="31162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planning: development plan focused on identified areas for improvement and methods of improvement.</a:t>
            </a:r>
            <a:endParaRPr lang="en-GB" sz="1100" dirty="0"/>
          </a:p>
        </p:txBody>
      </p:sp>
      <p:sp>
        <p:nvSpPr>
          <p:cNvPr id="56" name="Rectangle 55"/>
          <p:cNvSpPr/>
          <p:nvPr/>
        </p:nvSpPr>
        <p:spPr>
          <a:xfrm>
            <a:off x="4761485" y="4479793"/>
            <a:ext cx="28691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planning, delivering and reviewing sessions and producing development plans.</a:t>
            </a:r>
            <a:endParaRPr lang="en-GB" sz="1100" dirty="0"/>
          </a:p>
        </p:txBody>
      </p:sp>
      <p:sp>
        <p:nvSpPr>
          <p:cNvPr id="57" name="Rectangle 56"/>
          <p:cNvSpPr/>
          <p:nvPr/>
        </p:nvSpPr>
        <p:spPr>
          <a:xfrm>
            <a:off x="1615273" y="4777587"/>
            <a:ext cx="288252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Revision and preparation for mock assessment </a:t>
            </a:r>
            <a:endParaRPr lang="en-GB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122367" y="2800783"/>
            <a:ext cx="14015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Take part and coach local primaries to practice coaching skills and development</a:t>
            </a:r>
            <a:endParaRPr lang="en-GB" sz="1100" dirty="0"/>
          </a:p>
        </p:txBody>
      </p:sp>
      <p:sp>
        <p:nvSpPr>
          <p:cNvPr id="59" name="TextBox 58"/>
          <p:cNvSpPr txBox="1"/>
          <p:nvPr/>
        </p:nvSpPr>
        <p:spPr>
          <a:xfrm>
            <a:off x="5890624" y="3289590"/>
            <a:ext cx="23834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Students choose sport they are wanting to coach.</a:t>
            </a:r>
            <a:endParaRPr lang="en-GB" sz="1100" dirty="0"/>
          </a:p>
        </p:txBody>
      </p:sp>
      <p:sp>
        <p:nvSpPr>
          <p:cNvPr id="60" name="TextBox 59"/>
          <p:cNvSpPr txBox="1"/>
          <p:nvPr/>
        </p:nvSpPr>
        <p:spPr>
          <a:xfrm>
            <a:off x="3874882" y="1456633"/>
            <a:ext cx="115029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Students begin preparing for exam through lessons and revision.</a:t>
            </a:r>
            <a:endParaRPr lang="en-GB" sz="1100" dirty="0"/>
          </a:p>
        </p:txBody>
      </p:sp>
      <p:sp>
        <p:nvSpPr>
          <p:cNvPr id="61" name="TextBox 60"/>
          <p:cNvSpPr txBox="1"/>
          <p:nvPr/>
        </p:nvSpPr>
        <p:spPr>
          <a:xfrm>
            <a:off x="1657363" y="3070768"/>
            <a:ext cx="32640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Students create short and long term plan for coaching</a:t>
            </a:r>
            <a:endParaRPr lang="en-GB" sz="1100" dirty="0"/>
          </a:p>
        </p:txBody>
      </p:sp>
      <p:sp>
        <p:nvSpPr>
          <p:cNvPr id="62" name="Rectangle 61"/>
          <p:cNvSpPr/>
          <p:nvPr/>
        </p:nvSpPr>
        <p:spPr>
          <a:xfrm>
            <a:off x="164867" y="1593925"/>
            <a:ext cx="165857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long-term adaptations from exercise on the body systems</a:t>
            </a:r>
            <a:endParaRPr lang="en-GB" sz="1100" dirty="0"/>
          </a:p>
        </p:txBody>
      </p:sp>
      <p:sp>
        <p:nvSpPr>
          <p:cNvPr id="2" name="Rectangle 1"/>
          <p:cNvSpPr/>
          <p:nvPr/>
        </p:nvSpPr>
        <p:spPr>
          <a:xfrm>
            <a:off x="3125712" y="185442"/>
            <a:ext cx="48006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Factors that need to be considered before training: personal factors, environmental factors and structure and function of warm-up and cool down</a:t>
            </a:r>
            <a:endParaRPr lang="en-GB" sz="1100" dirty="0"/>
          </a:p>
        </p:txBody>
      </p:sp>
      <p:sp>
        <p:nvSpPr>
          <p:cNvPr id="63" name="Rectangle 62"/>
          <p:cNvSpPr/>
          <p:nvPr/>
        </p:nvSpPr>
        <p:spPr>
          <a:xfrm>
            <a:off x="251626" y="236889"/>
            <a:ext cx="18910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short-term effects of exercise on body systems</a:t>
            </a:r>
            <a:endParaRPr lang="en-GB" sz="1000" dirty="0"/>
          </a:p>
        </p:txBody>
      </p:sp>
      <p:sp>
        <p:nvSpPr>
          <p:cNvPr id="64" name="Rectangle 63"/>
          <p:cNvSpPr/>
          <p:nvPr/>
        </p:nvSpPr>
        <p:spPr>
          <a:xfrm>
            <a:off x="1969019" y="1558038"/>
            <a:ext cx="23493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Target setting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12957" y="11499838"/>
            <a:ext cx="172025" cy="221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26" idx="0"/>
          </p:cNvCxnSpPr>
          <p:nvPr/>
        </p:nvCxnSpPr>
        <p:spPr>
          <a:xfrm flipH="1">
            <a:off x="5123130" y="12018012"/>
            <a:ext cx="18338" cy="25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3779386" y="11666601"/>
            <a:ext cx="172025" cy="2214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90836" y="11937754"/>
            <a:ext cx="0" cy="280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26894" y="11679498"/>
            <a:ext cx="549185" cy="157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549163" y="11499838"/>
            <a:ext cx="123799" cy="474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660120" y="10766142"/>
            <a:ext cx="415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43" idx="2"/>
          </p:cNvCxnSpPr>
          <p:nvPr/>
        </p:nvCxnSpPr>
        <p:spPr>
          <a:xfrm flipH="1" flipV="1">
            <a:off x="960934" y="9986052"/>
            <a:ext cx="8550" cy="373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>
            <a:endCxn id="46" idx="2"/>
          </p:cNvCxnSpPr>
          <p:nvPr/>
        </p:nvCxnSpPr>
        <p:spPr>
          <a:xfrm flipV="1">
            <a:off x="2967369" y="9913353"/>
            <a:ext cx="31043" cy="320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450030" y="10114396"/>
            <a:ext cx="47763" cy="2455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 flipV="1">
            <a:off x="6196041" y="10156094"/>
            <a:ext cx="0" cy="300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/>
          <p:nvPr/>
        </p:nvCxnSpPr>
        <p:spPr>
          <a:xfrm>
            <a:off x="7535154" y="10233872"/>
            <a:ext cx="753602" cy="582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endCxn id="47" idx="1"/>
          </p:cNvCxnSpPr>
          <p:nvPr/>
        </p:nvCxnSpPr>
        <p:spPr>
          <a:xfrm>
            <a:off x="7926312" y="9986052"/>
            <a:ext cx="362444" cy="170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6337684" y="8422917"/>
            <a:ext cx="0" cy="3577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Arrow Connector 271"/>
          <p:cNvCxnSpPr/>
          <p:nvPr/>
        </p:nvCxnSpPr>
        <p:spPr>
          <a:xfrm flipV="1">
            <a:off x="4233303" y="8524407"/>
            <a:ext cx="0" cy="266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52" idx="2"/>
          </p:cNvCxnSpPr>
          <p:nvPr/>
        </p:nvCxnSpPr>
        <p:spPr>
          <a:xfrm flipV="1">
            <a:off x="2855434" y="8277446"/>
            <a:ext cx="1" cy="324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>
          <a:xfrm flipH="1" flipV="1">
            <a:off x="2381708" y="6676620"/>
            <a:ext cx="226219" cy="32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/>
          <p:nvPr/>
        </p:nvCxnSpPr>
        <p:spPr>
          <a:xfrm flipV="1">
            <a:off x="4573512" y="6706591"/>
            <a:ext cx="7672" cy="47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>
          <a:xfrm>
            <a:off x="7760092" y="7003980"/>
            <a:ext cx="347442" cy="394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>
          <a:xfrm flipV="1">
            <a:off x="5805895" y="5121265"/>
            <a:ext cx="0" cy="43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690836" y="5039197"/>
            <a:ext cx="0" cy="514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58" idx="2"/>
          </p:cNvCxnSpPr>
          <p:nvPr/>
        </p:nvCxnSpPr>
        <p:spPr>
          <a:xfrm flipH="1" flipV="1">
            <a:off x="823117" y="3739502"/>
            <a:ext cx="44982" cy="398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3190481" y="3351701"/>
            <a:ext cx="0" cy="523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116786" y="3739502"/>
            <a:ext cx="220898" cy="199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>
          <a:xfrm flipV="1">
            <a:off x="4231485" y="2433782"/>
            <a:ext cx="0" cy="242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>
          <a:xfrm flipV="1">
            <a:off x="2607927" y="1894007"/>
            <a:ext cx="0" cy="39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/>
          <p:cNvCxnSpPr/>
          <p:nvPr/>
        </p:nvCxnSpPr>
        <p:spPr>
          <a:xfrm flipH="1" flipV="1">
            <a:off x="1197161" y="2194089"/>
            <a:ext cx="747713" cy="95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/>
          <p:nvPr/>
        </p:nvCxnSpPr>
        <p:spPr>
          <a:xfrm flipH="1" flipV="1">
            <a:off x="801486" y="584671"/>
            <a:ext cx="66613" cy="263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>
          <a:xfrm flipV="1">
            <a:off x="3951411" y="679103"/>
            <a:ext cx="19910" cy="238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174899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D3DE51-017C-4FCA-8B80-C592E2AD0F6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ad18345c-bc83-4de9-bcda-63f47efda6b5"/>
    <ds:schemaRef ds:uri="55e4fda4-c538-4ce5-a379-f398a9dac0f1"/>
    <ds:schemaRef ds:uri="http://www.w3.org/XML/1998/namespace"/>
    <ds:schemaRef ds:uri="2ecd3540-7ae6-4583-a408-d0fdbd12214c"/>
    <ds:schemaRef ds:uri="d2ff850c-5ef6-4677-9489-0d05ff7cff03"/>
  </ds:schemaRefs>
</ds:datastoreItem>
</file>

<file path=customXml/itemProps2.xml><?xml version="1.0" encoding="utf-8"?>
<ds:datastoreItem xmlns:ds="http://schemas.openxmlformats.org/officeDocument/2006/customXml" ds:itemID="{7DD8EC8A-8EB0-496E-8134-2AD27445F0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A757DE-9289-49B0-9AB0-42F95D81CA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4350</TotalTime>
  <Words>315</Words>
  <Application>Microsoft Office PowerPoint</Application>
  <PresentationFormat>A3 Paper (297x420 mm)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OSWBA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LGreen</dc:creator>
  <cp:lastModifiedBy>T Ramage</cp:lastModifiedBy>
  <cp:revision>143</cp:revision>
  <cp:lastPrinted>2022-06-30T06:56:56Z</cp:lastPrinted>
  <dcterms:created xsi:type="dcterms:W3CDTF">2019-10-14T09:44:49Z</dcterms:created>
  <dcterms:modified xsi:type="dcterms:W3CDTF">2022-08-24T09:15:07Z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</Properties>
</file>