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6" r:id="rId2"/>
    <p:sldId id="257" r:id="rId3"/>
    <p:sldId id="258" r:id="rId4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2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notesMaster" Target="notesMasters/notesMaster1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06900-6EE8-4ADA-9081-281516FB3BD3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2C0A2-1931-4170-8D84-020D792C5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82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91202-1570-234F-BD83-CC8C5810BC8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691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91202-1570-234F-BD83-CC8C5810BC8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703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AD60D-C99F-4CDF-AFB3-9F253C1C73CF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D8B80-8A1C-4B3D-8D59-BEA8577D5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55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AD60D-C99F-4CDF-AFB3-9F253C1C73CF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D8B80-8A1C-4B3D-8D59-BEA8577D5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85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AD60D-C99F-4CDF-AFB3-9F253C1C73CF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D8B80-8A1C-4B3D-8D59-BEA8577D5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87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AD60D-C99F-4CDF-AFB3-9F253C1C73CF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D8B80-8A1C-4B3D-8D59-BEA8577D5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849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AD60D-C99F-4CDF-AFB3-9F253C1C73CF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D8B80-8A1C-4B3D-8D59-BEA8577D5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571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AD60D-C99F-4CDF-AFB3-9F253C1C73CF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D8B80-8A1C-4B3D-8D59-BEA8577D5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80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AD60D-C99F-4CDF-AFB3-9F253C1C73CF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D8B80-8A1C-4B3D-8D59-BEA8577D5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024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AD60D-C99F-4CDF-AFB3-9F253C1C73CF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D8B80-8A1C-4B3D-8D59-BEA8577D5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595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AD60D-C99F-4CDF-AFB3-9F253C1C73CF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D8B80-8A1C-4B3D-8D59-BEA8577D5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605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AD60D-C99F-4CDF-AFB3-9F253C1C73CF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D8B80-8A1C-4B3D-8D59-BEA8577D5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584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AD60D-C99F-4CDF-AFB3-9F253C1C73CF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D8B80-8A1C-4B3D-8D59-BEA8577D5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01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AD60D-C99F-4CDF-AFB3-9F253C1C73CF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D8B80-8A1C-4B3D-8D59-BEA8577D5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57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tif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jpeg"/><Relationship Id="rId17" Type="http://schemas.openxmlformats.org/officeDocument/2006/relationships/image" Target="../media/image13.tiff"/><Relationship Id="rId2" Type="http://schemas.openxmlformats.org/officeDocument/2006/relationships/image" Target="../media/image1.pn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tiff"/><Relationship Id="rId5" Type="http://schemas.openxmlformats.org/officeDocument/2006/relationships/image" Target="../media/image3.png"/><Relationship Id="rId15" Type="http://schemas.openxmlformats.org/officeDocument/2006/relationships/image" Target="../media/image11.tiff"/><Relationship Id="rId10" Type="http://schemas.openxmlformats.org/officeDocument/2006/relationships/image" Target="../media/image6.tiff"/><Relationship Id="rId4" Type="http://schemas.microsoft.com/office/2007/relationships/hdphoto" Target="../media/hdphoto1.wdp"/><Relationship Id="rId9" Type="http://schemas.openxmlformats.org/officeDocument/2006/relationships/image" Target="../media/image5.jpeg"/><Relationship Id="rId14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5197033" cy="2769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Component 1A – Understanding engineering sectors, products and organizations.</a:t>
            </a:r>
            <a:endParaRPr lang="en-GB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-1" y="5129515"/>
            <a:ext cx="5197033" cy="2769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Component 1B – Explore engineering skills through design process.</a:t>
            </a:r>
            <a:endParaRPr lang="en-GB" sz="1200" dirty="0"/>
          </a:p>
        </p:txBody>
      </p:sp>
      <p:pic>
        <p:nvPicPr>
          <p:cNvPr id="1026" name="Picture 2" descr="mechanical engineer clipart - Clip Art Librar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t="3363" r="15848" b="18077"/>
          <a:stretch/>
        </p:blipFill>
        <p:spPr bwMode="auto">
          <a:xfrm>
            <a:off x="8527" y="707505"/>
            <a:ext cx="486138" cy="56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gineering - Electrical Engineering Clip Art - Free Transparent PNG Clipart  Images Downlo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6" b="98152" l="10000" r="90000">
                        <a14:foregroundMark x1="48690" y1="37338" x2="45952" y2="38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44" t="7024" r="27442" b="6946"/>
          <a:stretch/>
        </p:blipFill>
        <p:spPr bwMode="auto">
          <a:xfrm>
            <a:off x="8527" y="1428734"/>
            <a:ext cx="486137" cy="58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rveyor Civil Engineering Clip Art, PNG, 500x500px, Surveyor,  Architectural Engineering, Building, Civil Engineer, Civil Engineering  Downloa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6800" l="10000" r="90000">
                        <a14:foregroundMark x1="70732" y1="58800" x2="71707" y2="52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52" t="4454" r="22421" b="4650"/>
          <a:stretch/>
        </p:blipFill>
        <p:spPr bwMode="auto">
          <a:xfrm>
            <a:off x="0" y="2147696"/>
            <a:ext cx="494664" cy="49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ngineer Clipart Chemical Engineers, Engineer Chemical - Chemical  Engineering Clipart - Png Download (#5258321) - PinClipar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23" b="96690" l="10000" r="90000">
                        <a14:foregroundMark x1="22841" y1="53833" x2="28977" y2="74913"/>
                        <a14:foregroundMark x1="37727" y1="71429" x2="49091" y2="73693"/>
                        <a14:foregroundMark x1="44545" y1="56272" x2="42841" y2="56272"/>
                        <a14:foregroundMark x1="36136" y1="74564" x2="36023" y2="68467"/>
                        <a14:foregroundMark x1="47273" y1="61847" x2="48636" y2="62195"/>
                        <a14:foregroundMark x1="44432" y1="64808" x2="45114" y2="64983"/>
                        <a14:foregroundMark x1="16818" y1="49477" x2="22159" y2="51045"/>
                        <a14:foregroundMark x1="22955" y1="48432" x2="29318" y2="36063"/>
                        <a14:foregroundMark x1="40682" y1="85889" x2="44318" y2="85889"/>
                        <a14:foregroundMark x1="82955" y1="50000" x2="77045" y2="47909"/>
                        <a14:foregroundMark x1="70341" y1="65157" x2="68977" y2="67596"/>
                        <a14:foregroundMark x1="61705" y1="39721" x2="61250" y2="38328"/>
                        <a14:foregroundMark x1="64432" y1="53310" x2="64432" y2="53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7" t="7198" r="15136" b="6849"/>
          <a:stretch/>
        </p:blipFill>
        <p:spPr bwMode="auto">
          <a:xfrm>
            <a:off x="1" y="2759678"/>
            <a:ext cx="593807" cy="5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11174" y="444502"/>
            <a:ext cx="8309403" cy="3385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92D050"/>
                </a:solidFill>
              </a:rPr>
              <a:t>Interconnections in engineering</a:t>
            </a:r>
            <a:endParaRPr lang="en-GB" sz="1600" dirty="0">
              <a:solidFill>
                <a:srgbClr val="92D050"/>
              </a:solidFill>
            </a:endParaRPr>
          </a:p>
        </p:txBody>
      </p:sp>
      <p:pic>
        <p:nvPicPr>
          <p:cNvPr id="1034" name="Picture 10" descr="Lion News - Lion Technolog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764" y="3152201"/>
            <a:ext cx="2330441" cy="174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397544-75E3-174D-AA93-FEA420EAA3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139" y="4209807"/>
            <a:ext cx="582476" cy="5824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07C3C8-7C5B-A14B-9803-257BD1C2CB79}"/>
              </a:ext>
            </a:extLst>
          </p:cNvPr>
          <p:cNvSpPr txBox="1"/>
          <p:nvPr/>
        </p:nvSpPr>
        <p:spPr>
          <a:xfrm>
            <a:off x="-2" y="3791498"/>
            <a:ext cx="892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Aerospace </a:t>
            </a:r>
          </a:p>
          <a:p>
            <a:pPr algn="ctr"/>
            <a:r>
              <a:rPr lang="en-GB" sz="1100" dirty="0"/>
              <a:t>Engineer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B39740-5032-B240-84BA-31ABF6FD35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312" y="4209807"/>
            <a:ext cx="582476" cy="5824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61679" y="2692658"/>
            <a:ext cx="74809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Large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611757" y="3675278"/>
            <a:ext cx="64793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SME</a:t>
            </a:r>
            <a:endParaRPr lang="en-US" sz="2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844" y="803141"/>
            <a:ext cx="3588153" cy="43088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Mechanical engineering studies the design, manufacture and use of machines. </a:t>
            </a:r>
            <a:endParaRPr lang="en-GB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691846" y="1510122"/>
            <a:ext cx="3588152" cy="43088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Electrical engineering studies the practical applications of electricity and magnetism. </a:t>
            </a:r>
            <a:endParaRPr lang="en-GB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691845" y="2179405"/>
            <a:ext cx="3588153" cy="43088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Civil engineering studies the design, planning &amp; construction of large scale structures</a:t>
            </a:r>
            <a:endParaRPr lang="en-GB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691846" y="2807875"/>
            <a:ext cx="3588152" cy="43088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Chemical engineering studies the processes and equipment needed to manufacture chemical products on a large scale</a:t>
            </a:r>
            <a:endParaRPr lang="en-GB" sz="1100" dirty="0"/>
          </a:p>
        </p:txBody>
      </p:sp>
      <p:sp>
        <p:nvSpPr>
          <p:cNvPr id="24" name="Rectangle 23"/>
          <p:cNvSpPr/>
          <p:nvPr/>
        </p:nvSpPr>
        <p:spPr>
          <a:xfrm>
            <a:off x="8527" y="314247"/>
            <a:ext cx="4271470" cy="3693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 main engineering disciplines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260694" y="0"/>
            <a:ext cx="1956122" cy="33855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0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is engineering?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93875" y="-20634"/>
            <a:ext cx="5207726" cy="43088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Engineering offers such a broad range of definitions which can be divided up into many disciplines and sub-disciplines. </a:t>
            </a:r>
            <a:endParaRPr lang="en-GB" sz="1100" dirty="0"/>
          </a:p>
        </p:txBody>
      </p:sp>
      <p:sp>
        <p:nvSpPr>
          <p:cNvPr id="9" name="Right Arrow 8"/>
          <p:cNvSpPr/>
          <p:nvPr/>
        </p:nvSpPr>
        <p:spPr>
          <a:xfrm>
            <a:off x="7272236" y="89910"/>
            <a:ext cx="266218" cy="209798"/>
          </a:xfrm>
          <a:prstGeom prst="rightArrow">
            <a:avLst/>
          </a:prstGeom>
          <a:solidFill>
            <a:srgbClr val="CC0099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6" name="Picture 12" descr="2018 Mini Cooper Stock Illustrations, Images &amp; Vectors | Shutterstock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8" t="29663" r="4557" b="33882"/>
          <a:stretch/>
        </p:blipFill>
        <p:spPr bwMode="auto">
          <a:xfrm>
            <a:off x="4411174" y="849287"/>
            <a:ext cx="1720014" cy="78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ight Arrow 28"/>
          <p:cNvSpPr/>
          <p:nvPr/>
        </p:nvSpPr>
        <p:spPr>
          <a:xfrm>
            <a:off x="6238755" y="1086325"/>
            <a:ext cx="266218" cy="209798"/>
          </a:xfrm>
          <a:prstGeom prst="rightArrow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612540" y="852224"/>
            <a:ext cx="2139454" cy="6463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An engineering in the automotive sector will have to understand:</a:t>
            </a:r>
            <a:endParaRPr lang="en-GB" sz="1200" dirty="0"/>
          </a:p>
        </p:txBody>
      </p:sp>
      <p:sp>
        <p:nvSpPr>
          <p:cNvPr id="31" name="Right Arrow 30"/>
          <p:cNvSpPr/>
          <p:nvPr/>
        </p:nvSpPr>
        <p:spPr>
          <a:xfrm>
            <a:off x="8859561" y="1086325"/>
            <a:ext cx="266218" cy="209798"/>
          </a:xfrm>
          <a:prstGeom prst="rightArrow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9233346" y="854256"/>
            <a:ext cx="2139454" cy="6463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Mechanical engineering – engines &amp; structural components</a:t>
            </a:r>
            <a:endParaRPr lang="en-GB" sz="1200" dirty="0"/>
          </a:p>
        </p:txBody>
      </p:sp>
      <p:sp>
        <p:nvSpPr>
          <p:cNvPr id="10" name="Bent-Up Arrow 9"/>
          <p:cNvSpPr/>
          <p:nvPr/>
        </p:nvSpPr>
        <p:spPr>
          <a:xfrm flipV="1">
            <a:off x="11480367" y="1086325"/>
            <a:ext cx="953088" cy="424357"/>
          </a:xfrm>
          <a:prstGeom prst="bentUpArrow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10581123" y="1599695"/>
            <a:ext cx="2139454" cy="6463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Electronics engineering – controlling mechanical systems for the engine</a:t>
            </a:r>
            <a:endParaRPr lang="en-GB" sz="1200" dirty="0"/>
          </a:p>
        </p:txBody>
      </p:sp>
      <p:sp>
        <p:nvSpPr>
          <p:cNvPr id="35" name="Right Arrow 34"/>
          <p:cNvSpPr/>
          <p:nvPr/>
        </p:nvSpPr>
        <p:spPr>
          <a:xfrm flipH="1">
            <a:off x="10202666" y="1817961"/>
            <a:ext cx="266218" cy="209798"/>
          </a:xfrm>
          <a:prstGeom prst="rightArrow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7950973" y="1599694"/>
            <a:ext cx="2139454" cy="6463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Computer engineering – supports all disciplines, looking after computer hardware</a:t>
            </a:r>
            <a:endParaRPr lang="en-GB" sz="1200" dirty="0"/>
          </a:p>
        </p:txBody>
      </p:sp>
      <p:sp>
        <p:nvSpPr>
          <p:cNvPr id="37" name="Right Arrow 36"/>
          <p:cNvSpPr/>
          <p:nvPr/>
        </p:nvSpPr>
        <p:spPr>
          <a:xfrm flipH="1">
            <a:off x="7572516" y="1830341"/>
            <a:ext cx="266218" cy="209798"/>
          </a:xfrm>
          <a:prstGeom prst="rightArrow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/>
          <p:cNvSpPr txBox="1"/>
          <p:nvPr/>
        </p:nvSpPr>
        <p:spPr>
          <a:xfrm>
            <a:off x="5320823" y="1612074"/>
            <a:ext cx="2139454" cy="6463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Maintenance engineering – maintain and service machines and repair equipment</a:t>
            </a:r>
            <a:endParaRPr lang="en-GB" sz="1200" dirty="0"/>
          </a:p>
        </p:txBody>
      </p:sp>
      <p:sp>
        <p:nvSpPr>
          <p:cNvPr id="39" name="Rectangle 38"/>
          <p:cNvSpPr/>
          <p:nvPr/>
        </p:nvSpPr>
        <p:spPr>
          <a:xfrm>
            <a:off x="8527" y="3409347"/>
            <a:ext cx="4271470" cy="3693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Other engineering sectors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E07C3C8-7C5B-A14B-9803-257BD1C2CB79}"/>
              </a:ext>
            </a:extLst>
          </p:cNvPr>
          <p:cNvSpPr txBox="1"/>
          <p:nvPr/>
        </p:nvSpPr>
        <p:spPr>
          <a:xfrm>
            <a:off x="775346" y="3791498"/>
            <a:ext cx="892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Nuclear</a:t>
            </a:r>
          </a:p>
          <a:p>
            <a:pPr algn="ctr"/>
            <a:r>
              <a:rPr lang="en-GB" sz="1100" dirty="0"/>
              <a:t>Engineer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5812ABC-C3A0-C849-89DA-0B0B7A328B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2175" y="4209808"/>
            <a:ext cx="582436" cy="58243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554ABCF-A9E5-7D42-8736-71D3F154D223}"/>
              </a:ext>
            </a:extLst>
          </p:cNvPr>
          <p:cNvSpPr txBox="1"/>
          <p:nvPr/>
        </p:nvSpPr>
        <p:spPr>
          <a:xfrm>
            <a:off x="1625124" y="3791498"/>
            <a:ext cx="820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Biomedical </a:t>
            </a:r>
          </a:p>
          <a:p>
            <a:pPr algn="ctr"/>
            <a:r>
              <a:rPr lang="en-GB" sz="1100" dirty="0"/>
              <a:t>Engineer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7535359-F54D-5A48-B63B-89A9BCE36E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50163" y="4209807"/>
            <a:ext cx="575804" cy="57580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CDEB10F-7936-EA43-9F55-DE030AB33422}"/>
              </a:ext>
            </a:extLst>
          </p:cNvPr>
          <p:cNvSpPr txBox="1"/>
          <p:nvPr/>
        </p:nvSpPr>
        <p:spPr>
          <a:xfrm>
            <a:off x="2429377" y="3791497"/>
            <a:ext cx="8419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Big data </a:t>
            </a:r>
          </a:p>
          <a:p>
            <a:pPr algn="ctr"/>
            <a:r>
              <a:rPr lang="en-GB" sz="1100" dirty="0"/>
              <a:t>Engineer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A2F1431-30D1-D34A-AE3F-4CB969F7A4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33954" y="4222384"/>
            <a:ext cx="588701" cy="58870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4EC7C62-7617-CA42-B95E-D503C24FD817}"/>
              </a:ext>
            </a:extLst>
          </p:cNvPr>
          <p:cNvSpPr txBox="1"/>
          <p:nvPr/>
        </p:nvSpPr>
        <p:spPr>
          <a:xfrm>
            <a:off x="3194965" y="3845698"/>
            <a:ext cx="10850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Environmental </a:t>
            </a:r>
          </a:p>
          <a:p>
            <a:pPr algn="ctr"/>
            <a:r>
              <a:rPr lang="en-GB" sz="1100" dirty="0"/>
              <a:t>Engineer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411173" y="2335349"/>
            <a:ext cx="304910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Engineering Organizations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1173" y="3021024"/>
            <a:ext cx="30491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/>
              <a:t>Large engineering companies produce across more than one engineering sector. They have more than 250 employees. Typically household name products.</a:t>
            </a:r>
            <a:endParaRPr lang="en-GB" sz="1100" dirty="0"/>
          </a:p>
        </p:txBody>
      </p:sp>
      <p:sp>
        <p:nvSpPr>
          <p:cNvPr id="49" name="TextBox 48"/>
          <p:cNvSpPr txBox="1"/>
          <p:nvPr/>
        </p:nvSpPr>
        <p:spPr>
          <a:xfrm>
            <a:off x="4411174" y="4130591"/>
            <a:ext cx="3045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/>
              <a:t>SME stands for Small &amp; Medium engineering enterprises. They operate much smaller scale and have fewer than 250 employees. Local companies, less known products.</a:t>
            </a:r>
            <a:endParaRPr lang="en-GB" sz="1100" dirty="0"/>
          </a:p>
        </p:txBody>
      </p:sp>
      <p:pic>
        <p:nvPicPr>
          <p:cNvPr id="1038" name="Picture 14" descr="R&amp;D - Burgess Hodgs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249" y="2338824"/>
            <a:ext cx="2514178" cy="251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10224015" y="2335039"/>
            <a:ext cx="2348190" cy="101566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Research &amp; Development is carried out to improve existing products or develop idea for new products. This is typically in the early stages of the product.</a:t>
            </a:r>
            <a:endParaRPr lang="en-GB" sz="12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5197032" y="5129515"/>
            <a:ext cx="76045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-2" y="5455507"/>
            <a:ext cx="5197034" cy="3693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Design &amp; make process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527" y="5865471"/>
            <a:ext cx="5188505" cy="450867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chemeClr val="tx1"/>
                </a:solidFill>
              </a:rPr>
              <a:t>1. Define the problem – </a:t>
            </a:r>
            <a:r>
              <a:rPr lang="en-US" sz="1100" dirty="0">
                <a:solidFill>
                  <a:schemeClr val="tx1"/>
                </a:solidFill>
              </a:rPr>
              <a:t>Clearly define what the problem is. What you are wanting to create or recreate. 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8527" y="6377122"/>
            <a:ext cx="5188505" cy="422267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chemeClr val="tx1"/>
                </a:solidFill>
              </a:rPr>
              <a:t>2. Develop possible solutions – </a:t>
            </a:r>
            <a:r>
              <a:rPr lang="en-US" sz="1100" dirty="0">
                <a:solidFill>
                  <a:schemeClr val="tx1"/>
                </a:solidFill>
              </a:rPr>
              <a:t>Brainstorming and seeking ideas from others. Trying to be as innovative as possible. 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8527" y="6860173"/>
            <a:ext cx="5188505" cy="404994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chemeClr val="tx1"/>
                </a:solidFill>
              </a:rPr>
              <a:t>3. Choose a solution – </a:t>
            </a:r>
            <a:r>
              <a:rPr lang="en-US" sz="1100" dirty="0" err="1">
                <a:solidFill>
                  <a:schemeClr val="tx1"/>
                </a:solidFill>
              </a:rPr>
              <a:t>Analyse</a:t>
            </a:r>
            <a:r>
              <a:rPr lang="en-US" sz="1100" dirty="0">
                <a:solidFill>
                  <a:schemeClr val="tx1"/>
                </a:solidFill>
              </a:rPr>
              <a:t> and compare the solutions through the criteria list. Will it suit the customer as required? 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-2" y="7865342"/>
            <a:ext cx="5197034" cy="284931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chemeClr val="tx1"/>
                </a:solidFill>
              </a:rPr>
              <a:t>5. Evaluate the outcome – </a:t>
            </a:r>
            <a:r>
              <a:rPr lang="en-US" sz="1100" dirty="0">
                <a:solidFill>
                  <a:schemeClr val="tx1"/>
                </a:solidFill>
              </a:rPr>
              <a:t>carry out product testing and meet the requirements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8527" y="7349201"/>
            <a:ext cx="5188505" cy="449782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chemeClr val="tx1"/>
                </a:solidFill>
              </a:rPr>
              <a:t>4. Design and model the solution – </a:t>
            </a:r>
            <a:r>
              <a:rPr lang="en-US" sz="1100" dirty="0">
                <a:solidFill>
                  <a:schemeClr val="tx1"/>
                </a:solidFill>
              </a:rPr>
              <a:t>Produce design sketches and drawings, including lists of materials and equipment</a:t>
            </a:r>
            <a:r>
              <a:rPr lang="en-US" sz="1200" dirty="0">
                <a:solidFill>
                  <a:schemeClr val="tx1"/>
                </a:solidFill>
              </a:rPr>
              <a:t>. 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260694" y="5156159"/>
            <a:ext cx="7459883" cy="33855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Criteria for an engineering design brief</a:t>
            </a:r>
          </a:p>
        </p:txBody>
      </p:sp>
      <p:sp>
        <p:nvSpPr>
          <p:cNvPr id="33" name="Oval 32"/>
          <p:cNvSpPr/>
          <p:nvPr/>
        </p:nvSpPr>
        <p:spPr>
          <a:xfrm>
            <a:off x="5289495" y="5569278"/>
            <a:ext cx="1404068" cy="6252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Physical requirements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8329839" y="5581311"/>
            <a:ext cx="1006998" cy="610741"/>
          </a:xfrm>
          <a:prstGeom prst="ellipse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Size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10998979" y="5577492"/>
            <a:ext cx="1573226" cy="6145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Performance requirements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6825330" y="5589971"/>
            <a:ext cx="1242224" cy="5945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Aesthetics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9599122" y="5591234"/>
            <a:ext cx="1176908" cy="600818"/>
          </a:xfrm>
          <a:prstGeom prst="ellipse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Function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260694" y="6315555"/>
            <a:ext cx="397265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Initial design proposal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60694" y="6686725"/>
            <a:ext cx="3972652" cy="276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KISS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5317299" y="7016237"/>
            <a:ext cx="878775" cy="645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K</a:t>
            </a:r>
            <a:r>
              <a:rPr lang="en-US" sz="1200" dirty="0">
                <a:solidFill>
                  <a:schemeClr val="tx1"/>
                </a:solidFill>
              </a:rPr>
              <a:t>eep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6281378" y="7010792"/>
            <a:ext cx="878775" cy="645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</a:t>
            </a:r>
            <a:r>
              <a:rPr lang="en-US" sz="1200" dirty="0">
                <a:solidFill>
                  <a:schemeClr val="tx1"/>
                </a:solidFill>
              </a:rPr>
              <a:t>t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259060" y="7029210"/>
            <a:ext cx="909650" cy="645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</a:t>
            </a:r>
            <a:r>
              <a:rPr lang="en-US" sz="1200" dirty="0">
                <a:solidFill>
                  <a:schemeClr val="tx1"/>
                </a:solidFill>
              </a:rPr>
              <a:t>imple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8269630" y="7023765"/>
            <a:ext cx="963335" cy="645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</a:t>
            </a:r>
            <a:r>
              <a:rPr lang="en-US" sz="1200" dirty="0">
                <a:solidFill>
                  <a:schemeClr val="tx1"/>
                </a:solidFill>
              </a:rPr>
              <a:t>tupid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526" y="8250055"/>
            <a:ext cx="5188505" cy="3693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Creative Thinking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9403371" y="6305814"/>
            <a:ext cx="3317205" cy="40564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1600" dirty="0">
              <a:solidFill>
                <a:srgbClr val="92D05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197738" y="6300765"/>
            <a:ext cx="190096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Design Production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182F76-4A6E-F741-9AD4-CCA07EE5482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03372" y="6741257"/>
            <a:ext cx="3397208" cy="2831007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94E7049-F56B-034F-9E7D-8406EC91A900}"/>
              </a:ext>
            </a:extLst>
          </p:cNvPr>
          <p:cNvSpPr/>
          <p:nvPr/>
        </p:nvSpPr>
        <p:spPr>
          <a:xfrm>
            <a:off x="2047903" y="8662264"/>
            <a:ext cx="1101224" cy="9528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Solution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C82FC7-B04A-FC40-9D52-D37FF5479DD3}"/>
              </a:ext>
            </a:extLst>
          </p:cNvPr>
          <p:cNvSpPr txBox="1"/>
          <p:nvPr/>
        </p:nvSpPr>
        <p:spPr>
          <a:xfrm>
            <a:off x="60488" y="8608301"/>
            <a:ext cx="156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WHERE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421344-503C-4C4B-B71D-C60F145CB352}"/>
              </a:ext>
            </a:extLst>
          </p:cNvPr>
          <p:cNvSpPr txBox="1"/>
          <p:nvPr/>
        </p:nvSpPr>
        <p:spPr>
          <a:xfrm>
            <a:off x="60488" y="8921943"/>
            <a:ext cx="156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WHEN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B684CF7-4A31-074E-876A-13195E12ABF6}"/>
              </a:ext>
            </a:extLst>
          </p:cNvPr>
          <p:cNvSpPr txBox="1"/>
          <p:nvPr/>
        </p:nvSpPr>
        <p:spPr>
          <a:xfrm>
            <a:off x="60488" y="9245809"/>
            <a:ext cx="156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87BF173-F857-084D-BACF-EC49CA6E72F8}"/>
              </a:ext>
            </a:extLst>
          </p:cNvPr>
          <p:cNvSpPr txBox="1"/>
          <p:nvPr/>
        </p:nvSpPr>
        <p:spPr>
          <a:xfrm>
            <a:off x="3642624" y="8617660"/>
            <a:ext cx="156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HOW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5E8AD60-37B7-174C-94AE-1337C66A421A}"/>
              </a:ext>
            </a:extLst>
          </p:cNvPr>
          <p:cNvSpPr txBox="1"/>
          <p:nvPr/>
        </p:nvSpPr>
        <p:spPr>
          <a:xfrm>
            <a:off x="3638812" y="8917425"/>
            <a:ext cx="156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WHY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EC047AE-31D0-CD43-818F-332BEECD12B6}"/>
              </a:ext>
            </a:extLst>
          </p:cNvPr>
          <p:cNvSpPr txBox="1"/>
          <p:nvPr/>
        </p:nvSpPr>
        <p:spPr>
          <a:xfrm>
            <a:off x="3624698" y="9245809"/>
            <a:ext cx="156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WHO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72BEBC3-2C12-2743-AB09-704F553A9D7B}"/>
              </a:ext>
            </a:extLst>
          </p:cNvPr>
          <p:cNvCxnSpPr/>
          <p:nvPr/>
        </p:nvCxnSpPr>
        <p:spPr>
          <a:xfrm>
            <a:off x="915312" y="8792967"/>
            <a:ext cx="1128081" cy="935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194D60A-1785-E643-B1FD-82B4DCF5AD01}"/>
              </a:ext>
            </a:extLst>
          </p:cNvPr>
          <p:cNvCxnSpPr/>
          <p:nvPr/>
        </p:nvCxnSpPr>
        <p:spPr>
          <a:xfrm>
            <a:off x="866532" y="9080493"/>
            <a:ext cx="1128081" cy="935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5316AAE-2515-574E-BDDC-6FA2AE9EF4C4}"/>
              </a:ext>
            </a:extLst>
          </p:cNvPr>
          <p:cNvCxnSpPr/>
          <p:nvPr/>
        </p:nvCxnSpPr>
        <p:spPr>
          <a:xfrm>
            <a:off x="842806" y="9410892"/>
            <a:ext cx="1128081" cy="935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D78BEF1-5AF1-2942-8881-ABF07274B07B}"/>
              </a:ext>
            </a:extLst>
          </p:cNvPr>
          <p:cNvCxnSpPr>
            <a:cxnSpLocks/>
          </p:cNvCxnSpPr>
          <p:nvPr/>
        </p:nvCxnSpPr>
        <p:spPr>
          <a:xfrm flipH="1">
            <a:off x="3216004" y="8818553"/>
            <a:ext cx="1128081" cy="935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9F4A587-4002-D744-B544-C2C290271BD6}"/>
              </a:ext>
            </a:extLst>
          </p:cNvPr>
          <p:cNvCxnSpPr>
            <a:cxnSpLocks/>
          </p:cNvCxnSpPr>
          <p:nvPr/>
        </p:nvCxnSpPr>
        <p:spPr>
          <a:xfrm flipH="1">
            <a:off x="3195360" y="9106079"/>
            <a:ext cx="1128081" cy="935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3041D03B-18D0-E04A-B7AD-AB3CFD462946}"/>
              </a:ext>
            </a:extLst>
          </p:cNvPr>
          <p:cNvCxnSpPr>
            <a:cxnSpLocks/>
          </p:cNvCxnSpPr>
          <p:nvPr/>
        </p:nvCxnSpPr>
        <p:spPr>
          <a:xfrm flipH="1">
            <a:off x="3171634" y="9436478"/>
            <a:ext cx="1128081" cy="935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13B1B99B-8122-E549-AF8C-BC1A55E96477}"/>
              </a:ext>
            </a:extLst>
          </p:cNvPr>
          <p:cNvSpPr txBox="1"/>
          <p:nvPr/>
        </p:nvSpPr>
        <p:spPr>
          <a:xfrm>
            <a:off x="5323317" y="8495387"/>
            <a:ext cx="1181656" cy="27699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Behaviour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C6C1339-830C-FB4C-816F-0890590EA7AF}"/>
              </a:ext>
            </a:extLst>
          </p:cNvPr>
          <p:cNvSpPr/>
          <p:nvPr/>
        </p:nvSpPr>
        <p:spPr>
          <a:xfrm>
            <a:off x="5289495" y="7939212"/>
            <a:ext cx="3972652" cy="36933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Generic work skills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0A73B8A-856E-7F4C-9D37-46B5BBAADBB3}"/>
              </a:ext>
            </a:extLst>
          </p:cNvPr>
          <p:cNvSpPr txBox="1"/>
          <p:nvPr/>
        </p:nvSpPr>
        <p:spPr>
          <a:xfrm>
            <a:off x="6681408" y="8492980"/>
            <a:ext cx="1181656" cy="27699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Attitude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E5940D7-361B-2848-BDBD-9E758164797E}"/>
              </a:ext>
            </a:extLst>
          </p:cNvPr>
          <p:cNvSpPr txBox="1"/>
          <p:nvPr/>
        </p:nvSpPr>
        <p:spPr>
          <a:xfrm>
            <a:off x="8039499" y="8489812"/>
            <a:ext cx="1181656" cy="27699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Limitations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B891DDB-0C47-F24F-B36D-8B922ABF48E0}"/>
              </a:ext>
            </a:extLst>
          </p:cNvPr>
          <p:cNvSpPr txBox="1"/>
          <p:nvPr/>
        </p:nvSpPr>
        <p:spPr>
          <a:xfrm>
            <a:off x="5320401" y="9019851"/>
            <a:ext cx="1181656" cy="4616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Collaborative skills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C16106D-60FB-5142-AB81-327B04F241C3}"/>
              </a:ext>
            </a:extLst>
          </p:cNvPr>
          <p:cNvSpPr txBox="1"/>
          <p:nvPr/>
        </p:nvSpPr>
        <p:spPr>
          <a:xfrm>
            <a:off x="6678492" y="9017444"/>
            <a:ext cx="1181656" cy="4616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Working relationships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E5ADE2F-CFAE-2C4C-8C86-D9521C1D6CE3}"/>
              </a:ext>
            </a:extLst>
          </p:cNvPr>
          <p:cNvSpPr txBox="1"/>
          <p:nvPr/>
        </p:nvSpPr>
        <p:spPr>
          <a:xfrm>
            <a:off x="8036583" y="9014276"/>
            <a:ext cx="1181656" cy="4616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Respect for others</a:t>
            </a:r>
          </a:p>
        </p:txBody>
      </p:sp>
    </p:spTree>
    <p:extLst>
      <p:ext uri="{BB962C8B-B14F-4D97-AF65-F5344CB8AC3E}">
        <p14:creationId xmlns:p14="http://schemas.microsoft.com/office/powerpoint/2010/main" val="2050744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E9E6AD-36EA-124F-BE51-A171FF05A2D4}"/>
              </a:ext>
            </a:extLst>
          </p:cNvPr>
          <p:cNvSpPr txBox="1"/>
          <p:nvPr/>
        </p:nvSpPr>
        <p:spPr>
          <a:xfrm>
            <a:off x="17253" y="1"/>
            <a:ext cx="7374148" cy="27987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Component 2A – Understand materials, components and processes for a given engineered product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01B8A0-FAE7-9B4E-877E-E920C4D34F1F}"/>
              </a:ext>
            </a:extLst>
          </p:cNvPr>
          <p:cNvSpPr/>
          <p:nvPr/>
        </p:nvSpPr>
        <p:spPr>
          <a:xfrm>
            <a:off x="17254" y="358356"/>
            <a:ext cx="7374147" cy="27699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Engineering Materials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3689C8-5A77-D74B-94E8-D42E60754F9C}"/>
              </a:ext>
            </a:extLst>
          </p:cNvPr>
          <p:cNvSpPr txBox="1"/>
          <p:nvPr/>
        </p:nvSpPr>
        <p:spPr>
          <a:xfrm>
            <a:off x="17253" y="625885"/>
            <a:ext cx="7374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Ferrous Metals</a:t>
            </a:r>
          </a:p>
          <a:p>
            <a:r>
              <a:rPr lang="en-GB" sz="1200" dirty="0"/>
              <a:t> - Ferrous metals CONTAIN iron. This means they have a greater magnetic property compared to other materials.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0467C40-F533-E948-9FB0-338C437B0BAC}"/>
              </a:ext>
            </a:extLst>
          </p:cNvPr>
          <p:cNvSpPr/>
          <p:nvPr/>
        </p:nvSpPr>
        <p:spPr>
          <a:xfrm>
            <a:off x="17252" y="1467654"/>
            <a:ext cx="2294627" cy="6274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Mild steel 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Is an alloy of iron and carbon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7E46FDF-B311-E343-B77F-B62778D5C671}"/>
              </a:ext>
            </a:extLst>
          </p:cNvPr>
          <p:cNvSpPr/>
          <p:nvPr/>
        </p:nvSpPr>
        <p:spPr>
          <a:xfrm>
            <a:off x="17253" y="1116223"/>
            <a:ext cx="7374148" cy="3173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Examples of Ferrous metals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99CED98-B183-B642-858E-571FA2655071}"/>
              </a:ext>
            </a:extLst>
          </p:cNvPr>
          <p:cNvSpPr/>
          <p:nvPr/>
        </p:nvSpPr>
        <p:spPr>
          <a:xfrm>
            <a:off x="2463409" y="1462256"/>
            <a:ext cx="2141727" cy="6342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Cast Iron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Heavily used prior to steel discovery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E29ED57-2191-C447-B134-67C5AA73162B}"/>
              </a:ext>
            </a:extLst>
          </p:cNvPr>
          <p:cNvSpPr/>
          <p:nvPr/>
        </p:nvSpPr>
        <p:spPr>
          <a:xfrm>
            <a:off x="4756666" y="1462257"/>
            <a:ext cx="2634735" cy="6342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Stainless Steel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Is an alloy of steel. Contains iron &amp; carbon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8B529C-18EE-B34B-AECA-E23297CFD23B}"/>
              </a:ext>
            </a:extLst>
          </p:cNvPr>
          <p:cNvSpPr txBox="1"/>
          <p:nvPr/>
        </p:nvSpPr>
        <p:spPr>
          <a:xfrm>
            <a:off x="91219" y="3785148"/>
            <a:ext cx="7374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Non-Ferrous Metals</a:t>
            </a:r>
          </a:p>
          <a:p>
            <a:r>
              <a:rPr lang="en-GB" sz="1200" dirty="0"/>
              <a:t> - Non-Ferrous metals DO NOT contain iron. This means they have a lower magnetic property compared to other materials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FC45636-DBF9-6143-AA3A-B0180A9FC14B}"/>
              </a:ext>
            </a:extLst>
          </p:cNvPr>
          <p:cNvSpPr/>
          <p:nvPr/>
        </p:nvSpPr>
        <p:spPr>
          <a:xfrm>
            <a:off x="54019" y="4431480"/>
            <a:ext cx="7411350" cy="2699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Examples of Non-Ferrous metals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2145590-71A4-3B4D-B05A-0933EC8526A7}"/>
              </a:ext>
            </a:extLst>
          </p:cNvPr>
          <p:cNvSpPr/>
          <p:nvPr/>
        </p:nvSpPr>
        <p:spPr>
          <a:xfrm>
            <a:off x="91220" y="4752987"/>
            <a:ext cx="2294627" cy="58885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Titanium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Strong, lightweight, corrosion resistant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13AB052-A6B8-004E-9640-D81AE976AECD}"/>
              </a:ext>
            </a:extLst>
          </p:cNvPr>
          <p:cNvSpPr/>
          <p:nvPr/>
        </p:nvSpPr>
        <p:spPr>
          <a:xfrm>
            <a:off x="2537378" y="4752986"/>
            <a:ext cx="2141726" cy="58885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Aluminium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Corrosion resistant, good conductor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2319B7D-CDD1-6247-80BE-34CB96F29ADE}"/>
              </a:ext>
            </a:extLst>
          </p:cNvPr>
          <p:cNvSpPr/>
          <p:nvPr/>
        </p:nvSpPr>
        <p:spPr>
          <a:xfrm>
            <a:off x="4830634" y="4740991"/>
            <a:ext cx="2634735" cy="5676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Copper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Corrosion resistant, good conductor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D4D75E-E2E2-444E-8F05-AEC0113FA06A}"/>
              </a:ext>
            </a:extLst>
          </p:cNvPr>
          <p:cNvSpPr txBox="1"/>
          <p:nvPr/>
        </p:nvSpPr>
        <p:spPr>
          <a:xfrm>
            <a:off x="-40274" y="6533564"/>
            <a:ext cx="7411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Thermosetting Polymers</a:t>
            </a:r>
          </a:p>
          <a:p>
            <a:r>
              <a:rPr lang="en-GB" sz="1200" dirty="0"/>
              <a:t>- Do not melt when heat us applied and cannot be reformed by applying heat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ECC73A8-DAB9-814C-BBBF-78F651EF26DC}"/>
              </a:ext>
            </a:extLst>
          </p:cNvPr>
          <p:cNvSpPr/>
          <p:nvPr/>
        </p:nvSpPr>
        <p:spPr>
          <a:xfrm>
            <a:off x="-3074" y="6997203"/>
            <a:ext cx="7374149" cy="2580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Examples of Thermosetting polymers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793DA38-47F5-924F-8347-F54B0407FF9C}"/>
              </a:ext>
            </a:extLst>
          </p:cNvPr>
          <p:cNvSpPr/>
          <p:nvPr/>
        </p:nvSpPr>
        <p:spPr>
          <a:xfrm>
            <a:off x="10366" y="7317687"/>
            <a:ext cx="2281187" cy="6874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Phenol-formaldehyde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Also known as Phenolic Resin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FC33433-3594-4B42-BB4F-E00B46D1BFA7}"/>
              </a:ext>
            </a:extLst>
          </p:cNvPr>
          <p:cNvSpPr/>
          <p:nvPr/>
        </p:nvSpPr>
        <p:spPr>
          <a:xfrm>
            <a:off x="2443085" y="7315888"/>
            <a:ext cx="2141726" cy="68921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Polyimides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Thermal stability &amp; good chemical resistant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CD405DF-3BFE-094B-A8D6-A5FD719018E5}"/>
              </a:ext>
            </a:extLst>
          </p:cNvPr>
          <p:cNvSpPr/>
          <p:nvPr/>
        </p:nvSpPr>
        <p:spPr>
          <a:xfrm>
            <a:off x="4736341" y="7317687"/>
            <a:ext cx="2616234" cy="6874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 dirty="0">
              <a:solidFill>
                <a:schemeClr val="tx1"/>
              </a:solidFill>
            </a:endParaRPr>
          </a:p>
          <a:p>
            <a:pPr algn="ctr"/>
            <a:r>
              <a:rPr lang="en-GB" sz="1200" b="1" dirty="0">
                <a:solidFill>
                  <a:schemeClr val="tx1"/>
                </a:solidFill>
              </a:rPr>
              <a:t>Polyurethane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Can either be rigid or flexible components</a:t>
            </a:r>
          </a:p>
          <a:p>
            <a:pPr algn="ctr"/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791303-7D85-6942-A01A-E57A0325343F}"/>
              </a:ext>
            </a:extLst>
          </p:cNvPr>
          <p:cNvSpPr txBox="1"/>
          <p:nvPr/>
        </p:nvSpPr>
        <p:spPr>
          <a:xfrm>
            <a:off x="-19949" y="8102435"/>
            <a:ext cx="7392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Thermoforming Polymers</a:t>
            </a:r>
          </a:p>
          <a:p>
            <a:r>
              <a:rPr lang="en-GB" sz="1200" dirty="0"/>
              <a:t>- Thermoforming polymers can often be softened by heating and then be remoulded. 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F27F496-0D74-FC4D-BD66-360515D44F3A}"/>
              </a:ext>
            </a:extLst>
          </p:cNvPr>
          <p:cNvSpPr/>
          <p:nvPr/>
        </p:nvSpPr>
        <p:spPr>
          <a:xfrm>
            <a:off x="17252" y="8566525"/>
            <a:ext cx="7355648" cy="2790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Examples of Thermoforming polymers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9C1D850-AA58-5C4B-B42C-C462E0B47605}"/>
              </a:ext>
            </a:extLst>
          </p:cNvPr>
          <p:cNvSpPr/>
          <p:nvPr/>
        </p:nvSpPr>
        <p:spPr>
          <a:xfrm>
            <a:off x="30692" y="8896349"/>
            <a:ext cx="2281186" cy="6935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Polyethylene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Highly ductile, tough and flexible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AC07F2A-3DC3-F64D-9526-A56B9FB2F92C}"/>
              </a:ext>
            </a:extLst>
          </p:cNvPr>
          <p:cNvSpPr/>
          <p:nvPr/>
        </p:nvSpPr>
        <p:spPr>
          <a:xfrm>
            <a:off x="2785802" y="8888591"/>
            <a:ext cx="1837045" cy="7013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Polypropylene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Tough, flexible polymer which is usually welded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8BF1EEA-0F92-B94B-A834-4470F4BCAF25}"/>
              </a:ext>
            </a:extLst>
          </p:cNvPr>
          <p:cNvSpPr/>
          <p:nvPr/>
        </p:nvSpPr>
        <p:spPr>
          <a:xfrm>
            <a:off x="5394638" y="8896350"/>
            <a:ext cx="1976438" cy="6867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Acrylic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Strong, rigid and transparent polymer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73164F2-967B-8B4C-91FE-26427B6736D4}"/>
              </a:ext>
            </a:extLst>
          </p:cNvPr>
          <p:cNvSpPr/>
          <p:nvPr/>
        </p:nvSpPr>
        <p:spPr>
          <a:xfrm>
            <a:off x="7561981" y="5927852"/>
            <a:ext cx="5220568" cy="27699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Properties of engineering materials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B85022-2B56-D24E-A15A-0A68CD11569C}"/>
              </a:ext>
            </a:extLst>
          </p:cNvPr>
          <p:cNvSpPr/>
          <p:nvPr/>
        </p:nvSpPr>
        <p:spPr>
          <a:xfrm>
            <a:off x="7561980" y="6326089"/>
            <a:ext cx="5220569" cy="1427261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STRENGTH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Strength is the materials ability to resist stress &amp; strain</a:t>
            </a:r>
          </a:p>
          <a:p>
            <a:r>
              <a:rPr lang="en-GB" sz="1200" b="1" dirty="0">
                <a:solidFill>
                  <a:schemeClr val="tx1"/>
                </a:solidFill>
              </a:rPr>
              <a:t>Tensile strength </a:t>
            </a:r>
            <a:r>
              <a:rPr lang="en-GB" sz="1200" dirty="0">
                <a:solidFill>
                  <a:schemeClr val="tx1"/>
                </a:solidFill>
              </a:rPr>
              <a:t>= Load each cross-sectional area can carry before failing</a:t>
            </a:r>
          </a:p>
          <a:p>
            <a:r>
              <a:rPr lang="en-GB" sz="1200" b="1" dirty="0">
                <a:solidFill>
                  <a:schemeClr val="tx1"/>
                </a:solidFill>
              </a:rPr>
              <a:t>Tension </a:t>
            </a:r>
            <a:r>
              <a:rPr lang="en-GB" sz="1200" dirty="0">
                <a:solidFill>
                  <a:schemeClr val="tx1"/>
                </a:solidFill>
              </a:rPr>
              <a:t>= The materials ability to stretch before failing</a:t>
            </a:r>
          </a:p>
          <a:p>
            <a:r>
              <a:rPr lang="en-GB" sz="1200" b="1" dirty="0">
                <a:solidFill>
                  <a:schemeClr val="tx1"/>
                </a:solidFill>
              </a:rPr>
              <a:t>Shear force </a:t>
            </a:r>
            <a:r>
              <a:rPr lang="en-GB" sz="1200" dirty="0">
                <a:solidFill>
                  <a:schemeClr val="tx1"/>
                </a:solidFill>
              </a:rPr>
              <a:t>= can be seen as metal scissors cutting through paper</a:t>
            </a:r>
          </a:p>
          <a:p>
            <a:r>
              <a:rPr lang="en-GB" sz="1200" b="1" dirty="0">
                <a:solidFill>
                  <a:schemeClr val="tx1"/>
                </a:solidFill>
              </a:rPr>
              <a:t>Compression</a:t>
            </a:r>
            <a:r>
              <a:rPr lang="en-GB" sz="1200" dirty="0">
                <a:solidFill>
                  <a:schemeClr val="tx1"/>
                </a:solidFill>
              </a:rPr>
              <a:t> = Tends to squash/shorten the material being subjected to that force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C4A7E2E-4C4C-044B-B4E0-44358D77B568}"/>
              </a:ext>
            </a:extLst>
          </p:cNvPr>
          <p:cNvSpPr/>
          <p:nvPr/>
        </p:nvSpPr>
        <p:spPr>
          <a:xfrm>
            <a:off x="7561980" y="8655243"/>
            <a:ext cx="5239620" cy="87752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TOUGHNESS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The materials resistance to sudden impact or shock loading. </a:t>
            </a:r>
          </a:p>
          <a:p>
            <a:r>
              <a:rPr lang="en-GB" sz="1200" dirty="0">
                <a:solidFill>
                  <a:schemeClr val="tx1"/>
                </a:solidFill>
              </a:rPr>
              <a:t>Hammers are made to be tough so that they do not break or shatter on impact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EFD4BC-9AEF-184C-9DE6-0E3EAF48E267}"/>
              </a:ext>
            </a:extLst>
          </p:cNvPr>
          <p:cNvSpPr/>
          <p:nvPr/>
        </p:nvSpPr>
        <p:spPr>
          <a:xfrm>
            <a:off x="7561980" y="7855539"/>
            <a:ext cx="5239620" cy="67423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HARDNESS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The materials resistance to wear, abrasion and indentation.</a:t>
            </a:r>
          </a:p>
          <a:p>
            <a:r>
              <a:rPr lang="en-GB" sz="1200" dirty="0">
                <a:solidFill>
                  <a:schemeClr val="tx1"/>
                </a:solidFill>
              </a:rPr>
              <a:t>Hard materials are typically brittle and difficult to cut.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3BD269-2E62-3343-89B6-47ABDD683172}"/>
              </a:ext>
            </a:extLst>
          </p:cNvPr>
          <p:cNvSpPr/>
          <p:nvPr/>
        </p:nvSpPr>
        <p:spPr>
          <a:xfrm>
            <a:off x="7524780" y="2876"/>
            <a:ext cx="5257769" cy="276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Characteristics </a:t>
            </a:r>
            <a:r>
              <a:rPr lang="en-US" sz="1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of engineering materials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579A80C-949D-F348-A5A6-FB31B3FD8F1C}"/>
              </a:ext>
            </a:extLst>
          </p:cNvPr>
          <p:cNvSpPr/>
          <p:nvPr/>
        </p:nvSpPr>
        <p:spPr>
          <a:xfrm>
            <a:off x="7524779" y="352482"/>
            <a:ext cx="5257770" cy="133243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 dirty="0">
                <a:solidFill>
                  <a:schemeClr val="tx1"/>
                </a:solidFill>
              </a:rPr>
              <a:t>Machinability - </a:t>
            </a:r>
            <a:r>
              <a:rPr lang="en-GB" sz="1200" dirty="0">
                <a:solidFill>
                  <a:schemeClr val="tx1"/>
                </a:solidFill>
              </a:rPr>
              <a:t>Machinability indicates how the material responds to the cutting process. </a:t>
            </a:r>
            <a:endParaRPr lang="en-GB" sz="1200" dirty="0">
              <a:solidFill>
                <a:schemeClr val="tx1"/>
              </a:solidFill>
              <a:effectLst/>
            </a:endParaRPr>
          </a:p>
          <a:p>
            <a:r>
              <a:rPr lang="en-GB" sz="1200" b="1" dirty="0">
                <a:solidFill>
                  <a:schemeClr val="tx1"/>
                </a:solidFill>
              </a:rPr>
              <a:t>Workability - </a:t>
            </a:r>
            <a:r>
              <a:rPr lang="en-GB" sz="1200" dirty="0">
                <a:solidFill>
                  <a:schemeClr val="tx1"/>
                </a:solidFill>
              </a:rPr>
              <a:t>Workability indicates how the material responds to forming processes without defects being formed.</a:t>
            </a:r>
            <a:br>
              <a:rPr lang="en-GB" sz="1200" dirty="0">
                <a:solidFill>
                  <a:schemeClr val="tx1"/>
                </a:solidFill>
              </a:rPr>
            </a:br>
            <a:r>
              <a:rPr lang="en-GB" sz="1200" b="1" dirty="0">
                <a:solidFill>
                  <a:schemeClr val="tx1"/>
                </a:solidFill>
              </a:rPr>
              <a:t>Durability - </a:t>
            </a:r>
            <a:r>
              <a:rPr lang="en-GB" sz="1200" dirty="0">
                <a:solidFill>
                  <a:schemeClr val="tx1"/>
                </a:solidFill>
              </a:rPr>
              <a:t>Durability indicates how the material withstands wear, pressure or damage. </a:t>
            </a:r>
            <a:endParaRPr lang="en-GB" sz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70C0F8-801B-7647-A9DF-F46A01E416D0}"/>
              </a:ext>
            </a:extLst>
          </p:cNvPr>
          <p:cNvSpPr/>
          <p:nvPr/>
        </p:nvSpPr>
        <p:spPr>
          <a:xfrm>
            <a:off x="7524779" y="1741212"/>
            <a:ext cx="5257770" cy="27699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Characteristics </a:t>
            </a:r>
            <a:r>
              <a:rPr lang="en-US" sz="1200" b="0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of engineering materials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2C7C71-3CBB-AD46-8D7C-B15A8FB2E3B0}"/>
              </a:ext>
            </a:extLst>
          </p:cNvPr>
          <p:cNvSpPr/>
          <p:nvPr/>
        </p:nvSpPr>
        <p:spPr>
          <a:xfrm>
            <a:off x="7542931" y="2096469"/>
            <a:ext cx="5239619" cy="1575163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 dirty="0">
                <a:solidFill>
                  <a:schemeClr val="tx1"/>
                </a:solidFill>
              </a:rPr>
              <a:t>Proprietary components. </a:t>
            </a:r>
            <a:r>
              <a:rPr lang="en-GB" sz="1200" b="1" dirty="0" err="1">
                <a:solidFill>
                  <a:schemeClr val="tx1"/>
                </a:solidFill>
              </a:rPr>
              <a:t>Eg</a:t>
            </a:r>
            <a:r>
              <a:rPr lang="en-GB" sz="1200" b="1" dirty="0">
                <a:solidFill>
                  <a:schemeClr val="tx1"/>
                </a:solidFill>
              </a:rPr>
              <a:t> Rivet, nut and bolt, screw, mechanical fixings, electronic components, such as resistors, capacitors, fuses, diodes.</a:t>
            </a:r>
            <a:br>
              <a:rPr lang="en-GB" sz="1200" b="1" dirty="0">
                <a:solidFill>
                  <a:schemeClr val="tx1"/>
                </a:solidFill>
              </a:rPr>
            </a:br>
            <a:r>
              <a:rPr lang="en-GB" sz="1200" dirty="0">
                <a:solidFill>
                  <a:schemeClr val="tx1"/>
                </a:solidFill>
              </a:rPr>
              <a:t>A propriety component is a standard component which can be purchased and applied to suit a range of manufacturing/fixing/assembly processes. </a:t>
            </a:r>
          </a:p>
          <a:p>
            <a:r>
              <a:rPr lang="en-GB" sz="1200" b="1" dirty="0">
                <a:solidFill>
                  <a:schemeClr val="tx1"/>
                </a:solidFill>
              </a:rPr>
              <a:t>Characteristics of components. </a:t>
            </a:r>
            <a:r>
              <a:rPr lang="en-GB" sz="1200" b="1" dirty="0" err="1">
                <a:solidFill>
                  <a:schemeClr val="tx1"/>
                </a:solidFill>
              </a:rPr>
              <a:t>Eg</a:t>
            </a:r>
            <a:r>
              <a:rPr lang="en-GB" sz="1200" b="1" dirty="0">
                <a:solidFill>
                  <a:schemeClr val="tx1"/>
                </a:solidFill>
              </a:rPr>
              <a:t> Permanent/semi permanent, sizes/ dimensions, surface roughness, values, fixing methods. </a:t>
            </a:r>
            <a:endParaRPr lang="en-GB" sz="1200" dirty="0">
              <a:solidFill>
                <a:schemeClr val="tx1"/>
              </a:solidFill>
              <a:effectLst/>
            </a:endParaRPr>
          </a:p>
          <a:p>
            <a:r>
              <a:rPr lang="en-GB" sz="1200" dirty="0">
                <a:solidFill>
                  <a:schemeClr val="tx1"/>
                </a:solidFill>
              </a:rPr>
              <a:t>Characteristics refers to the function, purpose or properties of a component. </a:t>
            </a:r>
            <a:endParaRPr lang="en-GB" sz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CF009D6-7317-174A-ACE0-B5C98A3ADF7D}"/>
              </a:ext>
            </a:extLst>
          </p:cNvPr>
          <p:cNvSpPr/>
          <p:nvPr/>
        </p:nvSpPr>
        <p:spPr>
          <a:xfrm>
            <a:off x="7561981" y="4098227"/>
            <a:ext cx="5220568" cy="1754326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GB" sz="1200" b="1" dirty="0">
                <a:effectLst/>
                <a:latin typeface="HelveticaNeue" panose="02000503000000020004" pitchFamily="2" charset="0"/>
              </a:rPr>
              <a:t>Cutting. </a:t>
            </a:r>
            <a:r>
              <a:rPr lang="en-GB" sz="1200" b="1" dirty="0" err="1">
                <a:effectLst/>
                <a:latin typeface="HelveticaNeue" panose="02000503000000020004" pitchFamily="2" charset="0"/>
              </a:rPr>
              <a:t>Eg</a:t>
            </a:r>
            <a:r>
              <a:rPr lang="en-GB" sz="1200" b="1" dirty="0">
                <a:effectLst/>
                <a:latin typeface="HelveticaNeue" panose="02000503000000020004" pitchFamily="2" charset="0"/>
              </a:rPr>
              <a:t> Drilling, sawing, filing and shearing. </a:t>
            </a:r>
            <a:endParaRPr lang="en-GB" sz="1200" dirty="0">
              <a:effectLst/>
            </a:endParaRPr>
          </a:p>
          <a:p>
            <a:r>
              <a:rPr lang="en-GB" sz="1200" dirty="0">
                <a:effectLst/>
                <a:latin typeface="HelveticaNeue" panose="02000503000000020004" pitchFamily="2" charset="0"/>
              </a:rPr>
              <a:t>The action of cutting a material. </a:t>
            </a:r>
            <a:endParaRPr lang="en-GB" sz="1200" dirty="0">
              <a:effectLst/>
            </a:endParaRPr>
          </a:p>
          <a:p>
            <a:r>
              <a:rPr lang="en-GB" sz="1200" b="1" dirty="0">
                <a:effectLst/>
                <a:latin typeface="HelveticaNeue" panose="02000503000000020004" pitchFamily="2" charset="0"/>
              </a:rPr>
              <a:t>Shaping. </a:t>
            </a:r>
            <a:r>
              <a:rPr lang="en-GB" sz="1200" b="1" dirty="0" err="1">
                <a:effectLst/>
                <a:latin typeface="HelveticaNeue" panose="02000503000000020004" pitchFamily="2" charset="0"/>
              </a:rPr>
              <a:t>Eg</a:t>
            </a:r>
            <a:r>
              <a:rPr lang="en-GB" sz="1200" b="1" dirty="0">
                <a:effectLst/>
                <a:latin typeface="HelveticaNeue" panose="02000503000000020004" pitchFamily="2" charset="0"/>
              </a:rPr>
              <a:t> Turing and milling. </a:t>
            </a:r>
            <a:endParaRPr lang="en-GB" sz="1200" dirty="0">
              <a:effectLst/>
            </a:endParaRPr>
          </a:p>
          <a:p>
            <a:r>
              <a:rPr lang="en-GB" sz="1200" dirty="0">
                <a:effectLst/>
                <a:latin typeface="HelveticaNeue" panose="02000503000000020004" pitchFamily="2" charset="0"/>
              </a:rPr>
              <a:t>The action of shaping a material by removing material. </a:t>
            </a:r>
            <a:endParaRPr lang="en-GB" sz="1200" dirty="0">
              <a:effectLst/>
            </a:endParaRPr>
          </a:p>
          <a:p>
            <a:r>
              <a:rPr lang="en-GB" sz="1200" b="1" dirty="0">
                <a:effectLst/>
                <a:latin typeface="HelveticaNeue" panose="02000503000000020004" pitchFamily="2" charset="0"/>
              </a:rPr>
              <a:t>Forming. </a:t>
            </a:r>
            <a:r>
              <a:rPr lang="en-GB" sz="1200" b="1" dirty="0" err="1">
                <a:effectLst/>
                <a:latin typeface="HelveticaNeue" panose="02000503000000020004" pitchFamily="2" charset="0"/>
              </a:rPr>
              <a:t>Eg</a:t>
            </a:r>
            <a:r>
              <a:rPr lang="en-GB" sz="1200" b="1" dirty="0">
                <a:effectLst/>
                <a:latin typeface="HelveticaNeue" panose="02000503000000020004" pitchFamily="2" charset="0"/>
              </a:rPr>
              <a:t> Forging, casting, extruding, moulding, folding , bending </a:t>
            </a:r>
            <a:endParaRPr lang="en-GB" sz="1200" dirty="0">
              <a:effectLst/>
            </a:endParaRPr>
          </a:p>
          <a:p>
            <a:r>
              <a:rPr lang="en-GB" sz="1200" dirty="0">
                <a:effectLst/>
                <a:latin typeface="HelveticaNeue" panose="02000503000000020004" pitchFamily="2" charset="0"/>
              </a:rPr>
              <a:t>The action of manufacturing something to have a specific shape or form. </a:t>
            </a:r>
            <a:endParaRPr lang="en-GB" sz="1200" dirty="0">
              <a:effectLst/>
            </a:endParaRPr>
          </a:p>
          <a:p>
            <a:r>
              <a:rPr lang="en-GB" sz="1200" b="1" dirty="0">
                <a:effectLst/>
                <a:latin typeface="HelveticaNeue" panose="02000503000000020004" pitchFamily="2" charset="0"/>
              </a:rPr>
              <a:t>Joining. </a:t>
            </a:r>
            <a:r>
              <a:rPr lang="en-GB" sz="1200" b="1" dirty="0" err="1">
                <a:effectLst/>
                <a:latin typeface="HelveticaNeue" panose="02000503000000020004" pitchFamily="2" charset="0"/>
              </a:rPr>
              <a:t>Eg</a:t>
            </a:r>
            <a:r>
              <a:rPr lang="en-GB" sz="1200" b="1" dirty="0">
                <a:effectLst/>
                <a:latin typeface="HelveticaNeue" panose="02000503000000020004" pitchFamily="2" charset="0"/>
              </a:rPr>
              <a:t> Fastening, bonding, soldering, brazing. </a:t>
            </a:r>
            <a:endParaRPr lang="en-GB" sz="1200" dirty="0">
              <a:effectLst/>
            </a:endParaRPr>
          </a:p>
          <a:p>
            <a:r>
              <a:rPr lang="en-GB" sz="1200" dirty="0">
                <a:effectLst/>
                <a:latin typeface="HelveticaNeue" panose="02000503000000020004" pitchFamily="2" charset="0"/>
              </a:rPr>
              <a:t>The action of connecting or combining 2 materials together. </a:t>
            </a:r>
          </a:p>
          <a:p>
            <a:endParaRPr lang="en-GB" sz="1200" dirty="0">
              <a:effectLst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0424778-4B79-B840-B371-93F28197470A}"/>
              </a:ext>
            </a:extLst>
          </p:cNvPr>
          <p:cNvSpPr/>
          <p:nvPr/>
        </p:nvSpPr>
        <p:spPr>
          <a:xfrm>
            <a:off x="7561981" y="3732713"/>
            <a:ext cx="5239619" cy="27699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Characteristics </a:t>
            </a:r>
            <a:r>
              <a:rPr lang="en-US" sz="1200" b="0" cap="none" spc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of engineering materials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B2EB42A-66B7-734D-9CC1-98B3CF06B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49" y="2245091"/>
            <a:ext cx="1927020" cy="128339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3C97158-E5AE-034E-AC27-311142C02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409" y="2429387"/>
            <a:ext cx="2216684" cy="9103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764624B-A1C2-E94E-9855-B839CF367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5617" y="2132432"/>
            <a:ext cx="1985021" cy="14847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4B979B2-C5B9-AC4C-B52D-DBEF6CE4B2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234" t="14818" r="21646" b="8708"/>
          <a:stretch/>
        </p:blipFill>
        <p:spPr>
          <a:xfrm>
            <a:off x="811212" y="5393364"/>
            <a:ext cx="1227137" cy="121011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734151C-1F41-EB44-BD63-4AF9864011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6456"/>
          <a:stretch/>
        </p:blipFill>
        <p:spPr>
          <a:xfrm>
            <a:off x="2750899" y="5434172"/>
            <a:ext cx="1742003" cy="9327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BAF6186-E422-DB40-8349-11CFFDC0AA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5617" y="5403692"/>
            <a:ext cx="1746711" cy="121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51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E9E6AD-36EA-124F-BE51-A171FF05A2D4}"/>
              </a:ext>
            </a:extLst>
          </p:cNvPr>
          <p:cNvSpPr txBox="1"/>
          <p:nvPr/>
        </p:nvSpPr>
        <p:spPr>
          <a:xfrm>
            <a:off x="17253" y="0"/>
            <a:ext cx="8832390" cy="2798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Component 2B – Investigate a given engineered product using disassembly techniques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2D38B08-9B6F-5C46-B895-F7A254760142}"/>
              </a:ext>
            </a:extLst>
          </p:cNvPr>
          <p:cNvSpPr/>
          <p:nvPr/>
        </p:nvSpPr>
        <p:spPr>
          <a:xfrm>
            <a:off x="0" y="349039"/>
            <a:ext cx="8849643" cy="27699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Observing features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0EFD8280-281E-A047-BBB8-475E601AA1AD}"/>
              </a:ext>
            </a:extLst>
          </p:cNvPr>
          <p:cNvSpPr/>
          <p:nvPr/>
        </p:nvSpPr>
        <p:spPr>
          <a:xfrm>
            <a:off x="1" y="694903"/>
            <a:ext cx="1409700" cy="4290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Visual Features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C158A003-1A0F-4E49-9CCE-8EA82268D6E1}"/>
              </a:ext>
            </a:extLst>
          </p:cNvPr>
          <p:cNvSpPr/>
          <p:nvPr/>
        </p:nvSpPr>
        <p:spPr>
          <a:xfrm>
            <a:off x="17254" y="1687246"/>
            <a:ext cx="1409700" cy="4290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Mass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B51B01FC-4B49-B048-A399-CD5994AB194C}"/>
              </a:ext>
            </a:extLst>
          </p:cNvPr>
          <p:cNvSpPr/>
          <p:nvPr/>
        </p:nvSpPr>
        <p:spPr>
          <a:xfrm>
            <a:off x="0" y="1191074"/>
            <a:ext cx="1409700" cy="4290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Surface Features 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3186F28F-2AF3-A04D-8397-BC3860C4DAA0}"/>
              </a:ext>
            </a:extLst>
          </p:cNvPr>
          <p:cNvSpPr/>
          <p:nvPr/>
        </p:nvSpPr>
        <p:spPr>
          <a:xfrm>
            <a:off x="1744737" y="694903"/>
            <a:ext cx="2636763" cy="4219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Using eye sight to identify what the product is for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BC3BC89A-ECD9-FE48-92FC-CB386F20962E}"/>
              </a:ext>
            </a:extLst>
          </p:cNvPr>
          <p:cNvSpPr/>
          <p:nvPr/>
        </p:nvSpPr>
        <p:spPr>
          <a:xfrm>
            <a:off x="1761990" y="1680179"/>
            <a:ext cx="2617093" cy="4361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Estimate the mass?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114EA188-41AF-DA4F-918F-9E8F673CA9B9}"/>
              </a:ext>
            </a:extLst>
          </p:cNvPr>
          <p:cNvSpPr/>
          <p:nvPr/>
        </p:nvSpPr>
        <p:spPr>
          <a:xfrm>
            <a:off x="1744736" y="1164957"/>
            <a:ext cx="2636764" cy="4961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What are the surface features you can see?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BED2099C-1E1A-E54C-B671-16B3FCFAD7E0}"/>
              </a:ext>
            </a:extLst>
          </p:cNvPr>
          <p:cNvSpPr/>
          <p:nvPr/>
        </p:nvSpPr>
        <p:spPr>
          <a:xfrm>
            <a:off x="4432461" y="694903"/>
            <a:ext cx="1409700" cy="4290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Colour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8B28B9C5-3FB3-6C40-8511-4E669D3244DE}"/>
              </a:ext>
            </a:extLst>
          </p:cNvPr>
          <p:cNvSpPr/>
          <p:nvPr/>
        </p:nvSpPr>
        <p:spPr>
          <a:xfrm>
            <a:off x="4449714" y="1687246"/>
            <a:ext cx="1409700" cy="4290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Identification marks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4F49FADF-31E9-D04C-8D43-B9AA5C208A3A}"/>
              </a:ext>
            </a:extLst>
          </p:cNvPr>
          <p:cNvSpPr/>
          <p:nvPr/>
        </p:nvSpPr>
        <p:spPr>
          <a:xfrm>
            <a:off x="4432460" y="1191074"/>
            <a:ext cx="1409700" cy="4290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Degradation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947F71D0-1E01-0645-A659-92CD5BE3C486}"/>
              </a:ext>
            </a:extLst>
          </p:cNvPr>
          <p:cNvSpPr/>
          <p:nvPr/>
        </p:nvSpPr>
        <p:spPr>
          <a:xfrm>
            <a:off x="6215297" y="694903"/>
            <a:ext cx="2636763" cy="4219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What does the colour of the product tell us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4E0742BE-3620-2149-A6E6-4C905CCCBE50}"/>
              </a:ext>
            </a:extLst>
          </p:cNvPr>
          <p:cNvSpPr/>
          <p:nvPr/>
        </p:nvSpPr>
        <p:spPr>
          <a:xfrm>
            <a:off x="6232550" y="1680179"/>
            <a:ext cx="2617093" cy="4361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Are there any ID marks on the component 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5E52C31C-D452-304D-981B-8887520CFE8D}"/>
              </a:ext>
            </a:extLst>
          </p:cNvPr>
          <p:cNvSpPr/>
          <p:nvPr/>
        </p:nvSpPr>
        <p:spPr>
          <a:xfrm>
            <a:off x="6215296" y="1164957"/>
            <a:ext cx="2636764" cy="4961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Does it show any sign of wear &amp; tear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8E9F4A7-7202-2C4A-9709-4BED761E2988}"/>
              </a:ext>
            </a:extLst>
          </p:cNvPr>
          <p:cNvCxnSpPr>
            <a:stCxn id="49" idx="3"/>
            <a:endCxn id="52" idx="1"/>
          </p:cNvCxnSpPr>
          <p:nvPr/>
        </p:nvCxnSpPr>
        <p:spPr>
          <a:xfrm flipV="1">
            <a:off x="1409701" y="905893"/>
            <a:ext cx="335036" cy="3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4B8C163-9D5B-E046-9067-0FC6144DBC12}"/>
              </a:ext>
            </a:extLst>
          </p:cNvPr>
          <p:cNvCxnSpPr>
            <a:stCxn id="51" idx="3"/>
            <a:endCxn id="54" idx="1"/>
          </p:cNvCxnSpPr>
          <p:nvPr/>
        </p:nvCxnSpPr>
        <p:spPr>
          <a:xfrm>
            <a:off x="1409700" y="1405598"/>
            <a:ext cx="335036" cy="7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EC0D75C-DA3D-8744-B541-39A4EA2E7935}"/>
              </a:ext>
            </a:extLst>
          </p:cNvPr>
          <p:cNvCxnSpPr>
            <a:stCxn id="50" idx="3"/>
            <a:endCxn id="53" idx="1"/>
          </p:cNvCxnSpPr>
          <p:nvPr/>
        </p:nvCxnSpPr>
        <p:spPr>
          <a:xfrm flipV="1">
            <a:off x="1426954" y="1898236"/>
            <a:ext cx="335036" cy="3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9DFCD1E-9FB8-8D4B-BC98-57A5D9AE00F8}"/>
              </a:ext>
            </a:extLst>
          </p:cNvPr>
          <p:cNvCxnSpPr>
            <a:endCxn id="64" idx="1"/>
          </p:cNvCxnSpPr>
          <p:nvPr/>
        </p:nvCxnSpPr>
        <p:spPr>
          <a:xfrm>
            <a:off x="5859414" y="905893"/>
            <a:ext cx="3558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3EFA7EE-E127-824E-ABB0-87D191733B2E}"/>
              </a:ext>
            </a:extLst>
          </p:cNvPr>
          <p:cNvCxnSpPr>
            <a:stCxn id="63" idx="3"/>
            <a:endCxn id="66" idx="1"/>
          </p:cNvCxnSpPr>
          <p:nvPr/>
        </p:nvCxnSpPr>
        <p:spPr>
          <a:xfrm>
            <a:off x="5842160" y="1405598"/>
            <a:ext cx="373136" cy="7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7535C5E-2CEB-3742-88D1-35E4940672B5}"/>
              </a:ext>
            </a:extLst>
          </p:cNvPr>
          <p:cNvCxnSpPr>
            <a:stCxn id="62" idx="3"/>
            <a:endCxn id="65" idx="1"/>
          </p:cNvCxnSpPr>
          <p:nvPr/>
        </p:nvCxnSpPr>
        <p:spPr>
          <a:xfrm flipV="1">
            <a:off x="5859414" y="1898236"/>
            <a:ext cx="373136" cy="3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3D857E42-FDA3-984D-B021-977F2533410D}"/>
              </a:ext>
            </a:extLst>
          </p:cNvPr>
          <p:cNvSpPr/>
          <p:nvPr/>
        </p:nvSpPr>
        <p:spPr>
          <a:xfrm>
            <a:off x="9010650" y="0"/>
            <a:ext cx="3790950" cy="27987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Measurement skills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ECDB4930-FBB5-AA49-BED7-CCE167FC0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650" y="349039"/>
            <a:ext cx="781050" cy="781050"/>
          </a:xfrm>
          <a:prstGeom prst="rect">
            <a:avLst/>
          </a:prstGeom>
        </p:spPr>
      </p:pic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98BE2040-2FD5-6244-AD35-7A27172A6009}"/>
              </a:ext>
            </a:extLst>
          </p:cNvPr>
          <p:cNvSpPr/>
          <p:nvPr/>
        </p:nvSpPr>
        <p:spPr>
          <a:xfrm>
            <a:off x="9950290" y="349038"/>
            <a:ext cx="2851310" cy="8420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Diameter</a:t>
            </a:r>
            <a:endParaRPr lang="en-GB" sz="1200" dirty="0">
              <a:solidFill>
                <a:schemeClr val="tx1"/>
              </a:solidFill>
            </a:endParaRP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Is the measurement through the centre of the circle from edge to edge 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CA4C8991-3388-3D4B-B278-EB638295E1B1}"/>
              </a:ext>
            </a:extLst>
          </p:cNvPr>
          <p:cNvSpPr/>
          <p:nvPr/>
        </p:nvSpPr>
        <p:spPr>
          <a:xfrm>
            <a:off x="9010650" y="1274258"/>
            <a:ext cx="3790950" cy="8420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Linear dimensions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Refers to the length, width and thickness of an object or a component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508A1D0-F96A-194A-A30A-3EF99D4AF251}"/>
              </a:ext>
            </a:extLst>
          </p:cNvPr>
          <p:cNvSpPr txBox="1"/>
          <p:nvPr/>
        </p:nvSpPr>
        <p:spPr>
          <a:xfrm>
            <a:off x="0" y="5518030"/>
            <a:ext cx="8832390" cy="2798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Component 2C </a:t>
            </a:r>
            <a:r>
              <a:rPr lang="en-GB" sz="1200" dirty="0" smtClean="0"/>
              <a:t>– Plan the manufacture of and safely reproduce/ inspect/ test a given engineered component </a:t>
            </a:r>
            <a:endParaRPr lang="en-GB" sz="1200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CC4D2A0-3A6A-F44E-9618-13FE79034A98}"/>
              </a:ext>
            </a:extLst>
          </p:cNvPr>
          <p:cNvSpPr/>
          <p:nvPr/>
        </p:nvSpPr>
        <p:spPr>
          <a:xfrm>
            <a:off x="2689765" y="3421889"/>
            <a:ext cx="694786" cy="6947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u="sng" dirty="0">
                <a:solidFill>
                  <a:schemeClr val="tx1"/>
                </a:solidFill>
              </a:rPr>
              <a:t>PDS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92879605-CB42-6747-8C87-4CAD3587450D}"/>
              </a:ext>
            </a:extLst>
          </p:cNvPr>
          <p:cNvSpPr/>
          <p:nvPr/>
        </p:nvSpPr>
        <p:spPr>
          <a:xfrm>
            <a:off x="3544900" y="2184517"/>
            <a:ext cx="1673200" cy="3473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u="sng" dirty="0" smtClean="0">
                <a:solidFill>
                  <a:schemeClr val="tx1"/>
                </a:solidFill>
              </a:rPr>
              <a:t>Size &amp; Mass</a:t>
            </a:r>
            <a:endParaRPr lang="en-GB" sz="1100" u="sng" dirty="0">
              <a:solidFill>
                <a:schemeClr val="tx1"/>
              </a:solidFill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2879605-CB42-6747-8C87-4CAD3587450D}"/>
              </a:ext>
            </a:extLst>
          </p:cNvPr>
          <p:cNvSpPr/>
          <p:nvPr/>
        </p:nvSpPr>
        <p:spPr>
          <a:xfrm>
            <a:off x="661221" y="4230686"/>
            <a:ext cx="1673200" cy="3473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u="sng" dirty="0" smtClean="0">
                <a:solidFill>
                  <a:schemeClr val="tx1"/>
                </a:solidFill>
              </a:rPr>
              <a:t>Economics &amp; making considerations</a:t>
            </a:r>
            <a:endParaRPr lang="en-GB" sz="1100" u="sng" dirty="0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2879605-CB42-6747-8C87-4CAD3587450D}"/>
              </a:ext>
            </a:extLst>
          </p:cNvPr>
          <p:cNvSpPr/>
          <p:nvPr/>
        </p:nvSpPr>
        <p:spPr>
          <a:xfrm>
            <a:off x="661221" y="2184517"/>
            <a:ext cx="1673200" cy="3473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u="sng" dirty="0" smtClean="0">
                <a:solidFill>
                  <a:schemeClr val="tx1"/>
                </a:solidFill>
              </a:rPr>
              <a:t>Consideration</a:t>
            </a:r>
            <a:endParaRPr lang="en-GB" sz="1100" u="sng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2879605-CB42-6747-8C87-4CAD3587450D}"/>
              </a:ext>
            </a:extLst>
          </p:cNvPr>
          <p:cNvSpPr/>
          <p:nvPr/>
        </p:nvSpPr>
        <p:spPr>
          <a:xfrm>
            <a:off x="3579595" y="4225875"/>
            <a:ext cx="1673200" cy="3473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u="sng" dirty="0" smtClean="0">
                <a:solidFill>
                  <a:schemeClr val="tx1"/>
                </a:solidFill>
              </a:rPr>
              <a:t>Performance, Function &amp; service requirements</a:t>
            </a:r>
            <a:endParaRPr lang="en-GB" sz="1100" u="sng" dirty="0">
              <a:solidFill>
                <a:schemeClr val="tx1"/>
              </a:solidFill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2879605-CB42-6747-8C87-4CAD3587450D}"/>
              </a:ext>
            </a:extLst>
          </p:cNvPr>
          <p:cNvSpPr/>
          <p:nvPr/>
        </p:nvSpPr>
        <p:spPr>
          <a:xfrm>
            <a:off x="645904" y="3129717"/>
            <a:ext cx="1673200" cy="3508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u="sng" dirty="0" smtClean="0">
                <a:solidFill>
                  <a:schemeClr val="tx1"/>
                </a:solidFill>
              </a:rPr>
              <a:t>Implications of standards &amp; legislations</a:t>
            </a:r>
            <a:endParaRPr lang="en-GB" sz="1100" u="sng" dirty="0">
              <a:solidFill>
                <a:schemeClr val="tx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2879605-CB42-6747-8C87-4CAD3587450D}"/>
              </a:ext>
            </a:extLst>
          </p:cNvPr>
          <p:cNvSpPr/>
          <p:nvPr/>
        </p:nvSpPr>
        <p:spPr>
          <a:xfrm>
            <a:off x="3546624" y="3118998"/>
            <a:ext cx="1673200" cy="3473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u="sng" dirty="0" smtClean="0">
                <a:solidFill>
                  <a:schemeClr val="tx1"/>
                </a:solidFill>
              </a:rPr>
              <a:t>Product life &amp; reliability</a:t>
            </a:r>
            <a:endParaRPr lang="en-GB" sz="1100" u="sng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891" y="2551662"/>
            <a:ext cx="2857500" cy="53254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Provide base for drawing</a:t>
            </a:r>
          </a:p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Provide base for design &amp; manufacturing</a:t>
            </a:r>
          </a:p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Determine what the product/service will do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987445" y="2550471"/>
            <a:ext cx="2857500" cy="53254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Must specify the maximum &amp; minimum sizes as well as the mass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0891" y="3519777"/>
            <a:ext cx="2510445" cy="6717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Manufacturer must abide by the country’s standards and legislations.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518283" y="3519776"/>
            <a:ext cx="2323877" cy="67172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What is the expected lifespan of the product</a:t>
            </a:r>
          </a:p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Do the components involved meet this requirement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1051" y="4607999"/>
            <a:ext cx="2857340" cy="67172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Developmental costs, manufacturing costs, logistics, overheads &amp; marketing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987445" y="4628260"/>
            <a:ext cx="2857500" cy="63742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How well does the product perform, can it compete against other products, does it suit the target market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007100" y="2184517"/>
            <a:ext cx="1752600" cy="3337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Safe working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8153400" y="2184517"/>
            <a:ext cx="1752600" cy="3337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Risk Assessments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7842250" y="2184517"/>
            <a:ext cx="228600" cy="34629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ight Arrow 42"/>
          <p:cNvSpPr/>
          <p:nvPr/>
        </p:nvSpPr>
        <p:spPr>
          <a:xfrm>
            <a:off x="9988550" y="2184517"/>
            <a:ext cx="228600" cy="34629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ounded Rectangle 43"/>
          <p:cNvSpPr/>
          <p:nvPr/>
        </p:nvSpPr>
        <p:spPr>
          <a:xfrm>
            <a:off x="10299700" y="2170056"/>
            <a:ext cx="2501900" cy="3337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1 . Identify the hazards in the work place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1455400" y="2551662"/>
            <a:ext cx="215900" cy="166138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ounded Rectangle 45"/>
          <p:cNvSpPr/>
          <p:nvPr/>
        </p:nvSpPr>
        <p:spPr>
          <a:xfrm>
            <a:off x="10299700" y="2778385"/>
            <a:ext cx="2501900" cy="3337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2 – Decide who might be harmed and how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47" name="Right Arrow 46"/>
          <p:cNvSpPr/>
          <p:nvPr/>
        </p:nvSpPr>
        <p:spPr>
          <a:xfrm flipH="1">
            <a:off x="9988550" y="2780389"/>
            <a:ext cx="228600" cy="34629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ounded Rectangle 54"/>
          <p:cNvSpPr/>
          <p:nvPr/>
        </p:nvSpPr>
        <p:spPr>
          <a:xfrm>
            <a:off x="7404100" y="2764458"/>
            <a:ext cx="2501900" cy="3337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2 – Decide who might be harmed and how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56" name="Right Arrow 55"/>
          <p:cNvSpPr/>
          <p:nvPr/>
        </p:nvSpPr>
        <p:spPr>
          <a:xfrm flipH="1">
            <a:off x="7092950" y="2768168"/>
            <a:ext cx="228600" cy="34629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ounded Rectangle 56"/>
          <p:cNvSpPr/>
          <p:nvPr/>
        </p:nvSpPr>
        <p:spPr>
          <a:xfrm>
            <a:off x="6007100" y="2764458"/>
            <a:ext cx="1085850" cy="8515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3 – Evaluate the risk and adopt control measures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58" name="Right Arrow 57"/>
          <p:cNvSpPr/>
          <p:nvPr/>
        </p:nvSpPr>
        <p:spPr>
          <a:xfrm>
            <a:off x="7175500" y="3168079"/>
            <a:ext cx="228600" cy="34629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ounded Rectangle 58"/>
          <p:cNvSpPr/>
          <p:nvPr/>
        </p:nvSpPr>
        <p:spPr>
          <a:xfrm>
            <a:off x="7445375" y="3183846"/>
            <a:ext cx="2501900" cy="3337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4 – Record significant findings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60" name="Right Arrow 59"/>
          <p:cNvSpPr/>
          <p:nvPr/>
        </p:nvSpPr>
        <p:spPr>
          <a:xfrm>
            <a:off x="10029825" y="3204086"/>
            <a:ext cx="228600" cy="34629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ounded Rectangle 66"/>
          <p:cNvSpPr/>
          <p:nvPr/>
        </p:nvSpPr>
        <p:spPr>
          <a:xfrm>
            <a:off x="10299700" y="3219853"/>
            <a:ext cx="2501900" cy="3337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5 – Review assessment when needed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143540" y="4177264"/>
            <a:ext cx="1073610" cy="4446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Disassembly techniques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6247938" y="3645163"/>
            <a:ext cx="3543761" cy="4446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Semi-permanent fixing – Can be taken apart and reassembled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6232550" y="4265814"/>
            <a:ext cx="2778100" cy="4446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Permanent fixing – Are a 1 time fixing, once removed they can not be re used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6247938" y="4860187"/>
            <a:ext cx="3543762" cy="5561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Non-reusable consumables  - this is a consumable which, once it has been used and taken off, it cannot be re-used and a new one is needed. 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9986895" y="3657976"/>
            <a:ext cx="2778100" cy="4446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Key steps used to complete a successful disassembly.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77" name="Down Arrow 76"/>
          <p:cNvSpPr/>
          <p:nvPr/>
        </p:nvSpPr>
        <p:spPr>
          <a:xfrm>
            <a:off x="11425225" y="4123922"/>
            <a:ext cx="215900" cy="166138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ounded Rectangle 78"/>
          <p:cNvSpPr/>
          <p:nvPr/>
        </p:nvSpPr>
        <p:spPr>
          <a:xfrm>
            <a:off x="10299700" y="4314436"/>
            <a:ext cx="2466950" cy="2239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Take before, during and after pictures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88" name="Down Arrow 87"/>
          <p:cNvSpPr/>
          <p:nvPr/>
        </p:nvSpPr>
        <p:spPr>
          <a:xfrm>
            <a:off x="11442700" y="4574166"/>
            <a:ext cx="215900" cy="166138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ounded Rectangle 88"/>
          <p:cNvSpPr/>
          <p:nvPr/>
        </p:nvSpPr>
        <p:spPr>
          <a:xfrm>
            <a:off x="10299700" y="4762125"/>
            <a:ext cx="2466950" cy="2239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Make step by step notes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90" name="Down Arrow 89"/>
          <p:cNvSpPr/>
          <p:nvPr/>
        </p:nvSpPr>
        <p:spPr>
          <a:xfrm>
            <a:off x="11455400" y="5026414"/>
            <a:ext cx="215900" cy="166138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ounded Rectangle 90"/>
          <p:cNvSpPr/>
          <p:nvPr/>
        </p:nvSpPr>
        <p:spPr>
          <a:xfrm>
            <a:off x="10299700" y="5233466"/>
            <a:ext cx="2466950" cy="2239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Use correct tools &amp; PPE</a:t>
            </a:r>
            <a:endParaRPr lang="en-GB" sz="1100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0" y="6117830"/>
          <a:ext cx="8852058" cy="3483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725">
                  <a:extLst>
                    <a:ext uri="{9D8B030D-6E8A-4147-A177-3AD203B41FA5}">
                      <a16:colId xmlns:a16="http://schemas.microsoft.com/office/drawing/2014/main" val="2709776120"/>
                    </a:ext>
                  </a:extLst>
                </a:gridCol>
                <a:gridCol w="1475725">
                  <a:extLst>
                    <a:ext uri="{9D8B030D-6E8A-4147-A177-3AD203B41FA5}">
                      <a16:colId xmlns:a16="http://schemas.microsoft.com/office/drawing/2014/main" val="819668164"/>
                    </a:ext>
                  </a:extLst>
                </a:gridCol>
                <a:gridCol w="1475152">
                  <a:extLst>
                    <a:ext uri="{9D8B030D-6E8A-4147-A177-3AD203B41FA5}">
                      <a16:colId xmlns:a16="http://schemas.microsoft.com/office/drawing/2014/main" val="3795726705"/>
                    </a:ext>
                  </a:extLst>
                </a:gridCol>
                <a:gridCol w="1475152">
                  <a:extLst>
                    <a:ext uri="{9D8B030D-6E8A-4147-A177-3AD203B41FA5}">
                      <a16:colId xmlns:a16="http://schemas.microsoft.com/office/drawing/2014/main" val="2092499770"/>
                    </a:ext>
                  </a:extLst>
                </a:gridCol>
                <a:gridCol w="1475152">
                  <a:extLst>
                    <a:ext uri="{9D8B030D-6E8A-4147-A177-3AD203B41FA5}">
                      <a16:colId xmlns:a16="http://schemas.microsoft.com/office/drawing/2014/main" val="736423700"/>
                    </a:ext>
                  </a:extLst>
                </a:gridCol>
                <a:gridCol w="1475152">
                  <a:extLst>
                    <a:ext uri="{9D8B030D-6E8A-4147-A177-3AD203B41FA5}">
                      <a16:colId xmlns:a16="http://schemas.microsoft.com/office/drawing/2014/main" val="67023720"/>
                    </a:ext>
                  </a:extLst>
                </a:gridCol>
              </a:tblGrid>
              <a:tr h="4603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Operations/ Processes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Tools and equipment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Materials 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</a:rPr>
                        <a:t>Health &amp; safety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Inspection, testing and quality standards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</a:rPr>
                        <a:t>Comments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398513"/>
                  </a:ext>
                </a:extLst>
              </a:tr>
              <a:tr h="15115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Selecting material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100">
                          <a:effectLst/>
                        </a:rPr>
                        <a:t>Metal ruler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76mm length, 50mm width and 10mm thick, Bright drawn mild steel.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100">
                          <a:effectLst/>
                        </a:rPr>
                        <a:t>Sharpe edges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I checked it against an engineer's drawing of the product and then I checked all the tools where the correct tools to use for that process.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When I had completed a step, I asked another person to check my work.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043849"/>
                  </a:ext>
                </a:extLst>
              </a:tr>
              <a:tr h="15115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Cutting material with band saw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Metal ruler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Bandsaw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76mm length, 50mm width and 10mm thick, Bright drawn mild steel.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Specific training on the bandsaw.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Sharpe edges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checked that I knew how to use the bandsaw correctly and safely.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checked I had the correct PPE 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asked for help when using the </a:t>
                      </a:r>
                      <a:r>
                        <a:rPr lang="en-GB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band saw </a:t>
                      </a: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 I wasn’t full sure how to use the </a:t>
                      </a:r>
                      <a:r>
                        <a:rPr lang="en-GB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band saw.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320799"/>
                  </a:ext>
                </a:extLst>
              </a:tr>
            </a:tbl>
          </a:graphicData>
        </a:graphic>
      </p:graphicFrame>
      <p:sp>
        <p:nvSpPr>
          <p:cNvPr id="92" name="Rectangle 91">
            <a:extLst>
              <a:ext uri="{FF2B5EF4-FFF2-40B4-BE49-F238E27FC236}">
                <a16:creationId xmlns:a16="http://schemas.microsoft.com/office/drawing/2014/main" id="{02D38B08-9B6F-5C46-B895-F7A254760142}"/>
              </a:ext>
            </a:extLst>
          </p:cNvPr>
          <p:cNvSpPr/>
          <p:nvPr/>
        </p:nvSpPr>
        <p:spPr>
          <a:xfrm>
            <a:off x="0" y="5843036"/>
            <a:ext cx="8849643" cy="27699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Engineering production plan example</a:t>
            </a:r>
            <a:endParaRPr lang="en-US" sz="1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 descr="Follow the hazards control hierarchy to reduce welding risks | 2017-12-01 |  ISH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493" y="5498316"/>
            <a:ext cx="3658883" cy="223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966493" y="7645400"/>
            <a:ext cx="3798502" cy="2413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Checklist when producing a product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966493" y="8026400"/>
            <a:ext cx="3658883" cy="14605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ctr">
              <a:buFont typeface="+mj-lt"/>
              <a:buAutoNum type="arabicPeriod"/>
            </a:pPr>
            <a:r>
              <a:rPr lang="en-US" sz="1100" dirty="0" smtClean="0">
                <a:solidFill>
                  <a:schemeClr val="tx1"/>
                </a:solidFill>
              </a:rPr>
              <a:t>Choosing suitable tools</a:t>
            </a:r>
          </a:p>
          <a:p>
            <a:pPr marL="228600" indent="-228600" algn="ctr">
              <a:buFont typeface="+mj-lt"/>
              <a:buAutoNum type="arabicPeriod"/>
            </a:pPr>
            <a:r>
              <a:rPr lang="en-US" sz="1100" dirty="0" smtClean="0">
                <a:solidFill>
                  <a:schemeClr val="tx1"/>
                </a:solidFill>
              </a:rPr>
              <a:t>Safe preparation and cleaning down</a:t>
            </a:r>
          </a:p>
          <a:p>
            <a:pPr marL="228600" indent="-228600" algn="ctr">
              <a:buFont typeface="+mj-lt"/>
              <a:buAutoNum type="arabicPeriod"/>
            </a:pPr>
            <a:r>
              <a:rPr lang="en-US" sz="1100" dirty="0" smtClean="0">
                <a:solidFill>
                  <a:schemeClr val="tx1"/>
                </a:solidFill>
              </a:rPr>
              <a:t>Correct PPE</a:t>
            </a:r>
          </a:p>
          <a:p>
            <a:pPr marL="228600" indent="-228600" algn="ctr">
              <a:buFont typeface="+mj-lt"/>
              <a:buAutoNum type="arabicPeriod"/>
            </a:pPr>
            <a:r>
              <a:rPr lang="en-US" sz="1100" dirty="0" smtClean="0">
                <a:solidFill>
                  <a:schemeClr val="tx1"/>
                </a:solidFill>
              </a:rPr>
              <a:t>Identifying risks &amp; hazards</a:t>
            </a:r>
          </a:p>
          <a:p>
            <a:pPr marL="228600" indent="-228600" algn="ctr">
              <a:buFont typeface="+mj-lt"/>
              <a:buAutoNum type="arabicPeriod"/>
            </a:pPr>
            <a:r>
              <a:rPr lang="en-US" sz="1100" dirty="0" smtClean="0">
                <a:solidFill>
                  <a:schemeClr val="tx1"/>
                </a:solidFill>
              </a:rPr>
              <a:t>Use of observation &amp; recording techniques</a:t>
            </a:r>
          </a:p>
          <a:p>
            <a:pPr marL="228600" indent="-228600" algn="ctr">
              <a:buFont typeface="+mj-lt"/>
              <a:buAutoNum type="arabicPeriod"/>
            </a:pPr>
            <a:r>
              <a:rPr lang="en-US" sz="1100" dirty="0" smtClean="0">
                <a:solidFill>
                  <a:schemeClr val="tx1"/>
                </a:solidFill>
              </a:rPr>
              <a:t>Comparisons of existing work</a:t>
            </a:r>
            <a:endParaRPr lang="en-GB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23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0F43E19482FE42816A745AB4D9AA7D" ma:contentTypeVersion="16" ma:contentTypeDescription="Create a new document." ma:contentTypeScope="" ma:versionID="00c6d86db596cc61b0e84bcb94bf7c4d">
  <xsd:schema xmlns:xsd="http://www.w3.org/2001/XMLSchema" xmlns:xs="http://www.w3.org/2001/XMLSchema" xmlns:p="http://schemas.microsoft.com/office/2006/metadata/properties" xmlns:ns2="2ecd3540-7ae6-4583-a408-d0fdbd12214c" xmlns:ns3="d2ff850c-5ef6-4677-9489-0d05ff7cff03" targetNamespace="http://schemas.microsoft.com/office/2006/metadata/properties" ma:root="true" ma:fieldsID="4d4b7d9486f8fa5c077685025de31d86" ns2:_="" ns3:_="">
    <xsd:import namespace="2ecd3540-7ae6-4583-a408-d0fdbd12214c"/>
    <xsd:import namespace="d2ff850c-5ef6-4677-9489-0d05ff7cff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d3540-7ae6-4583-a408-d0fdbd1221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11c7e0c-da85-4e02-adfe-e4c199ea6a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ff850c-5ef6-4677-9489-0d05ff7cff0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d4cefb-f12e-40ef-b403-8bafe45b55bd}" ma:internalName="TaxCatchAll" ma:showField="CatchAllData" ma:web="d2ff850c-5ef6-4677-9489-0d05ff7cff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cd3540-7ae6-4583-a408-d0fdbd12214c">
      <Terms xmlns="http://schemas.microsoft.com/office/infopath/2007/PartnerControls"/>
    </lcf76f155ced4ddcb4097134ff3c332f>
    <TaxCatchAll xmlns="d2ff850c-5ef6-4677-9489-0d05ff7cff03" xsi:nil="true"/>
  </documentManagement>
</p:properties>
</file>

<file path=customXml/itemProps1.xml><?xml version="1.0" encoding="utf-8"?>
<ds:datastoreItem xmlns:ds="http://schemas.openxmlformats.org/officeDocument/2006/customXml" ds:itemID="{D9097027-FD53-4AB9-B671-3920D1DB7D8B}"/>
</file>

<file path=customXml/itemProps2.xml><?xml version="1.0" encoding="utf-8"?>
<ds:datastoreItem xmlns:ds="http://schemas.openxmlformats.org/officeDocument/2006/customXml" ds:itemID="{C4B23BF9-2E9D-4207-9FF3-FD0DA11ED8E8}"/>
</file>

<file path=customXml/itemProps3.xml><?xml version="1.0" encoding="utf-8"?>
<ds:datastoreItem xmlns:ds="http://schemas.openxmlformats.org/officeDocument/2006/customXml" ds:itemID="{5975226D-6D2E-4EA9-8A3F-03EB41058D1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332</TotalTime>
  <Words>1400</Words>
  <Application>Microsoft Office PowerPoint</Application>
  <PresentationFormat>A3 Paper (297x420 mm)</PresentationFormat>
  <Paragraphs>220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HelveticaNeue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>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20</cp:revision>
  <dcterms:created xsi:type="dcterms:W3CDTF">2021-03-01T09:54:21Z</dcterms:created>
  <dcterms:modified xsi:type="dcterms:W3CDTF">2021-03-26T10:44:40Z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0x010100750F43E19482FE42816A745AB4D9AA7D</vt:lpwstr>
  </property>
</Properties>
</file>