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46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9252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Vie</a:t>
            </a:r>
            <a:r>
              <a:rPr spc="-5" dirty="0"/>
              <a:t>w</a:t>
            </a:r>
            <a:r>
              <a:rPr spc="-85" dirty="0"/>
              <a:t> </a:t>
            </a:r>
            <a:r>
              <a:rPr dirty="0"/>
              <a:t>mo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85" dirty="0"/>
              <a:t> </a:t>
            </a:r>
            <a:r>
              <a:rPr b="1" u="sng" spc="-5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Buddhis</a:t>
            </a:r>
            <a:r>
              <a:rPr b="1" u="sng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m</a:t>
            </a:r>
            <a:r>
              <a:rPr b="1" spc="-85" dirty="0">
                <a:solidFill>
                  <a:srgbClr val="00B3F0"/>
                </a:solidFill>
                <a:latin typeface="Trebuchet MS"/>
                <a:cs typeface="Trebuchet MS"/>
              </a:rPr>
              <a:t> </a:t>
            </a:r>
            <a:r>
              <a:rPr spc="-5" dirty="0"/>
              <a:t>plannin</a:t>
            </a:r>
            <a:r>
              <a:rPr dirty="0"/>
              <a:t>g</a:t>
            </a:r>
            <a:r>
              <a:rPr spc="-85" dirty="0"/>
              <a:t> </a:t>
            </a:r>
            <a:r>
              <a:rPr spc="-55" dirty="0"/>
              <a:t>r</a:t>
            </a:r>
            <a:r>
              <a:rPr spc="10" dirty="0"/>
              <a:t>esou</a:t>
            </a:r>
            <a:r>
              <a:rPr dirty="0"/>
              <a:t>r</a:t>
            </a:r>
            <a:r>
              <a:rPr spc="-5" dirty="0"/>
              <a:t>ces.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rgbClr val="F2717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v</a:t>
            </a:r>
            <a:r>
              <a:rPr spc="-15" dirty="0"/>
              <a:t>i</a:t>
            </a:r>
            <a:r>
              <a:rPr spc="75" dirty="0"/>
              <a:t>s</a:t>
            </a:r>
            <a:r>
              <a:rPr spc="-15" dirty="0"/>
              <a:t>i</a:t>
            </a:r>
            <a:r>
              <a:rPr spc="-40" dirty="0"/>
              <a:t>t </a:t>
            </a:r>
            <a:r>
              <a:rPr spc="-20" dirty="0"/>
              <a:t>t</a:t>
            </a:r>
            <a:r>
              <a:rPr spc="-25" dirty="0"/>
              <a:t>w</a:t>
            </a:r>
            <a:r>
              <a:rPr spc="-15" dirty="0"/>
              <a:t>i</a:t>
            </a:r>
            <a:r>
              <a:rPr spc="5" dirty="0"/>
              <a:t>nk</a:t>
            </a:r>
            <a:r>
              <a:rPr spc="-10" dirty="0"/>
              <a:t>l</a:t>
            </a:r>
            <a:r>
              <a:rPr spc="-60" dirty="0"/>
              <a:t>.</a:t>
            </a:r>
            <a:r>
              <a:rPr spc="20" dirty="0"/>
              <a:t>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9252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Vie</a:t>
            </a:r>
            <a:r>
              <a:rPr spc="-5" dirty="0"/>
              <a:t>w</a:t>
            </a:r>
            <a:r>
              <a:rPr spc="-85" dirty="0"/>
              <a:t> </a:t>
            </a:r>
            <a:r>
              <a:rPr dirty="0"/>
              <a:t>mo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85" dirty="0"/>
              <a:t> </a:t>
            </a:r>
            <a:r>
              <a:rPr b="1" u="sng" spc="-5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Buddhis</a:t>
            </a:r>
            <a:r>
              <a:rPr b="1" u="sng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m</a:t>
            </a:r>
            <a:r>
              <a:rPr b="1" spc="-85" dirty="0">
                <a:solidFill>
                  <a:srgbClr val="00B3F0"/>
                </a:solidFill>
                <a:latin typeface="Trebuchet MS"/>
                <a:cs typeface="Trebuchet MS"/>
              </a:rPr>
              <a:t> </a:t>
            </a:r>
            <a:r>
              <a:rPr spc="-5" dirty="0"/>
              <a:t>plannin</a:t>
            </a:r>
            <a:r>
              <a:rPr dirty="0"/>
              <a:t>g</a:t>
            </a:r>
            <a:r>
              <a:rPr spc="-85" dirty="0"/>
              <a:t> </a:t>
            </a:r>
            <a:r>
              <a:rPr spc="-55" dirty="0"/>
              <a:t>r</a:t>
            </a:r>
            <a:r>
              <a:rPr spc="10" dirty="0"/>
              <a:t>esou</a:t>
            </a:r>
            <a:r>
              <a:rPr dirty="0"/>
              <a:t>r</a:t>
            </a:r>
            <a:r>
              <a:rPr spc="-5" dirty="0"/>
              <a:t>ces.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rgbClr val="F2717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v</a:t>
            </a:r>
            <a:r>
              <a:rPr spc="-15" dirty="0"/>
              <a:t>i</a:t>
            </a:r>
            <a:r>
              <a:rPr spc="75" dirty="0"/>
              <a:t>s</a:t>
            </a:r>
            <a:r>
              <a:rPr spc="-15" dirty="0"/>
              <a:t>i</a:t>
            </a:r>
            <a:r>
              <a:rPr spc="-40" dirty="0"/>
              <a:t>t </a:t>
            </a:r>
            <a:r>
              <a:rPr spc="-20" dirty="0"/>
              <a:t>t</a:t>
            </a:r>
            <a:r>
              <a:rPr spc="-25" dirty="0"/>
              <a:t>w</a:t>
            </a:r>
            <a:r>
              <a:rPr spc="-15" dirty="0"/>
              <a:t>i</a:t>
            </a:r>
            <a:r>
              <a:rPr spc="5" dirty="0"/>
              <a:t>nk</a:t>
            </a:r>
            <a:r>
              <a:rPr spc="-10" dirty="0"/>
              <a:t>l</a:t>
            </a:r>
            <a:r>
              <a:rPr spc="-60" dirty="0"/>
              <a:t>.</a:t>
            </a:r>
            <a:r>
              <a:rPr spc="20" dirty="0"/>
              <a:t>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9252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Vie</a:t>
            </a:r>
            <a:r>
              <a:rPr spc="-5" dirty="0"/>
              <a:t>w</a:t>
            </a:r>
            <a:r>
              <a:rPr spc="-85" dirty="0"/>
              <a:t> </a:t>
            </a:r>
            <a:r>
              <a:rPr dirty="0"/>
              <a:t>mo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85" dirty="0"/>
              <a:t> </a:t>
            </a:r>
            <a:r>
              <a:rPr b="1" u="sng" spc="-5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Buddhis</a:t>
            </a:r>
            <a:r>
              <a:rPr b="1" u="sng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m</a:t>
            </a:r>
            <a:r>
              <a:rPr b="1" spc="-85" dirty="0">
                <a:solidFill>
                  <a:srgbClr val="00B3F0"/>
                </a:solidFill>
                <a:latin typeface="Trebuchet MS"/>
                <a:cs typeface="Trebuchet MS"/>
              </a:rPr>
              <a:t> </a:t>
            </a:r>
            <a:r>
              <a:rPr spc="-5" dirty="0"/>
              <a:t>plannin</a:t>
            </a:r>
            <a:r>
              <a:rPr dirty="0"/>
              <a:t>g</a:t>
            </a:r>
            <a:r>
              <a:rPr spc="-85" dirty="0"/>
              <a:t> </a:t>
            </a:r>
            <a:r>
              <a:rPr spc="-55" dirty="0"/>
              <a:t>r</a:t>
            </a:r>
            <a:r>
              <a:rPr spc="10" dirty="0"/>
              <a:t>esou</a:t>
            </a:r>
            <a:r>
              <a:rPr dirty="0"/>
              <a:t>r</a:t>
            </a:r>
            <a:r>
              <a:rPr spc="-5" dirty="0"/>
              <a:t>ces.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rgbClr val="F2717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v</a:t>
            </a:r>
            <a:r>
              <a:rPr spc="-15" dirty="0"/>
              <a:t>i</a:t>
            </a:r>
            <a:r>
              <a:rPr spc="75" dirty="0"/>
              <a:t>s</a:t>
            </a:r>
            <a:r>
              <a:rPr spc="-15" dirty="0"/>
              <a:t>i</a:t>
            </a:r>
            <a:r>
              <a:rPr spc="-40" dirty="0"/>
              <a:t>t </a:t>
            </a:r>
            <a:r>
              <a:rPr spc="-20" dirty="0"/>
              <a:t>t</a:t>
            </a:r>
            <a:r>
              <a:rPr spc="-25" dirty="0"/>
              <a:t>w</a:t>
            </a:r>
            <a:r>
              <a:rPr spc="-15" dirty="0"/>
              <a:t>i</a:t>
            </a:r>
            <a:r>
              <a:rPr spc="5" dirty="0"/>
              <a:t>nk</a:t>
            </a:r>
            <a:r>
              <a:rPr spc="-10" dirty="0"/>
              <a:t>l</a:t>
            </a:r>
            <a:r>
              <a:rPr spc="-60" dirty="0"/>
              <a:t>.</a:t>
            </a:r>
            <a:r>
              <a:rPr spc="20" dirty="0"/>
              <a:t>com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9252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Vie</a:t>
            </a:r>
            <a:r>
              <a:rPr spc="-5" dirty="0"/>
              <a:t>w</a:t>
            </a:r>
            <a:r>
              <a:rPr spc="-85" dirty="0"/>
              <a:t> </a:t>
            </a:r>
            <a:r>
              <a:rPr dirty="0"/>
              <a:t>mo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85" dirty="0"/>
              <a:t> </a:t>
            </a:r>
            <a:r>
              <a:rPr b="1" u="sng" spc="-5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Buddhis</a:t>
            </a:r>
            <a:r>
              <a:rPr b="1" u="sng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m</a:t>
            </a:r>
            <a:r>
              <a:rPr b="1" spc="-85" dirty="0">
                <a:solidFill>
                  <a:srgbClr val="00B3F0"/>
                </a:solidFill>
                <a:latin typeface="Trebuchet MS"/>
                <a:cs typeface="Trebuchet MS"/>
              </a:rPr>
              <a:t> </a:t>
            </a:r>
            <a:r>
              <a:rPr spc="-5" dirty="0"/>
              <a:t>plannin</a:t>
            </a:r>
            <a:r>
              <a:rPr dirty="0"/>
              <a:t>g</a:t>
            </a:r>
            <a:r>
              <a:rPr spc="-85" dirty="0"/>
              <a:t> </a:t>
            </a:r>
            <a:r>
              <a:rPr spc="-55" dirty="0"/>
              <a:t>r</a:t>
            </a:r>
            <a:r>
              <a:rPr spc="10" dirty="0"/>
              <a:t>esou</a:t>
            </a:r>
            <a:r>
              <a:rPr dirty="0"/>
              <a:t>r</a:t>
            </a:r>
            <a:r>
              <a:rPr spc="-5" dirty="0"/>
              <a:t>ces.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rgbClr val="F2717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v</a:t>
            </a:r>
            <a:r>
              <a:rPr spc="-15" dirty="0"/>
              <a:t>i</a:t>
            </a:r>
            <a:r>
              <a:rPr spc="75" dirty="0"/>
              <a:t>s</a:t>
            </a:r>
            <a:r>
              <a:rPr spc="-15" dirty="0"/>
              <a:t>i</a:t>
            </a:r>
            <a:r>
              <a:rPr spc="-40" dirty="0"/>
              <a:t>t </a:t>
            </a:r>
            <a:r>
              <a:rPr spc="-20" dirty="0"/>
              <a:t>t</a:t>
            </a:r>
            <a:r>
              <a:rPr spc="-25" dirty="0"/>
              <a:t>w</a:t>
            </a:r>
            <a:r>
              <a:rPr spc="-15" dirty="0"/>
              <a:t>i</a:t>
            </a:r>
            <a:r>
              <a:rPr spc="5" dirty="0"/>
              <a:t>nk</a:t>
            </a:r>
            <a:r>
              <a:rPr spc="-10" dirty="0"/>
              <a:t>l</a:t>
            </a:r>
            <a:r>
              <a:rPr spc="-60" dirty="0"/>
              <a:t>.</a:t>
            </a:r>
            <a:r>
              <a:rPr spc="20" dirty="0"/>
              <a:t>com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29252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Vie</a:t>
            </a:r>
            <a:r>
              <a:rPr spc="-5" dirty="0"/>
              <a:t>w</a:t>
            </a:r>
            <a:r>
              <a:rPr spc="-85" dirty="0"/>
              <a:t> </a:t>
            </a:r>
            <a:r>
              <a:rPr dirty="0"/>
              <a:t>mo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85" dirty="0"/>
              <a:t> </a:t>
            </a:r>
            <a:r>
              <a:rPr b="1" u="sng" spc="-5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Buddhis</a:t>
            </a:r>
            <a:r>
              <a:rPr b="1" u="sng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m</a:t>
            </a:r>
            <a:r>
              <a:rPr b="1" spc="-85" dirty="0">
                <a:solidFill>
                  <a:srgbClr val="00B3F0"/>
                </a:solidFill>
                <a:latin typeface="Trebuchet MS"/>
                <a:cs typeface="Trebuchet MS"/>
              </a:rPr>
              <a:t> </a:t>
            </a:r>
            <a:r>
              <a:rPr spc="-5" dirty="0"/>
              <a:t>plannin</a:t>
            </a:r>
            <a:r>
              <a:rPr dirty="0"/>
              <a:t>g</a:t>
            </a:r>
            <a:r>
              <a:rPr spc="-85" dirty="0"/>
              <a:t> </a:t>
            </a:r>
            <a:r>
              <a:rPr spc="-55" dirty="0"/>
              <a:t>r</a:t>
            </a:r>
            <a:r>
              <a:rPr spc="10" dirty="0"/>
              <a:t>esou</a:t>
            </a:r>
            <a:r>
              <a:rPr dirty="0"/>
              <a:t>r</a:t>
            </a:r>
            <a:r>
              <a:rPr spc="-5" dirty="0"/>
              <a:t>ces.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50" b="1" i="0">
                <a:solidFill>
                  <a:srgbClr val="F2717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v</a:t>
            </a:r>
            <a:r>
              <a:rPr spc="-15" dirty="0"/>
              <a:t>i</a:t>
            </a:r>
            <a:r>
              <a:rPr spc="75" dirty="0"/>
              <a:t>s</a:t>
            </a:r>
            <a:r>
              <a:rPr spc="-15" dirty="0"/>
              <a:t>i</a:t>
            </a:r>
            <a:r>
              <a:rPr spc="-40" dirty="0"/>
              <a:t>t </a:t>
            </a:r>
            <a:r>
              <a:rPr spc="-20" dirty="0"/>
              <a:t>t</a:t>
            </a:r>
            <a:r>
              <a:rPr spc="-25" dirty="0"/>
              <a:t>w</a:t>
            </a:r>
            <a:r>
              <a:rPr spc="-15" dirty="0"/>
              <a:t>i</a:t>
            </a:r>
            <a:r>
              <a:rPr spc="5" dirty="0"/>
              <a:t>nk</a:t>
            </a:r>
            <a:r>
              <a:rPr spc="-10" dirty="0"/>
              <a:t>l</a:t>
            </a:r>
            <a:r>
              <a:rPr spc="-60" dirty="0"/>
              <a:t>.</a:t>
            </a:r>
            <a:r>
              <a:rPr spc="20" dirty="0"/>
              <a:t>com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79997"/>
            <a:ext cx="10692130" cy="285115"/>
          </a:xfrm>
          <a:custGeom>
            <a:avLst/>
            <a:gdLst/>
            <a:ahLst/>
            <a:cxnLst/>
            <a:rect l="l" t="t" r="r" b="b"/>
            <a:pathLst>
              <a:path w="10692130" h="285115">
                <a:moveTo>
                  <a:pt x="10692003" y="0"/>
                </a:moveTo>
                <a:lnTo>
                  <a:pt x="0" y="0"/>
                </a:lnTo>
                <a:lnTo>
                  <a:pt x="0" y="285076"/>
                </a:lnTo>
                <a:lnTo>
                  <a:pt x="10692003" y="285076"/>
                </a:lnTo>
                <a:lnTo>
                  <a:pt x="10692003" y="0"/>
                </a:lnTo>
                <a:close/>
              </a:path>
            </a:pathLst>
          </a:custGeom>
          <a:solidFill>
            <a:srgbClr val="F271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06140" y="6954605"/>
            <a:ext cx="1879600" cy="1447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292526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10" dirty="0"/>
              <a:t>Vie</a:t>
            </a:r>
            <a:r>
              <a:rPr spc="-5" dirty="0"/>
              <a:t>w</a:t>
            </a:r>
            <a:r>
              <a:rPr spc="-85" dirty="0"/>
              <a:t> </a:t>
            </a:r>
            <a:r>
              <a:rPr dirty="0"/>
              <a:t>mo</a:t>
            </a:r>
            <a:r>
              <a:rPr spc="-5" dirty="0"/>
              <a:t>r</a:t>
            </a:r>
            <a:r>
              <a:rPr spc="-15" dirty="0"/>
              <a:t>e</a:t>
            </a:r>
            <a:r>
              <a:rPr spc="-85" dirty="0"/>
              <a:t> </a:t>
            </a:r>
            <a:r>
              <a:rPr b="1" u="sng" spc="-5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Buddhis</a:t>
            </a:r>
            <a:r>
              <a:rPr b="1" u="sng" dirty="0">
                <a:solidFill>
                  <a:srgbClr val="00B3F0"/>
                </a:solidFill>
                <a:uFill>
                  <a:solidFill>
                    <a:srgbClr val="00B3F0"/>
                  </a:solidFill>
                </a:uFill>
                <a:latin typeface="Trebuchet MS"/>
                <a:cs typeface="Trebuchet MS"/>
              </a:rPr>
              <a:t>m</a:t>
            </a:r>
            <a:r>
              <a:rPr b="1" spc="-85" dirty="0">
                <a:solidFill>
                  <a:srgbClr val="00B3F0"/>
                </a:solidFill>
                <a:latin typeface="Trebuchet MS"/>
                <a:cs typeface="Trebuchet MS"/>
              </a:rPr>
              <a:t> </a:t>
            </a:r>
            <a:r>
              <a:rPr spc="-5" dirty="0"/>
              <a:t>plannin</a:t>
            </a:r>
            <a:r>
              <a:rPr dirty="0"/>
              <a:t>g</a:t>
            </a:r>
            <a:r>
              <a:rPr spc="-85" dirty="0"/>
              <a:t> </a:t>
            </a:r>
            <a:r>
              <a:rPr spc="-55" dirty="0"/>
              <a:t>r</a:t>
            </a:r>
            <a:r>
              <a:rPr spc="10" dirty="0"/>
              <a:t>esou</a:t>
            </a:r>
            <a:r>
              <a:rPr dirty="0"/>
              <a:t>r</a:t>
            </a:r>
            <a:r>
              <a:rPr spc="-5" dirty="0"/>
              <a:t>ces.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38370" y="6950844"/>
            <a:ext cx="734695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1" i="0">
                <a:solidFill>
                  <a:srgbClr val="F27178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/>
              <a:t>v</a:t>
            </a:r>
            <a:r>
              <a:rPr spc="-15" dirty="0"/>
              <a:t>i</a:t>
            </a:r>
            <a:r>
              <a:rPr spc="75" dirty="0"/>
              <a:t>s</a:t>
            </a:r>
            <a:r>
              <a:rPr spc="-15" dirty="0"/>
              <a:t>i</a:t>
            </a:r>
            <a:r>
              <a:rPr spc="-40" dirty="0"/>
              <a:t>t </a:t>
            </a:r>
            <a:r>
              <a:rPr spc="-20" dirty="0"/>
              <a:t>t</a:t>
            </a:r>
            <a:r>
              <a:rPr spc="-25" dirty="0"/>
              <a:t>w</a:t>
            </a:r>
            <a:r>
              <a:rPr spc="-15" dirty="0"/>
              <a:t>i</a:t>
            </a:r>
            <a:r>
              <a:rPr spc="5" dirty="0"/>
              <a:t>nk</a:t>
            </a:r>
            <a:r>
              <a:rPr spc="-10" dirty="0"/>
              <a:t>l</a:t>
            </a:r>
            <a:r>
              <a:rPr spc="-60" dirty="0"/>
              <a:t>.</a:t>
            </a:r>
            <a:r>
              <a:rPr spc="20" dirty="0"/>
              <a:t>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9" y="190979"/>
            <a:ext cx="126560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" dirty="0" smtClean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400" b="1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uddhism</a:t>
            </a:r>
            <a:r>
              <a:rPr lang="en-US" sz="1400" b="1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 KO</a:t>
            </a:r>
            <a:endParaRPr sz="1400" dirty="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38660" y="4896005"/>
          <a:ext cx="6571614" cy="17219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8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Dukkha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2717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Samudaya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2717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Nirodha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27178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4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Magga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27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345">
                <a:tc>
                  <a:txBody>
                    <a:bodyPr/>
                    <a:lstStyle/>
                    <a:p>
                      <a:pPr marL="107950" marR="169545">
                        <a:lnSpc>
                          <a:spcPct val="115399"/>
                        </a:lnSpc>
                        <a:spcBef>
                          <a:spcPts val="170"/>
                        </a:spcBef>
                      </a:pP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Everyone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suffers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life.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58140">
                        <a:lnSpc>
                          <a:spcPct val="115399"/>
                        </a:lnSpc>
                        <a:spcBef>
                          <a:spcPts val="170"/>
                        </a:spcBef>
                      </a:pP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cause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suffering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300" spc="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craving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things </a:t>
                      </a:r>
                      <a:r>
                        <a:rPr sz="1300" spc="-3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wanting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control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things.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68910">
                        <a:lnSpc>
                          <a:spcPct val="115399"/>
                        </a:lnSpc>
                        <a:spcBef>
                          <a:spcPts val="170"/>
                        </a:spcBef>
                      </a:pPr>
                      <a:r>
                        <a:rPr sz="1300" spc="-1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end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suf</a:t>
                      </a:r>
                      <a:r>
                        <a:rPr sz="13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3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3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,  </a:t>
                      </a:r>
                      <a:r>
                        <a:rPr sz="13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life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must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be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lived </a:t>
                      </a:r>
                      <a:r>
                        <a:rPr sz="1300" spc="-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one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day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time.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107950" marR="179705">
                        <a:lnSpc>
                          <a:spcPct val="115399"/>
                        </a:lnSpc>
                      </a:pPr>
                      <a:r>
                        <a:rPr sz="13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You</a:t>
                      </a:r>
                      <a:r>
                        <a:rPr sz="13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must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also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let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go </a:t>
                      </a:r>
                      <a:r>
                        <a:rPr sz="1300" spc="-3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cravings.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210820">
                        <a:lnSpc>
                          <a:spcPct val="115399"/>
                        </a:lnSpc>
                        <a:spcBef>
                          <a:spcPts val="170"/>
                        </a:spcBef>
                      </a:pPr>
                      <a:r>
                        <a:rPr sz="1300" spc="-9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end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suffering </a:t>
                      </a:r>
                      <a:r>
                        <a:rPr sz="1300" spc="-37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for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good,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people </a:t>
                      </a:r>
                      <a:r>
                        <a:rPr sz="13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must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follow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 </a:t>
                      </a:r>
                      <a:r>
                        <a:rPr sz="13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Eightfold </a:t>
                      </a:r>
                      <a:r>
                        <a:rPr sz="1300" b="1" spc="5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Path </a:t>
                      </a:r>
                      <a:r>
                        <a:rPr sz="1300" b="1" spc="10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created</a:t>
                      </a:r>
                      <a:r>
                        <a:rPr sz="13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by</a:t>
                      </a:r>
                      <a:r>
                        <a:rPr sz="13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Buddha</a:t>
                      </a:r>
                      <a:r>
                        <a:rPr sz="13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1001" y="540005"/>
          <a:ext cx="3269615" cy="6074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0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 grid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Key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Vocabulary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1289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271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Buddha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262890">
                        <a:lnSpc>
                          <a:spcPct val="115399"/>
                        </a:lnSpc>
                        <a:spcBef>
                          <a:spcPts val="1190"/>
                        </a:spcBef>
                      </a:pPr>
                      <a:r>
                        <a:rPr sz="13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teacher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3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creator</a:t>
                      </a:r>
                      <a:r>
                        <a:rPr sz="13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Buddhism.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2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sz="1300" b="1" spc="-20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Meditate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353060">
                        <a:lnSpc>
                          <a:spcPct val="115399"/>
                        </a:lnSpc>
                        <a:spcBef>
                          <a:spcPts val="585"/>
                        </a:spcBef>
                      </a:pP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When Buddhists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close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their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eyes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107950" marR="179070">
                        <a:lnSpc>
                          <a:spcPct val="115399"/>
                        </a:lnSpc>
                      </a:pP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breathe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deeply,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trying </a:t>
                      </a:r>
                      <a:r>
                        <a:rPr sz="1300" spc="-3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empty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their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minds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thoughts.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300" b="1" spc="-25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Enlightenment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68275">
                        <a:lnSpc>
                          <a:spcPct val="115399"/>
                        </a:lnSpc>
                        <a:spcBef>
                          <a:spcPts val="585"/>
                        </a:spcBef>
                      </a:pP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Breaking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Buddhist </a:t>
                      </a:r>
                      <a:r>
                        <a:rPr sz="1300" spc="-3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cycle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rebirth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reaching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dirty="0">
                          <a:solidFill>
                            <a:srgbClr val="7FC349"/>
                          </a:solidFill>
                          <a:latin typeface="Trebuchet MS"/>
                          <a:cs typeface="Trebuchet MS"/>
                        </a:rPr>
                        <a:t>Nirvana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7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7950" marR="571500">
                        <a:lnSpc>
                          <a:spcPct val="115399"/>
                        </a:lnSpc>
                      </a:pPr>
                      <a:r>
                        <a:rPr sz="1300" b="1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Eight</a:t>
                      </a:r>
                      <a:r>
                        <a:rPr sz="1300" b="1" spc="-20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300" b="1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old  </a:t>
                      </a:r>
                      <a:r>
                        <a:rPr sz="1300" b="1" spc="5" dirty="0">
                          <a:solidFill>
                            <a:srgbClr val="F177AE"/>
                          </a:solidFill>
                          <a:latin typeface="Trebuchet MS"/>
                          <a:cs typeface="Trebuchet MS"/>
                        </a:rPr>
                        <a:t>Path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571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269875">
                        <a:lnSpc>
                          <a:spcPct val="115399"/>
                        </a:lnSpc>
                        <a:spcBef>
                          <a:spcPts val="585"/>
                        </a:spcBef>
                      </a:pPr>
                      <a:r>
                        <a:rPr sz="13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rules</a:t>
                      </a:r>
                      <a:r>
                        <a:rPr sz="13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laid</a:t>
                      </a:r>
                      <a:r>
                        <a:rPr sz="1300" spc="-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out</a:t>
                      </a:r>
                      <a:r>
                        <a:rPr sz="1300" spc="-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by </a:t>
                      </a:r>
                      <a:r>
                        <a:rPr sz="1300" spc="-3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Buddha </a:t>
                      </a:r>
                      <a:r>
                        <a:rPr sz="1300" spc="1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which will </a:t>
                      </a:r>
                      <a:r>
                        <a:rPr sz="1300" spc="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lead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dirty="0">
                          <a:solidFill>
                            <a:srgbClr val="7FC349"/>
                          </a:solidFill>
                          <a:latin typeface="Trebuchet MS"/>
                          <a:cs typeface="Trebuchet MS"/>
                        </a:rPr>
                        <a:t>Nirvana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7429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300" b="1" spc="10" dirty="0">
                          <a:solidFill>
                            <a:srgbClr val="FCAF17"/>
                          </a:solidFill>
                          <a:latin typeface="Trebuchet MS"/>
                          <a:cs typeface="Trebuchet MS"/>
                        </a:rPr>
                        <a:t>Dharmachakra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920750">
                        <a:lnSpc>
                          <a:spcPct val="115399"/>
                        </a:lnSpc>
                        <a:spcBef>
                          <a:spcPts val="1190"/>
                        </a:spcBef>
                      </a:pP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‘The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Wheel  of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Dharm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’.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300" b="1" spc="20" dirty="0">
                          <a:solidFill>
                            <a:srgbClr val="7FC349"/>
                          </a:solidFill>
                          <a:latin typeface="Trebuchet MS"/>
                          <a:cs typeface="Trebuchet MS"/>
                        </a:rPr>
                        <a:t>Nirvana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38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220979">
                        <a:lnSpc>
                          <a:spcPct val="115399"/>
                        </a:lnSpc>
                        <a:spcBef>
                          <a:spcPts val="1190"/>
                        </a:spcBef>
                      </a:pP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Perfect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peace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no </a:t>
                      </a:r>
                      <a:r>
                        <a:rPr sz="1300" spc="-3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suffering.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5113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298850" y="557081"/>
            <a:ext cx="2353310" cy="2442845"/>
          </a:xfrm>
          <a:prstGeom prst="rect">
            <a:avLst/>
          </a:prstGeom>
          <a:ln w="12700">
            <a:solidFill>
              <a:srgbClr val="231F20"/>
            </a:solidFill>
          </a:ln>
        </p:spPr>
        <p:txBody>
          <a:bodyPr vert="horz" wrap="square" lIns="0" tIns="154940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1220"/>
              </a:spcBef>
            </a:pP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Buddhists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rebuchet MS"/>
                <a:cs typeface="Trebuchet MS"/>
              </a:rPr>
              <a:t>live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rebuchet MS"/>
                <a:cs typeface="Trebuchet MS"/>
              </a:rPr>
              <a:t>five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rebuchet MS"/>
                <a:cs typeface="Trebuchet MS"/>
              </a:rPr>
              <a:t>rules:</a:t>
            </a:r>
            <a:endParaRPr sz="1300">
              <a:latin typeface="Trebuchet MS"/>
              <a:cs typeface="Trebuchet MS"/>
            </a:endParaRPr>
          </a:p>
          <a:p>
            <a:pPr marL="215900" marR="664210" indent="-108585">
              <a:lnSpc>
                <a:spcPct val="115399"/>
              </a:lnSpc>
              <a:spcBef>
                <a:spcPts val="850"/>
              </a:spcBef>
              <a:buChar char="•"/>
              <a:tabLst>
                <a:tab pos="216535" algn="l"/>
              </a:tabLst>
            </a:pPr>
            <a:r>
              <a:rPr sz="1300" spc="-25" dirty="0">
                <a:solidFill>
                  <a:srgbClr val="292526"/>
                </a:solidFill>
                <a:latin typeface="Trebuchet MS"/>
                <a:cs typeface="Trebuchet MS"/>
              </a:rPr>
              <a:t>Ne</a:t>
            </a:r>
            <a:r>
              <a:rPr sz="1300" spc="-30" dirty="0">
                <a:solidFill>
                  <a:srgbClr val="292526"/>
                </a:solidFill>
                <a:latin typeface="Trebuchet MS"/>
                <a:cs typeface="Trebuchet MS"/>
              </a:rPr>
              <a:t>v</a:t>
            </a:r>
            <a:r>
              <a:rPr sz="1300" spc="-55" dirty="0">
                <a:solidFill>
                  <a:srgbClr val="292526"/>
                </a:solidFill>
                <a:latin typeface="Trebuchet MS"/>
                <a:cs typeface="Trebuchet MS"/>
              </a:rPr>
              <a:t>er</a:t>
            </a:r>
            <a:r>
              <a:rPr sz="1300" spc="-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55" dirty="0">
                <a:solidFill>
                  <a:srgbClr val="292526"/>
                </a:solidFill>
                <a:latin typeface="Trebuchet MS"/>
                <a:cs typeface="Trebuchet MS"/>
              </a:rPr>
              <a:t>t</a:t>
            </a:r>
            <a:r>
              <a:rPr sz="1300" spc="10" dirty="0">
                <a:solidFill>
                  <a:srgbClr val="292526"/>
                </a:solidFill>
                <a:latin typeface="Trebuchet MS"/>
                <a:cs typeface="Trebuchet MS"/>
              </a:rPr>
              <a:t>a</a:t>
            </a:r>
            <a:r>
              <a:rPr sz="1300" dirty="0">
                <a:solidFill>
                  <a:srgbClr val="292526"/>
                </a:solidFill>
                <a:latin typeface="Trebuchet MS"/>
                <a:cs typeface="Trebuchet MS"/>
              </a:rPr>
              <a:t>k</a:t>
            </a:r>
            <a:r>
              <a:rPr sz="1300" spc="-125" dirty="0">
                <a:solidFill>
                  <a:srgbClr val="292526"/>
                </a:solidFill>
                <a:latin typeface="Trebuchet MS"/>
                <a:cs typeface="Trebuchet MS"/>
              </a:rPr>
              <a:t>e</a:t>
            </a:r>
            <a:r>
              <a:rPr sz="1300" spc="-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92526"/>
                </a:solidFill>
                <a:latin typeface="Trebuchet MS"/>
                <a:cs typeface="Trebuchet MS"/>
              </a:rPr>
              <a:t>the</a:t>
            </a:r>
            <a:r>
              <a:rPr sz="1300" spc="-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292526"/>
                </a:solidFill>
                <a:latin typeface="Trebuchet MS"/>
                <a:cs typeface="Trebuchet MS"/>
              </a:rPr>
              <a:t>li</a:t>
            </a:r>
            <a:r>
              <a:rPr sz="1300" spc="-50" dirty="0">
                <a:solidFill>
                  <a:srgbClr val="292526"/>
                </a:solidFill>
                <a:latin typeface="Trebuchet MS"/>
                <a:cs typeface="Trebuchet MS"/>
              </a:rPr>
              <a:t>f</a:t>
            </a:r>
            <a:r>
              <a:rPr sz="1300" spc="-125" dirty="0">
                <a:solidFill>
                  <a:srgbClr val="292526"/>
                </a:solidFill>
                <a:latin typeface="Trebuchet MS"/>
                <a:cs typeface="Trebuchet MS"/>
              </a:rPr>
              <a:t>e</a:t>
            </a:r>
            <a:r>
              <a:rPr sz="1300" spc="-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92526"/>
                </a:solidFill>
                <a:latin typeface="Trebuchet MS"/>
                <a:cs typeface="Trebuchet MS"/>
              </a:rPr>
              <a:t>of  </a:t>
            </a:r>
            <a:r>
              <a:rPr sz="1300" spc="30" dirty="0">
                <a:solidFill>
                  <a:srgbClr val="292526"/>
                </a:solidFill>
                <a:latin typeface="Trebuchet MS"/>
                <a:cs typeface="Trebuchet MS"/>
              </a:rPr>
              <a:t>a</a:t>
            </a:r>
            <a:r>
              <a:rPr sz="1300" spc="-8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292526"/>
                </a:solidFill>
                <a:latin typeface="Trebuchet MS"/>
                <a:cs typeface="Trebuchet MS"/>
              </a:rPr>
              <a:t>living</a:t>
            </a:r>
            <a:r>
              <a:rPr sz="1300" spc="-75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55" dirty="0">
                <a:solidFill>
                  <a:srgbClr val="292526"/>
                </a:solidFill>
                <a:latin typeface="Trebuchet MS"/>
                <a:cs typeface="Trebuchet MS"/>
              </a:rPr>
              <a:t>creature.</a:t>
            </a:r>
            <a:endParaRPr sz="1300">
              <a:latin typeface="Trebuchet MS"/>
              <a:cs typeface="Trebuchet MS"/>
            </a:endParaRPr>
          </a:p>
          <a:p>
            <a:pPr marL="215900" indent="-108585">
              <a:lnSpc>
                <a:spcPct val="100000"/>
              </a:lnSpc>
              <a:spcBef>
                <a:spcPts val="1090"/>
              </a:spcBef>
              <a:buChar char="•"/>
              <a:tabLst>
                <a:tab pos="216535" algn="l"/>
              </a:tabLst>
            </a:pPr>
            <a:r>
              <a:rPr sz="1300" spc="25" dirty="0">
                <a:solidFill>
                  <a:srgbClr val="292526"/>
                </a:solidFill>
                <a:latin typeface="Trebuchet MS"/>
                <a:cs typeface="Trebuchet MS"/>
              </a:rPr>
              <a:t>Do</a:t>
            </a:r>
            <a:r>
              <a:rPr sz="1300" spc="-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292526"/>
                </a:solidFill>
                <a:latin typeface="Trebuchet MS"/>
                <a:cs typeface="Trebuchet MS"/>
              </a:rPr>
              <a:t>not</a:t>
            </a:r>
            <a:r>
              <a:rPr sz="1300" spc="-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292526"/>
                </a:solidFill>
                <a:latin typeface="Trebuchet MS"/>
                <a:cs typeface="Trebuchet MS"/>
              </a:rPr>
              <a:t>s</a:t>
            </a:r>
            <a:r>
              <a:rPr sz="1300" spc="-25" dirty="0">
                <a:solidFill>
                  <a:srgbClr val="292526"/>
                </a:solidFill>
                <a:latin typeface="Trebuchet MS"/>
                <a:cs typeface="Trebuchet MS"/>
              </a:rPr>
              <a:t>t</a:t>
            </a:r>
            <a:r>
              <a:rPr sz="1300" spc="-60" dirty="0">
                <a:solidFill>
                  <a:srgbClr val="292526"/>
                </a:solidFill>
                <a:latin typeface="Trebuchet MS"/>
                <a:cs typeface="Trebuchet MS"/>
              </a:rPr>
              <a:t>eal.</a:t>
            </a:r>
            <a:endParaRPr sz="1300">
              <a:latin typeface="Trebuchet MS"/>
              <a:cs typeface="Trebuchet MS"/>
            </a:endParaRPr>
          </a:p>
          <a:p>
            <a:pPr marL="215900" indent="-108585">
              <a:lnSpc>
                <a:spcPct val="100000"/>
              </a:lnSpc>
              <a:spcBef>
                <a:spcPts val="1090"/>
              </a:spcBef>
              <a:buChar char="•"/>
              <a:tabLst>
                <a:tab pos="216535" algn="l"/>
              </a:tabLst>
            </a:pPr>
            <a:r>
              <a:rPr sz="1300" spc="-45" dirty="0">
                <a:solidFill>
                  <a:srgbClr val="292526"/>
                </a:solidFill>
                <a:latin typeface="Trebuchet MS"/>
                <a:cs typeface="Trebuchet MS"/>
              </a:rPr>
              <a:t>Be</a:t>
            </a:r>
            <a:r>
              <a:rPr sz="1300" spc="-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95" dirty="0">
                <a:solidFill>
                  <a:srgbClr val="292526"/>
                </a:solidFill>
                <a:latin typeface="Trebuchet MS"/>
                <a:cs typeface="Trebuchet MS"/>
              </a:rPr>
              <a:t>f</a:t>
            </a:r>
            <a:r>
              <a:rPr sz="1300" spc="-10" dirty="0">
                <a:solidFill>
                  <a:srgbClr val="292526"/>
                </a:solidFill>
                <a:latin typeface="Trebuchet MS"/>
                <a:cs typeface="Trebuchet MS"/>
              </a:rPr>
              <a:t>aith</a:t>
            </a:r>
            <a:r>
              <a:rPr sz="1300" spc="-25" dirty="0">
                <a:solidFill>
                  <a:srgbClr val="292526"/>
                </a:solidFill>
                <a:latin typeface="Trebuchet MS"/>
                <a:cs typeface="Trebuchet MS"/>
              </a:rPr>
              <a:t>f</a:t>
            </a:r>
            <a:r>
              <a:rPr sz="1300" spc="15" dirty="0">
                <a:solidFill>
                  <a:srgbClr val="292526"/>
                </a:solidFill>
                <a:latin typeface="Trebuchet MS"/>
                <a:cs typeface="Trebuchet MS"/>
              </a:rPr>
              <a:t>ul</a:t>
            </a:r>
            <a:r>
              <a:rPr sz="1300" spc="-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55" dirty="0">
                <a:solidFill>
                  <a:srgbClr val="292526"/>
                </a:solidFill>
                <a:latin typeface="Trebuchet MS"/>
                <a:cs typeface="Trebuchet MS"/>
              </a:rPr>
              <a:t>t</a:t>
            </a:r>
            <a:r>
              <a:rPr sz="1300" spc="-35" dirty="0">
                <a:solidFill>
                  <a:srgbClr val="292526"/>
                </a:solidFill>
                <a:latin typeface="Trebuchet MS"/>
                <a:cs typeface="Trebuchet MS"/>
              </a:rPr>
              <a:t>o</a:t>
            </a:r>
            <a:r>
              <a:rPr sz="1300" spc="-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70" dirty="0">
                <a:solidFill>
                  <a:srgbClr val="292526"/>
                </a:solidFill>
                <a:latin typeface="Trebuchet MS"/>
                <a:cs typeface="Trebuchet MS"/>
              </a:rPr>
              <a:t>y</a:t>
            </a:r>
            <a:r>
              <a:rPr sz="1300" spc="5" dirty="0">
                <a:solidFill>
                  <a:srgbClr val="292526"/>
                </a:solidFill>
                <a:latin typeface="Trebuchet MS"/>
                <a:cs typeface="Trebuchet MS"/>
              </a:rPr>
              <a:t>our</a:t>
            </a:r>
            <a:r>
              <a:rPr sz="1300" spc="-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292526"/>
                </a:solidFill>
                <a:latin typeface="Trebuchet MS"/>
                <a:cs typeface="Trebuchet MS"/>
              </a:rPr>
              <a:t>pa</a:t>
            </a:r>
            <a:r>
              <a:rPr sz="1300" spc="10" dirty="0">
                <a:solidFill>
                  <a:srgbClr val="292526"/>
                </a:solidFill>
                <a:latin typeface="Trebuchet MS"/>
                <a:cs typeface="Trebuchet MS"/>
              </a:rPr>
              <a:t>r</a:t>
            </a:r>
            <a:r>
              <a:rPr sz="1300" spc="-45" dirty="0">
                <a:solidFill>
                  <a:srgbClr val="292526"/>
                </a:solidFill>
                <a:latin typeface="Trebuchet MS"/>
                <a:cs typeface="Trebuchet MS"/>
              </a:rPr>
              <a:t>tne</a:t>
            </a:r>
            <a:r>
              <a:rPr sz="1300" spc="-100" dirty="0">
                <a:solidFill>
                  <a:srgbClr val="292526"/>
                </a:solidFill>
                <a:latin typeface="Trebuchet MS"/>
                <a:cs typeface="Trebuchet MS"/>
              </a:rPr>
              <a:t>r</a:t>
            </a:r>
            <a:r>
              <a:rPr sz="1300" spc="-145" dirty="0">
                <a:solidFill>
                  <a:srgbClr val="292526"/>
                </a:solidFill>
                <a:latin typeface="Trebuchet MS"/>
                <a:cs typeface="Trebuchet MS"/>
              </a:rPr>
              <a:t>.</a:t>
            </a:r>
            <a:endParaRPr sz="1300">
              <a:latin typeface="Trebuchet MS"/>
              <a:cs typeface="Trebuchet MS"/>
            </a:endParaRPr>
          </a:p>
          <a:p>
            <a:pPr marL="215900" indent="-108585">
              <a:lnSpc>
                <a:spcPct val="100000"/>
              </a:lnSpc>
              <a:spcBef>
                <a:spcPts val="1090"/>
              </a:spcBef>
              <a:buChar char="•"/>
              <a:tabLst>
                <a:tab pos="216535" algn="l"/>
              </a:tabLst>
            </a:pPr>
            <a:r>
              <a:rPr sz="1300" spc="25" dirty="0">
                <a:solidFill>
                  <a:srgbClr val="292526"/>
                </a:solidFill>
                <a:latin typeface="Trebuchet MS"/>
                <a:cs typeface="Trebuchet MS"/>
              </a:rPr>
              <a:t>Do</a:t>
            </a:r>
            <a:r>
              <a:rPr sz="1300" spc="-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292526"/>
                </a:solidFill>
                <a:latin typeface="Trebuchet MS"/>
                <a:cs typeface="Trebuchet MS"/>
              </a:rPr>
              <a:t>not</a:t>
            </a:r>
            <a:r>
              <a:rPr sz="1300" spc="-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65" dirty="0">
                <a:solidFill>
                  <a:srgbClr val="292526"/>
                </a:solidFill>
                <a:latin typeface="Trebuchet MS"/>
                <a:cs typeface="Trebuchet MS"/>
              </a:rPr>
              <a:t>lie.</a:t>
            </a:r>
            <a:endParaRPr sz="1300">
              <a:latin typeface="Trebuchet MS"/>
              <a:cs typeface="Trebuchet MS"/>
            </a:endParaRPr>
          </a:p>
          <a:p>
            <a:pPr marL="215900" indent="-108585">
              <a:lnSpc>
                <a:spcPct val="100000"/>
              </a:lnSpc>
              <a:spcBef>
                <a:spcPts val="1090"/>
              </a:spcBef>
              <a:buChar char="•"/>
              <a:tabLst>
                <a:tab pos="216535" algn="l"/>
              </a:tabLst>
            </a:pPr>
            <a:r>
              <a:rPr sz="1300" spc="25" dirty="0">
                <a:solidFill>
                  <a:srgbClr val="292526"/>
                </a:solidFill>
                <a:latin typeface="Trebuchet MS"/>
                <a:cs typeface="Trebuchet MS"/>
              </a:rPr>
              <a:t>Do</a:t>
            </a:r>
            <a:r>
              <a:rPr sz="1300" spc="-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292526"/>
                </a:solidFill>
                <a:latin typeface="Trebuchet MS"/>
                <a:cs typeface="Trebuchet MS"/>
              </a:rPr>
              <a:t>not</a:t>
            </a:r>
            <a:r>
              <a:rPr sz="1300" spc="-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292526"/>
                </a:solidFill>
                <a:latin typeface="Trebuchet MS"/>
                <a:cs typeface="Trebuchet MS"/>
              </a:rPr>
              <a:t>d</a:t>
            </a:r>
            <a:r>
              <a:rPr sz="1300" spc="-10" dirty="0">
                <a:solidFill>
                  <a:srgbClr val="292526"/>
                </a:solidFill>
                <a:latin typeface="Trebuchet MS"/>
                <a:cs typeface="Trebuchet MS"/>
              </a:rPr>
              <a:t>r</a:t>
            </a:r>
            <a:r>
              <a:rPr sz="1300" spc="10" dirty="0">
                <a:solidFill>
                  <a:srgbClr val="292526"/>
                </a:solidFill>
                <a:latin typeface="Trebuchet MS"/>
                <a:cs typeface="Trebuchet MS"/>
              </a:rPr>
              <a:t>ink</a:t>
            </a:r>
            <a:r>
              <a:rPr sz="1300" spc="-70" dirty="0">
                <a:solidFill>
                  <a:srgbClr val="292526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292526"/>
                </a:solidFill>
                <a:latin typeface="Trebuchet MS"/>
                <a:cs typeface="Trebuchet MS"/>
              </a:rPr>
              <a:t>alcohol.</a:t>
            </a:r>
            <a:endParaRPr sz="1300">
              <a:latin typeface="Trebuchet MS"/>
              <a:cs typeface="Trebuchet M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738660" y="550731"/>
          <a:ext cx="2422525" cy="4223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B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uddha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27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675">
                <a:tc>
                  <a:txBody>
                    <a:bodyPr/>
                    <a:lstStyle/>
                    <a:p>
                      <a:pPr marL="107950" marR="237490">
                        <a:lnSpc>
                          <a:spcPct val="115399"/>
                        </a:lnSpc>
                        <a:spcBef>
                          <a:spcPts val="170"/>
                        </a:spcBef>
                      </a:pP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There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are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gods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Buddhism.</a:t>
                      </a:r>
                      <a:r>
                        <a:rPr sz="1300" spc="3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It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sz="13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created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by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 man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called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Siddhartha </a:t>
                      </a:r>
                      <a:r>
                        <a:rPr sz="1300" spc="-3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Gautama,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who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born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into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noble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family.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lived </a:t>
                      </a:r>
                      <a:r>
                        <a:rPr sz="1300" spc="-3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sheltered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early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life,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but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when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was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older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went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out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into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world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saw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sickness,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age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death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  <a:p>
                      <a:pPr marL="107950" marR="101600">
                        <a:lnSpc>
                          <a:spcPct val="115399"/>
                        </a:lnSpc>
                      </a:pP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come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everyone.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After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seeing </a:t>
                      </a:r>
                      <a:r>
                        <a:rPr sz="1300" spc="-3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this,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Gautama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meditated</a:t>
                      </a:r>
                      <a:r>
                        <a:rPr sz="1300" b="1" spc="-5" dirty="0">
                          <a:solidFill>
                            <a:srgbClr val="007BB3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 </a:t>
                      </a:r>
                      <a:r>
                        <a:rPr sz="1300" spc="-3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found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answer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7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life.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This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made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him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Buddha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This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was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called</a:t>
                      </a:r>
                      <a:r>
                        <a:rPr sz="1300" spc="3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30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enlightenment </a:t>
                      </a:r>
                      <a:r>
                        <a:rPr sz="1300" b="1" spc="-25" dirty="0">
                          <a:solidFill>
                            <a:srgbClr val="F6862A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Buddha</a:t>
                      </a:r>
                      <a:r>
                        <a:rPr sz="1300" b="1" spc="5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decided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teach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others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how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reach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it.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237650" y="3165688"/>
            <a:ext cx="19405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8915">
              <a:lnSpc>
                <a:spcPct val="115399"/>
              </a:lnSpc>
              <a:spcBef>
                <a:spcPts val="100"/>
              </a:spcBef>
            </a:pP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Buddhism  </a:t>
            </a:r>
            <a:r>
              <a:rPr sz="1300" spc="-10" dirty="0">
                <a:solidFill>
                  <a:srgbClr val="231F20"/>
                </a:solidFill>
                <a:latin typeface="Trebuchet MS"/>
                <a:cs typeface="Trebuchet MS"/>
              </a:rPr>
              <a:t>originated </a:t>
            </a:r>
            <a:r>
              <a:rPr sz="13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rebuchet MS"/>
                <a:cs typeface="Trebuchet MS"/>
              </a:rPr>
              <a:t>in </a:t>
            </a:r>
            <a:r>
              <a:rPr sz="1300" spc="-10" dirty="0">
                <a:solidFill>
                  <a:srgbClr val="231F20"/>
                </a:solidFill>
                <a:latin typeface="Trebuchet MS"/>
                <a:cs typeface="Trebuchet MS"/>
              </a:rPr>
              <a:t>Northeast </a:t>
            </a:r>
            <a:r>
              <a:rPr sz="1300" spc="40" dirty="0">
                <a:solidFill>
                  <a:srgbClr val="231F20"/>
                </a:solidFill>
                <a:latin typeface="Trebuchet MS"/>
                <a:cs typeface="Trebuchet MS"/>
              </a:rPr>
              <a:t>India 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300" spc="-3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now</a:t>
            </a:r>
            <a:r>
              <a:rPr sz="13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rebuchet MS"/>
                <a:cs typeface="Trebuchet MS"/>
              </a:rPr>
              <a:t>has</a:t>
            </a:r>
            <a:r>
              <a:rPr sz="13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rebuchet MS"/>
                <a:cs typeface="Trebuchet MS"/>
              </a:rPr>
              <a:t>followers</a:t>
            </a:r>
            <a:r>
              <a:rPr sz="13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rebuchet MS"/>
                <a:cs typeface="Trebuchet MS"/>
              </a:rPr>
              <a:t>from </a:t>
            </a:r>
            <a:r>
              <a:rPr sz="1300" spc="-3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all</a:t>
            </a:r>
            <a:r>
              <a:rPr sz="13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rebuchet MS"/>
                <a:cs typeface="Trebuchet MS"/>
              </a:rPr>
              <a:t>over</a:t>
            </a:r>
            <a:r>
              <a:rPr sz="13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300" spc="-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rebuchet MS"/>
                <a:cs typeface="Trebuchet MS"/>
              </a:rPr>
              <a:t>world.</a:t>
            </a:r>
            <a:r>
              <a:rPr sz="13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3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b="1" spc="10" dirty="0">
                <a:solidFill>
                  <a:srgbClr val="FCAF17"/>
                </a:solidFill>
                <a:latin typeface="Trebuchet MS"/>
                <a:cs typeface="Trebuchet MS"/>
              </a:rPr>
              <a:t>Dharmachakra</a:t>
            </a:r>
            <a:r>
              <a:rPr sz="1300" b="1" dirty="0">
                <a:solidFill>
                  <a:srgbClr val="FCAF17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symbol</a:t>
            </a:r>
            <a:r>
              <a:rPr sz="13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rebuchet MS"/>
                <a:cs typeface="Trebuchet MS"/>
              </a:rPr>
              <a:t>used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rebuchet MS"/>
                <a:cs typeface="Trebuchet MS"/>
              </a:rPr>
              <a:t>in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5" dirty="0">
                <a:solidFill>
                  <a:srgbClr val="231F20"/>
                </a:solidFill>
                <a:latin typeface="Trebuchet MS"/>
                <a:cs typeface="Trebuchet MS"/>
              </a:rPr>
              <a:t>Buddhism.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7474" y="3078004"/>
            <a:ext cx="1637024" cy="163800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4132" y="720013"/>
            <a:ext cx="1565867" cy="22319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7299" y="190979"/>
            <a:ext cx="136270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15" dirty="0" smtClean="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sz="1400" b="1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uddhism</a:t>
            </a:r>
            <a:r>
              <a:rPr lang="en-US" sz="1400" b="1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 KO</a:t>
            </a:r>
            <a:endParaRPr sz="1400" dirty="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60001" y="621004"/>
          <a:ext cx="3353435" cy="3980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905">
                <a:tc gridSpan="2"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Key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Vocabulary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723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271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8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35" dirty="0">
                          <a:solidFill>
                            <a:srgbClr val="27BDBE"/>
                          </a:solidFill>
                          <a:latin typeface="Trebuchet MS"/>
                          <a:cs typeface="Trebuchet MS"/>
                        </a:rPr>
                        <a:t>puja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Buddhist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act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worship.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2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320"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300" b="1" spc="-25" dirty="0">
                          <a:solidFill>
                            <a:srgbClr val="C8509D"/>
                          </a:solidFill>
                          <a:latin typeface="Trebuchet MS"/>
                          <a:cs typeface="Trebuchet MS"/>
                        </a:rPr>
                        <a:t>shrine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76200">
                        <a:lnSpc>
                          <a:spcPct val="102600"/>
                        </a:lnSpc>
                        <a:spcBef>
                          <a:spcPts val="370"/>
                        </a:spcBef>
                      </a:pPr>
                      <a:r>
                        <a:rPr sz="1300" spc="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special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place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that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linked </a:t>
                      </a:r>
                      <a:r>
                        <a:rPr sz="1300" spc="-3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holy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object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or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person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300" b="1" spc="-10" dirty="0">
                          <a:solidFill>
                            <a:srgbClr val="004382"/>
                          </a:solidFill>
                          <a:latin typeface="Trebuchet MS"/>
                          <a:cs typeface="Trebuchet MS"/>
                        </a:rPr>
                        <a:t>Wesak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268605">
                        <a:lnSpc>
                          <a:spcPct val="102600"/>
                        </a:lnSpc>
                        <a:spcBef>
                          <a:spcPts val="505"/>
                        </a:spcBef>
                      </a:pP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Important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Buddhist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festival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when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Buddhists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try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clear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their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minds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300" spc="-3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negative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thoughts.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005C27"/>
                          </a:solidFill>
                          <a:latin typeface="Trebuchet MS"/>
                          <a:cs typeface="Trebuchet MS"/>
                        </a:rPr>
                        <a:t>Dhvaja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190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262890">
                        <a:lnSpc>
                          <a:spcPct val="102600"/>
                        </a:lnSpc>
                        <a:spcBef>
                          <a:spcPts val="505"/>
                        </a:spcBef>
                      </a:pP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Buddhist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symbol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meaning </a:t>
                      </a:r>
                      <a:r>
                        <a:rPr sz="1300" spc="-3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‘spiritual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victory’,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often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popular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warriors.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300" b="1" spc="10" dirty="0">
                          <a:solidFill>
                            <a:srgbClr val="00A650"/>
                          </a:solidFill>
                          <a:latin typeface="Trebuchet MS"/>
                          <a:cs typeface="Trebuchet MS"/>
                        </a:rPr>
                        <a:t>Chattra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186690">
                        <a:lnSpc>
                          <a:spcPct val="102600"/>
                        </a:lnSpc>
                        <a:spcBef>
                          <a:spcPts val="370"/>
                        </a:spcBef>
                      </a:pP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Buddhist symbol meaning </a:t>
                      </a:r>
                      <a:r>
                        <a:rPr sz="1300" spc="1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‘parasol’,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30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protection</a:t>
                      </a:r>
                      <a:r>
                        <a:rPr sz="1300" spc="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from </a:t>
                      </a:r>
                      <a:r>
                        <a:rPr sz="1300" spc="-380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31F20"/>
                          </a:solidFill>
                          <a:latin typeface="Trebuchet MS"/>
                          <a:cs typeface="Trebuchet MS"/>
                        </a:rPr>
                        <a:t>suffering.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837601" y="621004"/>
          <a:ext cx="4562475" cy="2083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6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6710"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Special</a:t>
                      </a:r>
                      <a:r>
                        <a:rPr sz="1400" b="1" spc="-6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Shrines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  <a:solidFill>
                      <a:srgbClr val="F271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725">
                <a:tc>
                  <a:txBody>
                    <a:bodyPr/>
                    <a:lstStyle/>
                    <a:p>
                      <a:pPr marL="107950" marR="100330" algn="just">
                        <a:lnSpc>
                          <a:spcPct val="115399"/>
                        </a:lnSpc>
                        <a:spcBef>
                          <a:spcPts val="170"/>
                        </a:spcBef>
                      </a:pP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Buddhists can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worship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from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home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or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at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300" spc="-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temple,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which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are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built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variety </a:t>
                      </a: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shapes.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Buddhists </a:t>
                      </a:r>
                      <a:r>
                        <a:rPr sz="1300" spc="-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worship </a:t>
                      </a:r>
                      <a:r>
                        <a:rPr sz="1300" spc="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by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sitting on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floor,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making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sure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their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feet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face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away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from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any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image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 </a:t>
                      </a:r>
                      <a:r>
                        <a:rPr sz="1300" spc="-3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Buddha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300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Their</a:t>
                      </a: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head</a:t>
                      </a:r>
                      <a:r>
                        <a:rPr sz="1300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body</a:t>
                      </a: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7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face</a:t>
                      </a:r>
                      <a:r>
                        <a:rPr sz="1300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5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image</a:t>
                      </a: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of</a:t>
                      </a:r>
                      <a:r>
                        <a:rPr sz="1300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35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Buddha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This </a:t>
                      </a:r>
                      <a:r>
                        <a:rPr sz="1300" spc="-38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is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called </a:t>
                      </a:r>
                      <a:r>
                        <a:rPr sz="1300" b="1" spc="-65" dirty="0">
                          <a:solidFill>
                            <a:srgbClr val="27BDBE"/>
                          </a:solidFill>
                          <a:latin typeface="Trebuchet MS"/>
                          <a:cs typeface="Trebuchet MS"/>
                        </a:rPr>
                        <a:t>puja</a:t>
                      </a:r>
                      <a:r>
                        <a:rPr sz="1300" spc="-6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 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Buddhists 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chant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show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their </a:t>
                      </a: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love </a:t>
                      </a:r>
                      <a:r>
                        <a:rPr sz="1300" spc="-5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for </a:t>
                      </a:r>
                      <a:r>
                        <a:rPr sz="1300" b="1" spc="-15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Buddha </a:t>
                      </a:r>
                      <a:r>
                        <a:rPr sz="1300" b="1" spc="-380" dirty="0">
                          <a:solidFill>
                            <a:srgbClr val="EE342E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3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make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offerings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6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of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flowers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incense</a:t>
                      </a:r>
                      <a:r>
                        <a:rPr sz="1300" spc="-1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spc="-2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at</a:t>
                      </a:r>
                      <a:r>
                        <a:rPr sz="1300" spc="-10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300" b="1" spc="-45" dirty="0">
                          <a:solidFill>
                            <a:srgbClr val="C8509D"/>
                          </a:solidFill>
                          <a:latin typeface="Trebuchet MS"/>
                          <a:cs typeface="Trebuchet MS"/>
                        </a:rPr>
                        <a:t>shrines</a:t>
                      </a:r>
                      <a:r>
                        <a:rPr sz="1300" spc="-45" dirty="0">
                          <a:solidFill>
                            <a:srgbClr val="292526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231F20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12700">
                      <a:solidFill>
                        <a:srgbClr val="231F20"/>
                      </a:solidFill>
                      <a:prstDash val="solid"/>
                    </a:lnT>
                    <a:lnB w="12700">
                      <a:solidFill>
                        <a:srgbClr val="231F2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3840354" y="2850355"/>
            <a:ext cx="6587490" cy="1772285"/>
            <a:chOff x="3840354" y="2850355"/>
            <a:chExt cx="6587490" cy="1772285"/>
          </a:xfrm>
        </p:grpSpPr>
        <p:sp>
          <p:nvSpPr>
            <p:cNvPr id="6" name="object 6"/>
            <p:cNvSpPr/>
            <p:nvPr/>
          </p:nvSpPr>
          <p:spPr>
            <a:xfrm>
              <a:off x="7875869" y="2858032"/>
              <a:ext cx="2545080" cy="1758314"/>
            </a:xfrm>
            <a:custGeom>
              <a:avLst/>
              <a:gdLst/>
              <a:ahLst/>
              <a:cxnLst/>
              <a:rect l="l" t="t" r="r" b="b"/>
              <a:pathLst>
                <a:path w="2545079" h="1758314">
                  <a:moveTo>
                    <a:pt x="2545079" y="0"/>
                  </a:moveTo>
                  <a:lnTo>
                    <a:pt x="651230" y="0"/>
                  </a:lnTo>
                  <a:lnTo>
                    <a:pt x="0" y="1757895"/>
                  </a:lnTo>
                  <a:lnTo>
                    <a:pt x="2545079" y="1757895"/>
                  </a:lnTo>
                  <a:lnTo>
                    <a:pt x="2545079" y="0"/>
                  </a:lnTo>
                  <a:close/>
                </a:path>
              </a:pathLst>
            </a:custGeom>
            <a:solidFill>
              <a:srgbClr val="F598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8095" y="2858033"/>
              <a:ext cx="2462851" cy="175789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875869" y="2858032"/>
              <a:ext cx="2545080" cy="1758314"/>
            </a:xfrm>
            <a:custGeom>
              <a:avLst/>
              <a:gdLst/>
              <a:ahLst/>
              <a:cxnLst/>
              <a:rect l="l" t="t" r="r" b="b"/>
              <a:pathLst>
                <a:path w="2545079" h="1758314">
                  <a:moveTo>
                    <a:pt x="2545079" y="0"/>
                  </a:moveTo>
                  <a:lnTo>
                    <a:pt x="651230" y="0"/>
                  </a:lnTo>
                  <a:lnTo>
                    <a:pt x="0" y="1757895"/>
                  </a:lnTo>
                  <a:lnTo>
                    <a:pt x="2545079" y="1757895"/>
                  </a:lnTo>
                  <a:lnTo>
                    <a:pt x="2545079" y="0"/>
                  </a:lnTo>
                  <a:close/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40354" y="2850355"/>
              <a:ext cx="4545965" cy="1765935"/>
            </a:xfrm>
            <a:custGeom>
              <a:avLst/>
              <a:gdLst/>
              <a:ahLst/>
              <a:cxnLst/>
              <a:rect l="l" t="t" r="r" b="b"/>
              <a:pathLst>
                <a:path w="4545965" h="1765935">
                  <a:moveTo>
                    <a:pt x="4545787" y="0"/>
                  </a:moveTo>
                  <a:lnTo>
                    <a:pt x="0" y="0"/>
                  </a:lnTo>
                  <a:lnTo>
                    <a:pt x="0" y="1765579"/>
                  </a:lnTo>
                  <a:lnTo>
                    <a:pt x="3905313" y="1765579"/>
                  </a:lnTo>
                  <a:lnTo>
                    <a:pt x="45457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799697" y="3038656"/>
            <a:ext cx="22567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When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EE342E"/>
                </a:solidFill>
                <a:latin typeface="Trebuchet MS"/>
                <a:cs typeface="Trebuchet MS"/>
              </a:rPr>
              <a:t>Buddha </a:t>
            </a:r>
            <a:r>
              <a:rPr sz="1300" spc="-55" dirty="0">
                <a:solidFill>
                  <a:srgbClr val="231F20"/>
                </a:solidFill>
                <a:latin typeface="Trebuchet MS"/>
                <a:cs typeface="Trebuchet MS"/>
              </a:rPr>
              <a:t>died,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60" dirty="0">
                <a:solidFill>
                  <a:srgbClr val="231F20"/>
                </a:solidFill>
                <a:latin typeface="Trebuchet MS"/>
                <a:cs typeface="Trebuchet MS"/>
              </a:rPr>
              <a:t>people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06000" y="3236776"/>
            <a:ext cx="387159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thought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rebuchet MS"/>
                <a:cs typeface="Trebuchet MS"/>
              </a:rPr>
              <a:t>it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would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80" dirty="0">
                <a:solidFill>
                  <a:srgbClr val="231F20"/>
                </a:solidFill>
                <a:latin typeface="Trebuchet MS"/>
                <a:cs typeface="Trebuchet MS"/>
              </a:rPr>
              <a:t>be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Trebuchet MS"/>
                <a:cs typeface="Trebuchet MS"/>
              </a:rPr>
              <a:t>a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rebuchet MS"/>
                <a:cs typeface="Trebuchet MS"/>
              </a:rPr>
              <a:t>good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rebuchet MS"/>
                <a:cs typeface="Trebuchet MS"/>
              </a:rPr>
              <a:t>idea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rebuchet MS"/>
                <a:cs typeface="Trebuchet MS"/>
              </a:rPr>
              <a:t>write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down 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what </a:t>
            </a:r>
            <a:r>
              <a:rPr sz="1300" spc="-3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b="1" dirty="0">
                <a:solidFill>
                  <a:srgbClr val="EE342E"/>
                </a:solidFill>
                <a:latin typeface="Trebuchet MS"/>
                <a:cs typeface="Trebuchet MS"/>
              </a:rPr>
              <a:t>Buddha 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said 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300" spc="-15" dirty="0">
                <a:solidFill>
                  <a:srgbClr val="231F20"/>
                </a:solidFill>
                <a:latin typeface="Trebuchet MS"/>
                <a:cs typeface="Trebuchet MS"/>
              </a:rPr>
              <a:t>thought. </a:t>
            </a:r>
            <a:r>
              <a:rPr sz="1300" spc="85" dirty="0">
                <a:solidFill>
                  <a:srgbClr val="231F20"/>
                </a:solidFill>
                <a:latin typeface="Trebuchet MS"/>
                <a:cs typeface="Trebuchet MS"/>
              </a:rPr>
              <a:t>500 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Buddhist </a:t>
            </a:r>
            <a:r>
              <a:rPr sz="1300" spc="20" dirty="0">
                <a:solidFill>
                  <a:srgbClr val="231F20"/>
                </a:solidFill>
                <a:latin typeface="Trebuchet MS"/>
                <a:cs typeface="Trebuchet MS"/>
              </a:rPr>
              <a:t>Monks </a:t>
            </a:r>
            <a:r>
              <a:rPr sz="1300" spc="-50" dirty="0">
                <a:solidFill>
                  <a:srgbClr val="231F20"/>
                </a:solidFill>
                <a:latin typeface="Trebuchet MS"/>
                <a:cs typeface="Trebuchet MS"/>
              </a:rPr>
              <a:t>met </a:t>
            </a:r>
            <a:r>
              <a:rPr sz="1300" spc="-3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to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check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35" dirty="0">
                <a:solidFill>
                  <a:srgbClr val="231F20"/>
                </a:solidFill>
                <a:latin typeface="Trebuchet MS"/>
                <a:cs typeface="Trebuchet MS"/>
              </a:rPr>
              <a:t>content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his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rebuchet MS"/>
                <a:cs typeface="Trebuchet MS"/>
              </a:rPr>
              <a:t>teachings.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Trebuchet MS"/>
                <a:cs typeface="Trebuchet MS"/>
              </a:rPr>
              <a:t>teachings </a:t>
            </a:r>
            <a:r>
              <a:rPr sz="13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55" dirty="0">
                <a:solidFill>
                  <a:srgbClr val="231F20"/>
                </a:solidFill>
                <a:latin typeface="Trebuchet MS"/>
                <a:cs typeface="Trebuchet MS"/>
              </a:rPr>
              <a:t>were</a:t>
            </a:r>
            <a:r>
              <a:rPr sz="13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rebuchet MS"/>
                <a:cs typeface="Trebuchet MS"/>
              </a:rPr>
              <a:t>then</a:t>
            </a:r>
            <a:r>
              <a:rPr sz="13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Trebuchet MS"/>
                <a:cs typeface="Trebuchet MS"/>
              </a:rPr>
              <a:t>passed</a:t>
            </a:r>
            <a:r>
              <a:rPr sz="13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down</a:t>
            </a:r>
            <a:r>
              <a:rPr sz="13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25" dirty="0">
                <a:solidFill>
                  <a:srgbClr val="231F20"/>
                </a:solidFill>
                <a:latin typeface="Trebuchet MS"/>
                <a:cs typeface="Trebuchet MS"/>
              </a:rPr>
              <a:t>by</a:t>
            </a:r>
            <a:r>
              <a:rPr sz="13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word</a:t>
            </a:r>
            <a:r>
              <a:rPr sz="13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231F20"/>
                </a:solidFill>
                <a:latin typeface="Trebuchet MS"/>
                <a:cs typeface="Trebuchet MS"/>
              </a:rPr>
              <a:t>of</a:t>
            </a:r>
            <a:r>
              <a:rPr sz="1300" spc="3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mouth</a:t>
            </a:r>
            <a:r>
              <a:rPr sz="1300" spc="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rebuchet MS"/>
                <a:cs typeface="Trebuchet MS"/>
              </a:rPr>
              <a:t>for </a:t>
            </a:r>
            <a:r>
              <a:rPr sz="1300" spc="-3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45" dirty="0">
                <a:solidFill>
                  <a:srgbClr val="231F20"/>
                </a:solidFill>
                <a:latin typeface="Calibri"/>
                <a:cs typeface="Calibri"/>
              </a:rPr>
              <a:t>around</a:t>
            </a:r>
            <a:r>
              <a:rPr sz="13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120" dirty="0">
                <a:solidFill>
                  <a:srgbClr val="231F20"/>
                </a:solidFill>
                <a:latin typeface="Calibri"/>
                <a:cs typeface="Calibri"/>
              </a:rPr>
              <a:t>400</a:t>
            </a:r>
            <a:r>
              <a:rPr sz="13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40" dirty="0">
                <a:solidFill>
                  <a:srgbClr val="231F20"/>
                </a:solidFill>
                <a:latin typeface="Calibri"/>
                <a:cs typeface="Calibri"/>
              </a:rPr>
              <a:t>years,</a:t>
            </a:r>
            <a:r>
              <a:rPr sz="13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-20" dirty="0">
                <a:solidFill>
                  <a:srgbClr val="231F20"/>
                </a:solidFill>
                <a:latin typeface="Calibri"/>
                <a:cs typeface="Calibri"/>
              </a:rPr>
              <a:t>before</a:t>
            </a:r>
            <a:r>
              <a:rPr sz="13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5" dirty="0">
                <a:solidFill>
                  <a:srgbClr val="231F20"/>
                </a:solidFill>
                <a:latin typeface="Calibri"/>
                <a:cs typeface="Calibri"/>
              </a:rPr>
              <a:t>being</a:t>
            </a:r>
            <a:r>
              <a:rPr sz="13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5" dirty="0">
                <a:solidFill>
                  <a:srgbClr val="231F20"/>
                </a:solidFill>
                <a:latin typeface="Calibri"/>
                <a:cs typeface="Calibri"/>
              </a:rPr>
              <a:t>written</a:t>
            </a:r>
            <a:r>
              <a:rPr sz="1300" spc="10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Calibri"/>
                <a:cs typeface="Calibri"/>
              </a:rPr>
              <a:t>down.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40354" y="2850355"/>
            <a:ext cx="4545965" cy="1765935"/>
          </a:xfrm>
          <a:custGeom>
            <a:avLst/>
            <a:gdLst/>
            <a:ahLst/>
            <a:cxnLst/>
            <a:rect l="l" t="t" r="r" b="b"/>
            <a:pathLst>
              <a:path w="4545965" h="1765935">
                <a:moveTo>
                  <a:pt x="4545787" y="0"/>
                </a:moveTo>
                <a:lnTo>
                  <a:pt x="4132414" y="0"/>
                </a:lnTo>
                <a:lnTo>
                  <a:pt x="413372" y="0"/>
                </a:lnTo>
                <a:lnTo>
                  <a:pt x="0" y="0"/>
                </a:lnTo>
                <a:lnTo>
                  <a:pt x="0" y="1765579"/>
                </a:lnTo>
                <a:lnTo>
                  <a:pt x="413372" y="1765579"/>
                </a:lnTo>
                <a:lnTo>
                  <a:pt x="3491928" y="1765579"/>
                </a:lnTo>
                <a:lnTo>
                  <a:pt x="3905313" y="1765579"/>
                </a:lnTo>
                <a:lnTo>
                  <a:pt x="4545787" y="0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43947" y="2849029"/>
            <a:ext cx="1831339" cy="272415"/>
          </a:xfrm>
          <a:prstGeom prst="rect">
            <a:avLst/>
          </a:prstGeom>
          <a:solidFill>
            <a:srgbClr val="F27178"/>
          </a:solidFill>
          <a:ln w="12700">
            <a:solidFill>
              <a:srgbClr val="231F2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498475">
              <a:lnSpc>
                <a:spcPct val="100000"/>
              </a:lnSpc>
              <a:spcBef>
                <a:spcPts val="200"/>
              </a:spcBef>
            </a:pPr>
            <a:r>
              <a:rPr sz="1300" b="1" spc="5" dirty="0">
                <a:solidFill>
                  <a:srgbClr val="FFFFFF"/>
                </a:solidFill>
                <a:latin typeface="Trebuchet MS"/>
                <a:cs typeface="Trebuchet MS"/>
              </a:rPr>
              <a:t>Holy</a:t>
            </a:r>
            <a:r>
              <a:rPr sz="1300" b="1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300" b="1" spc="-15" dirty="0">
                <a:solidFill>
                  <a:srgbClr val="FFFFFF"/>
                </a:solidFill>
                <a:latin typeface="Trebuchet MS"/>
                <a:cs typeface="Trebuchet MS"/>
              </a:rPr>
              <a:t>Books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562664" y="5185289"/>
            <a:ext cx="17018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399"/>
              </a:lnSpc>
              <a:spcBef>
                <a:spcPts val="100"/>
              </a:spcBef>
            </a:pPr>
            <a:r>
              <a:rPr sz="1300" b="1" spc="-10" dirty="0">
                <a:solidFill>
                  <a:srgbClr val="004382"/>
                </a:solidFill>
                <a:latin typeface="Trebuchet MS"/>
                <a:cs typeface="Trebuchet MS"/>
              </a:rPr>
              <a:t>Wesak 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is</a:t>
            </a:r>
            <a:r>
              <a:rPr sz="1300" spc="-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231F20"/>
                </a:solidFill>
                <a:latin typeface="Trebuchet MS"/>
                <a:cs typeface="Trebuchet MS"/>
              </a:rPr>
              <a:t>an</a:t>
            </a:r>
            <a:r>
              <a:rPr sz="1300" spc="-5" dirty="0">
                <a:solidFill>
                  <a:srgbClr val="231F20"/>
                </a:solidFill>
                <a:latin typeface="Trebuchet MS"/>
                <a:cs typeface="Trebuchet MS"/>
              </a:rPr>
              <a:t> important </a:t>
            </a:r>
            <a:r>
              <a:rPr sz="1300" spc="-38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Buddhist </a:t>
            </a:r>
            <a:r>
              <a:rPr sz="1300" spc="-30" dirty="0">
                <a:solidFill>
                  <a:srgbClr val="231F20"/>
                </a:solidFill>
                <a:latin typeface="Trebuchet MS"/>
                <a:cs typeface="Trebuchet MS"/>
              </a:rPr>
              <a:t>festival </a:t>
            </a:r>
            <a:r>
              <a:rPr sz="1300" spc="-25" dirty="0">
                <a:solidFill>
                  <a:srgbClr val="231F20"/>
                </a:solidFill>
                <a:latin typeface="Trebuchet MS"/>
                <a:cs typeface="Trebuchet MS"/>
              </a:rPr>
              <a:t> celebrating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300" spc="-4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15" dirty="0">
                <a:solidFill>
                  <a:srgbClr val="231F20"/>
                </a:solidFill>
                <a:latin typeface="Trebuchet MS"/>
                <a:cs typeface="Trebuchet MS"/>
              </a:rPr>
              <a:t>Buddha’s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Trebuchet MS"/>
                <a:cs typeface="Trebuchet MS"/>
              </a:rPr>
              <a:t>birthday.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06350" y="4722355"/>
            <a:ext cx="1913889" cy="1743710"/>
          </a:xfrm>
          <a:prstGeom prst="rect">
            <a:avLst/>
          </a:prstGeom>
          <a:ln w="12700">
            <a:solidFill>
              <a:srgbClr val="231F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16535" marR="208915" algn="ctr">
              <a:lnSpc>
                <a:spcPct val="115399"/>
              </a:lnSpc>
              <a:spcBef>
                <a:spcPts val="1330"/>
              </a:spcBef>
            </a:pP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The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5" dirty="0">
                <a:solidFill>
                  <a:srgbClr val="231F20"/>
                </a:solidFill>
                <a:latin typeface="Trebuchet MS"/>
                <a:cs typeface="Trebuchet MS"/>
              </a:rPr>
              <a:t>Buddhist </a:t>
            </a:r>
            <a:r>
              <a:rPr sz="1300" spc="1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Trebuchet MS"/>
                <a:cs typeface="Trebuchet MS"/>
              </a:rPr>
              <a:t>teachings</a:t>
            </a:r>
            <a:r>
              <a:rPr sz="1300" spc="-2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rebuchet MS"/>
                <a:cs typeface="Trebuchet MS"/>
              </a:rPr>
              <a:t>are</a:t>
            </a:r>
            <a:r>
              <a:rPr sz="1300" spc="-1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30" dirty="0">
                <a:solidFill>
                  <a:srgbClr val="231F20"/>
                </a:solidFill>
                <a:latin typeface="Trebuchet MS"/>
                <a:cs typeface="Trebuchet MS"/>
              </a:rPr>
              <a:t>called </a:t>
            </a:r>
            <a:r>
              <a:rPr sz="1300" spc="-37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25" dirty="0">
                <a:solidFill>
                  <a:srgbClr val="231F20"/>
                </a:solidFill>
                <a:latin typeface="Trebuchet MS"/>
                <a:cs typeface="Trebuchet MS"/>
              </a:rPr>
              <a:t>‘Pali </a:t>
            </a:r>
            <a:r>
              <a:rPr sz="1300" spc="-20" dirty="0">
                <a:solidFill>
                  <a:srgbClr val="231F20"/>
                </a:solidFill>
                <a:latin typeface="Trebuchet MS"/>
                <a:cs typeface="Trebuchet MS"/>
              </a:rPr>
              <a:t>Canon’ </a:t>
            </a:r>
            <a:r>
              <a:rPr sz="1300" spc="15" dirty="0">
                <a:solidFill>
                  <a:srgbClr val="231F20"/>
                </a:solidFill>
                <a:latin typeface="Trebuchet MS"/>
                <a:cs typeface="Trebuchet MS"/>
              </a:rPr>
              <a:t>and </a:t>
            </a:r>
            <a:r>
              <a:rPr sz="1300" spc="-45" dirty="0">
                <a:solidFill>
                  <a:srgbClr val="231F20"/>
                </a:solidFill>
                <a:latin typeface="Trebuchet MS"/>
                <a:cs typeface="Trebuchet MS"/>
              </a:rPr>
              <a:t>the </a:t>
            </a:r>
            <a:r>
              <a:rPr sz="1300" spc="-385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231F20"/>
                </a:solidFill>
                <a:latin typeface="Trebuchet MS"/>
                <a:cs typeface="Trebuchet MS"/>
              </a:rPr>
              <a:t>‘Sanskrit</a:t>
            </a:r>
            <a:r>
              <a:rPr sz="130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231F20"/>
                </a:solidFill>
                <a:latin typeface="Trebuchet MS"/>
                <a:cs typeface="Trebuchet MS"/>
              </a:rPr>
              <a:t>Canon’.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07386" y="621004"/>
            <a:ext cx="1225054" cy="209699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89591" y="4696997"/>
            <a:ext cx="1125590" cy="1685554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08004" y="4696997"/>
            <a:ext cx="1215580" cy="1684003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3999" y="4702505"/>
            <a:ext cx="1476004" cy="176951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912935" y="6432659"/>
            <a:ext cx="60579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00A650"/>
                </a:solidFill>
                <a:latin typeface="Trebuchet MS"/>
                <a:cs typeface="Trebuchet MS"/>
              </a:rPr>
              <a:t>Chatt</a:t>
            </a:r>
            <a:r>
              <a:rPr sz="1300" b="1" spc="-20" dirty="0">
                <a:solidFill>
                  <a:srgbClr val="00A650"/>
                </a:solidFill>
                <a:latin typeface="Trebuchet MS"/>
                <a:cs typeface="Trebuchet MS"/>
              </a:rPr>
              <a:t>r</a:t>
            </a:r>
            <a:r>
              <a:rPr sz="1300" b="1" spc="45" dirty="0">
                <a:solidFill>
                  <a:srgbClr val="00A650"/>
                </a:solidFill>
                <a:latin typeface="Trebuchet MS"/>
                <a:cs typeface="Trebuchet MS"/>
              </a:rPr>
              <a:t>a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20490" y="6432659"/>
            <a:ext cx="55372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5" dirty="0">
                <a:solidFill>
                  <a:srgbClr val="005C27"/>
                </a:solidFill>
                <a:latin typeface="Trebuchet MS"/>
                <a:cs typeface="Trebuchet MS"/>
              </a:rPr>
              <a:t>Dhvaja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9" ma:contentTypeDescription="Create a new document." ma:contentTypeScope="" ma:versionID="492cd3a9d7d2afd9317eed12982cbbd5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26d49d62177e4789039afa942cae9ef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276e521-d8f5-44a8-8722-75164a36e364">
      <UserInfo>
        <DisplayName>J Litchfield</DisplayName>
        <AccountId>69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B666EBF-CCCF-4948-9B39-D99AA8BE38E6}"/>
</file>

<file path=customXml/itemProps2.xml><?xml version="1.0" encoding="utf-8"?>
<ds:datastoreItem xmlns:ds="http://schemas.openxmlformats.org/officeDocument/2006/customXml" ds:itemID="{56722B31-63C6-40C3-80E4-21905346E605}"/>
</file>

<file path=customXml/itemProps3.xml><?xml version="1.0" encoding="utf-8"?>
<ds:datastoreItem xmlns:ds="http://schemas.openxmlformats.org/officeDocument/2006/customXml" ds:itemID="{93EA839E-406D-44C3-BECD-CAC85E077E8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505</Words>
  <Application>Microsoft Office PowerPoint</Application>
  <PresentationFormat>Custom</PresentationFormat>
  <Paragraphs>69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Times New Roman</vt:lpstr>
      <vt:lpstr>Trebuchet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Gascoyne</dc:creator>
  <cp:lastModifiedBy>Windows User</cp:lastModifiedBy>
  <cp:revision>1</cp:revision>
  <dcterms:created xsi:type="dcterms:W3CDTF">2022-06-08T13:14:20Z</dcterms:created>
  <dcterms:modified xsi:type="dcterms:W3CDTF">2022-06-08T13:16:17Z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2020-05-18T00:00:00Z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2022-06-08T00:00:00Z</vt:filetime>
  </property>
  <property fmtid="{D5CDD505-2E9C-101B-9397-08002B2CF9AE}" pid="5" name="ContentTypeId">
    <vt:lpwstr>0x01010064A85D441D5968479B2FFF3A7C88333F</vt:lpwstr>
  </property>
  <property fmtid="{D5CDD505-2E9C-101B-9397-08002B2CF9AE}" pid="6" name="Order">
    <vt:r8>9300</vt:r8>
  </property>
  <property fmtid="{D5CDD505-2E9C-101B-9397-08002B2CF9AE}" pid="7" name="xd_Signature">
    <vt:bool>false</vt:bool>
  </property>
  <property fmtid="{D5CDD505-2E9C-101B-9397-08002B2CF9AE}" pid="8" name="SharedWithUsers">
    <vt:lpwstr>69;#J Litchfield</vt:lpwstr>
  </property>
  <property fmtid="{D5CDD505-2E9C-101B-9397-08002B2CF9AE}" pid="9" name="xd_ProgID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_SourceUrl">
    <vt:lpwstr/>
  </property>
  <property fmtid="{D5CDD505-2E9C-101B-9397-08002B2CF9AE}" pid="13" name="_SharedFileIndex">
    <vt:lpwstr/>
  </property>
  <property fmtid="{D5CDD505-2E9C-101B-9397-08002B2CF9AE}" pid="14" name="ComplianceAssetId">
    <vt:lpwstr/>
  </property>
  <property fmtid="{D5CDD505-2E9C-101B-9397-08002B2CF9AE}" pid="15" name="TemplateUrl">
    <vt:lpwstr/>
  </property>
</Properties>
</file>