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9997"/>
            <a:ext cx="10692130" cy="285115"/>
          </a:xfrm>
          <a:custGeom>
            <a:avLst/>
            <a:gdLst/>
            <a:ahLst/>
            <a:cxnLst/>
            <a:rect l="l" t="t" r="r" b="b"/>
            <a:pathLst>
              <a:path w="10692130" h="285115">
                <a:moveTo>
                  <a:pt x="10692003" y="0"/>
                </a:moveTo>
                <a:lnTo>
                  <a:pt x="0" y="0"/>
                </a:lnTo>
                <a:lnTo>
                  <a:pt x="0" y="285076"/>
                </a:lnTo>
                <a:lnTo>
                  <a:pt x="10692003" y="2850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7561773" y="926998"/>
            <a:ext cx="2770505" cy="2919730"/>
            <a:chOff x="7561773" y="926998"/>
            <a:chExt cx="2770505" cy="2919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2621" y="933361"/>
              <a:ext cx="1220254" cy="8479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12621" y="933361"/>
              <a:ext cx="1220470" cy="848360"/>
            </a:xfrm>
            <a:custGeom>
              <a:avLst/>
              <a:gdLst/>
              <a:ahLst/>
              <a:cxnLst/>
              <a:rect l="l" t="t" r="r" b="b"/>
              <a:pathLst>
                <a:path w="1220470" h="848360">
                  <a:moveTo>
                    <a:pt x="0" y="847991"/>
                  </a:moveTo>
                  <a:lnTo>
                    <a:pt x="1220241" y="847991"/>
                  </a:lnTo>
                  <a:lnTo>
                    <a:pt x="1220241" y="0"/>
                  </a:lnTo>
                  <a:lnTo>
                    <a:pt x="0" y="0"/>
                  </a:lnTo>
                  <a:lnTo>
                    <a:pt x="0" y="847991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8275" y="933361"/>
              <a:ext cx="1267371" cy="8477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58275" y="933348"/>
              <a:ext cx="1267460" cy="848360"/>
            </a:xfrm>
            <a:custGeom>
              <a:avLst/>
              <a:gdLst/>
              <a:ahLst/>
              <a:cxnLst/>
              <a:rect l="l" t="t" r="r" b="b"/>
              <a:pathLst>
                <a:path w="1267459" h="848360">
                  <a:moveTo>
                    <a:pt x="0" y="847788"/>
                  </a:moveTo>
                  <a:lnTo>
                    <a:pt x="1267371" y="847788"/>
                  </a:lnTo>
                  <a:lnTo>
                    <a:pt x="1267371" y="0"/>
                  </a:lnTo>
                  <a:lnTo>
                    <a:pt x="0" y="0"/>
                  </a:lnTo>
                  <a:lnTo>
                    <a:pt x="0" y="847788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83592" y="1447205"/>
              <a:ext cx="0" cy="379095"/>
            </a:xfrm>
            <a:custGeom>
              <a:avLst/>
              <a:gdLst/>
              <a:ahLst/>
              <a:cxnLst/>
              <a:rect l="l" t="t" r="r" b="b"/>
              <a:pathLst>
                <a:path h="379094">
                  <a:moveTo>
                    <a:pt x="0" y="0"/>
                  </a:moveTo>
                  <a:lnTo>
                    <a:pt x="0" y="378777"/>
                  </a:lnTo>
                </a:path>
              </a:pathLst>
            </a:custGeom>
            <a:ln w="12700">
              <a:solidFill>
                <a:srgbClr val="DC2B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51181" y="1806299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64820" y="0"/>
                  </a:moveTo>
                  <a:lnTo>
                    <a:pt x="32410" y="19685"/>
                  </a:lnTo>
                  <a:lnTo>
                    <a:pt x="0" y="0"/>
                  </a:lnTo>
                  <a:lnTo>
                    <a:pt x="32410" y="89052"/>
                  </a:lnTo>
                  <a:lnTo>
                    <a:pt x="64820" y="0"/>
                  </a:lnTo>
                  <a:close/>
                </a:path>
              </a:pathLst>
            </a:custGeom>
            <a:solidFill>
              <a:srgbClr val="DC2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8120" y="1901698"/>
              <a:ext cx="2744901" cy="19385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68123" y="1901701"/>
              <a:ext cx="2745105" cy="1938655"/>
            </a:xfrm>
            <a:custGeom>
              <a:avLst/>
              <a:gdLst/>
              <a:ahLst/>
              <a:cxnLst/>
              <a:rect l="l" t="t" r="r" b="b"/>
              <a:pathLst>
                <a:path w="2745104" h="1938654">
                  <a:moveTo>
                    <a:pt x="0" y="0"/>
                  </a:moveTo>
                  <a:lnTo>
                    <a:pt x="0" y="1938553"/>
                  </a:lnTo>
                  <a:lnTo>
                    <a:pt x="2649499" y="1938553"/>
                  </a:lnTo>
                  <a:lnTo>
                    <a:pt x="2686635" y="1931056"/>
                  </a:lnTo>
                  <a:lnTo>
                    <a:pt x="2716960" y="1910611"/>
                  </a:lnTo>
                  <a:lnTo>
                    <a:pt x="2737405" y="1880287"/>
                  </a:lnTo>
                  <a:lnTo>
                    <a:pt x="2744901" y="1843151"/>
                  </a:lnTo>
                  <a:lnTo>
                    <a:pt x="274490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DC2B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77800" y="3042201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80">
                  <a:moveTo>
                    <a:pt x="0" y="1317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52400" y="301680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6" y="1995"/>
                  </a:lnTo>
                  <a:lnTo>
                    <a:pt x="7442" y="7437"/>
                  </a:lnTo>
                  <a:lnTo>
                    <a:pt x="1997" y="15510"/>
                  </a:lnTo>
                  <a:lnTo>
                    <a:pt x="0" y="25400"/>
                  </a:lnTo>
                  <a:lnTo>
                    <a:pt x="1997" y="35289"/>
                  </a:lnTo>
                  <a:lnTo>
                    <a:pt x="7442" y="43362"/>
                  </a:lnTo>
                  <a:lnTo>
                    <a:pt x="15516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88191" y="2697976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13411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62793" y="26725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38041" y="2541618"/>
            <a:ext cx="6242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Beijing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757421" y="2983508"/>
            <a:ext cx="570865" cy="419734"/>
            <a:chOff x="8757421" y="2983508"/>
            <a:chExt cx="570865" cy="419734"/>
          </a:xfrm>
        </p:grpSpPr>
        <p:sp>
          <p:nvSpPr>
            <p:cNvPr id="19" name="object 19"/>
            <p:cNvSpPr/>
            <p:nvPr/>
          </p:nvSpPr>
          <p:spPr>
            <a:xfrm>
              <a:off x="9302580" y="3264748"/>
              <a:ext cx="0" cy="132080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1317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43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77180" y="32393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6" y="1995"/>
                  </a:lnTo>
                  <a:lnTo>
                    <a:pt x="7442" y="7437"/>
                  </a:lnTo>
                  <a:lnTo>
                    <a:pt x="1997" y="15510"/>
                  </a:lnTo>
                  <a:lnTo>
                    <a:pt x="0" y="25400"/>
                  </a:lnTo>
                  <a:lnTo>
                    <a:pt x="1997" y="35289"/>
                  </a:lnTo>
                  <a:lnTo>
                    <a:pt x="7442" y="43362"/>
                  </a:lnTo>
                  <a:lnTo>
                    <a:pt x="15516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43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63771" y="300890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5768" y="0"/>
                  </a:lnTo>
                </a:path>
              </a:pathLst>
            </a:custGeom>
            <a:ln w="12700">
              <a:solidFill>
                <a:srgbClr val="0043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4134" y="29835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43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58579" y="2542680"/>
            <a:ext cx="1095375" cy="5791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355"/>
              </a:spcBef>
            </a:pP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endParaRPr sz="1600">
              <a:latin typeface="Trebuchet MS"/>
              <a:cs typeface="Trebuchet MS"/>
            </a:endParaRPr>
          </a:p>
          <a:p>
            <a:pPr marR="5080" algn="ctr">
              <a:lnSpc>
                <a:spcPct val="100000"/>
              </a:lnSpc>
              <a:spcBef>
                <a:spcPts val="260"/>
              </a:spcBef>
            </a:pP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Yellow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River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14172" y="3431705"/>
            <a:ext cx="50800" cy="172085"/>
            <a:chOff x="7914172" y="3431705"/>
            <a:chExt cx="50800" cy="172085"/>
          </a:xfrm>
        </p:grpSpPr>
        <p:sp>
          <p:nvSpPr>
            <p:cNvPr id="25" name="object 25"/>
            <p:cNvSpPr/>
            <p:nvPr/>
          </p:nvSpPr>
          <p:spPr>
            <a:xfrm>
              <a:off x="7939572" y="3457109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14008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14172" y="343170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637974" y="3087079"/>
            <a:ext cx="2633980" cy="718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423035" marR="5080" indent="330200">
              <a:lnSpc>
                <a:spcPts val="1789"/>
              </a:lnSpc>
              <a:spcBef>
                <a:spcPts val="265"/>
              </a:spcBef>
            </a:pP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Shanghai </a:t>
            </a:r>
            <a:r>
              <a:rPr sz="16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Yangtze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River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ts val="1705"/>
              </a:lnSpc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Himalayan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Mountains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275058" y="2466561"/>
            <a:ext cx="50800" cy="172085"/>
            <a:chOff x="9275058" y="2466561"/>
            <a:chExt cx="50800" cy="172085"/>
          </a:xfrm>
        </p:grpSpPr>
        <p:sp>
          <p:nvSpPr>
            <p:cNvPr id="29" name="object 29"/>
            <p:cNvSpPr/>
            <p:nvPr/>
          </p:nvSpPr>
          <p:spPr>
            <a:xfrm>
              <a:off x="9300458" y="2472911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081"/>
                  </a:lnTo>
                </a:path>
              </a:pathLst>
            </a:custGeom>
            <a:ln w="12700">
              <a:solidFill>
                <a:srgbClr val="EE34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75058" y="2587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E34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422138" y="2211696"/>
            <a:ext cx="1802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Great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Wall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6356" y="582358"/>
            <a:ext cx="3575685" cy="365760"/>
          </a:xfrm>
          <a:custGeom>
            <a:avLst/>
            <a:gdLst/>
            <a:ahLst/>
            <a:cxnLst/>
            <a:rect l="l" t="t" r="r" b="b"/>
            <a:pathLst>
              <a:path w="3575685" h="365759">
                <a:moveTo>
                  <a:pt x="3424097" y="0"/>
                </a:moveTo>
                <a:lnTo>
                  <a:pt x="152387" y="0"/>
                </a:lnTo>
                <a:lnTo>
                  <a:pt x="104220" y="7768"/>
                </a:lnTo>
                <a:lnTo>
                  <a:pt x="62388" y="29401"/>
                </a:lnTo>
                <a:lnTo>
                  <a:pt x="29401" y="62388"/>
                </a:lnTo>
                <a:lnTo>
                  <a:pt x="7768" y="104220"/>
                </a:lnTo>
                <a:lnTo>
                  <a:pt x="0" y="152387"/>
                </a:lnTo>
                <a:lnTo>
                  <a:pt x="0" y="365632"/>
                </a:lnTo>
                <a:lnTo>
                  <a:pt x="3575634" y="365632"/>
                </a:lnTo>
                <a:lnTo>
                  <a:pt x="3575634" y="147111"/>
                </a:lnTo>
                <a:lnTo>
                  <a:pt x="3568716" y="104220"/>
                </a:lnTo>
                <a:lnTo>
                  <a:pt x="3547083" y="62388"/>
                </a:lnTo>
                <a:lnTo>
                  <a:pt x="3514096" y="29401"/>
                </a:lnTo>
                <a:lnTo>
                  <a:pt x="3472264" y="7768"/>
                </a:lnTo>
                <a:lnTo>
                  <a:pt x="3424097" y="0"/>
                </a:lnTo>
                <a:close/>
              </a:path>
            </a:pathLst>
          </a:custGeom>
          <a:solidFill>
            <a:srgbClr val="E4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369104" y="690154"/>
          <a:ext cx="3566160" cy="4960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810">
                <a:tc gridSpan="2">
                  <a:txBody>
                    <a:bodyPr/>
                    <a:lstStyle/>
                    <a:p>
                      <a:pPr marL="101600">
                        <a:lnSpc>
                          <a:spcPts val="1440"/>
                        </a:lnSpc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9525">
                      <a:solidFill>
                        <a:srgbClr val="292526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1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agriculture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Farming.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2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climate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71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What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63469C"/>
                          </a:solidFill>
                          <a:latin typeface="Trebuchet MS"/>
                          <a:cs typeface="Trebuchet MS"/>
                        </a:rPr>
                        <a:t>weather</a:t>
                      </a:r>
                      <a:r>
                        <a:rPr sz="1400" b="1" dirty="0">
                          <a:solidFill>
                            <a:srgbClr val="63469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like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over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long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period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time.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b="1" spc="-4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culture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197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‘way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life’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4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country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group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people,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adition, 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dress,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language,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religion.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spc="-1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human-made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Built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humans.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10" dirty="0">
                          <a:solidFill>
                            <a:srgbClr val="004517"/>
                          </a:solidFill>
                          <a:latin typeface="Trebuchet MS"/>
                          <a:cs typeface="Trebuchet MS"/>
                        </a:rPr>
                        <a:t>landmarks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689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objects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features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landscape.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35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livestock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4958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Farm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animals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kept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humans,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15" dirty="0">
                          <a:solidFill>
                            <a:srgbClr val="EC008C"/>
                          </a:solidFill>
                          <a:latin typeface="Trebuchet MS"/>
                          <a:cs typeface="Trebuchet MS"/>
                        </a:rPr>
                        <a:t>population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1925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6832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living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there.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b="1" spc="-35" dirty="0">
                          <a:solidFill>
                            <a:srgbClr val="63469C"/>
                          </a:solidFill>
                          <a:latin typeface="Trebuchet MS"/>
                          <a:cs typeface="Trebuchet MS"/>
                        </a:rPr>
                        <a:t>weather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 marR="1695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3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conditions</a:t>
                      </a:r>
                      <a:r>
                        <a:rPr sz="1400" spc="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outside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given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day,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including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temperature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rainfall.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92526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366350" y="582354"/>
            <a:ext cx="3576954" cy="5078095"/>
          </a:xfrm>
          <a:custGeom>
            <a:avLst/>
            <a:gdLst/>
            <a:ahLst/>
            <a:cxnLst/>
            <a:rect l="l" t="t" r="r" b="b"/>
            <a:pathLst>
              <a:path w="3576954" h="507809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925263"/>
                </a:lnTo>
                <a:lnTo>
                  <a:pt x="7769" y="4973431"/>
                </a:lnTo>
                <a:lnTo>
                  <a:pt x="29405" y="5015266"/>
                </a:lnTo>
                <a:lnTo>
                  <a:pt x="62396" y="5048257"/>
                </a:lnTo>
                <a:lnTo>
                  <a:pt x="104231" y="5069893"/>
                </a:lnTo>
                <a:lnTo>
                  <a:pt x="152400" y="5077663"/>
                </a:lnTo>
                <a:lnTo>
                  <a:pt x="3424097" y="5077663"/>
                </a:lnTo>
                <a:lnTo>
                  <a:pt x="3472270" y="5069893"/>
                </a:lnTo>
                <a:lnTo>
                  <a:pt x="3514106" y="5048257"/>
                </a:lnTo>
                <a:lnTo>
                  <a:pt x="3547095" y="5015266"/>
                </a:lnTo>
                <a:lnTo>
                  <a:pt x="3568729" y="4973431"/>
                </a:lnTo>
                <a:lnTo>
                  <a:pt x="3576497" y="4925263"/>
                </a:lnTo>
                <a:lnTo>
                  <a:pt x="3576497" y="152400"/>
                </a:lnTo>
                <a:lnTo>
                  <a:pt x="3568729" y="104231"/>
                </a:lnTo>
                <a:lnTo>
                  <a:pt x="3547095" y="62396"/>
                </a:lnTo>
                <a:lnTo>
                  <a:pt x="3514106" y="29405"/>
                </a:lnTo>
                <a:lnTo>
                  <a:pt x="3472270" y="7769"/>
                </a:lnTo>
                <a:lnTo>
                  <a:pt x="3424097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359145" y="5787059"/>
            <a:ext cx="9973945" cy="350520"/>
            <a:chOff x="359145" y="5787059"/>
            <a:chExt cx="9973945" cy="350520"/>
          </a:xfrm>
        </p:grpSpPr>
        <p:sp>
          <p:nvSpPr>
            <p:cNvPr id="36" name="object 36"/>
            <p:cNvSpPr/>
            <p:nvPr/>
          </p:nvSpPr>
          <p:spPr>
            <a:xfrm>
              <a:off x="372694" y="5787059"/>
              <a:ext cx="9946640" cy="337185"/>
            </a:xfrm>
            <a:custGeom>
              <a:avLst/>
              <a:gdLst/>
              <a:ahLst/>
              <a:cxnLst/>
              <a:rect l="l" t="t" r="r" b="b"/>
              <a:pathLst>
                <a:path w="9946640" h="337185">
                  <a:moveTo>
                    <a:pt x="9844963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336727"/>
                  </a:lnTo>
                  <a:lnTo>
                    <a:pt x="9946601" y="336727"/>
                  </a:lnTo>
                  <a:lnTo>
                    <a:pt x="9946601" y="101650"/>
                  </a:lnTo>
                  <a:lnTo>
                    <a:pt x="9938600" y="62123"/>
                  </a:lnTo>
                  <a:lnTo>
                    <a:pt x="9916795" y="29808"/>
                  </a:lnTo>
                  <a:lnTo>
                    <a:pt x="9884483" y="8001"/>
                  </a:lnTo>
                  <a:lnTo>
                    <a:pt x="9844963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495" y="6130984"/>
              <a:ext cx="9961245" cy="0"/>
            </a:xfrm>
            <a:custGeom>
              <a:avLst/>
              <a:gdLst/>
              <a:ahLst/>
              <a:cxnLst/>
              <a:rect l="l" t="t" r="r" b="b"/>
              <a:pathLst>
                <a:path w="9961245">
                  <a:moveTo>
                    <a:pt x="996100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68001" y="5725061"/>
            <a:ext cx="9625330" cy="8629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Chinese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</a:pPr>
            <a:r>
              <a:rPr sz="1400" spc="35" dirty="0">
                <a:solidFill>
                  <a:srgbClr val="292526"/>
                </a:solidFill>
                <a:latin typeface="Trebuchet MS"/>
                <a:cs typeface="Trebuchet MS"/>
              </a:rPr>
              <a:t>A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very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important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part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Chinese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6862A"/>
                </a:solidFill>
                <a:latin typeface="Trebuchet MS"/>
                <a:cs typeface="Trebuchet MS"/>
              </a:rPr>
              <a:t>culture</a:t>
            </a:r>
            <a:r>
              <a:rPr sz="1400" b="1" spc="20" dirty="0">
                <a:solidFill>
                  <a:srgbClr val="F6862A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celebrating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Chinese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New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92526"/>
                </a:solidFill>
                <a:latin typeface="Trebuchet MS"/>
                <a:cs typeface="Trebuchet MS"/>
              </a:rPr>
              <a:t>Year.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Celebrated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all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over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world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late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January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or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early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February,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celebrates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earth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coming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back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life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beginning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growing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cycle.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6350" y="5780713"/>
            <a:ext cx="9959340" cy="873125"/>
          </a:xfrm>
          <a:custGeom>
            <a:avLst/>
            <a:gdLst/>
            <a:ahLst/>
            <a:cxnLst/>
            <a:rect l="l" t="t" r="r" b="b"/>
            <a:pathLst>
              <a:path w="9959340" h="87312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764946"/>
                </a:lnTo>
                <a:lnTo>
                  <a:pt x="8486" y="806981"/>
                </a:lnTo>
                <a:lnTo>
                  <a:pt x="31630" y="841311"/>
                </a:lnTo>
                <a:lnTo>
                  <a:pt x="65960" y="864458"/>
                </a:lnTo>
                <a:lnTo>
                  <a:pt x="108000" y="872947"/>
                </a:lnTo>
                <a:lnTo>
                  <a:pt x="9851301" y="872947"/>
                </a:lnTo>
                <a:lnTo>
                  <a:pt x="9893336" y="864458"/>
                </a:lnTo>
                <a:lnTo>
                  <a:pt x="9927666" y="841311"/>
                </a:lnTo>
                <a:lnTo>
                  <a:pt x="9950813" y="806981"/>
                </a:lnTo>
                <a:lnTo>
                  <a:pt x="9959301" y="764946"/>
                </a:lnTo>
                <a:lnTo>
                  <a:pt x="9959301" y="108000"/>
                </a:lnTo>
                <a:lnTo>
                  <a:pt x="9950813" y="65960"/>
                </a:lnTo>
                <a:lnTo>
                  <a:pt x="9927666" y="31630"/>
                </a:lnTo>
                <a:lnTo>
                  <a:pt x="9893336" y="8486"/>
                </a:lnTo>
                <a:lnTo>
                  <a:pt x="9851301" y="0"/>
                </a:lnTo>
                <a:lnTo>
                  <a:pt x="108000" y="0"/>
                </a:lnTo>
                <a:close/>
              </a:path>
            </a:pathLst>
          </a:custGeom>
          <a:ln w="12699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3427" y="3744868"/>
            <a:ext cx="2674539" cy="2589319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4055493" y="588695"/>
            <a:ext cx="6277610" cy="350520"/>
            <a:chOff x="4055493" y="588695"/>
            <a:chExt cx="6277610" cy="350520"/>
          </a:xfrm>
        </p:grpSpPr>
        <p:sp>
          <p:nvSpPr>
            <p:cNvPr id="42" name="object 42"/>
            <p:cNvSpPr/>
            <p:nvPr/>
          </p:nvSpPr>
          <p:spPr>
            <a:xfrm>
              <a:off x="4069041" y="588695"/>
              <a:ext cx="6250305" cy="337185"/>
            </a:xfrm>
            <a:custGeom>
              <a:avLst/>
              <a:gdLst/>
              <a:ahLst/>
              <a:cxnLst/>
              <a:rect l="l" t="t" r="r" b="b"/>
              <a:pathLst>
                <a:path w="6250305" h="337184">
                  <a:moveTo>
                    <a:pt x="6148616" y="0"/>
                  </a:moveTo>
                  <a:lnTo>
                    <a:pt x="101663" y="0"/>
                  </a:lnTo>
                  <a:lnTo>
                    <a:pt x="62129" y="8001"/>
                  </a:lnTo>
                  <a:lnTo>
                    <a:pt x="29810" y="29810"/>
                  </a:lnTo>
                  <a:lnTo>
                    <a:pt x="8001" y="62129"/>
                  </a:lnTo>
                  <a:lnTo>
                    <a:pt x="0" y="101663"/>
                  </a:lnTo>
                  <a:lnTo>
                    <a:pt x="0" y="336727"/>
                  </a:lnTo>
                  <a:lnTo>
                    <a:pt x="6250254" y="336727"/>
                  </a:lnTo>
                  <a:lnTo>
                    <a:pt x="6250254" y="101663"/>
                  </a:lnTo>
                  <a:lnTo>
                    <a:pt x="6242252" y="62129"/>
                  </a:lnTo>
                  <a:lnTo>
                    <a:pt x="6220447" y="29810"/>
                  </a:lnTo>
                  <a:lnTo>
                    <a:pt x="6188135" y="8001"/>
                  </a:lnTo>
                  <a:lnTo>
                    <a:pt x="6148616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61843" y="932627"/>
              <a:ext cx="6264910" cy="0"/>
            </a:xfrm>
            <a:custGeom>
              <a:avLst/>
              <a:gdLst/>
              <a:ahLst/>
              <a:cxnLst/>
              <a:rect l="l" t="t" r="r" b="b"/>
              <a:pathLst>
                <a:path w="6264909">
                  <a:moveTo>
                    <a:pt x="626465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957203" y="3967302"/>
            <a:ext cx="5368925" cy="1692910"/>
            <a:chOff x="4957203" y="3967302"/>
            <a:chExt cx="5368925" cy="1692910"/>
          </a:xfrm>
        </p:grpSpPr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2671" y="3973652"/>
              <a:ext cx="2602123" cy="72932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722666" y="3973652"/>
              <a:ext cx="1373505" cy="729615"/>
            </a:xfrm>
            <a:custGeom>
              <a:avLst/>
              <a:gdLst/>
              <a:ahLst/>
              <a:cxnLst/>
              <a:rect l="l" t="t" r="r" b="b"/>
              <a:pathLst>
                <a:path w="1373504" h="729614">
                  <a:moveTo>
                    <a:pt x="0" y="729322"/>
                  </a:moveTo>
                  <a:lnTo>
                    <a:pt x="1373225" y="729322"/>
                  </a:lnTo>
                  <a:lnTo>
                    <a:pt x="1373225" y="0"/>
                  </a:lnTo>
                  <a:lnTo>
                    <a:pt x="0" y="0"/>
                  </a:lnTo>
                  <a:lnTo>
                    <a:pt x="0" y="729322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7203" y="3973652"/>
              <a:ext cx="2765463" cy="7280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63540" y="4680851"/>
              <a:ext cx="5362575" cy="979169"/>
            </a:xfrm>
            <a:custGeom>
              <a:avLst/>
              <a:gdLst/>
              <a:ahLst/>
              <a:cxnLst/>
              <a:rect l="l" t="t" r="r" b="b"/>
              <a:pathLst>
                <a:path w="5362575" h="979170">
                  <a:moveTo>
                    <a:pt x="2759125" y="0"/>
                  </a:moveTo>
                  <a:lnTo>
                    <a:pt x="0" y="0"/>
                  </a:lnTo>
                  <a:lnTo>
                    <a:pt x="0" y="826757"/>
                  </a:lnTo>
                  <a:lnTo>
                    <a:pt x="7770" y="874931"/>
                  </a:lnTo>
                  <a:lnTo>
                    <a:pt x="29406" y="916770"/>
                  </a:lnTo>
                  <a:lnTo>
                    <a:pt x="62399" y="949763"/>
                  </a:lnTo>
                  <a:lnTo>
                    <a:pt x="104238" y="971399"/>
                  </a:lnTo>
                  <a:lnTo>
                    <a:pt x="152412" y="979170"/>
                  </a:lnTo>
                  <a:lnTo>
                    <a:pt x="2759125" y="979170"/>
                  </a:lnTo>
                  <a:lnTo>
                    <a:pt x="2759125" y="0"/>
                  </a:lnTo>
                  <a:close/>
                </a:path>
                <a:path w="5362575" h="979170">
                  <a:moveTo>
                    <a:pt x="2759138" y="0"/>
                  </a:moveTo>
                  <a:lnTo>
                    <a:pt x="2759125" y="979170"/>
                  </a:lnTo>
                  <a:lnTo>
                    <a:pt x="2759138" y="0"/>
                  </a:lnTo>
                  <a:close/>
                </a:path>
                <a:path w="5362575" h="979170">
                  <a:moveTo>
                    <a:pt x="5362105" y="0"/>
                  </a:moveTo>
                  <a:lnTo>
                    <a:pt x="2759138" y="0"/>
                  </a:lnTo>
                  <a:lnTo>
                    <a:pt x="2759138" y="979170"/>
                  </a:lnTo>
                  <a:lnTo>
                    <a:pt x="5209705" y="979170"/>
                  </a:lnTo>
                  <a:lnTo>
                    <a:pt x="5257878" y="971399"/>
                  </a:lnTo>
                  <a:lnTo>
                    <a:pt x="5299713" y="949763"/>
                  </a:lnTo>
                  <a:lnTo>
                    <a:pt x="5332702" y="916770"/>
                  </a:lnTo>
                  <a:lnTo>
                    <a:pt x="5354336" y="874931"/>
                  </a:lnTo>
                  <a:lnTo>
                    <a:pt x="5362105" y="826757"/>
                  </a:lnTo>
                  <a:lnTo>
                    <a:pt x="5362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63541" y="3980001"/>
              <a:ext cx="5356225" cy="1675130"/>
            </a:xfrm>
            <a:custGeom>
              <a:avLst/>
              <a:gdLst/>
              <a:ahLst/>
              <a:cxnLst/>
              <a:rect l="l" t="t" r="r" b="b"/>
              <a:pathLst>
                <a:path w="5356225" h="1675129">
                  <a:moveTo>
                    <a:pt x="5355755" y="694512"/>
                  </a:moveTo>
                  <a:lnTo>
                    <a:pt x="2765475" y="694512"/>
                  </a:lnTo>
                  <a:lnTo>
                    <a:pt x="2765475" y="0"/>
                  </a:lnTo>
                  <a:lnTo>
                    <a:pt x="2752775" y="0"/>
                  </a:lnTo>
                  <a:lnTo>
                    <a:pt x="2752775" y="694512"/>
                  </a:lnTo>
                  <a:lnTo>
                    <a:pt x="0" y="694512"/>
                  </a:lnTo>
                  <a:lnTo>
                    <a:pt x="0" y="707212"/>
                  </a:lnTo>
                  <a:lnTo>
                    <a:pt x="2752775" y="707212"/>
                  </a:lnTo>
                  <a:lnTo>
                    <a:pt x="2752775" y="1675003"/>
                  </a:lnTo>
                  <a:lnTo>
                    <a:pt x="2765475" y="1675003"/>
                  </a:lnTo>
                  <a:lnTo>
                    <a:pt x="2765475" y="707212"/>
                  </a:lnTo>
                  <a:lnTo>
                    <a:pt x="5355755" y="707212"/>
                  </a:lnTo>
                  <a:lnTo>
                    <a:pt x="5355755" y="6945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164350" y="509286"/>
            <a:ext cx="3465829" cy="135509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Where </a:t>
            </a:r>
            <a:r>
              <a:rPr sz="1600" b="1" spc="11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China?</a:t>
            </a:r>
            <a:endParaRPr sz="16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Known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92526"/>
                </a:solidFill>
                <a:latin typeface="Trebuchet MS"/>
                <a:cs typeface="Trebuchet MS"/>
              </a:rPr>
              <a:t>People’s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Republic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China.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Located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east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Asia.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capital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city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Beijing.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64350" y="1838887"/>
            <a:ext cx="3306445" cy="193738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7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Shanghai,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largest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city.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One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world’s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biggest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countries.</a:t>
            </a:r>
            <a:endParaRPr sz="1400">
              <a:latin typeface="Trebuchet MS"/>
              <a:cs typeface="Trebuchet MS"/>
            </a:endParaRPr>
          </a:p>
          <a:p>
            <a:pPr marL="241300" marR="299720" indent="-228600">
              <a:lnSpc>
                <a:spcPct val="1071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More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people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live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China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than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292526"/>
                </a:solidFill>
                <a:latin typeface="Trebuchet MS"/>
                <a:cs typeface="Trebuchet MS"/>
              </a:rPr>
              <a:t>any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other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country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5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has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a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EC008C"/>
                </a:solidFill>
                <a:latin typeface="Trebuchet MS"/>
                <a:cs typeface="Trebuchet MS"/>
              </a:rPr>
              <a:t>population</a:t>
            </a:r>
            <a:r>
              <a:rPr sz="1400" b="1" spc="10" dirty="0">
                <a:solidFill>
                  <a:srgbClr val="EC008C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over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1.3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billion!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50" dirty="0">
                <a:solidFill>
                  <a:srgbClr val="292526"/>
                </a:solidFill>
                <a:latin typeface="Trebuchet MS"/>
                <a:cs typeface="Trebuchet MS"/>
              </a:rPr>
              <a:t>Main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language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spoken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Mandarin.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062699" y="582354"/>
            <a:ext cx="6263005" cy="3270250"/>
          </a:xfrm>
          <a:custGeom>
            <a:avLst/>
            <a:gdLst/>
            <a:ahLst/>
            <a:cxnLst/>
            <a:rect l="l" t="t" r="r" b="b"/>
            <a:pathLst>
              <a:path w="6263005" h="3270250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161944"/>
                </a:lnTo>
                <a:lnTo>
                  <a:pt x="8486" y="3203979"/>
                </a:lnTo>
                <a:lnTo>
                  <a:pt x="31630" y="3238309"/>
                </a:lnTo>
                <a:lnTo>
                  <a:pt x="65960" y="3261456"/>
                </a:lnTo>
                <a:lnTo>
                  <a:pt x="108000" y="3269945"/>
                </a:lnTo>
                <a:lnTo>
                  <a:pt x="6154953" y="3269945"/>
                </a:lnTo>
                <a:lnTo>
                  <a:pt x="6196988" y="3261456"/>
                </a:lnTo>
                <a:lnTo>
                  <a:pt x="6231318" y="3238309"/>
                </a:lnTo>
                <a:lnTo>
                  <a:pt x="6254465" y="3203979"/>
                </a:lnTo>
                <a:lnTo>
                  <a:pt x="6262954" y="3161944"/>
                </a:lnTo>
                <a:lnTo>
                  <a:pt x="6262954" y="108000"/>
                </a:lnTo>
                <a:lnTo>
                  <a:pt x="6254465" y="65960"/>
                </a:lnTo>
                <a:lnTo>
                  <a:pt x="6231318" y="31630"/>
                </a:lnTo>
                <a:lnTo>
                  <a:pt x="6196988" y="8486"/>
                </a:lnTo>
                <a:lnTo>
                  <a:pt x="6154953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052320" y="4716414"/>
            <a:ext cx="25749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Mount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Everest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292526"/>
                </a:solidFill>
                <a:latin typeface="Trebuchet MS"/>
                <a:cs typeface="Trebuchet MS"/>
              </a:rPr>
              <a:t>(8850m)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highest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Himalayan </a:t>
            </a:r>
            <a:r>
              <a:rPr sz="1400" spc="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mountains,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lying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on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border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between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China,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Tibet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Nepal.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17999" y="4716414"/>
            <a:ext cx="239776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Yangtze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third-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longest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world.</a:t>
            </a:r>
            <a:endParaRPr sz="1400">
              <a:latin typeface="Trebuchet MS"/>
              <a:cs typeface="Trebuchet MS"/>
            </a:endParaRPr>
          </a:p>
          <a:p>
            <a:pPr marL="12700" marR="114935">
              <a:lnSpc>
                <a:spcPct val="100000"/>
              </a:lnSpc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Yellow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sixth-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longest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river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world.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963549" y="3973644"/>
            <a:ext cx="5362575" cy="1686560"/>
          </a:xfrm>
          <a:custGeom>
            <a:avLst/>
            <a:gdLst/>
            <a:ahLst/>
            <a:cxnLst/>
            <a:rect l="l" t="t" r="r" b="b"/>
            <a:pathLst>
              <a:path w="5362575" h="168656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533969"/>
                </a:lnTo>
                <a:lnTo>
                  <a:pt x="7769" y="1582137"/>
                </a:lnTo>
                <a:lnTo>
                  <a:pt x="29405" y="1623972"/>
                </a:lnTo>
                <a:lnTo>
                  <a:pt x="62396" y="1656963"/>
                </a:lnTo>
                <a:lnTo>
                  <a:pt x="104231" y="1678599"/>
                </a:lnTo>
                <a:lnTo>
                  <a:pt x="152400" y="1686369"/>
                </a:lnTo>
                <a:lnTo>
                  <a:pt x="5209705" y="1686369"/>
                </a:lnTo>
                <a:lnTo>
                  <a:pt x="5257873" y="1678599"/>
                </a:lnTo>
                <a:lnTo>
                  <a:pt x="5299708" y="1656963"/>
                </a:lnTo>
                <a:lnTo>
                  <a:pt x="5332699" y="1623972"/>
                </a:lnTo>
                <a:lnTo>
                  <a:pt x="5354335" y="1582137"/>
                </a:lnTo>
                <a:lnTo>
                  <a:pt x="5362105" y="1533969"/>
                </a:lnTo>
                <a:lnTo>
                  <a:pt x="5362105" y="152400"/>
                </a:lnTo>
                <a:lnTo>
                  <a:pt x="5354335" y="104231"/>
                </a:lnTo>
                <a:lnTo>
                  <a:pt x="5332699" y="62396"/>
                </a:lnTo>
                <a:lnTo>
                  <a:pt x="5299708" y="29405"/>
                </a:lnTo>
                <a:lnTo>
                  <a:pt x="5257873" y="7769"/>
                </a:lnTo>
                <a:lnTo>
                  <a:pt x="5209705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357463" y="153966"/>
            <a:ext cx="331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China Knowledge organiser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27300" y="3447723"/>
            <a:ext cx="10274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famous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giant</a:t>
            </a:r>
            <a:r>
              <a:rPr sz="1400" spc="-6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panda, </a:t>
            </a:r>
            <a:r>
              <a:rPr sz="1400" spc="-4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found</a:t>
            </a:r>
            <a:r>
              <a:rPr sz="1400" spc="5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only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 in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China.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19299" y="3402004"/>
            <a:ext cx="3613150" cy="1105535"/>
            <a:chOff x="6719299" y="3402004"/>
            <a:chExt cx="3613150" cy="1105535"/>
          </a:xfrm>
        </p:grpSpPr>
        <p:sp>
          <p:nvSpPr>
            <p:cNvPr id="6" name="object 6"/>
            <p:cNvSpPr/>
            <p:nvPr/>
          </p:nvSpPr>
          <p:spPr>
            <a:xfrm>
              <a:off x="6725649" y="3408354"/>
              <a:ext cx="1235075" cy="1092835"/>
            </a:xfrm>
            <a:custGeom>
              <a:avLst/>
              <a:gdLst/>
              <a:ahLst/>
              <a:cxnLst/>
              <a:rect l="l" t="t" r="r" b="b"/>
              <a:pathLst>
                <a:path w="1235075" h="10928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984504"/>
                  </a:lnTo>
                  <a:lnTo>
                    <a:pt x="8486" y="1026539"/>
                  </a:lnTo>
                  <a:lnTo>
                    <a:pt x="31630" y="1060869"/>
                  </a:lnTo>
                  <a:lnTo>
                    <a:pt x="65960" y="1084016"/>
                  </a:lnTo>
                  <a:lnTo>
                    <a:pt x="108000" y="1092504"/>
                  </a:lnTo>
                  <a:lnTo>
                    <a:pt x="1234795" y="1092504"/>
                  </a:lnTo>
                  <a:lnTo>
                    <a:pt x="1234795" y="0"/>
                  </a:lnTo>
                  <a:lnTo>
                    <a:pt x="108000" y="0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0550" y="3408349"/>
              <a:ext cx="2365095" cy="10925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60548" y="3408354"/>
              <a:ext cx="2365375" cy="1092835"/>
            </a:xfrm>
            <a:custGeom>
              <a:avLst/>
              <a:gdLst/>
              <a:ahLst/>
              <a:cxnLst/>
              <a:rect l="l" t="t" r="r" b="b"/>
              <a:pathLst>
                <a:path w="2365375" h="1092835">
                  <a:moveTo>
                    <a:pt x="0" y="0"/>
                  </a:moveTo>
                  <a:lnTo>
                    <a:pt x="0" y="1092504"/>
                  </a:lnTo>
                  <a:lnTo>
                    <a:pt x="2221103" y="1092504"/>
                  </a:lnTo>
                  <a:lnTo>
                    <a:pt x="2266616" y="1085162"/>
                  </a:lnTo>
                  <a:lnTo>
                    <a:pt x="2306144" y="1064718"/>
                  </a:lnTo>
                  <a:lnTo>
                    <a:pt x="2337314" y="1033545"/>
                  </a:lnTo>
                  <a:lnTo>
                    <a:pt x="2357755" y="994014"/>
                  </a:lnTo>
                  <a:lnTo>
                    <a:pt x="2365095" y="948499"/>
                  </a:lnTo>
                  <a:lnTo>
                    <a:pt x="2365095" y="144005"/>
                  </a:lnTo>
                  <a:lnTo>
                    <a:pt x="2357755" y="98485"/>
                  </a:lnTo>
                  <a:lnTo>
                    <a:pt x="2337314" y="58954"/>
                  </a:lnTo>
                  <a:lnTo>
                    <a:pt x="2306144" y="27782"/>
                  </a:lnTo>
                  <a:lnTo>
                    <a:pt x="2266616" y="7340"/>
                  </a:lnTo>
                  <a:lnTo>
                    <a:pt x="222110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66356" y="4623358"/>
            <a:ext cx="9959340" cy="331470"/>
          </a:xfrm>
          <a:custGeom>
            <a:avLst/>
            <a:gdLst/>
            <a:ahLst/>
            <a:cxnLst/>
            <a:rect l="l" t="t" r="r" b="b"/>
            <a:pathLst>
              <a:path w="9959340" h="331470">
                <a:moveTo>
                  <a:pt x="3406140" y="0"/>
                </a:moveTo>
                <a:lnTo>
                  <a:pt x="152387" y="0"/>
                </a:lnTo>
                <a:lnTo>
                  <a:pt x="104220" y="7769"/>
                </a:lnTo>
                <a:lnTo>
                  <a:pt x="62388" y="29405"/>
                </a:lnTo>
                <a:lnTo>
                  <a:pt x="29401" y="62396"/>
                </a:lnTo>
                <a:lnTo>
                  <a:pt x="7768" y="104231"/>
                </a:lnTo>
                <a:lnTo>
                  <a:pt x="0" y="152399"/>
                </a:lnTo>
                <a:lnTo>
                  <a:pt x="0" y="330860"/>
                </a:lnTo>
                <a:lnTo>
                  <a:pt x="3406140" y="330860"/>
                </a:lnTo>
                <a:lnTo>
                  <a:pt x="3406140" y="0"/>
                </a:lnTo>
                <a:close/>
              </a:path>
              <a:path w="9959340" h="331470">
                <a:moveTo>
                  <a:pt x="6875678" y="0"/>
                </a:moveTo>
                <a:lnTo>
                  <a:pt x="3406140" y="0"/>
                </a:lnTo>
                <a:lnTo>
                  <a:pt x="3406140" y="330860"/>
                </a:lnTo>
                <a:lnTo>
                  <a:pt x="6875678" y="330860"/>
                </a:lnTo>
                <a:lnTo>
                  <a:pt x="6875678" y="0"/>
                </a:lnTo>
                <a:close/>
              </a:path>
              <a:path w="9959340" h="331470">
                <a:moveTo>
                  <a:pt x="9806889" y="0"/>
                </a:moveTo>
                <a:lnTo>
                  <a:pt x="6875678" y="0"/>
                </a:lnTo>
                <a:lnTo>
                  <a:pt x="6875678" y="330860"/>
                </a:lnTo>
                <a:lnTo>
                  <a:pt x="9959289" y="330860"/>
                </a:lnTo>
                <a:lnTo>
                  <a:pt x="9959289" y="152400"/>
                </a:lnTo>
                <a:lnTo>
                  <a:pt x="9951520" y="104231"/>
                </a:lnTo>
                <a:lnTo>
                  <a:pt x="9929886" y="62396"/>
                </a:lnTo>
                <a:lnTo>
                  <a:pt x="9896897" y="29405"/>
                </a:lnTo>
                <a:lnTo>
                  <a:pt x="9855062" y="7769"/>
                </a:lnTo>
                <a:lnTo>
                  <a:pt x="9806889" y="0"/>
                </a:lnTo>
                <a:close/>
              </a:path>
            </a:pathLst>
          </a:custGeom>
          <a:solidFill>
            <a:srgbClr val="E4C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66450" y="4623456"/>
          <a:ext cx="9959338" cy="202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9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School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Farming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Food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231F20"/>
                      </a:solidFill>
                      <a:prstDash val="solid"/>
                    </a:lnL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7170" indent="-229235">
                        <a:lnSpc>
                          <a:spcPct val="100000"/>
                        </a:lnSpc>
                        <a:spcBef>
                          <a:spcPts val="38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school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bet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een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3½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15.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Around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35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pupils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class.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Attend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days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week.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marR="422275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217170" algn="l"/>
                          <a:tab pos="217804" algn="l"/>
                        </a:tabLst>
                      </a:pP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Most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lesson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time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spent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English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maths.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826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925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 marR="891540" indent="-229235">
                        <a:lnSpc>
                          <a:spcPct val="100000"/>
                        </a:lnSpc>
                        <a:spcBef>
                          <a:spcPts val="375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Very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part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rural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Chinese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life.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marR="30734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Many </a:t>
                      </a:r>
                      <a:r>
                        <a:rPr sz="14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 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work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b="1" spc="-1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agriculture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400" spc="-409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livestock</a:t>
                      </a:r>
                      <a:r>
                        <a:rPr sz="14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marR="32639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largest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producers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rice, </a:t>
                      </a:r>
                      <a:r>
                        <a:rPr sz="1400" spc="-40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wheat,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soya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beans,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sugar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tea.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925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0" marR="981075" indent="-229235">
                        <a:lnSpc>
                          <a:spcPct val="100000"/>
                        </a:lnSpc>
                        <a:spcBef>
                          <a:spcPts val="375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 </a:t>
                      </a:r>
                      <a:r>
                        <a:rPr sz="14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part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400" spc="-409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Chinese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culture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People</a:t>
                      </a:r>
                      <a:r>
                        <a:rPr sz="14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usually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eat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chopsticks.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36550" marR="138430" indent="-229235">
                        <a:lnSpc>
                          <a:spcPct val="1000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336550" algn="l"/>
                          <a:tab pos="337185" algn="l"/>
                        </a:tabLst>
                      </a:pPr>
                      <a:r>
                        <a:rPr sz="1400" spc="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Dim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sum,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which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lots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small </a:t>
                      </a:r>
                      <a:r>
                        <a:rPr sz="1400" spc="-409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dishes,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popular </a:t>
                      </a:r>
                      <a:r>
                        <a:rPr sz="14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China.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9252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360000" y="4617005"/>
            <a:ext cx="9972040" cy="2043430"/>
            <a:chOff x="360000" y="4617005"/>
            <a:chExt cx="9972040" cy="2043430"/>
          </a:xfrm>
        </p:grpSpPr>
        <p:sp>
          <p:nvSpPr>
            <p:cNvPr id="12" name="object 12"/>
            <p:cNvSpPr/>
            <p:nvPr/>
          </p:nvSpPr>
          <p:spPr>
            <a:xfrm>
              <a:off x="366350" y="4623355"/>
              <a:ext cx="9959340" cy="2030730"/>
            </a:xfrm>
            <a:custGeom>
              <a:avLst/>
              <a:gdLst/>
              <a:ahLst/>
              <a:cxnLst/>
              <a:rect l="l" t="t" r="r" b="b"/>
              <a:pathLst>
                <a:path w="9959340" h="2030729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877898"/>
                  </a:lnTo>
                  <a:lnTo>
                    <a:pt x="7769" y="1926071"/>
                  </a:lnTo>
                  <a:lnTo>
                    <a:pt x="29405" y="1967906"/>
                  </a:lnTo>
                  <a:lnTo>
                    <a:pt x="62396" y="2000895"/>
                  </a:lnTo>
                  <a:lnTo>
                    <a:pt x="104231" y="2022529"/>
                  </a:lnTo>
                  <a:lnTo>
                    <a:pt x="152400" y="2030298"/>
                  </a:lnTo>
                  <a:lnTo>
                    <a:pt x="9806901" y="2030298"/>
                  </a:lnTo>
                  <a:lnTo>
                    <a:pt x="9855070" y="2022529"/>
                  </a:lnTo>
                  <a:lnTo>
                    <a:pt x="9896905" y="2000895"/>
                  </a:lnTo>
                  <a:lnTo>
                    <a:pt x="9929896" y="1967906"/>
                  </a:lnTo>
                  <a:lnTo>
                    <a:pt x="9951531" y="1926071"/>
                  </a:lnTo>
                  <a:lnTo>
                    <a:pt x="9959301" y="1877898"/>
                  </a:lnTo>
                  <a:lnTo>
                    <a:pt x="9959301" y="152400"/>
                  </a:lnTo>
                  <a:lnTo>
                    <a:pt x="9951531" y="104231"/>
                  </a:lnTo>
                  <a:lnTo>
                    <a:pt x="9929896" y="62396"/>
                  </a:lnTo>
                  <a:lnTo>
                    <a:pt x="9896905" y="29405"/>
                  </a:lnTo>
                  <a:lnTo>
                    <a:pt x="9855070" y="7769"/>
                  </a:lnTo>
                  <a:lnTo>
                    <a:pt x="9806901" y="0"/>
                  </a:lnTo>
                  <a:lnTo>
                    <a:pt x="152400" y="0"/>
                  </a:lnTo>
                  <a:close/>
                </a:path>
              </a:pathLst>
            </a:custGeom>
            <a:ln w="12699">
              <a:solidFill>
                <a:srgbClr val="29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8999" y="5229005"/>
              <a:ext cx="1255434" cy="83808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66356" y="582358"/>
            <a:ext cx="6251575" cy="3919854"/>
            <a:chOff x="366356" y="582358"/>
            <a:chExt cx="6251575" cy="3919854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4804" y="940511"/>
              <a:ext cx="2412009" cy="35612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6356" y="582358"/>
              <a:ext cx="6251575" cy="351155"/>
            </a:xfrm>
            <a:custGeom>
              <a:avLst/>
              <a:gdLst/>
              <a:ahLst/>
              <a:cxnLst/>
              <a:rect l="l" t="t" r="r" b="b"/>
              <a:pathLst>
                <a:path w="6251575" h="351155">
                  <a:moveTo>
                    <a:pt x="6098895" y="0"/>
                  </a:moveTo>
                  <a:lnTo>
                    <a:pt x="152387" y="0"/>
                  </a:lnTo>
                  <a:lnTo>
                    <a:pt x="104220" y="7768"/>
                  </a:lnTo>
                  <a:lnTo>
                    <a:pt x="62388" y="29401"/>
                  </a:lnTo>
                  <a:lnTo>
                    <a:pt x="29401" y="62388"/>
                  </a:lnTo>
                  <a:lnTo>
                    <a:pt x="7768" y="104220"/>
                  </a:lnTo>
                  <a:lnTo>
                    <a:pt x="0" y="152387"/>
                  </a:lnTo>
                  <a:lnTo>
                    <a:pt x="0" y="350723"/>
                  </a:lnTo>
                  <a:lnTo>
                    <a:pt x="6251295" y="350723"/>
                  </a:lnTo>
                  <a:lnTo>
                    <a:pt x="6251295" y="152387"/>
                  </a:lnTo>
                  <a:lnTo>
                    <a:pt x="6243525" y="104220"/>
                  </a:lnTo>
                  <a:lnTo>
                    <a:pt x="6221889" y="62388"/>
                  </a:lnTo>
                  <a:lnTo>
                    <a:pt x="6188898" y="29401"/>
                  </a:lnTo>
                  <a:lnTo>
                    <a:pt x="6147063" y="7768"/>
                  </a:lnTo>
                  <a:lnTo>
                    <a:pt x="6098895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694" y="926731"/>
              <a:ext cx="6245225" cy="3568065"/>
            </a:xfrm>
            <a:custGeom>
              <a:avLst/>
              <a:gdLst/>
              <a:ahLst/>
              <a:cxnLst/>
              <a:rect l="l" t="t" r="r" b="b"/>
              <a:pathLst>
                <a:path w="6245225" h="3568065">
                  <a:moveTo>
                    <a:pt x="6244958" y="0"/>
                  </a:moveTo>
                  <a:lnTo>
                    <a:pt x="3834854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3828504" y="12700"/>
                  </a:lnTo>
                  <a:lnTo>
                    <a:pt x="3828504" y="902373"/>
                  </a:lnTo>
                  <a:lnTo>
                    <a:pt x="0" y="902373"/>
                  </a:lnTo>
                  <a:lnTo>
                    <a:pt x="0" y="915073"/>
                  </a:lnTo>
                  <a:lnTo>
                    <a:pt x="3828504" y="915073"/>
                  </a:lnTo>
                  <a:lnTo>
                    <a:pt x="3828504" y="1796618"/>
                  </a:lnTo>
                  <a:lnTo>
                    <a:pt x="0" y="1796618"/>
                  </a:lnTo>
                  <a:lnTo>
                    <a:pt x="0" y="1809318"/>
                  </a:lnTo>
                  <a:lnTo>
                    <a:pt x="3828504" y="1809318"/>
                  </a:lnTo>
                  <a:lnTo>
                    <a:pt x="3828504" y="2690901"/>
                  </a:lnTo>
                  <a:lnTo>
                    <a:pt x="0" y="2690901"/>
                  </a:lnTo>
                  <a:lnTo>
                    <a:pt x="0" y="2703601"/>
                  </a:lnTo>
                  <a:lnTo>
                    <a:pt x="3828504" y="2703601"/>
                  </a:lnTo>
                  <a:lnTo>
                    <a:pt x="3828504" y="3567773"/>
                  </a:lnTo>
                  <a:lnTo>
                    <a:pt x="3841204" y="3567773"/>
                  </a:lnTo>
                  <a:lnTo>
                    <a:pt x="3841204" y="2703601"/>
                  </a:lnTo>
                  <a:lnTo>
                    <a:pt x="6244958" y="2703601"/>
                  </a:lnTo>
                  <a:lnTo>
                    <a:pt x="6244958" y="2690901"/>
                  </a:lnTo>
                  <a:lnTo>
                    <a:pt x="3841204" y="2690901"/>
                  </a:lnTo>
                  <a:lnTo>
                    <a:pt x="3841204" y="1809318"/>
                  </a:lnTo>
                  <a:lnTo>
                    <a:pt x="6244958" y="1809318"/>
                  </a:lnTo>
                  <a:lnTo>
                    <a:pt x="6244958" y="1796618"/>
                  </a:lnTo>
                  <a:lnTo>
                    <a:pt x="3841204" y="1796618"/>
                  </a:lnTo>
                  <a:lnTo>
                    <a:pt x="3841204" y="915073"/>
                  </a:lnTo>
                  <a:lnTo>
                    <a:pt x="6244958" y="915073"/>
                  </a:lnTo>
                  <a:lnTo>
                    <a:pt x="6244958" y="902373"/>
                  </a:lnTo>
                  <a:lnTo>
                    <a:pt x="3841204" y="902373"/>
                  </a:lnTo>
                  <a:lnTo>
                    <a:pt x="3841204" y="12700"/>
                  </a:lnTo>
                  <a:lnTo>
                    <a:pt x="6244958" y="12700"/>
                  </a:lnTo>
                  <a:lnTo>
                    <a:pt x="624495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374" y="4494504"/>
              <a:ext cx="6025515" cy="6985"/>
            </a:xfrm>
            <a:custGeom>
              <a:avLst/>
              <a:gdLst/>
              <a:ahLst/>
              <a:cxnLst/>
              <a:rect l="l" t="t" r="r" b="b"/>
              <a:pathLst>
                <a:path w="6025515" h="6985">
                  <a:moveTo>
                    <a:pt x="6025235" y="0"/>
                  </a:moveTo>
                  <a:lnTo>
                    <a:pt x="3728174" y="0"/>
                  </a:lnTo>
                  <a:lnTo>
                    <a:pt x="0" y="0"/>
                  </a:lnTo>
                  <a:lnTo>
                    <a:pt x="39357" y="6362"/>
                  </a:lnTo>
                  <a:lnTo>
                    <a:pt x="3728174" y="6362"/>
                  </a:lnTo>
                  <a:lnTo>
                    <a:pt x="5985878" y="6362"/>
                  </a:lnTo>
                  <a:lnTo>
                    <a:pt x="6025235" y="0"/>
                  </a:lnTo>
                  <a:close/>
                </a:path>
              </a:pathLst>
            </a:custGeom>
            <a:solidFill>
              <a:srgbClr val="2925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38353" y="582358"/>
            <a:ext cx="3587750" cy="2702560"/>
            <a:chOff x="6738353" y="582358"/>
            <a:chExt cx="3587750" cy="2702560"/>
          </a:xfrm>
        </p:grpSpPr>
        <p:sp>
          <p:nvSpPr>
            <p:cNvPr id="20" name="object 20"/>
            <p:cNvSpPr/>
            <p:nvPr/>
          </p:nvSpPr>
          <p:spPr>
            <a:xfrm>
              <a:off x="6738353" y="582358"/>
              <a:ext cx="3587750" cy="760730"/>
            </a:xfrm>
            <a:custGeom>
              <a:avLst/>
              <a:gdLst/>
              <a:ahLst/>
              <a:cxnLst/>
              <a:rect l="l" t="t" r="r" b="b"/>
              <a:pathLst>
                <a:path w="3587750" h="760730">
                  <a:moveTo>
                    <a:pt x="3434892" y="0"/>
                  </a:moveTo>
                  <a:lnTo>
                    <a:pt x="152387" y="0"/>
                  </a:lnTo>
                  <a:lnTo>
                    <a:pt x="104220" y="7768"/>
                  </a:lnTo>
                  <a:lnTo>
                    <a:pt x="62388" y="29401"/>
                  </a:lnTo>
                  <a:lnTo>
                    <a:pt x="29401" y="62388"/>
                  </a:lnTo>
                  <a:lnTo>
                    <a:pt x="7768" y="104220"/>
                  </a:lnTo>
                  <a:lnTo>
                    <a:pt x="0" y="152387"/>
                  </a:lnTo>
                  <a:lnTo>
                    <a:pt x="0" y="760602"/>
                  </a:lnTo>
                  <a:lnTo>
                    <a:pt x="3587292" y="760602"/>
                  </a:lnTo>
                  <a:lnTo>
                    <a:pt x="3587292" y="152387"/>
                  </a:lnTo>
                  <a:lnTo>
                    <a:pt x="3579524" y="104220"/>
                  </a:lnTo>
                  <a:lnTo>
                    <a:pt x="3557890" y="62388"/>
                  </a:lnTo>
                  <a:lnTo>
                    <a:pt x="3524901" y="29401"/>
                  </a:lnTo>
                  <a:lnTo>
                    <a:pt x="3483065" y="7768"/>
                  </a:lnTo>
                  <a:lnTo>
                    <a:pt x="3434892" y="0"/>
                  </a:lnTo>
                  <a:close/>
                </a:path>
              </a:pathLst>
            </a:custGeom>
            <a:solidFill>
              <a:srgbClr val="E4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44690" y="1336611"/>
              <a:ext cx="3575050" cy="1948814"/>
            </a:xfrm>
            <a:custGeom>
              <a:avLst/>
              <a:gdLst/>
              <a:ahLst/>
              <a:cxnLst/>
              <a:rect l="l" t="t" r="r" b="b"/>
              <a:pathLst>
                <a:path w="3575050" h="1948814">
                  <a:moveTo>
                    <a:pt x="3574605" y="0"/>
                  </a:moveTo>
                  <a:lnTo>
                    <a:pt x="23419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2335606" y="12700"/>
                  </a:lnTo>
                  <a:lnTo>
                    <a:pt x="2335606" y="974140"/>
                  </a:lnTo>
                  <a:lnTo>
                    <a:pt x="0" y="974140"/>
                  </a:lnTo>
                  <a:lnTo>
                    <a:pt x="0" y="986840"/>
                  </a:lnTo>
                  <a:lnTo>
                    <a:pt x="2335606" y="986840"/>
                  </a:lnTo>
                  <a:lnTo>
                    <a:pt x="2335606" y="1948281"/>
                  </a:lnTo>
                  <a:lnTo>
                    <a:pt x="2348306" y="1948281"/>
                  </a:lnTo>
                  <a:lnTo>
                    <a:pt x="2348306" y="986840"/>
                  </a:lnTo>
                  <a:lnTo>
                    <a:pt x="3574605" y="986840"/>
                  </a:lnTo>
                  <a:lnTo>
                    <a:pt x="3574605" y="974140"/>
                  </a:lnTo>
                  <a:lnTo>
                    <a:pt x="2348306" y="974140"/>
                  </a:lnTo>
                  <a:lnTo>
                    <a:pt x="2348306" y="12700"/>
                  </a:lnTo>
                  <a:lnTo>
                    <a:pt x="3574605" y="12700"/>
                  </a:lnTo>
                  <a:lnTo>
                    <a:pt x="35746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33648" y="617735"/>
            <a:ext cx="32766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63469C"/>
                </a:solidFill>
                <a:latin typeface="Trebuchet MS"/>
                <a:cs typeface="Trebuchet MS"/>
              </a:rPr>
              <a:t>Weather</a:t>
            </a:r>
            <a:r>
              <a:rPr sz="1400" b="1" spc="-25" dirty="0">
                <a:solidFill>
                  <a:srgbClr val="63469C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007BB3"/>
                </a:solidFill>
                <a:latin typeface="Trebuchet MS"/>
                <a:cs typeface="Trebuchet MS"/>
              </a:rPr>
              <a:t>Climate</a:t>
            </a:r>
            <a:r>
              <a:rPr sz="1400" b="1" spc="-20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63469C"/>
                </a:solidFill>
                <a:latin typeface="Trebuchet MS"/>
                <a:cs typeface="Trebuchet MS"/>
              </a:rPr>
              <a:t>weather</a:t>
            </a:r>
            <a:r>
              <a:rPr sz="1400" b="1" spc="-20" dirty="0">
                <a:solidFill>
                  <a:srgbClr val="63469C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400" b="1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temperatures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very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different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across 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country.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33648" y="1378541"/>
            <a:ext cx="213741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007BB3"/>
                </a:solidFill>
                <a:latin typeface="Trebuchet MS"/>
                <a:cs typeface="Trebuchet MS"/>
              </a:rPr>
              <a:t>climate</a:t>
            </a:r>
            <a:r>
              <a:rPr sz="1400" b="1" dirty="0">
                <a:solidFill>
                  <a:srgbClr val="007BB3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varies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from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warm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tropical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63469C"/>
                </a:solidFill>
                <a:latin typeface="Trebuchet MS"/>
                <a:cs typeface="Trebuchet MS"/>
              </a:rPr>
              <a:t>weather</a:t>
            </a:r>
            <a:r>
              <a:rPr sz="1400" b="1" dirty="0">
                <a:solidFill>
                  <a:srgbClr val="63469C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(in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south)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subarctic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(as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low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as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-30°C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north).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82031" y="1378541"/>
            <a:ext cx="91249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-8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summer,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most areas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are</a:t>
            </a:r>
            <a:r>
              <a:rPr sz="1400" spc="34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hot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rainy.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3648" y="2352707"/>
            <a:ext cx="20764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There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are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dry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seasons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wet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monsoons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(a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seasonal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wind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that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brings 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heavy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rainfall).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82031" y="2352707"/>
            <a:ext cx="10483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9715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winter,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most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92526"/>
                </a:solidFill>
                <a:latin typeface="Trebuchet MS"/>
                <a:cs typeface="Trebuchet MS"/>
              </a:rPr>
              <a:t>areas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 are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cold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d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r</a:t>
            </a:r>
            <a:r>
              <a:rPr sz="1400" spc="55" dirty="0">
                <a:solidFill>
                  <a:srgbClr val="292526"/>
                </a:solidFill>
                <a:latin typeface="Trebuchet MS"/>
                <a:cs typeface="Trebuchet MS"/>
              </a:rPr>
              <a:t>y</a:t>
            </a:r>
            <a:r>
              <a:rPr sz="1400" spc="-155" dirty="0">
                <a:solidFill>
                  <a:srgbClr val="292526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38349" y="582354"/>
            <a:ext cx="3587750" cy="2705735"/>
          </a:xfrm>
          <a:custGeom>
            <a:avLst/>
            <a:gdLst/>
            <a:ahLst/>
            <a:cxnLst/>
            <a:rect l="l" t="t" r="r" b="b"/>
            <a:pathLst>
              <a:path w="3587750" h="270573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552903"/>
                </a:lnTo>
                <a:lnTo>
                  <a:pt x="7769" y="2601071"/>
                </a:lnTo>
                <a:lnTo>
                  <a:pt x="29405" y="2642906"/>
                </a:lnTo>
                <a:lnTo>
                  <a:pt x="62396" y="2675897"/>
                </a:lnTo>
                <a:lnTo>
                  <a:pt x="104231" y="2697533"/>
                </a:lnTo>
                <a:lnTo>
                  <a:pt x="152400" y="2705303"/>
                </a:lnTo>
                <a:lnTo>
                  <a:pt x="3434905" y="2705303"/>
                </a:lnTo>
                <a:lnTo>
                  <a:pt x="3483073" y="2697533"/>
                </a:lnTo>
                <a:lnTo>
                  <a:pt x="3524908" y="2675897"/>
                </a:lnTo>
                <a:lnTo>
                  <a:pt x="3557899" y="2642906"/>
                </a:lnTo>
                <a:lnTo>
                  <a:pt x="3579535" y="2601071"/>
                </a:lnTo>
                <a:lnTo>
                  <a:pt x="3587305" y="2552903"/>
                </a:lnTo>
                <a:lnTo>
                  <a:pt x="3587305" y="152400"/>
                </a:lnTo>
                <a:lnTo>
                  <a:pt x="3579535" y="104231"/>
                </a:lnTo>
                <a:lnTo>
                  <a:pt x="3557899" y="62396"/>
                </a:lnTo>
                <a:lnTo>
                  <a:pt x="3524908" y="29405"/>
                </a:lnTo>
                <a:lnTo>
                  <a:pt x="3483073" y="7769"/>
                </a:lnTo>
                <a:lnTo>
                  <a:pt x="3434905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1650" y="609175"/>
            <a:ext cx="2289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04517"/>
                </a:solidFill>
                <a:latin typeface="Trebuchet MS"/>
                <a:cs typeface="Trebuchet MS"/>
              </a:rPr>
              <a:t>Landmarks</a:t>
            </a:r>
            <a:r>
              <a:rPr sz="1600" b="1" spc="-40" dirty="0">
                <a:solidFill>
                  <a:srgbClr val="004517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China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1650" y="1039434"/>
            <a:ext cx="36487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Great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Wall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China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one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wonders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world!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longest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F177AE"/>
                </a:solidFill>
                <a:latin typeface="Trebuchet MS"/>
                <a:cs typeface="Trebuchet MS"/>
              </a:rPr>
              <a:t>human-made </a:t>
            </a:r>
            <a:r>
              <a:rPr sz="1400" b="1" spc="-10" dirty="0">
                <a:solidFill>
                  <a:srgbClr val="F177AE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structure,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is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more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than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292526"/>
                </a:solidFill>
                <a:latin typeface="Trebuchet MS"/>
                <a:cs typeface="Trebuchet MS"/>
              </a:rPr>
              <a:t>5000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miles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long.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1650" y="1937679"/>
            <a:ext cx="3578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Terracotta </a:t>
            </a:r>
            <a:r>
              <a:rPr sz="1400" spc="40" dirty="0">
                <a:solidFill>
                  <a:srgbClr val="292526"/>
                </a:solidFill>
                <a:latin typeface="Trebuchet MS"/>
                <a:cs typeface="Trebuchet MS"/>
              </a:rPr>
              <a:t>Army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part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 </a:t>
            </a:r>
            <a:r>
              <a:rPr sz="1400" spc="30" dirty="0">
                <a:solidFill>
                  <a:srgbClr val="292526"/>
                </a:solidFill>
                <a:latin typeface="Trebuchet MS"/>
                <a:cs typeface="Trebuchet MS"/>
              </a:rPr>
              <a:t>a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burial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tomb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built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for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first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emperor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 </a:t>
            </a:r>
            <a:r>
              <a:rPr sz="1400" spc="-5" dirty="0">
                <a:solidFill>
                  <a:srgbClr val="292526"/>
                </a:solidFill>
                <a:latin typeface="Trebuchet MS"/>
                <a:cs typeface="Trebuchet MS"/>
              </a:rPr>
              <a:t>China. </a:t>
            </a:r>
            <a:r>
              <a:rPr sz="1400" spc="-60" dirty="0">
                <a:solidFill>
                  <a:srgbClr val="292526"/>
                </a:solidFill>
                <a:latin typeface="Trebuchet MS"/>
                <a:cs typeface="Trebuchet MS"/>
              </a:rPr>
              <a:t>There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are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over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292526"/>
                </a:solidFill>
                <a:latin typeface="Trebuchet MS"/>
                <a:cs typeface="Trebuchet MS"/>
              </a:rPr>
              <a:t>8000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life-size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statues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soldiers.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1650" y="2832013"/>
            <a:ext cx="33839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Forbidden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City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292526"/>
                </a:solidFill>
                <a:latin typeface="Trebuchet MS"/>
                <a:cs typeface="Trebuchet MS"/>
              </a:rPr>
              <a:t>or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Forbidden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Palace</a:t>
            </a:r>
            <a:r>
              <a:rPr sz="140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is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in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Beijing,</a:t>
            </a:r>
            <a:r>
              <a:rPr sz="1400" spc="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it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92526"/>
                </a:solidFill>
                <a:latin typeface="Trebuchet MS"/>
                <a:cs typeface="Trebuchet MS"/>
              </a:rPr>
              <a:t>used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to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92526"/>
                </a:solidFill>
                <a:latin typeface="Trebuchet MS"/>
                <a:cs typeface="Trebuchet MS"/>
              </a:rPr>
              <a:t>be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where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92526"/>
                </a:solidFill>
                <a:latin typeface="Trebuchet MS"/>
                <a:cs typeface="Trebuchet MS"/>
              </a:rPr>
              <a:t>emperors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 </a:t>
            </a:r>
            <a:r>
              <a:rPr sz="1400" spc="-409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292526"/>
                </a:solidFill>
                <a:latin typeface="Trebuchet MS"/>
                <a:cs typeface="Trebuchet MS"/>
              </a:rPr>
              <a:t>China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92526"/>
                </a:solidFill>
                <a:latin typeface="Trebuchet MS"/>
                <a:cs typeface="Trebuchet MS"/>
              </a:rPr>
              <a:t>lived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292526"/>
                </a:solidFill>
                <a:latin typeface="Trebuchet MS"/>
                <a:cs typeface="Trebuchet MS"/>
              </a:rPr>
              <a:t>and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ruled.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1650" y="3824315"/>
            <a:ext cx="33712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92526"/>
                </a:solidFill>
                <a:latin typeface="Trebuchet MS"/>
                <a:cs typeface="Trebuchet MS"/>
              </a:rPr>
              <a:t>Beijing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National </a:t>
            </a:r>
            <a:r>
              <a:rPr sz="1400" spc="15" dirty="0">
                <a:solidFill>
                  <a:srgbClr val="292526"/>
                </a:solidFill>
                <a:latin typeface="Trebuchet MS"/>
                <a:cs typeface="Trebuchet MS"/>
              </a:rPr>
              <a:t>Stadium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(the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92526"/>
                </a:solidFill>
                <a:latin typeface="Trebuchet MS"/>
                <a:cs typeface="Trebuchet MS"/>
              </a:rPr>
              <a:t>Bird’s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Nest), </a:t>
            </a:r>
            <a:r>
              <a:rPr sz="1400" spc="-40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92526"/>
                </a:solidFill>
                <a:latin typeface="Trebuchet MS"/>
                <a:cs typeface="Trebuchet MS"/>
              </a:rPr>
              <a:t>site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92526"/>
                </a:solidFill>
                <a:latin typeface="Trebuchet MS"/>
                <a:cs typeface="Trebuchet MS"/>
              </a:rPr>
              <a:t>of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Summer</a:t>
            </a:r>
            <a:r>
              <a:rPr sz="1400" spc="10" dirty="0">
                <a:solidFill>
                  <a:srgbClr val="292526"/>
                </a:solidFill>
                <a:latin typeface="Trebuchet MS"/>
                <a:cs typeface="Trebuchet MS"/>
              </a:rPr>
              <a:t> Olympics</a:t>
            </a:r>
            <a:r>
              <a:rPr sz="1400" spc="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292526"/>
                </a:solidFill>
                <a:latin typeface="Trebuchet MS"/>
                <a:cs typeface="Trebuchet MS"/>
              </a:rPr>
              <a:t>2008.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6350" y="582354"/>
            <a:ext cx="6251575" cy="3918585"/>
          </a:xfrm>
          <a:custGeom>
            <a:avLst/>
            <a:gdLst/>
            <a:ahLst/>
            <a:cxnLst/>
            <a:rect l="l" t="t" r="r" b="b"/>
            <a:pathLst>
              <a:path w="6251575" h="391858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766096"/>
                </a:lnTo>
                <a:lnTo>
                  <a:pt x="7769" y="3814269"/>
                </a:lnTo>
                <a:lnTo>
                  <a:pt x="29405" y="3856104"/>
                </a:lnTo>
                <a:lnTo>
                  <a:pt x="62396" y="3889093"/>
                </a:lnTo>
                <a:lnTo>
                  <a:pt x="104231" y="3910727"/>
                </a:lnTo>
                <a:lnTo>
                  <a:pt x="152400" y="3918496"/>
                </a:lnTo>
                <a:lnTo>
                  <a:pt x="6098895" y="3918496"/>
                </a:lnTo>
                <a:lnTo>
                  <a:pt x="6147068" y="3910727"/>
                </a:lnTo>
                <a:lnTo>
                  <a:pt x="6188904" y="3889093"/>
                </a:lnTo>
                <a:lnTo>
                  <a:pt x="6221893" y="3856104"/>
                </a:lnTo>
                <a:lnTo>
                  <a:pt x="6243526" y="3814269"/>
                </a:lnTo>
                <a:lnTo>
                  <a:pt x="6251295" y="3766096"/>
                </a:lnTo>
                <a:lnTo>
                  <a:pt x="6251295" y="152400"/>
                </a:lnTo>
                <a:lnTo>
                  <a:pt x="6243526" y="104231"/>
                </a:lnTo>
                <a:lnTo>
                  <a:pt x="6221893" y="62396"/>
                </a:lnTo>
                <a:lnTo>
                  <a:pt x="6188904" y="29405"/>
                </a:lnTo>
                <a:lnTo>
                  <a:pt x="6147068" y="7769"/>
                </a:lnTo>
                <a:lnTo>
                  <a:pt x="6098895" y="0"/>
                </a:lnTo>
                <a:lnTo>
                  <a:pt x="152400" y="0"/>
                </a:lnTo>
                <a:close/>
              </a:path>
            </a:pathLst>
          </a:custGeom>
          <a:ln w="12699">
            <a:solidFill>
              <a:srgbClr val="2925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80" y="874157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China was not officially a colony – but colonial powers (e.g. Britain) used Beijing for trade.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 1948, China became a communist country run by Chairman Mao.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Mao banned foreign companies from China and wanted to concentrate on farming.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Workers were sent away from the cities to work on the farms. Beijing went into decline.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 1978, China launched an ‘open door’ policy – foreign companies were allowed back to invest in China. 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 smtClean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This created jobs and wealth. China developed quickly.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50482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How has China changed over time?</a:t>
            </a:r>
            <a:endParaRPr lang="en-GB" b="1" u="sng" dirty="0"/>
          </a:p>
        </p:txBody>
      </p:sp>
      <p:pic>
        <p:nvPicPr>
          <p:cNvPr id="9" name="Picture 2" descr="Image result for gdp ranking 2020">
            <a:extLst>
              <a:ext uri="{FF2B5EF4-FFF2-40B4-BE49-F238E27FC236}">
                <a16:creationId xmlns:a16="http://schemas.microsoft.com/office/drawing/2014/main" id="{1FE8767C-1552-43BE-9055-0C59BE53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966210"/>
            <a:ext cx="514096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47" y="626745"/>
            <a:ext cx="518295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693"/>
              </p:ext>
            </p:extLst>
          </p:nvPr>
        </p:nvGraphicFramePr>
        <p:xfrm>
          <a:off x="165100" y="504825"/>
          <a:ext cx="10363200" cy="283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46664969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55299603"/>
                    </a:ext>
                  </a:extLst>
                </a:gridCol>
              </a:tblGrid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Rural</a:t>
                      </a:r>
                      <a:r>
                        <a:rPr lang="en-GB" baseline="0" dirty="0" smtClean="0"/>
                        <a:t> to Urban migration p</a:t>
                      </a:r>
                      <a:r>
                        <a:rPr lang="en-GB" dirty="0" smtClean="0"/>
                        <a:t>ush factors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Rural</a:t>
                      </a:r>
                      <a:r>
                        <a:rPr lang="en-GB" baseline="0" dirty="0" smtClean="0"/>
                        <a:t> to Urban migration </a:t>
                      </a:r>
                      <a:r>
                        <a:rPr lang="en-GB" dirty="0" smtClean="0"/>
                        <a:t>Pull Factors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06019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Lack of employment opportunity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Could earn 10x more in the city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88672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Corrupt government officials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Far more job opportunities</a:t>
                      </a:r>
                      <a:r>
                        <a:rPr lang="en-GB" baseline="0" dirty="0" smtClean="0"/>
                        <a:t>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3402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enough land to farm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Could send extra money home to family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56480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Lack of modern amenities like running</a:t>
                      </a:r>
                      <a:r>
                        <a:rPr lang="en-GB" baseline="0" dirty="0" smtClean="0"/>
                        <a:t> 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Better chance at a higher quality of life.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1434"/>
                  </a:ext>
                </a:extLst>
              </a:tr>
              <a:tr h="4722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Lack of access to affordable healthcare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289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100" y="3476625"/>
            <a:ext cx="53340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Problems with mass migration in China: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Public services are over capacity such as schools and hospitals.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People cannot get access to emergency care because of the overcapacity in hospitals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Air pollution has dramatically risen because of the increase in population and therefor vehicle usage.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Slum settlements are developing because there are not enough homes to house the mass influx of people.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Due to the number of low skilled low wage farmers moving to the cities, wages have fallen dramatically for people with existing jobs as a result of the competition.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61" y="3692515"/>
            <a:ext cx="5031740" cy="35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6" ma:contentTypeDescription="Create a new document." ma:contentTypeScope="" ma:versionID="f069b6af45b4aa22b27054607ccb302e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4a6b082dbbe60cbb943fc0831f2f0784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DF18F8-1AF0-44F2-967E-986B5D3841C2}"/>
</file>

<file path=customXml/itemProps2.xml><?xml version="1.0" encoding="utf-8"?>
<ds:datastoreItem xmlns:ds="http://schemas.openxmlformats.org/officeDocument/2006/customXml" ds:itemID="{E0F0B039-95EA-4B39-9208-3C4727FA4C1F}"/>
</file>

<file path=customXml/itemProps3.xml><?xml version="1.0" encoding="utf-8"?>
<ds:datastoreItem xmlns:ds="http://schemas.openxmlformats.org/officeDocument/2006/customXml" ds:itemID="{3FA0D0DA-F933-4475-9A46-B146DDD66C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721</Words>
  <Application>Microsoft Office PowerPoint</Application>
  <PresentationFormat>Custom</PresentationFormat>
  <Paragraphs>91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Gill Sans MT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Gascoyne</cp:lastModifiedBy>
  <cp:revision>5</cp:revision>
  <dcterms:created xsi:type="dcterms:W3CDTF">2022-03-03T09:46:31Z</dcterms:created>
  <dcterms:modified xsi:type="dcterms:W3CDTF">2022-03-03T11:56:47Z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2022-03-03T00:00:00Z</vt:filetime>
  </property>
  <property fmtid="{D5CDD505-2E9C-101B-9397-08002B2CF9AE}" pid="5" name="ContentTypeId">
    <vt:lpwstr>0x01010064A85D441D5968479B2FFF3A7C88333F</vt:lpwstr>
  </property>
  <property fmtid="{D5CDD505-2E9C-101B-9397-08002B2CF9AE}" pid="6" name="Order">
    <vt:r8>500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</Properties>
</file>