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601200" cy="12801600" type="A3"/>
  <p:notesSz cx="9799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A3F6AA-8157-4A77-92AB-E23BA4DACA36}">
          <p14:sldIdLst>
            <p14:sldId id="257"/>
          </p14:sldIdLst>
        </p14:section>
        <p14:section name="Untitled Section" id="{F1C3A231-1A69-4AA5-9158-1F1A3818B3D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5B38B"/>
    <a:srgbClr val="9BA9E5"/>
    <a:srgbClr val="D179B2"/>
    <a:srgbClr val="FFFFFF"/>
    <a:srgbClr val="0033CC"/>
    <a:srgbClr val="004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77FC5-40FE-B76E-8FF0-0BAB8317384E}" v="3" dt="2022-03-29T18:33:28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6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Robson" userId="S::robsonc@omacademy.co.uk::196369f3-9003-433c-a583-ccefcb1f0c61" providerId="AD" clId="Web-{F6577FC5-40FE-B76E-8FF0-0BAB8317384E}"/>
    <pc:docChg chg="modSld">
      <pc:chgData name="C Robson" userId="S::robsonc@omacademy.co.uk::196369f3-9003-433c-a583-ccefcb1f0c61" providerId="AD" clId="Web-{F6577FC5-40FE-B76E-8FF0-0BAB8317384E}" dt="2022-03-29T18:33:24.072" v="1" actId="20577"/>
      <pc:docMkLst>
        <pc:docMk/>
      </pc:docMkLst>
      <pc:sldChg chg="modSp">
        <pc:chgData name="C Robson" userId="S::robsonc@omacademy.co.uk::196369f3-9003-433c-a583-ccefcb1f0c61" providerId="AD" clId="Web-{F6577FC5-40FE-B76E-8FF0-0BAB8317384E}" dt="2022-03-29T18:33:24.072" v="1" actId="20577"/>
        <pc:sldMkLst>
          <pc:docMk/>
          <pc:sldMk cId="3817489956" sldId="257"/>
        </pc:sldMkLst>
        <pc:spChg chg="mod">
          <ac:chgData name="C Robson" userId="S::robsonc@omacademy.co.uk::196369f3-9003-433c-a583-ccefcb1f0c61" providerId="AD" clId="Web-{F6577FC5-40FE-B76E-8FF0-0BAB8317384E}" dt="2022-03-29T18:33:24.072" v="1" actId="20577"/>
          <ac:spMkLst>
            <pc:docMk/>
            <pc:sldMk cId="3817489956" sldId="257"/>
            <ac:spMk id="2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9772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r">
              <a:defRPr sz="1700"/>
            </a:lvl1pPr>
          </a:lstStyle>
          <a:p>
            <a:fld id="{B45965BB-C9E5-476C-BEA5-0870E78CAE7E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84513" y="1795463"/>
            <a:ext cx="3630612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067" tIns="66033" rIns="132067" bIns="660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507" y="6908124"/>
            <a:ext cx="7840626" cy="5652309"/>
          </a:xfrm>
          <a:prstGeom prst="rect">
            <a:avLst/>
          </a:prstGeom>
        </p:spPr>
        <p:txBody>
          <a:bodyPr vert="horz" lIns="132067" tIns="66033" rIns="132067" bIns="6603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9772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r">
              <a:defRPr sz="1700"/>
            </a:lvl1pPr>
          </a:lstStyle>
          <a:p>
            <a:fld id="{9522EE40-6CDC-4549-9C5F-F37CC3A96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6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36" indent="0" algn="ctr">
              <a:buNone/>
              <a:defRPr sz="2100"/>
            </a:lvl2pPr>
            <a:lvl3pPr marL="960072" indent="0" algn="ctr">
              <a:buNone/>
              <a:defRPr sz="1890"/>
            </a:lvl3pPr>
            <a:lvl4pPr marL="1440108" indent="0" algn="ctr">
              <a:buNone/>
              <a:defRPr sz="1680"/>
            </a:lvl4pPr>
            <a:lvl5pPr marL="1920144" indent="0" algn="ctr">
              <a:buNone/>
              <a:defRPr sz="1680"/>
            </a:lvl5pPr>
            <a:lvl6pPr marL="2400180" indent="0" algn="ctr">
              <a:buNone/>
              <a:defRPr sz="1680"/>
            </a:lvl6pPr>
            <a:lvl7pPr marL="2880216" indent="0" algn="ctr">
              <a:buNone/>
              <a:defRPr sz="1680"/>
            </a:lvl7pPr>
            <a:lvl8pPr marL="3360252" indent="0" algn="ctr">
              <a:buNone/>
              <a:defRPr sz="1680"/>
            </a:lvl8pPr>
            <a:lvl9pPr marL="384028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5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4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4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1"/>
            <a:ext cx="4081761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8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8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36" indent="0">
              <a:buNone/>
              <a:defRPr sz="2940"/>
            </a:lvl2pPr>
            <a:lvl3pPr marL="960072" indent="0">
              <a:buNone/>
              <a:defRPr sz="2520"/>
            </a:lvl3pPr>
            <a:lvl4pPr marL="1440108" indent="0">
              <a:buNone/>
              <a:defRPr sz="2100"/>
            </a:lvl4pPr>
            <a:lvl5pPr marL="1920144" indent="0">
              <a:buNone/>
              <a:defRPr sz="2100"/>
            </a:lvl5pPr>
            <a:lvl6pPr marL="2400180" indent="0">
              <a:buNone/>
              <a:defRPr sz="2100"/>
            </a:lvl6pPr>
            <a:lvl7pPr marL="2880216" indent="0">
              <a:buNone/>
              <a:defRPr sz="2100"/>
            </a:lvl7pPr>
            <a:lvl8pPr marL="3360252" indent="0">
              <a:buNone/>
              <a:defRPr sz="2100"/>
            </a:lvl8pPr>
            <a:lvl9pPr marL="384028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BC52-1E04-4058-8769-B29FC9D2BF6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72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96007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2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62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198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3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0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419692" y="720951"/>
            <a:ext cx="7937128" cy="11441383"/>
            <a:chOff x="789038" y="634180"/>
            <a:chExt cx="7937128" cy="11441383"/>
          </a:xfrm>
          <a:solidFill>
            <a:srgbClr val="F5B38B"/>
          </a:solidFill>
        </p:grpSpPr>
        <p:sp>
          <p:nvSpPr>
            <p:cNvPr id="4" name="U-Turn Arrow 3"/>
            <p:cNvSpPr/>
            <p:nvPr/>
          </p:nvSpPr>
          <p:spPr>
            <a:xfrm rot="16200000">
              <a:off x="3141237" y="-171801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9" name="U-Turn Arrow 18"/>
            <p:cNvSpPr/>
            <p:nvPr/>
          </p:nvSpPr>
          <p:spPr>
            <a:xfrm rot="5400000">
              <a:off x="4326027" y="-149772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0" name="U-Turn Arrow 19"/>
            <p:cNvSpPr/>
            <p:nvPr/>
          </p:nvSpPr>
          <p:spPr>
            <a:xfrm rot="16200000">
              <a:off x="3141238" y="141847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2" name="U-Turn Arrow 21"/>
            <p:cNvSpPr/>
            <p:nvPr/>
          </p:nvSpPr>
          <p:spPr>
            <a:xfrm rot="5400000">
              <a:off x="4326026" y="2986723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3" name="U-Turn Arrow 22"/>
            <p:cNvSpPr/>
            <p:nvPr/>
          </p:nvSpPr>
          <p:spPr>
            <a:xfrm rot="16200000">
              <a:off x="3146154" y="453892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4" name="U-Turn Arrow 23"/>
            <p:cNvSpPr/>
            <p:nvPr/>
          </p:nvSpPr>
          <p:spPr>
            <a:xfrm rot="5400000">
              <a:off x="4326026" y="6107177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5" name="U-Turn Arrow 24"/>
            <p:cNvSpPr/>
            <p:nvPr/>
          </p:nvSpPr>
          <p:spPr>
            <a:xfrm rot="16200000">
              <a:off x="3141238" y="767542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17" name="Isosceles Triangle 16"/>
          <p:cNvSpPr/>
          <p:nvPr/>
        </p:nvSpPr>
        <p:spPr>
          <a:xfrm rot="5400000">
            <a:off x="5738874" y="741382"/>
            <a:ext cx="914334" cy="658963"/>
          </a:xfrm>
          <a:prstGeom prst="triangle">
            <a:avLst/>
          </a:prstGeom>
          <a:solidFill>
            <a:srgbClr val="F5B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70954" y="805805"/>
            <a:ext cx="2934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Curriculum Road </a:t>
            </a:r>
            <a:r>
              <a:rPr lang="en-GB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Map</a:t>
            </a:r>
          </a:p>
          <a:p>
            <a:r>
              <a:rPr lang="en-GB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KEY STAGE 4 SPORT </a:t>
            </a:r>
          </a:p>
          <a:p>
            <a:r>
              <a:rPr lang="en-GB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 </a:t>
            </a:r>
            <a:r>
              <a:rPr lang="en-GB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10/11</a:t>
            </a:r>
            <a:endParaRPr lang="en-US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92" y="252133"/>
            <a:ext cx="1041538" cy="5233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772" y="30996"/>
            <a:ext cx="9569930" cy="12801600"/>
          </a:xfrm>
          <a:prstGeom prst="rect">
            <a:avLst/>
          </a:prstGeom>
          <a:noFill/>
          <a:ln w="190500">
            <a:solidFill>
              <a:srgbClr val="0070C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saw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691" y="31212550"/>
            <a:ext cx="146654" cy="14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" name="Oval 437"/>
          <p:cNvSpPr/>
          <p:nvPr/>
        </p:nvSpPr>
        <p:spPr>
          <a:xfrm rot="19985683">
            <a:off x="8314299" y="914650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47568" y="10996797"/>
            <a:ext cx="1625049" cy="1654927"/>
          </a:xfrm>
          <a:prstGeom prst="ellipse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September </a:t>
            </a:r>
            <a:r>
              <a:rPr lang="en-US" sz="2000" b="1" dirty="0" smtClean="0">
                <a:solidFill>
                  <a:schemeClr val="tx1"/>
                </a:solidFill>
              </a:rPr>
              <a:t>2022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Term 1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1150601" y="9723134"/>
            <a:ext cx="1231107" cy="1273663"/>
          </a:xfrm>
          <a:prstGeom prst="ellipse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Term 2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6947568" y="8187710"/>
            <a:ext cx="1625049" cy="1622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January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2023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Term 3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79" name="Oval 278"/>
          <p:cNvSpPr/>
          <p:nvPr/>
        </p:nvSpPr>
        <p:spPr>
          <a:xfrm>
            <a:off x="1120053" y="6669674"/>
            <a:ext cx="1245577" cy="130299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Term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84" name="Oval 283"/>
          <p:cNvSpPr/>
          <p:nvPr/>
        </p:nvSpPr>
        <p:spPr>
          <a:xfrm>
            <a:off x="6947568" y="4742227"/>
            <a:ext cx="1625049" cy="1622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May 2023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Term 5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1120053" y="3513617"/>
            <a:ext cx="1231107" cy="12479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Term 6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05895" y="10951846"/>
            <a:ext cx="1323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Physiological factors affecting performance in sport: </a:t>
            </a:r>
            <a:endParaRPr lang="en-GB" dirty="0"/>
          </a:p>
        </p:txBody>
      </p:sp>
      <p:sp>
        <p:nvSpPr>
          <p:cNvPr id="370" name="Oval 369"/>
          <p:cNvSpPr/>
          <p:nvPr/>
        </p:nvSpPr>
        <p:spPr>
          <a:xfrm>
            <a:off x="4721500" y="1770710"/>
            <a:ext cx="1625049" cy="165492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September </a:t>
            </a:r>
            <a:r>
              <a:rPr lang="en-US" sz="2000" b="1" dirty="0" smtClean="0">
                <a:solidFill>
                  <a:schemeClr val="tx1"/>
                </a:solidFill>
              </a:rPr>
              <a:t>2023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Year </a:t>
            </a:r>
            <a:r>
              <a:rPr lang="en-US" sz="2000" b="1" dirty="0" smtClean="0">
                <a:solidFill>
                  <a:schemeClr val="tx1"/>
                </a:solidFill>
              </a:rPr>
              <a:t>10-11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33303" y="12274258"/>
            <a:ext cx="1779654" cy="265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Lifestyle, body composition 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26011" y="11222866"/>
            <a:ext cx="2390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ealth tests/screening, calories, energy balance, food diary</a:t>
            </a:r>
            <a:endParaRPr lang="en-GB" sz="1100" dirty="0"/>
          </a:p>
        </p:txBody>
      </p:sp>
      <p:sp>
        <p:nvSpPr>
          <p:cNvPr id="34" name="Rectangle 33"/>
          <p:cNvSpPr/>
          <p:nvPr/>
        </p:nvSpPr>
        <p:spPr>
          <a:xfrm>
            <a:off x="1944874" y="12246836"/>
            <a:ext cx="18211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of health and fitness</a:t>
            </a:r>
            <a:endParaRPr lang="en-GB" sz="1100" dirty="0"/>
          </a:p>
        </p:txBody>
      </p:sp>
      <p:sp>
        <p:nvSpPr>
          <p:cNvPr id="36" name="Rectangle 35"/>
          <p:cNvSpPr/>
          <p:nvPr/>
        </p:nvSpPr>
        <p:spPr>
          <a:xfrm>
            <a:off x="1673546" y="10997703"/>
            <a:ext cx="1516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training methods for components of health and fitness</a:t>
            </a:r>
            <a:endParaRPr lang="en-GB" sz="1100" dirty="0"/>
          </a:p>
        </p:txBody>
      </p:sp>
      <p:sp>
        <p:nvSpPr>
          <p:cNvPr id="38" name="Rectangle 37"/>
          <p:cNvSpPr/>
          <p:nvPr/>
        </p:nvSpPr>
        <p:spPr>
          <a:xfrm>
            <a:off x="122367" y="11974176"/>
            <a:ext cx="14267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Physiological factors affecting performance in sport: </a:t>
            </a:r>
            <a:endParaRPr lang="en-GB" sz="1100" dirty="0"/>
          </a:p>
        </p:txBody>
      </p:sp>
      <p:sp>
        <p:nvSpPr>
          <p:cNvPr id="40" name="Rectangle 39"/>
          <p:cNvSpPr/>
          <p:nvPr/>
        </p:nvSpPr>
        <p:spPr>
          <a:xfrm>
            <a:off x="84305" y="10754815"/>
            <a:ext cx="8851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Fitness tests</a:t>
            </a:r>
            <a:endParaRPr lang="en-GB" sz="1100" dirty="0"/>
          </a:p>
        </p:txBody>
      </p:sp>
      <p:sp>
        <p:nvSpPr>
          <p:cNvPr id="41" name="Rectangle 40"/>
          <p:cNvSpPr/>
          <p:nvPr/>
        </p:nvSpPr>
        <p:spPr>
          <a:xfrm>
            <a:off x="8446661" y="11138365"/>
            <a:ext cx="10374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Nutrition plans</a:t>
            </a:r>
            <a:endParaRPr lang="en-GB" sz="1100" dirty="0"/>
          </a:p>
        </p:txBody>
      </p:sp>
      <p:sp>
        <p:nvSpPr>
          <p:cNvPr id="43" name="Rectangle 42"/>
          <p:cNvSpPr/>
          <p:nvPr/>
        </p:nvSpPr>
        <p:spPr>
          <a:xfrm>
            <a:off x="459030" y="9108889"/>
            <a:ext cx="100380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programmes, Recovery methods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2250699" y="9313189"/>
            <a:ext cx="14954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and anxiety (Somatic anxiety and cognitive anxiety).</a:t>
            </a: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/>
          </a:p>
        </p:txBody>
      </p:sp>
      <p:sp>
        <p:nvSpPr>
          <p:cNvPr id="47" name="Rectangle 46"/>
          <p:cNvSpPr/>
          <p:nvPr/>
        </p:nvSpPr>
        <p:spPr>
          <a:xfrm>
            <a:off x="8288756" y="9856012"/>
            <a:ext cx="12479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imagery/mental rehearsal, self-talk and goal setting.</a:t>
            </a:r>
            <a:endParaRPr lang="en-GB" sz="1100" dirty="0"/>
          </a:p>
        </p:txBody>
      </p:sp>
      <p:sp>
        <p:nvSpPr>
          <p:cNvPr id="48" name="Rectangle 47"/>
          <p:cNvSpPr/>
          <p:nvPr/>
        </p:nvSpPr>
        <p:spPr>
          <a:xfrm>
            <a:off x="4026426" y="9204897"/>
            <a:ext cx="149958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factors affecting performance in sport: technique, strategies/game plans and tactics</a:t>
            </a:r>
            <a:endParaRPr lang="en-GB" sz="1100" dirty="0"/>
          </a:p>
        </p:txBody>
      </p:sp>
      <p:sp>
        <p:nvSpPr>
          <p:cNvPr id="49" name="Rectangle 48"/>
          <p:cNvSpPr/>
          <p:nvPr/>
        </p:nvSpPr>
        <p:spPr>
          <a:xfrm>
            <a:off x="5662912" y="9208644"/>
            <a:ext cx="140896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(Including KP and KR) and coaching (Including types of guidance and practice).</a:t>
            </a:r>
            <a:endParaRPr lang="en-GB" sz="1100" dirty="0"/>
          </a:p>
        </p:txBody>
      </p:sp>
      <p:sp>
        <p:nvSpPr>
          <p:cNvPr id="50" name="Rectangle 49"/>
          <p:cNvSpPr/>
          <p:nvPr/>
        </p:nvSpPr>
        <p:spPr>
          <a:xfrm>
            <a:off x="5368151" y="7608525"/>
            <a:ext cx="26390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Coaching skills: adaptability, observational skills, effective communication, empowerment, knowledge of sporting activity and organisation.</a:t>
            </a:r>
            <a:endParaRPr lang="en-GB" sz="1100" dirty="0"/>
          </a:p>
        </p:txBody>
      </p:sp>
      <p:sp>
        <p:nvSpPr>
          <p:cNvPr id="51" name="Rectangle 50"/>
          <p:cNvSpPr/>
          <p:nvPr/>
        </p:nvSpPr>
        <p:spPr>
          <a:xfrm>
            <a:off x="3621012" y="7924243"/>
            <a:ext cx="1905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responsibilities of a coach: risk assessment and safeguarding</a:t>
            </a:r>
            <a:endParaRPr lang="en-GB" sz="1100" dirty="0"/>
          </a:p>
        </p:txBody>
      </p:sp>
      <p:sp>
        <p:nvSpPr>
          <p:cNvPr id="52" name="Rectangle 51"/>
          <p:cNvSpPr/>
          <p:nvPr/>
        </p:nvSpPr>
        <p:spPr>
          <a:xfrm>
            <a:off x="2172586" y="7677282"/>
            <a:ext cx="13656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the needs of the participants in coaching sessions: </a:t>
            </a:r>
            <a:endParaRPr lang="en-GB" sz="1100" dirty="0"/>
          </a:p>
        </p:txBody>
      </p:sp>
      <p:sp>
        <p:nvSpPr>
          <p:cNvPr id="53" name="Rectangle 52"/>
          <p:cNvSpPr/>
          <p:nvPr/>
        </p:nvSpPr>
        <p:spPr>
          <a:xfrm>
            <a:off x="304627" y="5965838"/>
            <a:ext cx="26878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components of a coaching session: warm up, skills and drills, transitions conditioned, small-sided and competitive practices and cool down.</a:t>
            </a:r>
            <a:endParaRPr lang="en-GB" sz="1100" dirty="0"/>
          </a:p>
        </p:txBody>
      </p:sp>
      <p:sp>
        <p:nvSpPr>
          <p:cNvPr id="54" name="Rectangle 53"/>
          <p:cNvSpPr/>
          <p:nvPr/>
        </p:nvSpPr>
        <p:spPr>
          <a:xfrm>
            <a:off x="8356820" y="7182854"/>
            <a:ext cx="1469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coaching sessions</a:t>
            </a:r>
            <a:endParaRPr lang="en-GB" sz="1100" dirty="0"/>
          </a:p>
        </p:txBody>
      </p:sp>
      <p:sp>
        <p:nvSpPr>
          <p:cNvPr id="55" name="Rectangle 54"/>
          <p:cNvSpPr/>
          <p:nvPr/>
        </p:nvSpPr>
        <p:spPr>
          <a:xfrm>
            <a:off x="3583368" y="6106427"/>
            <a:ext cx="3116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planning: development plan focused on identified areas for improvement and methods of improvement.</a:t>
            </a:r>
            <a:endParaRPr lang="en-GB" sz="1100" dirty="0"/>
          </a:p>
        </p:txBody>
      </p:sp>
      <p:sp>
        <p:nvSpPr>
          <p:cNvPr id="56" name="Rectangle 55"/>
          <p:cNvSpPr/>
          <p:nvPr/>
        </p:nvSpPr>
        <p:spPr>
          <a:xfrm>
            <a:off x="4761485" y="4479793"/>
            <a:ext cx="28691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planning, delivering and reviewing sessions and producing development plans.</a:t>
            </a:r>
            <a:endParaRPr lang="en-GB" sz="1100" dirty="0"/>
          </a:p>
        </p:txBody>
      </p:sp>
      <p:sp>
        <p:nvSpPr>
          <p:cNvPr id="57" name="Rectangle 56"/>
          <p:cNvSpPr/>
          <p:nvPr/>
        </p:nvSpPr>
        <p:spPr>
          <a:xfrm>
            <a:off x="1615273" y="4777587"/>
            <a:ext cx="28825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Revision and preparation for mock assessment </a:t>
            </a:r>
            <a:endParaRPr lang="en-GB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122367" y="2800783"/>
            <a:ext cx="14015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Take part and coach local primaries to practice coaching skills and development</a:t>
            </a:r>
            <a:endParaRPr lang="en-GB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5890624" y="3289590"/>
            <a:ext cx="2383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Students choose sport they are wanting to coach.</a:t>
            </a:r>
            <a:endParaRPr lang="en-GB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3874882" y="1456633"/>
            <a:ext cx="11502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Students begin preparing for exam through lessons and revision.</a:t>
            </a:r>
            <a:endParaRPr lang="en-GB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1657363" y="3070768"/>
            <a:ext cx="3264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Students create short and long term plan for coaching</a:t>
            </a:r>
            <a:endParaRPr lang="en-GB" sz="1100" dirty="0"/>
          </a:p>
        </p:txBody>
      </p:sp>
      <p:sp>
        <p:nvSpPr>
          <p:cNvPr id="62" name="Rectangle 61"/>
          <p:cNvSpPr/>
          <p:nvPr/>
        </p:nvSpPr>
        <p:spPr>
          <a:xfrm>
            <a:off x="164867" y="1593925"/>
            <a:ext cx="16585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The long-term adaptations from exercise on the body systems</a:t>
            </a:r>
            <a:endParaRPr lang="en-GB" sz="1100" dirty="0"/>
          </a:p>
        </p:txBody>
      </p:sp>
      <p:sp>
        <p:nvSpPr>
          <p:cNvPr id="2" name="Rectangle 1"/>
          <p:cNvSpPr/>
          <p:nvPr/>
        </p:nvSpPr>
        <p:spPr>
          <a:xfrm>
            <a:off x="3125712" y="185442"/>
            <a:ext cx="48006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Factors that need to be considered before training: personal factors, environmental factors and structure and function of warm-up and cool down</a:t>
            </a:r>
            <a:endParaRPr lang="en-GB" sz="1100" dirty="0"/>
          </a:p>
        </p:txBody>
      </p:sp>
      <p:sp>
        <p:nvSpPr>
          <p:cNvPr id="63" name="Rectangle 62"/>
          <p:cNvSpPr/>
          <p:nvPr/>
        </p:nvSpPr>
        <p:spPr>
          <a:xfrm>
            <a:off x="251626" y="236889"/>
            <a:ext cx="1891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short-term effects of exercise on body </a:t>
            </a:r>
            <a:r>
              <a:rPr lang="en-US" sz="1100" dirty="0" smtClean="0"/>
              <a:t>systems</a:t>
            </a:r>
            <a:endParaRPr lang="en-GB" sz="1000" dirty="0"/>
          </a:p>
        </p:txBody>
      </p:sp>
      <p:sp>
        <p:nvSpPr>
          <p:cNvPr id="64" name="Rectangle 63"/>
          <p:cNvSpPr/>
          <p:nvPr/>
        </p:nvSpPr>
        <p:spPr>
          <a:xfrm>
            <a:off x="1969019" y="1558038"/>
            <a:ext cx="23493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Target </a:t>
            </a:r>
            <a:r>
              <a:rPr lang="en-GB" sz="1100" dirty="0" smtClean="0"/>
              <a:t>setting</a:t>
            </a:r>
            <a:endParaRPr lang="en-GB" sz="11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12957" y="11499838"/>
            <a:ext cx="172025" cy="221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26" idx="0"/>
          </p:cNvCxnSpPr>
          <p:nvPr/>
        </p:nvCxnSpPr>
        <p:spPr>
          <a:xfrm flipH="1">
            <a:off x="5123130" y="12018012"/>
            <a:ext cx="18338" cy="25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3779386" y="11666601"/>
            <a:ext cx="172025" cy="221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90836" y="11937754"/>
            <a:ext cx="0" cy="280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6894" y="11679498"/>
            <a:ext cx="549185" cy="15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549163" y="11499838"/>
            <a:ext cx="123799" cy="474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60120" y="10766142"/>
            <a:ext cx="415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43" idx="2"/>
          </p:cNvCxnSpPr>
          <p:nvPr/>
        </p:nvCxnSpPr>
        <p:spPr>
          <a:xfrm flipH="1" flipV="1">
            <a:off x="960934" y="9986052"/>
            <a:ext cx="8550" cy="373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>
            <a:endCxn id="46" idx="2"/>
          </p:cNvCxnSpPr>
          <p:nvPr/>
        </p:nvCxnSpPr>
        <p:spPr>
          <a:xfrm flipV="1">
            <a:off x="2967369" y="9913353"/>
            <a:ext cx="31043" cy="320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450030" y="10114396"/>
            <a:ext cx="47763" cy="245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V="1">
            <a:off x="6196041" y="10156094"/>
            <a:ext cx="0" cy="300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>
            <a:off x="7535154" y="10233872"/>
            <a:ext cx="753602" cy="58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endCxn id="47" idx="1"/>
          </p:cNvCxnSpPr>
          <p:nvPr/>
        </p:nvCxnSpPr>
        <p:spPr>
          <a:xfrm>
            <a:off x="7926312" y="9986052"/>
            <a:ext cx="362444" cy="170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6337684" y="8422917"/>
            <a:ext cx="0" cy="35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flipV="1">
            <a:off x="4233303" y="8524407"/>
            <a:ext cx="0" cy="266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52" idx="2"/>
          </p:cNvCxnSpPr>
          <p:nvPr/>
        </p:nvCxnSpPr>
        <p:spPr>
          <a:xfrm flipV="1">
            <a:off x="2855434" y="8277446"/>
            <a:ext cx="1" cy="32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 flipH="1" flipV="1">
            <a:off x="2381708" y="6676620"/>
            <a:ext cx="226219" cy="32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 flipV="1">
            <a:off x="4573512" y="6706591"/>
            <a:ext cx="7672" cy="47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>
          <a:xfrm>
            <a:off x="7760092" y="7003980"/>
            <a:ext cx="347442" cy="394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>
          <a:xfrm flipV="1">
            <a:off x="5805895" y="5121265"/>
            <a:ext cx="0" cy="43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690836" y="5039197"/>
            <a:ext cx="0" cy="514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8" idx="2"/>
          </p:cNvCxnSpPr>
          <p:nvPr/>
        </p:nvCxnSpPr>
        <p:spPr>
          <a:xfrm flipH="1" flipV="1">
            <a:off x="823117" y="3739502"/>
            <a:ext cx="44982" cy="398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190481" y="3351701"/>
            <a:ext cx="0" cy="52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116786" y="3739502"/>
            <a:ext cx="220898" cy="19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>
          <a:xfrm flipV="1">
            <a:off x="4231485" y="2433782"/>
            <a:ext cx="0" cy="242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V="1">
            <a:off x="2607927" y="1894007"/>
            <a:ext cx="0" cy="39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H="1" flipV="1">
            <a:off x="1197161" y="2194089"/>
            <a:ext cx="747713" cy="95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 flipH="1" flipV="1">
            <a:off x="801486" y="584671"/>
            <a:ext cx="66613" cy="26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 flipV="1">
            <a:off x="3951411" y="679103"/>
            <a:ext cx="19910" cy="238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174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>T Ramage</DisplayName>
        <AccountId>23</AccountId>
        <AccountType/>
      </UserInfo>
      <UserInfo>
        <DisplayName>J Litchfield</DisplayName>
        <AccountId>21</AccountId>
        <AccountType/>
      </UserInfo>
    </SharedWithUsers>
    <MediaLengthInSeconds xmlns="b6daa2f3-06b5-47f8-a85d-067055f32ca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D8EC8A-8EB0-496E-8134-2AD27445F0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D3DE51-017C-4FCA-8B80-C592E2AD0F6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ad18345c-bc83-4de9-bcda-63f47efda6b5"/>
    <ds:schemaRef ds:uri="55e4fda4-c538-4ce5-a379-f398a9dac0f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F432CF-2A01-4C07-BF60-FC742EB1683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4350</TotalTime>
  <Words>315</Words>
  <Application>Microsoft Office PowerPoint</Application>
  <PresentationFormat>A3 Paper (297x420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Gothic Std B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OSWBA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LGreen</dc:creator>
  <cp:lastModifiedBy>T Ramage</cp:lastModifiedBy>
  <cp:revision>142</cp:revision>
  <cp:lastPrinted>2022-06-30T06:56:56Z</cp:lastPrinted>
  <dcterms:created xsi:type="dcterms:W3CDTF">2019-10-14T09:44:49Z</dcterms:created>
  <dcterms:modified xsi:type="dcterms:W3CDTF">2022-06-30T10:55:13Z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Order">
    <vt:r8>238000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activity">
    <vt:lpwstr>{"FileActivityType":"9","FileActivityTimeStamp":"2023-09-10T13:01:24.270Z","FileActivityUsersOnPage":[{"DisplayName":"D Dickinson","Id":"dickinsond@omacademy.co.uk"},{"DisplayName":"T Ramage","Id":"ramaget@omacademy.co.uk"},{"DisplayName":"J Litchfield","Id":"litchfieldj@omacademy.co.uk"}],"FileActivityNavigationId":null}</vt:lpwstr>
  </property>
</Properties>
</file>