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EFC"/>
    <a:srgbClr val="FDCBFB"/>
    <a:srgbClr val="FF99FF"/>
    <a:srgbClr val="FF66CC"/>
    <a:srgbClr val="EAE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>
        <p:scale>
          <a:sx n="200" d="100"/>
          <a:sy n="200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07" tIns="45704" rIns="91407" bIns="45704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4" rIns="91407" bIns="4570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7" tIns="45704" rIns="91407" bIns="4570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07" tIns="45704" rIns="91407" bIns="45704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1347788"/>
            <a:ext cx="2516187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09/09/2023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34" Type="http://schemas.openxmlformats.org/officeDocument/2006/relationships/image" Target="../media/image32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png"/><Relationship Id="rId32" Type="http://schemas.openxmlformats.org/officeDocument/2006/relationships/image" Target="../media/image30.jpeg"/><Relationship Id="rId5" Type="http://schemas.openxmlformats.org/officeDocument/2006/relationships/image" Target="../media/image3.jpeg"/><Relationship Id="rId15" Type="http://schemas.openxmlformats.org/officeDocument/2006/relationships/image" Target="../media/image13.gif"/><Relationship Id="rId23" Type="http://schemas.openxmlformats.org/officeDocument/2006/relationships/image" Target="../media/image21.png"/><Relationship Id="rId28" Type="http://schemas.openxmlformats.org/officeDocument/2006/relationships/image" Target="../media/image26.gif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jpeg"/><Relationship Id="rId8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" name="Picture 40" descr="Image result for black and white pictures amplifier">
            <a:extLst>
              <a:ext uri="{FF2B5EF4-FFF2-40B4-BE49-F238E27FC236}">
                <a16:creationId xmlns:a16="http://schemas.microsoft.com/office/drawing/2014/main" id="{E8E36162-A091-4AE6-A124-97014D330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0" y="5329528"/>
            <a:ext cx="495614" cy="42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Related image">
            <a:extLst>
              <a:ext uri="{FF2B5EF4-FFF2-40B4-BE49-F238E27FC236}">
                <a16:creationId xmlns:a16="http://schemas.microsoft.com/office/drawing/2014/main" id="{6903AC75-06BC-4763-8DF2-5B0115A84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5649">
            <a:off x="-34595" y="1940099"/>
            <a:ext cx="784887" cy="16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Related image">
            <a:extLst>
              <a:ext uri="{FF2B5EF4-FFF2-40B4-BE49-F238E27FC236}">
                <a16:creationId xmlns:a16="http://schemas.microsoft.com/office/drawing/2014/main" id="{16823A22-E091-44D0-9DE7-3BFB1FFD0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829" y="144892"/>
            <a:ext cx="479076" cy="43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black and white pictures  revision">
            <a:extLst>
              <a:ext uri="{FF2B5EF4-FFF2-40B4-BE49-F238E27FC236}">
                <a16:creationId xmlns:a16="http://schemas.microsoft.com/office/drawing/2014/main" id="{918B007E-4BC3-4C8A-A04B-5991C177D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810" y="2196778"/>
            <a:ext cx="305310" cy="45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E988923-709B-4CCB-B098-CD05B5A6FB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0471" y="5732368"/>
            <a:ext cx="429622" cy="429622"/>
          </a:xfrm>
          <a:prstGeom prst="rect">
            <a:avLst/>
          </a:prstGeom>
        </p:spPr>
      </p:pic>
      <p:pic>
        <p:nvPicPr>
          <p:cNvPr id="1056" name="Picture 32" descr="Image result for black and white pictures  creative designing">
            <a:extLst>
              <a:ext uri="{FF2B5EF4-FFF2-40B4-BE49-F238E27FC236}">
                <a16:creationId xmlns:a16="http://schemas.microsoft.com/office/drawing/2014/main" id="{22F49AD6-1770-4634-9CA2-090B8FC7C6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582"/>
          <a:stretch/>
        </p:blipFill>
        <p:spPr bwMode="auto">
          <a:xfrm>
            <a:off x="2609512" y="5967838"/>
            <a:ext cx="507007" cy="49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mage result for black and white pictures  phones">
            <a:extLst>
              <a:ext uri="{FF2B5EF4-FFF2-40B4-BE49-F238E27FC236}">
                <a16:creationId xmlns:a16="http://schemas.microsoft.com/office/drawing/2014/main" id="{1B088045-2FB2-4D66-9ECB-411E9DF41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61" y="6147168"/>
            <a:ext cx="476709" cy="34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black and white pictures car">
            <a:extLst>
              <a:ext uri="{FF2B5EF4-FFF2-40B4-BE49-F238E27FC236}">
                <a16:creationId xmlns:a16="http://schemas.microsoft.com/office/drawing/2014/main" id="{9DB35666-F7B5-47FC-ACED-CBA1D17E1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534" y="9474806"/>
            <a:ext cx="441187" cy="30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black and white pictures measuring">
            <a:extLst>
              <a:ext uri="{FF2B5EF4-FFF2-40B4-BE49-F238E27FC236}">
                <a16:creationId xmlns:a16="http://schemas.microsoft.com/office/drawing/2014/main" id="{FBF77F26-5444-4CA3-9DF7-738655B63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206" y="8232375"/>
            <a:ext cx="879317" cy="3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lack and white pictures block puppet">
            <a:extLst>
              <a:ext uri="{FF2B5EF4-FFF2-40B4-BE49-F238E27FC236}">
                <a16:creationId xmlns:a16="http://schemas.microsoft.com/office/drawing/2014/main" id="{FCD65FDF-111A-46F8-A26D-B1AFE4FB7C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9"/>
          <a:stretch/>
        </p:blipFill>
        <p:spPr bwMode="auto">
          <a:xfrm>
            <a:off x="2949259" y="7247359"/>
            <a:ext cx="423869" cy="44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8CECBE-5233-40C2-B7FC-11647F2F06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491" y="6468489"/>
            <a:ext cx="726898" cy="5046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3B7156C-AFD6-41CB-B37E-DF3600E061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466" y="7881777"/>
            <a:ext cx="564254" cy="439060"/>
          </a:xfrm>
          <a:prstGeom prst="rect">
            <a:avLst/>
          </a:prstGeom>
        </p:spPr>
      </p:pic>
      <p:pic>
        <p:nvPicPr>
          <p:cNvPr id="470" name="Picture 10" descr="Image result for national curriculum">
            <a:extLst>
              <a:ext uri="{FF2B5EF4-FFF2-40B4-BE49-F238E27FC236}">
                <a16:creationId xmlns:a16="http://schemas.microsoft.com/office/drawing/2014/main" id="{C514EA7E-1C80-489C-BEE6-32FD3CE46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634" y="9173019"/>
            <a:ext cx="625081" cy="56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426775" y="8745130"/>
            <a:ext cx="4486722" cy="3526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32363" y="6632093"/>
            <a:ext cx="1554620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19746" y="7688720"/>
            <a:ext cx="4409713" cy="3491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38842" y="6542987"/>
            <a:ext cx="4509840" cy="3602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21333" y="4254348"/>
            <a:ext cx="1567243" cy="1423975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157406" y="5397837"/>
            <a:ext cx="3981157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184412"/>
            <a:ext cx="4621461" cy="365542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70768" y="3141322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91647" y="1867614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94205" y="2943419"/>
            <a:ext cx="4812841" cy="3392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97941" y="90712"/>
            <a:ext cx="526978" cy="413286"/>
          </a:xfrm>
          <a:prstGeom prst="triangle">
            <a:avLst>
              <a:gd name="adj" fmla="val 4536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916" y="7489570"/>
            <a:ext cx="682278" cy="732755"/>
            <a:chOff x="4931897" y="4786025"/>
            <a:chExt cx="682278" cy="732755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45376" y="4944232"/>
              <a:ext cx="472309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/>
                <a:t>8</a:t>
              </a:r>
            </a:p>
          </p:txBody>
        </p:sp>
      </p:grp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308541" y="8512436"/>
            <a:ext cx="710961" cy="73275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404380" y="862518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4075080" y="9025380"/>
            <a:ext cx="108207" cy="1743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404802" y="8688838"/>
            <a:ext cx="497686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398663" y="8677716"/>
            <a:ext cx="4921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159687" y="487099"/>
            <a:ext cx="1904980" cy="1205700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-53977" y="883717"/>
            <a:ext cx="786409" cy="641097"/>
          </a:xfrm>
          <a:prstGeom prst="rect">
            <a:avLst/>
          </a:prstGeom>
        </p:spPr>
      </p:pic>
      <p:sp>
        <p:nvSpPr>
          <p:cNvPr id="226" name="TextBox 2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588035" y="9185727"/>
            <a:ext cx="74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Introduction to the Workshop: </a:t>
            </a:r>
          </a:p>
          <a:p>
            <a:pPr algn="ctr"/>
            <a:r>
              <a:rPr lang="en-US" sz="700" dirty="0"/>
              <a:t>Health and Safety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565" y="9561531"/>
            <a:ext cx="272315" cy="272315"/>
          </a:xfrm>
          <a:prstGeom prst="rect">
            <a:avLst/>
          </a:prstGeom>
        </p:spPr>
      </p:pic>
      <p:sp>
        <p:nvSpPr>
          <p:cNvPr id="228" name="TextBox 2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567561" y="9494098"/>
            <a:ext cx="9604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Baseline Assessment: </a:t>
            </a:r>
          </a:p>
          <a:p>
            <a:pPr algn="ctr"/>
            <a:r>
              <a:rPr lang="en-US" sz="700" dirty="0"/>
              <a:t>What do you already know about DT?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245" y="9199718"/>
            <a:ext cx="299670" cy="299670"/>
          </a:xfrm>
          <a:prstGeom prst="rect">
            <a:avLst/>
          </a:prstGeom>
        </p:spPr>
      </p:pic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926278" y="8527051"/>
            <a:ext cx="1065455" cy="701916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Bird house</a:t>
            </a: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54795" y="8058521"/>
            <a:ext cx="964427" cy="68246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Wind powered car</a:t>
            </a: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838335" y="6213987"/>
            <a:ext cx="918452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Engineering design 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83039" y="5585611"/>
            <a:ext cx="706306" cy="674143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639560" y="5166276"/>
            <a:ext cx="712250" cy="732755"/>
          </a:xfrm>
          <a:prstGeom prst="ellipse">
            <a:avLst/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751396" y="5278299"/>
            <a:ext cx="48857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4743042" y="5351016"/>
            <a:ext cx="477607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9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4728223" y="5355911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4625175" y="9024888"/>
            <a:ext cx="110044" cy="1910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02149" y="9402245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aerodynamics? </a:t>
            </a:r>
          </a:p>
        </p:txBody>
      </p: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2817485" y="9054259"/>
            <a:ext cx="58372" cy="2218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495823" y="9008598"/>
            <a:ext cx="15426" cy="3953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721868" y="8846854"/>
            <a:ext cx="343428" cy="948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916009" y="8986942"/>
            <a:ext cx="365024" cy="4069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411527" y="7373998"/>
            <a:ext cx="90061" cy="3575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959558" y="7786666"/>
            <a:ext cx="209092" cy="484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670" y="8544358"/>
            <a:ext cx="509639" cy="509639"/>
          </a:xfrm>
          <a:prstGeom prst="rect">
            <a:avLst/>
          </a:prstGeom>
        </p:spPr>
      </p:pic>
      <p:sp>
        <p:nvSpPr>
          <p:cNvPr id="296" name="Oval 29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63645" y="3970660"/>
            <a:ext cx="734503" cy="7327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38555" y="4079202"/>
            <a:ext cx="529612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601036" y="4097032"/>
            <a:ext cx="613965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/>
              <a:t>10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637567" y="4084371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/>
              <a:t>YEAR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581990" y="1584239"/>
            <a:ext cx="734503" cy="732755"/>
            <a:chOff x="5153870" y="1140919"/>
            <a:chExt cx="734503" cy="732755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54626" y="1245131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212449" y="1303654"/>
              <a:ext cx="613965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/>
                <a:t>11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0169" y="126450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</p:grp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053623" y="9052627"/>
            <a:ext cx="42475" cy="1793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76787" y="5731127"/>
            <a:ext cx="72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Boat - maritime</a:t>
            </a:r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070850" y="3967046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272196" y="3989314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100724" y="4221656"/>
            <a:ext cx="728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Desk tidy </a:t>
            </a:r>
            <a:endParaRPr lang="en-GB" sz="800" b="1" dirty="0"/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21966" y="3178884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200205" y="2703913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272464" y="2718676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7" name="Oval 3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771693" y="1470357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8" name="Oval 33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741739" y="1460664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45430" y="1441828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4765462" y="1547329"/>
            <a:ext cx="72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NEA Engineering design </a:t>
            </a:r>
          </a:p>
          <a:p>
            <a:pPr algn="ctr"/>
            <a:endParaRPr lang="en-GB" sz="600" b="1" dirty="0"/>
          </a:p>
        </p:txBody>
      </p:sp>
      <p:sp>
        <p:nvSpPr>
          <p:cNvPr id="342" name="TextBox 341"/>
          <p:cNvSpPr txBox="1"/>
          <p:nvPr/>
        </p:nvSpPr>
        <p:spPr>
          <a:xfrm>
            <a:off x="1737447" y="1656721"/>
            <a:ext cx="72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EXAM REVISION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733538" y="5351849"/>
            <a:ext cx="294364" cy="1398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068892" y="5249686"/>
            <a:ext cx="51279" cy="2138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89282" y="2916143"/>
            <a:ext cx="7425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Computer design 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307" y="3350871"/>
            <a:ext cx="749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b="1" dirty="0"/>
              <a:t>Engineering manufacture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547" y="7940554"/>
            <a:ext cx="325909" cy="2916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58" y="3625414"/>
            <a:ext cx="459451" cy="431590"/>
          </a:xfrm>
          <a:prstGeom prst="rect">
            <a:avLst/>
          </a:prstGeom>
        </p:spPr>
      </p:pic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448808" y="5248711"/>
            <a:ext cx="184207" cy="2219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769363" y="5239805"/>
            <a:ext cx="7350" cy="246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66" idx="0"/>
          </p:cNvCxnSpPr>
          <p:nvPr/>
        </p:nvCxnSpPr>
        <p:spPr>
          <a:xfrm flipH="1" flipV="1">
            <a:off x="3333057" y="7971728"/>
            <a:ext cx="93974" cy="1346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736935" y="7565811"/>
            <a:ext cx="18627" cy="15452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62" idx="2"/>
          </p:cNvCxnSpPr>
          <p:nvPr/>
        </p:nvCxnSpPr>
        <p:spPr>
          <a:xfrm>
            <a:off x="2027312" y="7509865"/>
            <a:ext cx="46735" cy="247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3597535" y="6802982"/>
            <a:ext cx="51708" cy="1691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95903" y="1583281"/>
            <a:ext cx="4539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b="1" dirty="0"/>
              <a:t>FINAL </a:t>
            </a:r>
          </a:p>
          <a:p>
            <a:pPr algn="ctr"/>
            <a:r>
              <a:rPr lang="en-GB" sz="800" b="1"/>
              <a:t>EXAM</a:t>
            </a:r>
            <a:endParaRPr lang="en-GB" sz="800" b="1" dirty="0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987242" y="3236843"/>
            <a:ext cx="317526" cy="2098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334" idx="0"/>
          </p:cNvCxnSpPr>
          <p:nvPr/>
        </p:nvCxnSpPr>
        <p:spPr>
          <a:xfrm>
            <a:off x="537273" y="3044087"/>
            <a:ext cx="46438" cy="1347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238596" y="2706996"/>
            <a:ext cx="13912" cy="2775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581993" y="1387599"/>
            <a:ext cx="414618" cy="4018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18" idx="2"/>
            <a:endCxn id="337" idx="0"/>
          </p:cNvCxnSpPr>
          <p:nvPr/>
        </p:nvCxnSpPr>
        <p:spPr>
          <a:xfrm>
            <a:off x="5121571" y="1119649"/>
            <a:ext cx="11867" cy="3507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3228811" y="1053261"/>
            <a:ext cx="110721" cy="6568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852321" y="949422"/>
            <a:ext cx="112175" cy="5266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4269932" y="4182715"/>
            <a:ext cx="728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Engineering manufacture - toolkit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86" idx="2"/>
          </p:cNvCxnSpPr>
          <p:nvPr/>
        </p:nvCxnSpPr>
        <p:spPr>
          <a:xfrm flipH="1">
            <a:off x="5657271" y="4070148"/>
            <a:ext cx="182304" cy="2960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438089" y="5290859"/>
            <a:ext cx="0" cy="181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85" idx="2"/>
          </p:cNvCxnSpPr>
          <p:nvPr/>
        </p:nvCxnSpPr>
        <p:spPr>
          <a:xfrm flipH="1">
            <a:off x="4838437" y="7650035"/>
            <a:ext cx="193945" cy="897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118677" y="8341509"/>
            <a:ext cx="673981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Experience a wide range of fun and exciting projects that teach you valuable skills in the workshop, understanding different materials and how they work.</a:t>
            </a:r>
            <a:endParaRPr lang="en-US" sz="6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132504" y="6578893"/>
            <a:ext cx="654906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Work in more depth on projects, honing your practical skills, improving your resilience &amp; problem solving whilst developing independence in the workshop.</a:t>
            </a:r>
            <a:endParaRPr lang="en-US" sz="600" dirty="0"/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050776" y="4101014"/>
            <a:ext cx="23918" cy="1897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1849002" y="4035372"/>
            <a:ext cx="156733" cy="2048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20" idx="0"/>
          </p:cNvCxnSpPr>
          <p:nvPr/>
        </p:nvCxnSpPr>
        <p:spPr>
          <a:xfrm flipV="1">
            <a:off x="314776" y="4126403"/>
            <a:ext cx="205047" cy="19003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 219">
            <a:extLst>
              <a:ext uri="{FF2B5EF4-FFF2-40B4-BE49-F238E27FC236}">
                <a16:creationId xmlns:a16="http://schemas.microsoft.com/office/drawing/2014/main" id="{4D57D0B7-0084-4D5E-8FB9-190F12FD8FA7}"/>
              </a:ext>
            </a:extLst>
          </p:cNvPr>
          <p:cNvSpPr/>
          <p:nvPr/>
        </p:nvSpPr>
        <p:spPr>
          <a:xfrm>
            <a:off x="3300943" y="1440093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E3AB802A-828A-4F89-8FB8-7E9AE8F058C8}"/>
              </a:ext>
            </a:extLst>
          </p:cNvPr>
          <p:cNvSpPr txBox="1"/>
          <p:nvPr/>
        </p:nvSpPr>
        <p:spPr>
          <a:xfrm>
            <a:off x="3268770" y="1598833"/>
            <a:ext cx="777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/>
              <a:t>NEA Producing engineering products</a:t>
            </a:r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95520051-C295-45DC-A556-40C8D6B8BF9E}"/>
              </a:ext>
            </a:extLst>
          </p:cNvPr>
          <p:cNvCxnSpPr>
            <a:cxnSpLocks/>
          </p:cNvCxnSpPr>
          <p:nvPr/>
        </p:nvCxnSpPr>
        <p:spPr>
          <a:xfrm>
            <a:off x="2653039" y="8530015"/>
            <a:ext cx="3391" cy="2389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321D2FB4-932D-4FC3-BBA9-40480CFF5E07}"/>
              </a:ext>
            </a:extLst>
          </p:cNvPr>
          <p:cNvCxnSpPr>
            <a:cxnSpLocks/>
            <a:stCxn id="252" idx="2"/>
          </p:cNvCxnSpPr>
          <p:nvPr/>
        </p:nvCxnSpPr>
        <p:spPr>
          <a:xfrm flipH="1">
            <a:off x="1989669" y="8702402"/>
            <a:ext cx="66615" cy="894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A92333D3-DB50-413F-9296-5293302E540A}"/>
              </a:ext>
            </a:extLst>
          </p:cNvPr>
          <p:cNvCxnSpPr>
            <a:cxnSpLocks/>
          </p:cNvCxnSpPr>
          <p:nvPr/>
        </p:nvCxnSpPr>
        <p:spPr>
          <a:xfrm flipH="1">
            <a:off x="1342503" y="8595124"/>
            <a:ext cx="184111" cy="1500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05D6A82C-A28D-416A-A9FE-C926BA7A947B}"/>
              </a:ext>
            </a:extLst>
          </p:cNvPr>
          <p:cNvCxnSpPr>
            <a:cxnSpLocks/>
          </p:cNvCxnSpPr>
          <p:nvPr/>
        </p:nvCxnSpPr>
        <p:spPr>
          <a:xfrm>
            <a:off x="840397" y="7457008"/>
            <a:ext cx="507499" cy="36775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>
            <a:extLst>
              <a:ext uri="{FF2B5EF4-FFF2-40B4-BE49-F238E27FC236}">
                <a16:creationId xmlns:a16="http://schemas.microsoft.com/office/drawing/2014/main" id="{87A3B181-047D-4131-8396-16DCB6D2A574}"/>
              </a:ext>
            </a:extLst>
          </p:cNvPr>
          <p:cNvSpPr txBox="1"/>
          <p:nvPr/>
        </p:nvSpPr>
        <p:spPr>
          <a:xfrm>
            <a:off x="5881190" y="6168099"/>
            <a:ext cx="93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Review of the Workshop: </a:t>
            </a:r>
          </a:p>
          <a:p>
            <a:pPr algn="ctr"/>
            <a:r>
              <a:rPr lang="en-US" sz="800" dirty="0"/>
              <a:t>Health and Safety</a:t>
            </a:r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BF4D3F3-1848-4EBF-8017-ADAE7CDA8EF4}"/>
              </a:ext>
            </a:extLst>
          </p:cNvPr>
          <p:cNvCxnSpPr>
            <a:cxnSpLocks/>
          </p:cNvCxnSpPr>
          <p:nvPr/>
        </p:nvCxnSpPr>
        <p:spPr>
          <a:xfrm flipH="1">
            <a:off x="5806352" y="6593488"/>
            <a:ext cx="267286" cy="18887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D3C9E3B-0E45-4F16-8864-8D4530AA727A}"/>
              </a:ext>
            </a:extLst>
          </p:cNvPr>
          <p:cNvCxnSpPr>
            <a:cxnSpLocks/>
          </p:cNvCxnSpPr>
          <p:nvPr/>
        </p:nvCxnSpPr>
        <p:spPr>
          <a:xfrm>
            <a:off x="4036591" y="6433237"/>
            <a:ext cx="17110" cy="1701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733E61D2-9674-4F8F-9E51-2B4096F6BA25}"/>
              </a:ext>
            </a:extLst>
          </p:cNvPr>
          <p:cNvCxnSpPr>
            <a:cxnSpLocks/>
          </p:cNvCxnSpPr>
          <p:nvPr/>
        </p:nvCxnSpPr>
        <p:spPr>
          <a:xfrm>
            <a:off x="3338365" y="6373048"/>
            <a:ext cx="49093" cy="2670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6538EE75-026F-489A-A683-5BAE4814F900}"/>
              </a:ext>
            </a:extLst>
          </p:cNvPr>
          <p:cNvCxnSpPr>
            <a:cxnSpLocks/>
          </p:cNvCxnSpPr>
          <p:nvPr/>
        </p:nvCxnSpPr>
        <p:spPr>
          <a:xfrm flipH="1" flipV="1">
            <a:off x="1934042" y="6819328"/>
            <a:ext cx="32782" cy="3418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0DE846DA-A3E5-4C5B-A209-3EE2100D25E5}"/>
              </a:ext>
            </a:extLst>
          </p:cNvPr>
          <p:cNvCxnSpPr>
            <a:cxnSpLocks/>
            <a:stCxn id="263" idx="0"/>
          </p:cNvCxnSpPr>
          <p:nvPr/>
        </p:nvCxnSpPr>
        <p:spPr>
          <a:xfrm flipV="1">
            <a:off x="611413" y="6780802"/>
            <a:ext cx="420723" cy="4424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D2D87EE0-B542-447D-9FD0-44F17360D885}"/>
              </a:ext>
            </a:extLst>
          </p:cNvPr>
          <p:cNvCxnSpPr>
            <a:cxnSpLocks/>
          </p:cNvCxnSpPr>
          <p:nvPr/>
        </p:nvCxnSpPr>
        <p:spPr>
          <a:xfrm flipH="1" flipV="1">
            <a:off x="1440046" y="5721563"/>
            <a:ext cx="249022" cy="3803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F2658188-64AA-4201-8C27-C555C329B80E}"/>
              </a:ext>
            </a:extLst>
          </p:cNvPr>
          <p:cNvCxnSpPr>
            <a:cxnSpLocks/>
          </p:cNvCxnSpPr>
          <p:nvPr/>
        </p:nvCxnSpPr>
        <p:spPr>
          <a:xfrm flipH="1" flipV="1">
            <a:off x="4489571" y="6831479"/>
            <a:ext cx="36093" cy="1415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BF736A56-A1BB-4C1F-A531-814665BF3775}"/>
              </a:ext>
            </a:extLst>
          </p:cNvPr>
          <p:cNvCxnSpPr>
            <a:cxnSpLocks/>
          </p:cNvCxnSpPr>
          <p:nvPr/>
        </p:nvCxnSpPr>
        <p:spPr>
          <a:xfrm flipH="1" flipV="1">
            <a:off x="3584894" y="6782359"/>
            <a:ext cx="51708" cy="1691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7493CD62-D11E-4276-A8B3-68D2102D6A21}"/>
              </a:ext>
            </a:extLst>
          </p:cNvPr>
          <p:cNvCxnSpPr>
            <a:cxnSpLocks/>
            <a:stCxn id="324" idx="0"/>
          </p:cNvCxnSpPr>
          <p:nvPr/>
        </p:nvCxnSpPr>
        <p:spPr>
          <a:xfrm flipH="1" flipV="1">
            <a:off x="2701033" y="6827286"/>
            <a:ext cx="56293" cy="1164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4BFB7BC0-183D-42F2-8102-76136D75549C}"/>
              </a:ext>
            </a:extLst>
          </p:cNvPr>
          <p:cNvCxnSpPr>
            <a:cxnSpLocks/>
          </p:cNvCxnSpPr>
          <p:nvPr/>
        </p:nvCxnSpPr>
        <p:spPr>
          <a:xfrm flipV="1">
            <a:off x="1372934" y="6846982"/>
            <a:ext cx="12569" cy="2279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E8BA0004-1963-4E70-94AE-C29B60FB6081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471449" y="1063496"/>
            <a:ext cx="280731" cy="5733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520A63C0-DA15-4188-9DF4-36A3774A3410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4658872" y="1489965"/>
            <a:ext cx="69328" cy="2501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4FD03D94-F727-4E0B-9068-1612BEA0F5BF}"/>
              </a:ext>
            </a:extLst>
          </p:cNvPr>
          <p:cNvCxnSpPr>
            <a:cxnSpLocks/>
          </p:cNvCxnSpPr>
          <p:nvPr/>
        </p:nvCxnSpPr>
        <p:spPr>
          <a:xfrm flipH="1" flipV="1">
            <a:off x="6087380" y="3061394"/>
            <a:ext cx="13622" cy="2406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54FAD41A-31EF-414F-BF9F-675C3FD85EEE}"/>
              </a:ext>
            </a:extLst>
          </p:cNvPr>
          <p:cNvCxnSpPr>
            <a:cxnSpLocks/>
          </p:cNvCxnSpPr>
          <p:nvPr/>
        </p:nvCxnSpPr>
        <p:spPr>
          <a:xfrm flipH="1" flipV="1">
            <a:off x="4523821" y="2018449"/>
            <a:ext cx="141682" cy="1008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AB74AC02-6BEB-42E1-99CA-DFBD0780F6C5}"/>
              </a:ext>
            </a:extLst>
          </p:cNvPr>
          <p:cNvCxnSpPr>
            <a:cxnSpLocks/>
          </p:cNvCxnSpPr>
          <p:nvPr/>
        </p:nvCxnSpPr>
        <p:spPr>
          <a:xfrm flipV="1">
            <a:off x="4102319" y="2021038"/>
            <a:ext cx="227461" cy="954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3B7B94C6-E534-40AB-B389-48F5BE12E42A}"/>
              </a:ext>
            </a:extLst>
          </p:cNvPr>
          <p:cNvCxnSpPr>
            <a:cxnSpLocks/>
            <a:stCxn id="433" idx="2"/>
          </p:cNvCxnSpPr>
          <p:nvPr/>
        </p:nvCxnSpPr>
        <p:spPr>
          <a:xfrm>
            <a:off x="2441427" y="2937563"/>
            <a:ext cx="33899" cy="646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033EACB4-E88E-48BC-8EBB-EBCBCF4DFD1F}"/>
              </a:ext>
            </a:extLst>
          </p:cNvPr>
          <p:cNvCxnSpPr>
            <a:cxnSpLocks/>
          </p:cNvCxnSpPr>
          <p:nvPr/>
        </p:nvCxnSpPr>
        <p:spPr>
          <a:xfrm>
            <a:off x="4383762" y="1369053"/>
            <a:ext cx="106052" cy="3712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87C58E0D-21EA-4166-BE3C-2C7D09028E9F}"/>
              </a:ext>
            </a:extLst>
          </p:cNvPr>
          <p:cNvCxnSpPr>
            <a:cxnSpLocks/>
          </p:cNvCxnSpPr>
          <p:nvPr/>
        </p:nvCxnSpPr>
        <p:spPr>
          <a:xfrm>
            <a:off x="3955333" y="1354965"/>
            <a:ext cx="189888" cy="3853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564358F9-E195-4CC6-A9DE-6379DBBBE05C}"/>
              </a:ext>
            </a:extLst>
          </p:cNvPr>
          <p:cNvCxnSpPr>
            <a:cxnSpLocks/>
          </p:cNvCxnSpPr>
          <p:nvPr/>
        </p:nvCxnSpPr>
        <p:spPr>
          <a:xfrm flipH="1" flipV="1">
            <a:off x="3212163" y="2022626"/>
            <a:ext cx="221468" cy="1909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6E6E200A-18C0-48E4-8B08-21B23F278540}"/>
              </a:ext>
            </a:extLst>
          </p:cNvPr>
          <p:cNvCxnSpPr>
            <a:cxnSpLocks/>
          </p:cNvCxnSpPr>
          <p:nvPr/>
        </p:nvCxnSpPr>
        <p:spPr>
          <a:xfrm flipV="1">
            <a:off x="2886469" y="2038537"/>
            <a:ext cx="110461" cy="184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F35AF4E0-2AF8-4749-A449-2889BA87A424}"/>
              </a:ext>
            </a:extLst>
          </p:cNvPr>
          <p:cNvCxnSpPr>
            <a:cxnSpLocks/>
          </p:cNvCxnSpPr>
          <p:nvPr/>
        </p:nvCxnSpPr>
        <p:spPr>
          <a:xfrm flipV="1">
            <a:off x="2525360" y="2001528"/>
            <a:ext cx="98509" cy="1523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30CAF1B2-79A9-44B1-A5DD-589C09BAD6F2}"/>
              </a:ext>
            </a:extLst>
          </p:cNvPr>
          <p:cNvCxnSpPr>
            <a:cxnSpLocks/>
          </p:cNvCxnSpPr>
          <p:nvPr/>
        </p:nvCxnSpPr>
        <p:spPr>
          <a:xfrm flipV="1">
            <a:off x="1519080" y="2009297"/>
            <a:ext cx="97843" cy="251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>
            <a:extLst>
              <a:ext uri="{FF2B5EF4-FFF2-40B4-BE49-F238E27FC236}">
                <a16:creationId xmlns:a16="http://schemas.microsoft.com/office/drawing/2014/main" id="{6D353134-3090-4D82-B0B1-DF41827D4DA3}"/>
              </a:ext>
            </a:extLst>
          </p:cNvPr>
          <p:cNvCxnSpPr>
            <a:cxnSpLocks/>
            <a:stCxn id="448" idx="1"/>
          </p:cNvCxnSpPr>
          <p:nvPr/>
        </p:nvCxnSpPr>
        <p:spPr>
          <a:xfrm flipV="1">
            <a:off x="832153" y="2010363"/>
            <a:ext cx="466124" cy="3916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7C619AE0-259E-44E2-AFEA-6E6C05A8A47D}"/>
              </a:ext>
            </a:extLst>
          </p:cNvPr>
          <p:cNvCxnSpPr>
            <a:cxnSpLocks/>
            <a:stCxn id="422" idx="2"/>
          </p:cNvCxnSpPr>
          <p:nvPr/>
        </p:nvCxnSpPr>
        <p:spPr>
          <a:xfrm>
            <a:off x="837127" y="2849927"/>
            <a:ext cx="121482" cy="1440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5FD161CD-E97B-4FE9-B4EE-6C6B68A84CC7}"/>
              </a:ext>
            </a:extLst>
          </p:cNvPr>
          <p:cNvCxnSpPr>
            <a:cxnSpLocks/>
          </p:cNvCxnSpPr>
          <p:nvPr/>
        </p:nvCxnSpPr>
        <p:spPr>
          <a:xfrm>
            <a:off x="1802461" y="2877683"/>
            <a:ext cx="62945" cy="9967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5014BB74-DA82-457E-A355-CB0C95D2C7AE}"/>
              </a:ext>
            </a:extLst>
          </p:cNvPr>
          <p:cNvCxnSpPr>
            <a:cxnSpLocks/>
          </p:cNvCxnSpPr>
          <p:nvPr/>
        </p:nvCxnSpPr>
        <p:spPr>
          <a:xfrm flipH="1" flipV="1">
            <a:off x="1941708" y="3204025"/>
            <a:ext cx="41263" cy="1891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0E7740CB-AC7A-4FAB-9A24-4452972BBD4C}"/>
              </a:ext>
            </a:extLst>
          </p:cNvPr>
          <p:cNvCxnSpPr>
            <a:cxnSpLocks/>
          </p:cNvCxnSpPr>
          <p:nvPr/>
        </p:nvCxnSpPr>
        <p:spPr>
          <a:xfrm flipV="1">
            <a:off x="4160962" y="3229925"/>
            <a:ext cx="148334" cy="825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B93421F4-B9C8-4724-8B00-963A61B0C216}"/>
              </a:ext>
            </a:extLst>
          </p:cNvPr>
          <p:cNvCxnSpPr>
            <a:cxnSpLocks/>
          </p:cNvCxnSpPr>
          <p:nvPr/>
        </p:nvCxnSpPr>
        <p:spPr>
          <a:xfrm>
            <a:off x="3666308" y="4057012"/>
            <a:ext cx="23918" cy="1897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6" name="TextBox 405">
            <a:extLst>
              <a:ext uri="{FF2B5EF4-FFF2-40B4-BE49-F238E27FC236}">
                <a16:creationId xmlns:a16="http://schemas.microsoft.com/office/drawing/2014/main" id="{7C82E9A8-D5A9-47F4-9911-704E91953DC4}"/>
              </a:ext>
            </a:extLst>
          </p:cNvPr>
          <p:cNvSpPr txBox="1"/>
          <p:nvPr/>
        </p:nvSpPr>
        <p:spPr>
          <a:xfrm>
            <a:off x="6144160" y="2095872"/>
            <a:ext cx="67281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Refining knowledge learnt and practical skills to ensure detailed understanding of the designing, making and the Engineering sector</a:t>
            </a:r>
            <a:endParaRPr lang="en-US" sz="600" dirty="0"/>
          </a:p>
        </p:txBody>
      </p:sp>
      <p:sp>
        <p:nvSpPr>
          <p:cNvPr id="216" name="TextBox 215"/>
          <p:cNvSpPr txBox="1"/>
          <p:nvPr/>
        </p:nvSpPr>
        <p:spPr>
          <a:xfrm>
            <a:off x="6114597" y="4393574"/>
            <a:ext cx="672813" cy="1384995"/>
          </a:xfrm>
          <a:prstGeom prst="rect">
            <a:avLst/>
          </a:prstGeom>
          <a:solidFill>
            <a:srgbClr val="FEDEF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Developing your skills in the workshop, improving problem solving skills and awareness of different customer needs. Enhancing awareness of the sector as a whole. </a:t>
            </a:r>
            <a:endParaRPr lang="en-US" sz="600" dirty="0"/>
          </a:p>
        </p:txBody>
      </p:sp>
      <p:cxnSp>
        <p:nvCxnSpPr>
          <p:cNvPr id="477" name="Straight Connector 476">
            <a:extLst>
              <a:ext uri="{FF2B5EF4-FFF2-40B4-BE49-F238E27FC236}">
                <a16:creationId xmlns:a16="http://schemas.microsoft.com/office/drawing/2014/main" id="{EE035F5E-AC2C-44D3-9F53-2405C3A8B84B}"/>
              </a:ext>
            </a:extLst>
          </p:cNvPr>
          <p:cNvCxnSpPr>
            <a:cxnSpLocks/>
          </p:cNvCxnSpPr>
          <p:nvPr/>
        </p:nvCxnSpPr>
        <p:spPr>
          <a:xfrm flipH="1">
            <a:off x="5695497" y="4276221"/>
            <a:ext cx="218000" cy="905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9" name="Picture 468">
            <a:extLst>
              <a:ext uri="{FF2B5EF4-FFF2-40B4-BE49-F238E27FC236}">
                <a16:creationId xmlns:a16="http://schemas.microsoft.com/office/drawing/2014/main" id="{C983DBAF-DBDE-47AB-A01A-03A12C52605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346316" y="1611653"/>
            <a:ext cx="428879" cy="423365"/>
          </a:xfrm>
          <a:prstGeom prst="rect">
            <a:avLst/>
          </a:prstGeom>
        </p:spPr>
      </p:pic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E1E4C1AD-F4E8-4F71-8396-302FAA3305BA}"/>
              </a:ext>
            </a:extLst>
          </p:cNvPr>
          <p:cNvCxnSpPr>
            <a:cxnSpLocks/>
          </p:cNvCxnSpPr>
          <p:nvPr/>
        </p:nvCxnSpPr>
        <p:spPr>
          <a:xfrm flipV="1">
            <a:off x="4112834" y="4493108"/>
            <a:ext cx="17583" cy="1879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5255485" y="2894128"/>
            <a:ext cx="728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EXAM REVISION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493764" y="9250010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Identify/ describe/ explain ideas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657353" y="9196464"/>
            <a:ext cx="671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bench hook and Tenon saw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65884" y="9376434"/>
            <a:ext cx="98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Creating a quality finish to an Engineered product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562610" y="8502347"/>
            <a:ext cx="9873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pillar drill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9014" y="7501987"/>
            <a:ext cx="98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an orthographic drawing? 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87359" y="7090005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an Isometric drawing? 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201264" y="8310849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 specification?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49500" y="8816664"/>
            <a:ext cx="98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Numeracy in measurements and distance travelled. 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105872" y="8348807"/>
            <a:ext cx="9873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Marking out materials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533638" y="7202088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Computer Aided Design (CAD)?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7739" y="7223246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 creative design? 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978302" y="8106392"/>
            <a:ext cx="8974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an Engineering drawing? 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387474" y="7297362"/>
            <a:ext cx="7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Tolerance in manufacture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538708" y="7342258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bench hook and Tenon saw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56894" y="8111160"/>
            <a:ext cx="987638" cy="213378"/>
          </a:xfrm>
          <a:prstGeom prst="rect">
            <a:avLst/>
          </a:prstGeom>
        </p:spPr>
      </p:pic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4234083" y="7970062"/>
            <a:ext cx="264491" cy="1695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145221" y="6958500"/>
            <a:ext cx="98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Engineering developments and achievements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200205" y="6965230"/>
            <a:ext cx="1049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Materials in electronic components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73399" y="6146088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Product analysis using ACCESS FMM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932550" y="6059144"/>
            <a:ext cx="690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Creative designing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66521" y="6063834"/>
            <a:ext cx="98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an orthographic drawing? </a:t>
            </a:r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ED3C9E3B-0E45-4F16-8864-8D4530AA727A}"/>
              </a:ext>
            </a:extLst>
          </p:cNvPr>
          <p:cNvCxnSpPr>
            <a:cxnSpLocks/>
          </p:cNvCxnSpPr>
          <p:nvPr/>
        </p:nvCxnSpPr>
        <p:spPr>
          <a:xfrm>
            <a:off x="2325746" y="6455962"/>
            <a:ext cx="17110" cy="17016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ED3C9E3B-0E45-4F16-8864-8D4530AA727A}"/>
              </a:ext>
            </a:extLst>
          </p:cNvPr>
          <p:cNvCxnSpPr>
            <a:cxnSpLocks/>
          </p:cNvCxnSpPr>
          <p:nvPr/>
        </p:nvCxnSpPr>
        <p:spPr>
          <a:xfrm>
            <a:off x="1731911" y="6390752"/>
            <a:ext cx="23470" cy="21135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TextBox 31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375239" y="6089572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Developing a prototype.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314773" y="6943734"/>
            <a:ext cx="8851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Evaluating and comparing products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9312" y="5073916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Engineering materials - timbers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05540" y="5006966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Strength testing materials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634407" y="4961995"/>
            <a:ext cx="87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Movement of sound waves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267539" y="4980729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Interpreting an engineering drawing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07866" y="5871520"/>
            <a:ext cx="9873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jig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137060" y="5807037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pillar drill with a forstener bit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161194" y="4987340"/>
            <a:ext cx="606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belt sander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85699" y="9181551"/>
            <a:ext cx="608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belt sander</a:t>
            </a:r>
          </a:p>
        </p:txBody>
      </p: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564557" y="9050815"/>
            <a:ext cx="42475" cy="1793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66" idx="0"/>
          </p:cNvCxnSpPr>
          <p:nvPr/>
        </p:nvCxnSpPr>
        <p:spPr>
          <a:xfrm flipH="1" flipV="1">
            <a:off x="3589786" y="5664547"/>
            <a:ext cx="40948" cy="1424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TextBox 37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082496" y="5010807"/>
            <a:ext cx="609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coping saw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4387068" y="5278730"/>
            <a:ext cx="0" cy="181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561097" y="4762480"/>
            <a:ext cx="8851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Evaluating and comparing products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661096" y="3967046"/>
            <a:ext cx="98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an orthographic drawing? 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5422066" y="3762371"/>
            <a:ext cx="835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Anthropometrics in design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758834" y="3849763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an Isometric drawing? 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5230890" y="4478916"/>
            <a:ext cx="222577" cy="30869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202838" y="4123356"/>
            <a:ext cx="41124" cy="1168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824167" y="3644315"/>
            <a:ext cx="575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Cutting and filing steel &amp; aluminum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364932" y="3636533"/>
            <a:ext cx="6169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Stock material sizes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90029" y="4633819"/>
            <a:ext cx="8287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Interpreting engineering drawings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605250" y="3687328"/>
            <a:ext cx="7225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Tenon saw, hack saw and plane.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074239" y="4634474"/>
            <a:ext cx="987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Tolerance in manufacture</a:t>
            </a:r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E1E4C1AD-F4E8-4F71-8396-302FAA3305BA}"/>
              </a:ext>
            </a:extLst>
          </p:cNvPr>
          <p:cNvCxnSpPr>
            <a:cxnSpLocks/>
          </p:cNvCxnSpPr>
          <p:nvPr/>
        </p:nvCxnSpPr>
        <p:spPr>
          <a:xfrm flipV="1">
            <a:off x="3582487" y="4482801"/>
            <a:ext cx="17583" cy="1879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B93421F4-B9C8-4724-8B00-963A61B0C216}"/>
              </a:ext>
            </a:extLst>
          </p:cNvPr>
          <p:cNvCxnSpPr>
            <a:cxnSpLocks/>
          </p:cNvCxnSpPr>
          <p:nvPr/>
        </p:nvCxnSpPr>
        <p:spPr>
          <a:xfrm>
            <a:off x="3002629" y="4079426"/>
            <a:ext cx="42698" cy="149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B93421F4-B9C8-4724-8B00-963A61B0C216}"/>
              </a:ext>
            </a:extLst>
          </p:cNvPr>
          <p:cNvCxnSpPr>
            <a:cxnSpLocks/>
          </p:cNvCxnSpPr>
          <p:nvPr/>
        </p:nvCxnSpPr>
        <p:spPr>
          <a:xfrm flipV="1">
            <a:off x="3011263" y="4466973"/>
            <a:ext cx="53779" cy="1532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TextBox 4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645678" y="4590114"/>
            <a:ext cx="598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Producing a lap joint</a:t>
            </a:r>
          </a:p>
        </p:txBody>
      </p: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2400479" y="5714117"/>
            <a:ext cx="40948" cy="1424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772225" y="3656784"/>
            <a:ext cx="6912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Engineering design for a client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32758" y="4571398"/>
            <a:ext cx="8813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is an orthographic &amp; isometric drawing? </a:t>
            </a:r>
          </a:p>
        </p:txBody>
      </p: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B93421F4-B9C8-4724-8B00-963A61B0C216}"/>
              </a:ext>
            </a:extLst>
          </p:cNvPr>
          <p:cNvCxnSpPr>
            <a:cxnSpLocks/>
          </p:cNvCxnSpPr>
          <p:nvPr/>
        </p:nvCxnSpPr>
        <p:spPr>
          <a:xfrm flipH="1" flipV="1">
            <a:off x="1803382" y="4486577"/>
            <a:ext cx="35727" cy="1315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B93421F4-B9C8-4724-8B00-963A61B0C216}"/>
              </a:ext>
            </a:extLst>
          </p:cNvPr>
          <p:cNvCxnSpPr>
            <a:cxnSpLocks/>
          </p:cNvCxnSpPr>
          <p:nvPr/>
        </p:nvCxnSpPr>
        <p:spPr>
          <a:xfrm flipV="1">
            <a:off x="1318027" y="4486497"/>
            <a:ext cx="116124" cy="1651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7" name="TextBox 4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94991" y="4624164"/>
            <a:ext cx="6983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Creative designing in engineering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69680" y="3658231"/>
            <a:ext cx="8813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Materials for a engineering purpose</a:t>
            </a:r>
          </a:p>
        </p:txBody>
      </p: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8" idx="2"/>
          </p:cNvCxnSpPr>
          <p:nvPr/>
        </p:nvCxnSpPr>
        <p:spPr>
          <a:xfrm>
            <a:off x="1310363" y="4073729"/>
            <a:ext cx="179779" cy="1326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" name="TextBox 41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34422" y="4316442"/>
            <a:ext cx="6983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Interpreting engineering drawings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571" y="2667161"/>
            <a:ext cx="751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Understanding electronic components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61164" y="2542150"/>
            <a:ext cx="751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Soldering circuits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58530" y="3272706"/>
            <a:ext cx="751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Understanding a circuit drawing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28819" y="2605549"/>
            <a:ext cx="751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lathe - Knurling</a:t>
            </a: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B93421F4-B9C8-4724-8B00-963A61B0C216}"/>
              </a:ext>
            </a:extLst>
          </p:cNvPr>
          <p:cNvCxnSpPr>
            <a:cxnSpLocks/>
          </p:cNvCxnSpPr>
          <p:nvPr/>
        </p:nvCxnSpPr>
        <p:spPr>
          <a:xfrm>
            <a:off x="3290743" y="3637807"/>
            <a:ext cx="180824" cy="5897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TextBox 4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687641" y="3327853"/>
            <a:ext cx="751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Using a lathe – Knurling and facing off</a:t>
            </a:r>
          </a:p>
        </p:txBody>
      </p: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5FD161CD-E97B-4FE9-B4EE-6C6B68A84CC7}"/>
              </a:ext>
            </a:extLst>
          </p:cNvPr>
          <p:cNvCxnSpPr>
            <a:cxnSpLocks/>
          </p:cNvCxnSpPr>
          <p:nvPr/>
        </p:nvCxnSpPr>
        <p:spPr>
          <a:xfrm flipH="1">
            <a:off x="2776241" y="2789879"/>
            <a:ext cx="63231" cy="17803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TextBox 4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393335" y="2529883"/>
            <a:ext cx="9873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Accuracy in an orthographic drawing? 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630318" y="2544724"/>
            <a:ext cx="783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Accuracy in an isometric drawing? 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641658" y="3344746"/>
            <a:ext cx="78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Materials in Engineering. 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92244" y="3267617"/>
            <a:ext cx="783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Developing orthographic drawings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228761" y="3418800"/>
            <a:ext cx="6036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Use of CAD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49891" y="2629786"/>
            <a:ext cx="78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What  is a creative design? </a:t>
            </a:r>
          </a:p>
        </p:txBody>
      </p: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0E7740CB-AC7A-4FAB-9A24-4452972BBD4C}"/>
              </a:ext>
            </a:extLst>
          </p:cNvPr>
          <p:cNvCxnSpPr>
            <a:cxnSpLocks/>
            <a:stCxn id="432" idx="0"/>
          </p:cNvCxnSpPr>
          <p:nvPr/>
        </p:nvCxnSpPr>
        <p:spPr>
          <a:xfrm flipH="1" flipV="1">
            <a:off x="2445610" y="3245266"/>
            <a:ext cx="84954" cy="1735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86B67F3-C272-405E-9F36-BC1ACAAC50C3}"/>
              </a:ext>
            </a:extLst>
          </p:cNvPr>
          <p:cNvSpPr/>
          <p:nvPr/>
        </p:nvSpPr>
        <p:spPr>
          <a:xfrm>
            <a:off x="5957715" y="663437"/>
            <a:ext cx="675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AC1.1 identify features that contribute to the primary function of engineered products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CBC0A8-008C-4A8E-A181-753A2DACAF99}"/>
              </a:ext>
            </a:extLst>
          </p:cNvPr>
          <p:cNvSpPr/>
          <p:nvPr/>
        </p:nvSpPr>
        <p:spPr>
          <a:xfrm>
            <a:off x="5412112" y="109389"/>
            <a:ext cx="6801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AC1.2 identify features of engineered products that meet requirements of a brief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71949F-9FC5-4F94-9EB7-E471FEF33066}"/>
              </a:ext>
            </a:extLst>
          </p:cNvPr>
          <p:cNvSpPr/>
          <p:nvPr/>
        </p:nvSpPr>
        <p:spPr>
          <a:xfrm>
            <a:off x="4729595" y="596429"/>
            <a:ext cx="783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AC1.3 describe how engineered products function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380008-161C-47A8-B995-3B8491F23AD7}"/>
              </a:ext>
            </a:extLst>
          </p:cNvPr>
          <p:cNvSpPr/>
          <p:nvPr/>
        </p:nvSpPr>
        <p:spPr>
          <a:xfrm>
            <a:off x="4387068" y="966745"/>
            <a:ext cx="682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AC2.1 draw engineering design solutions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4CFE17-7E46-4B47-B102-1E3EFACDEEC9}"/>
              </a:ext>
            </a:extLst>
          </p:cNvPr>
          <p:cNvSpPr/>
          <p:nvPr/>
        </p:nvSpPr>
        <p:spPr>
          <a:xfrm>
            <a:off x="4394983" y="2066086"/>
            <a:ext cx="69377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AC2.2 communicate design idea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A75C7C-E1ED-4EE6-B01E-65F3B1DF3E60}"/>
              </a:ext>
            </a:extLst>
          </p:cNvPr>
          <p:cNvSpPr/>
          <p:nvPr/>
        </p:nvSpPr>
        <p:spPr>
          <a:xfrm>
            <a:off x="3936157" y="534283"/>
            <a:ext cx="6568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AC3.1 develop creative ideas for engineered products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B607A4-3471-4585-B76E-4C1E860278E0}"/>
              </a:ext>
            </a:extLst>
          </p:cNvPr>
          <p:cNvSpPr/>
          <p:nvPr/>
        </p:nvSpPr>
        <p:spPr>
          <a:xfrm>
            <a:off x="3759534" y="2072351"/>
            <a:ext cx="80521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AC3.2 evaluate options for design solutions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F0D2EF-4F6B-4A67-BB9C-8DE632A86185}"/>
              </a:ext>
            </a:extLst>
          </p:cNvPr>
          <p:cNvSpPr/>
          <p:nvPr/>
        </p:nvSpPr>
        <p:spPr>
          <a:xfrm>
            <a:off x="3289499" y="1063322"/>
            <a:ext cx="936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AC3.3 produce design specifications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967B66-A249-45F4-AF2E-40F0D67398B9}"/>
              </a:ext>
            </a:extLst>
          </p:cNvPr>
          <p:cNvSpPr/>
          <p:nvPr/>
        </p:nvSpPr>
        <p:spPr>
          <a:xfrm>
            <a:off x="2987771" y="389559"/>
            <a:ext cx="88245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 </a:t>
            </a:r>
          </a:p>
          <a:p>
            <a:pPr algn="ctr"/>
            <a:r>
              <a:rPr lang="en-GB" sz="700" dirty="0"/>
              <a:t>AC1.1 interpret engineering drawings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04BECDF-9DE4-44C3-A3AE-28E93E231E10}"/>
              </a:ext>
            </a:extLst>
          </p:cNvPr>
          <p:cNvSpPr/>
          <p:nvPr/>
        </p:nvSpPr>
        <p:spPr>
          <a:xfrm>
            <a:off x="2563825" y="1003231"/>
            <a:ext cx="93132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AC1.2 interpret engineering information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FC1ACE-0B83-4072-B3A6-8798036C5D03}"/>
              </a:ext>
            </a:extLst>
          </p:cNvPr>
          <p:cNvSpPr/>
          <p:nvPr/>
        </p:nvSpPr>
        <p:spPr>
          <a:xfrm>
            <a:off x="2417512" y="507707"/>
            <a:ext cx="613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AC2.1 identify resources required</a:t>
            </a: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AC6D6EA7-C4D4-4D91-9123-92D577994124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3012698" y="1418729"/>
            <a:ext cx="16792" cy="3365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906E216A-72FD-4760-939D-F39EB71FB3A8}"/>
              </a:ext>
            </a:extLst>
          </p:cNvPr>
          <p:cNvCxnSpPr>
            <a:cxnSpLocks/>
            <a:stCxn id="37" idx="2"/>
          </p:cNvCxnSpPr>
          <p:nvPr/>
        </p:nvCxnSpPr>
        <p:spPr>
          <a:xfrm>
            <a:off x="2724269" y="1030927"/>
            <a:ext cx="47991" cy="7242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D4C105A7-CD73-4351-A050-31820FA8DCD3}"/>
              </a:ext>
            </a:extLst>
          </p:cNvPr>
          <p:cNvSpPr/>
          <p:nvPr/>
        </p:nvSpPr>
        <p:spPr>
          <a:xfrm>
            <a:off x="3243751" y="2136802"/>
            <a:ext cx="653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AC2.2 sequence required activities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B27BC6D-354A-453F-ABE2-6389F9F1FED2}"/>
              </a:ext>
            </a:extLst>
          </p:cNvPr>
          <p:cNvSpPr/>
          <p:nvPr/>
        </p:nvSpPr>
        <p:spPr>
          <a:xfrm>
            <a:off x="1853687" y="917825"/>
            <a:ext cx="940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AC3.1 use tools in production of  engineering products </a:t>
            </a: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7E094947-53A2-4FE8-BFC6-ACC0F4955252}"/>
              </a:ext>
            </a:extLst>
          </p:cNvPr>
          <p:cNvCxnSpPr>
            <a:cxnSpLocks/>
          </p:cNvCxnSpPr>
          <p:nvPr/>
        </p:nvCxnSpPr>
        <p:spPr>
          <a:xfrm>
            <a:off x="2487882" y="1387599"/>
            <a:ext cx="144728" cy="3656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4063F281-EAB8-4905-B501-9D9AC08E48A1}"/>
              </a:ext>
            </a:extLst>
          </p:cNvPr>
          <p:cNvSpPr/>
          <p:nvPr/>
        </p:nvSpPr>
        <p:spPr>
          <a:xfrm>
            <a:off x="2473324" y="2179614"/>
            <a:ext cx="97314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AC3.2 use equipment in production of engineering products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DE3298-64C6-4FC4-8B8D-7862D0A0B5BD}"/>
              </a:ext>
            </a:extLst>
          </p:cNvPr>
          <p:cNvSpPr/>
          <p:nvPr/>
        </p:nvSpPr>
        <p:spPr>
          <a:xfrm>
            <a:off x="1422361" y="550070"/>
            <a:ext cx="11711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AC4.1 use engineering processes in production of engineered products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68D4AE-3EB3-465E-8BB8-832E3CA22EFE}"/>
              </a:ext>
            </a:extLst>
          </p:cNvPr>
          <p:cNvSpPr/>
          <p:nvPr/>
        </p:nvSpPr>
        <p:spPr>
          <a:xfrm>
            <a:off x="1622840" y="2185784"/>
            <a:ext cx="10428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AC4.2 evaluate quality of engineered products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C3AFD6E-EE8C-4FC5-8185-13EE42EBD1D4}"/>
              </a:ext>
            </a:extLst>
          </p:cNvPr>
          <p:cNvSpPr/>
          <p:nvPr/>
        </p:nvSpPr>
        <p:spPr>
          <a:xfrm>
            <a:off x="1128208" y="1098297"/>
            <a:ext cx="846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LO1 understand effects of engineering achievements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8B9311-5DDE-4DB3-9BE2-C998830B5928}"/>
              </a:ext>
            </a:extLst>
          </p:cNvPr>
          <p:cNvSpPr/>
          <p:nvPr/>
        </p:nvSpPr>
        <p:spPr>
          <a:xfrm>
            <a:off x="681192" y="644231"/>
            <a:ext cx="914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LO2 understand properties of engineering materials</a:t>
            </a:r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B3A5EB70-9FF6-48A5-A8E1-3DE1A89B7A2C}"/>
              </a:ext>
            </a:extLst>
          </p:cNvPr>
          <p:cNvCxnSpPr>
            <a:cxnSpLocks/>
          </p:cNvCxnSpPr>
          <p:nvPr/>
        </p:nvCxnSpPr>
        <p:spPr>
          <a:xfrm flipH="1">
            <a:off x="1625021" y="1560262"/>
            <a:ext cx="34416" cy="1848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A6951B01-4E34-4DF7-8423-BAF5A619964A}"/>
              </a:ext>
            </a:extLst>
          </p:cNvPr>
          <p:cNvCxnSpPr>
            <a:cxnSpLocks/>
            <a:stCxn id="60" idx="2"/>
          </p:cNvCxnSpPr>
          <p:nvPr/>
        </p:nvCxnSpPr>
        <p:spPr>
          <a:xfrm>
            <a:off x="1138460" y="1167451"/>
            <a:ext cx="217817" cy="5845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Rectangle 447">
            <a:extLst>
              <a:ext uri="{FF2B5EF4-FFF2-40B4-BE49-F238E27FC236}">
                <a16:creationId xmlns:a16="http://schemas.microsoft.com/office/drawing/2014/main" id="{57714938-A4DF-40CB-B25A-702D26DF8F33}"/>
              </a:ext>
            </a:extLst>
          </p:cNvPr>
          <p:cNvSpPr/>
          <p:nvPr/>
        </p:nvSpPr>
        <p:spPr>
          <a:xfrm>
            <a:off x="832153" y="2194224"/>
            <a:ext cx="9918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LO3 know forming processes of engineering materials </a:t>
            </a: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E8E39DC9-97E8-443E-BA08-262F60C3FE31}"/>
              </a:ext>
            </a:extLst>
          </p:cNvPr>
          <p:cNvSpPr/>
          <p:nvPr/>
        </p:nvSpPr>
        <p:spPr>
          <a:xfrm>
            <a:off x="1366" y="2201565"/>
            <a:ext cx="9511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LO4 be able to solve engineering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FC8DF2-43F9-49CF-AB97-FDC214DD492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309024" y="5500933"/>
            <a:ext cx="789553" cy="5138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FEEF098-970C-43AB-A3D2-1F616E14CB7A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738304" y="5039662"/>
            <a:ext cx="375544" cy="313111"/>
          </a:xfrm>
          <a:prstGeom prst="rect">
            <a:avLst/>
          </a:prstGeom>
        </p:spPr>
      </p:pic>
      <p:pic>
        <p:nvPicPr>
          <p:cNvPr id="1032" name="Picture 8" descr="Image result for black and white pictures using a tenon saw">
            <a:extLst>
              <a:ext uri="{FF2B5EF4-FFF2-40B4-BE49-F238E27FC236}">
                <a16:creationId xmlns:a16="http://schemas.microsoft.com/office/drawing/2014/main" id="{76027ED0-BF5B-4E45-BFCF-278CBB7E7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" y="9286455"/>
            <a:ext cx="549637" cy="28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8" name="Straight Connector 397">
            <a:extLst>
              <a:ext uri="{FF2B5EF4-FFF2-40B4-BE49-F238E27FC236}">
                <a16:creationId xmlns:a16="http://schemas.microsoft.com/office/drawing/2014/main" id="{F24470D6-9807-4364-9D15-EA1DAB0DE7A6}"/>
              </a:ext>
            </a:extLst>
          </p:cNvPr>
          <p:cNvCxnSpPr>
            <a:cxnSpLocks/>
            <a:stCxn id="424" idx="2"/>
          </p:cNvCxnSpPr>
          <p:nvPr/>
        </p:nvCxnSpPr>
        <p:spPr>
          <a:xfrm>
            <a:off x="1304782" y="2913326"/>
            <a:ext cx="9176" cy="883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Rectangle 276">
            <a:extLst>
              <a:ext uri="{FF2B5EF4-FFF2-40B4-BE49-F238E27FC236}">
                <a16:creationId xmlns:a16="http://schemas.microsoft.com/office/drawing/2014/main" id="{9D125071-E22F-47CC-B969-E50493CA21AC}"/>
              </a:ext>
            </a:extLst>
          </p:cNvPr>
          <p:cNvSpPr/>
          <p:nvPr/>
        </p:nvSpPr>
        <p:spPr>
          <a:xfrm>
            <a:off x="3884153" y="2439833"/>
            <a:ext cx="846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LO1 understand effects of engineering achievements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A78151C6-E6D4-4881-A51C-918BEC5F97D1}"/>
              </a:ext>
            </a:extLst>
          </p:cNvPr>
          <p:cNvSpPr/>
          <p:nvPr/>
        </p:nvSpPr>
        <p:spPr>
          <a:xfrm>
            <a:off x="4546835" y="2442167"/>
            <a:ext cx="914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LO2 understand properties of engineering materials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81EA4260-99DC-4E9B-B8FB-ADAF2011ECE9}"/>
              </a:ext>
            </a:extLst>
          </p:cNvPr>
          <p:cNvSpPr/>
          <p:nvPr/>
        </p:nvSpPr>
        <p:spPr>
          <a:xfrm>
            <a:off x="4356224" y="3271638"/>
            <a:ext cx="9918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LO3 know forming processes of engineering materials </a:t>
            </a: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ECE33630-5D74-4CB2-9F62-A171E80AC17B}"/>
              </a:ext>
            </a:extLst>
          </p:cNvPr>
          <p:cNvSpPr/>
          <p:nvPr/>
        </p:nvSpPr>
        <p:spPr>
          <a:xfrm>
            <a:off x="5888986" y="3255440"/>
            <a:ext cx="9511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LO4 be able to solve engineering problems</a:t>
            </a:r>
          </a:p>
        </p:txBody>
      </p: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E7697E1B-0D2A-45DA-8598-80AF20F33F41}"/>
              </a:ext>
            </a:extLst>
          </p:cNvPr>
          <p:cNvCxnSpPr>
            <a:cxnSpLocks/>
          </p:cNvCxnSpPr>
          <p:nvPr/>
        </p:nvCxnSpPr>
        <p:spPr>
          <a:xfrm>
            <a:off x="4593071" y="2800697"/>
            <a:ext cx="138057" cy="1924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019D50F9-09BF-40E0-9301-F121910C99CE}"/>
              </a:ext>
            </a:extLst>
          </p:cNvPr>
          <p:cNvCxnSpPr>
            <a:cxnSpLocks/>
          </p:cNvCxnSpPr>
          <p:nvPr/>
        </p:nvCxnSpPr>
        <p:spPr>
          <a:xfrm flipH="1" flipV="1">
            <a:off x="4794964" y="3220184"/>
            <a:ext cx="175750" cy="1152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38B9DB56-71EA-4CEC-8396-DB2EE7042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692" y="3474930"/>
            <a:ext cx="438063" cy="30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lack and white pictures lathe">
            <a:extLst>
              <a:ext uri="{FF2B5EF4-FFF2-40B4-BE49-F238E27FC236}">
                <a16:creationId xmlns:a16="http://schemas.microsoft.com/office/drawing/2014/main" id="{2541FD60-8E52-4D39-BF95-8AD773740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859" y="3653520"/>
            <a:ext cx="463636" cy="30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black and white pictures workshop[">
            <a:extLst>
              <a:ext uri="{FF2B5EF4-FFF2-40B4-BE49-F238E27FC236}">
                <a16:creationId xmlns:a16="http://schemas.microsoft.com/office/drawing/2014/main" id="{A34DA54F-CFAA-48B8-88E8-033BEA7C7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83" y="4649261"/>
            <a:ext cx="431098" cy="43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black and white pictures pillar drill">
            <a:extLst>
              <a:ext uri="{FF2B5EF4-FFF2-40B4-BE49-F238E27FC236}">
                <a16:creationId xmlns:a16="http://schemas.microsoft.com/office/drawing/2014/main" id="{D870B2A9-F072-4D82-B1F7-7486F7340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70" y="8152840"/>
            <a:ext cx="440055" cy="44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black and white pictures racing car">
            <a:extLst>
              <a:ext uri="{FF2B5EF4-FFF2-40B4-BE49-F238E27FC236}">
                <a16:creationId xmlns:a16="http://schemas.microsoft.com/office/drawing/2014/main" id="{4616AB79-7E50-4A8E-9F51-D4E608137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869" y="8046289"/>
            <a:ext cx="447371" cy="35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black and white pictures  phones">
            <a:extLst>
              <a:ext uri="{FF2B5EF4-FFF2-40B4-BE49-F238E27FC236}">
                <a16:creationId xmlns:a16="http://schemas.microsoft.com/office/drawing/2014/main" id="{22A20A2B-86BF-4455-9918-4E87FF55F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61" y="6907505"/>
            <a:ext cx="320166" cy="32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black and white pictures  phones">
            <a:extLst>
              <a:ext uri="{FF2B5EF4-FFF2-40B4-BE49-F238E27FC236}">
                <a16:creationId xmlns:a16="http://schemas.microsoft.com/office/drawing/2014/main" id="{9A198190-65ED-4369-9F94-5641A8371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88" y="5798066"/>
            <a:ext cx="181851" cy="32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Image result for black and white pictures  bench hook">
            <a:extLst>
              <a:ext uri="{FF2B5EF4-FFF2-40B4-BE49-F238E27FC236}">
                <a16:creationId xmlns:a16="http://schemas.microsoft.com/office/drawing/2014/main" id="{C6D414F1-0D9E-4721-A440-9B26ADCFA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483" y="7334114"/>
            <a:ext cx="467469" cy="30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F1F63E88-9504-4B7E-943E-9AF19ED1C920}"/>
              </a:ext>
            </a:extLst>
          </p:cNvPr>
          <p:cNvSpPr/>
          <p:nvPr/>
        </p:nvSpPr>
        <p:spPr>
          <a:xfrm>
            <a:off x="1405459" y="-6018"/>
            <a:ext cx="36467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Level 1/2 ENGINEERING</a:t>
            </a:r>
          </a:p>
        </p:txBody>
      </p: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6F21024-A787-4285-B65A-3A8C3833F535}"/>
</file>

<file path=customXml/itemProps2.xml><?xml version="1.0" encoding="utf-8"?>
<ds:datastoreItem xmlns:ds="http://schemas.openxmlformats.org/officeDocument/2006/customXml" ds:itemID="{E3F2F3EB-138D-4C5D-9AB7-1F7B2D37050F}"/>
</file>

<file path=customXml/itemProps3.xml><?xml version="1.0" encoding="utf-8"?>
<ds:datastoreItem xmlns:ds="http://schemas.openxmlformats.org/officeDocument/2006/customXml" ds:itemID="{FD258B83-6D9D-4565-B26A-AD38069747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2124</TotalTime>
  <Words>603</Words>
  <Application>Microsoft Office PowerPoint</Application>
  <PresentationFormat>A4 Paper (210x297 mm)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281</cp:revision>
  <cp:lastPrinted>2020-01-28T16:32:29Z</cp:lastPrinted>
  <dcterms:created xsi:type="dcterms:W3CDTF">2019-10-28T16:02:33Z</dcterms:created>
  <dcterms:modified xsi:type="dcterms:W3CDTF">2023-09-09T14:01:01Z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