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EFC"/>
    <a:srgbClr val="FDCBFB"/>
    <a:srgbClr val="FF99FF"/>
    <a:srgbClr val="FF66CC"/>
    <a:srgbClr val="EAE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60"/>
  </p:normalViewPr>
  <p:slideViewPr>
    <p:cSldViewPr snapToGrid="0">
      <p:cViewPr>
        <p:scale>
          <a:sx n="200" d="100"/>
          <a:sy n="200" d="100"/>
        </p:scale>
        <p:origin x="3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07" tIns="45704" rIns="91407" bIns="4570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07" tIns="45704" rIns="91407" bIns="45704" rtlCol="0"/>
          <a:lstStyle>
            <a:lvl1pPr algn="r">
              <a:defRPr sz="1200"/>
            </a:lvl1pPr>
          </a:lstStyle>
          <a:p>
            <a:fld id="{24D8555F-C3BB-41E5-99E3-408F2C4C712C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7" tIns="45704" rIns="91407" bIns="4570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07" tIns="45704" rIns="91407" bIns="4570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07" tIns="45704" rIns="91407" bIns="4570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07" tIns="45704" rIns="91407" bIns="45704" rtlCol="0" anchor="b"/>
          <a:lstStyle>
            <a:lvl1pPr algn="r">
              <a:defRPr sz="1200"/>
            </a:lvl1pPr>
          </a:lstStyle>
          <a:p>
            <a:fld id="{17B6E8E7-E69B-4E27-B3AE-9C05322EF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55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9788" y="1347788"/>
            <a:ext cx="2516187" cy="3636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84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54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25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1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28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03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48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91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139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29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97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15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41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jpeg"/><Relationship Id="rId3" Type="http://schemas.openxmlformats.org/officeDocument/2006/relationships/image" Target="../media/image1.jpeg"/><Relationship Id="rId21" Type="http://schemas.openxmlformats.org/officeDocument/2006/relationships/image" Target="../media/image19.png"/><Relationship Id="rId34" Type="http://schemas.openxmlformats.org/officeDocument/2006/relationships/image" Target="../media/image32.jpe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24" Type="http://schemas.openxmlformats.org/officeDocument/2006/relationships/image" Target="../media/image22.png"/><Relationship Id="rId32" Type="http://schemas.openxmlformats.org/officeDocument/2006/relationships/image" Target="../media/image30.jpeg"/><Relationship Id="rId5" Type="http://schemas.openxmlformats.org/officeDocument/2006/relationships/image" Target="../media/image3.jpeg"/><Relationship Id="rId15" Type="http://schemas.openxmlformats.org/officeDocument/2006/relationships/image" Target="../media/image13.gif"/><Relationship Id="rId23" Type="http://schemas.openxmlformats.org/officeDocument/2006/relationships/image" Target="../media/image21.png"/><Relationship Id="rId28" Type="http://schemas.openxmlformats.org/officeDocument/2006/relationships/image" Target="../media/image26.gif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jpeg"/><Relationship Id="rId8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" name="Picture 40" descr="Image result for black and white pictures amplifier">
            <a:extLst>
              <a:ext uri="{FF2B5EF4-FFF2-40B4-BE49-F238E27FC236}">
                <a16:creationId xmlns:a16="http://schemas.microsoft.com/office/drawing/2014/main" id="{E8E36162-A091-4AE6-A124-97014D330D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0" y="5329528"/>
            <a:ext cx="495614" cy="424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Related image">
            <a:extLst>
              <a:ext uri="{FF2B5EF4-FFF2-40B4-BE49-F238E27FC236}">
                <a16:creationId xmlns:a16="http://schemas.microsoft.com/office/drawing/2014/main" id="{6903AC75-06BC-4763-8DF2-5B0115A845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65649">
            <a:off x="-34595" y="1940099"/>
            <a:ext cx="784887" cy="16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Related image">
            <a:extLst>
              <a:ext uri="{FF2B5EF4-FFF2-40B4-BE49-F238E27FC236}">
                <a16:creationId xmlns:a16="http://schemas.microsoft.com/office/drawing/2014/main" id="{16823A22-E091-44D0-9DE7-3BFB1FFD00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1829" y="144892"/>
            <a:ext cx="479076" cy="436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Image result for black and white pictures  revision">
            <a:extLst>
              <a:ext uri="{FF2B5EF4-FFF2-40B4-BE49-F238E27FC236}">
                <a16:creationId xmlns:a16="http://schemas.microsoft.com/office/drawing/2014/main" id="{918B007E-4BC3-4C8A-A04B-5991C177D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810" y="2196778"/>
            <a:ext cx="305310" cy="450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9E988923-709B-4CCB-B098-CD05B5A6FB5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10471" y="5732368"/>
            <a:ext cx="429622" cy="429622"/>
          </a:xfrm>
          <a:prstGeom prst="rect">
            <a:avLst/>
          </a:prstGeom>
        </p:spPr>
      </p:pic>
      <p:pic>
        <p:nvPicPr>
          <p:cNvPr id="1056" name="Picture 32" descr="Image result for black and white pictures  creative designing">
            <a:extLst>
              <a:ext uri="{FF2B5EF4-FFF2-40B4-BE49-F238E27FC236}">
                <a16:creationId xmlns:a16="http://schemas.microsoft.com/office/drawing/2014/main" id="{22F49AD6-1770-4634-9CA2-090B8FC7C6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582"/>
          <a:stretch/>
        </p:blipFill>
        <p:spPr bwMode="auto">
          <a:xfrm>
            <a:off x="2609512" y="5967838"/>
            <a:ext cx="507007" cy="499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Image result for black and white pictures  phones">
            <a:extLst>
              <a:ext uri="{FF2B5EF4-FFF2-40B4-BE49-F238E27FC236}">
                <a16:creationId xmlns:a16="http://schemas.microsoft.com/office/drawing/2014/main" id="{1B088045-2FB2-4D66-9ECB-411E9DF41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61" y="6147168"/>
            <a:ext cx="476709" cy="345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Image result for black and white pictures car">
            <a:extLst>
              <a:ext uri="{FF2B5EF4-FFF2-40B4-BE49-F238E27FC236}">
                <a16:creationId xmlns:a16="http://schemas.microsoft.com/office/drawing/2014/main" id="{9DB35666-F7B5-47FC-ACED-CBA1D17E15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534" y="9474806"/>
            <a:ext cx="441187" cy="300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black and white pictures measuring">
            <a:extLst>
              <a:ext uri="{FF2B5EF4-FFF2-40B4-BE49-F238E27FC236}">
                <a16:creationId xmlns:a16="http://schemas.microsoft.com/office/drawing/2014/main" id="{FBF77F26-5444-4CA3-9DF7-738655B63D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206" y="8232375"/>
            <a:ext cx="879317" cy="37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black and white pictures block puppet">
            <a:extLst>
              <a:ext uri="{FF2B5EF4-FFF2-40B4-BE49-F238E27FC236}">
                <a16:creationId xmlns:a16="http://schemas.microsoft.com/office/drawing/2014/main" id="{FCD65FDF-111A-46F8-A26D-B1AFE4FB7C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79"/>
          <a:stretch/>
        </p:blipFill>
        <p:spPr bwMode="auto">
          <a:xfrm>
            <a:off x="2949259" y="7247359"/>
            <a:ext cx="423869" cy="441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28CECBE-5233-40C2-B7FC-11647F2F068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491" y="6468489"/>
            <a:ext cx="726898" cy="50463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3B7156C-AFD6-41CB-B37E-DF3600E0615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8466" y="7881777"/>
            <a:ext cx="564254" cy="439060"/>
          </a:xfrm>
          <a:prstGeom prst="rect">
            <a:avLst/>
          </a:prstGeom>
        </p:spPr>
      </p:pic>
      <p:pic>
        <p:nvPicPr>
          <p:cNvPr id="470" name="Picture 10" descr="Image result for national curriculum">
            <a:extLst>
              <a:ext uri="{FF2B5EF4-FFF2-40B4-BE49-F238E27FC236}">
                <a16:creationId xmlns:a16="http://schemas.microsoft.com/office/drawing/2014/main" id="{C514EA7E-1C80-489C-BEE6-32FD3CE46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634" y="9173019"/>
            <a:ext cx="625081" cy="560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742992" y="7766771"/>
            <a:ext cx="1402154" cy="1246052"/>
          </a:xfrm>
          <a:prstGeom prst="blockArc">
            <a:avLst>
              <a:gd name="adj1" fmla="val 10794187"/>
              <a:gd name="adj2" fmla="val 156513"/>
              <a:gd name="adj3" fmla="val 2821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426775" y="8745130"/>
            <a:ext cx="4486722" cy="35264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4632363" y="6632093"/>
            <a:ext cx="1554620" cy="1275961"/>
          </a:xfrm>
          <a:prstGeom prst="blockArc">
            <a:avLst>
              <a:gd name="adj1" fmla="val 10800009"/>
              <a:gd name="adj2" fmla="val 1572"/>
              <a:gd name="adj3" fmla="val 27649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419746" y="7688720"/>
            <a:ext cx="4409713" cy="3491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1238842" y="6542987"/>
            <a:ext cx="4509840" cy="36028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477365" y="5524727"/>
            <a:ext cx="1505214" cy="1251875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4521333" y="4254348"/>
            <a:ext cx="1567243" cy="1423975"/>
          </a:xfrm>
          <a:prstGeom prst="blockArc">
            <a:avLst>
              <a:gd name="adj1" fmla="val 10800000"/>
              <a:gd name="adj2" fmla="val 1517"/>
              <a:gd name="adj3" fmla="val 26435"/>
            </a:avLst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1157406" y="5397837"/>
            <a:ext cx="3981157" cy="366567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800980" y="4184412"/>
            <a:ext cx="4621461" cy="365542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170768" y="3141322"/>
            <a:ext cx="1633491" cy="1226661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4891647" y="1867614"/>
            <a:ext cx="1589957" cy="1248969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994205" y="2943419"/>
            <a:ext cx="4812841" cy="3392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769313" y="1710111"/>
            <a:ext cx="4918996" cy="3534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997941" y="90712"/>
            <a:ext cx="526978" cy="413286"/>
          </a:xfrm>
          <a:prstGeom prst="triangle">
            <a:avLst>
              <a:gd name="adj" fmla="val 4536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grpSp>
        <p:nvGrpSpPr>
          <p:cNvPr id="7" name="Group 6"/>
          <p:cNvGrpSpPr/>
          <p:nvPr/>
        </p:nvGrpSpPr>
        <p:grpSpPr>
          <a:xfrm>
            <a:off x="5315916" y="7489570"/>
            <a:ext cx="682278" cy="732755"/>
            <a:chOff x="4931897" y="4786025"/>
            <a:chExt cx="682278" cy="732755"/>
          </a:xfrm>
        </p:grpSpPr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ACF0C630-75E2-F848-B9E5-7E5905E2C993}"/>
                </a:ext>
              </a:extLst>
            </p:cNvPr>
            <p:cNvSpPr/>
            <p:nvPr/>
          </p:nvSpPr>
          <p:spPr>
            <a:xfrm>
              <a:off x="4931897" y="4786025"/>
              <a:ext cx="682278" cy="7327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1"/>
            </a:p>
          </p:txBody>
        </p:sp>
        <p:sp>
          <p:nvSpPr>
            <p:cNvPr id="225" name="Oval 224">
              <a:extLst>
                <a:ext uri="{FF2B5EF4-FFF2-40B4-BE49-F238E27FC236}">
                  <a16:creationId xmlns:a16="http://schemas.microsoft.com/office/drawing/2014/main" id="{37258FC4-E633-1F40-B961-0AFD7DEF4AD4}"/>
                </a:ext>
              </a:extLst>
            </p:cNvPr>
            <p:cNvSpPr/>
            <p:nvPr/>
          </p:nvSpPr>
          <p:spPr>
            <a:xfrm>
              <a:off x="5038422" y="4898776"/>
              <a:ext cx="472310" cy="5072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1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42C74E4-6C67-AB42-B00E-14010A9DAB4A}"/>
                </a:ext>
              </a:extLst>
            </p:cNvPr>
            <p:cNvSpPr txBox="1"/>
            <p:nvPr/>
          </p:nvSpPr>
          <p:spPr>
            <a:xfrm>
              <a:off x="5031470" y="4925005"/>
              <a:ext cx="472309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75" b="1" dirty="0"/>
                <a:t>YEAR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A8E84878-B999-3E45-A62E-A5D9A1ABF6E1}"/>
                </a:ext>
              </a:extLst>
            </p:cNvPr>
            <p:cNvSpPr txBox="1"/>
            <p:nvPr/>
          </p:nvSpPr>
          <p:spPr>
            <a:xfrm>
              <a:off x="5045376" y="4944232"/>
              <a:ext cx="472309" cy="5070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95" b="1" dirty="0"/>
                <a:t>8</a:t>
              </a:r>
            </a:p>
          </p:txBody>
        </p:sp>
      </p:grp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5308541" y="8512436"/>
            <a:ext cx="710961" cy="73275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404380" y="8625188"/>
            <a:ext cx="509117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3" idx="0"/>
          </p:cNvCxnSpPr>
          <p:nvPr/>
        </p:nvCxnSpPr>
        <p:spPr>
          <a:xfrm flipV="1">
            <a:off x="4075080" y="9025380"/>
            <a:ext cx="108207" cy="17433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5404802" y="8688838"/>
            <a:ext cx="497686" cy="507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95" b="1" dirty="0"/>
              <a:t>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5398663" y="8677716"/>
            <a:ext cx="492165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5" b="1" dirty="0"/>
              <a:t>YEAR</a:t>
            </a:r>
          </a:p>
        </p:txBody>
      </p: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159687" y="487099"/>
            <a:ext cx="1904980" cy="1205700"/>
          </a:xfrm>
          <a:prstGeom prst="blockArc">
            <a:avLst>
              <a:gd name="adj1" fmla="val 10799998"/>
              <a:gd name="adj2" fmla="val 156513"/>
              <a:gd name="adj3" fmla="val 2821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pic>
        <p:nvPicPr>
          <p:cNvPr id="708" name="Picture 707" descr="A close up of a logo&#10;&#10;Description automatically generated">
            <a:extLst>
              <a:ext uri="{FF2B5EF4-FFF2-40B4-BE49-F238E27FC236}">
                <a16:creationId xmlns:a16="http://schemas.microsoft.com/office/drawing/2014/main" id="{1FDB4158-C97B-485A-9493-41C7BA2E0DF6}"/>
              </a:ext>
            </a:extLst>
          </p:cNvPr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78"/>
          <a:stretch/>
        </p:blipFill>
        <p:spPr>
          <a:xfrm>
            <a:off x="-53977" y="883717"/>
            <a:ext cx="786409" cy="641097"/>
          </a:xfrm>
          <a:prstGeom prst="rect">
            <a:avLst/>
          </a:prstGeom>
        </p:spPr>
      </p:pic>
      <p:sp>
        <p:nvSpPr>
          <p:cNvPr id="226" name="TextBox 22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588035" y="9185727"/>
            <a:ext cx="744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Introduction to the Workshop: </a:t>
            </a:r>
          </a:p>
          <a:p>
            <a:pPr algn="ctr"/>
            <a:r>
              <a:rPr lang="en-US" sz="700" dirty="0"/>
              <a:t>Health and Safety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565" y="9561531"/>
            <a:ext cx="272315" cy="272315"/>
          </a:xfrm>
          <a:prstGeom prst="rect">
            <a:avLst/>
          </a:prstGeom>
        </p:spPr>
      </p:pic>
      <p:sp>
        <p:nvSpPr>
          <p:cNvPr id="228" name="TextBox 22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567561" y="9494098"/>
            <a:ext cx="96044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Baseline Assessment: </a:t>
            </a:r>
          </a:p>
          <a:p>
            <a:pPr algn="ctr"/>
            <a:r>
              <a:rPr lang="en-US" sz="700" dirty="0"/>
              <a:t>What do you already know about DT?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245" y="9199718"/>
            <a:ext cx="299670" cy="299670"/>
          </a:xfrm>
          <a:prstGeom prst="rect">
            <a:avLst/>
          </a:prstGeom>
        </p:spPr>
      </p:pic>
      <p:sp>
        <p:nvSpPr>
          <p:cNvPr id="233" name="Oval 232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2926278" y="8527051"/>
            <a:ext cx="1065455" cy="701916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</a:rPr>
              <a:t>Bird house</a:t>
            </a:r>
          </a:p>
        </p:txBody>
      </p:sp>
      <p:sp>
        <p:nvSpPr>
          <p:cNvPr id="235" name="Oval 234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454795" y="8058521"/>
            <a:ext cx="964427" cy="682468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</a:rPr>
              <a:t>Wind powered car</a:t>
            </a:r>
          </a:p>
        </p:txBody>
      </p:sp>
      <p:sp>
        <p:nvSpPr>
          <p:cNvPr id="239" name="Oval 238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4838335" y="6213987"/>
            <a:ext cx="918452" cy="720384"/>
          </a:xfrm>
          <a:prstGeom prst="ellipse">
            <a:avLst/>
          </a:prstGeom>
          <a:solidFill>
            <a:schemeClr val="bg1"/>
          </a:solidFill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Engineering design </a:t>
            </a:r>
          </a:p>
        </p:txBody>
      </p:sp>
      <p:sp>
        <p:nvSpPr>
          <p:cNvPr id="240" name="Oval 239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83039" y="5585611"/>
            <a:ext cx="706306" cy="674143"/>
          </a:xfrm>
          <a:prstGeom prst="ellipse">
            <a:avLst/>
          </a:prstGeom>
          <a:solidFill>
            <a:schemeClr val="bg1"/>
          </a:solidFill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4639560" y="5166276"/>
            <a:ext cx="712250" cy="732755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244" name="Oval 243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4751396" y="5278299"/>
            <a:ext cx="488577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4743042" y="5351016"/>
            <a:ext cx="477607" cy="507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95" b="1" dirty="0"/>
              <a:t>9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4728223" y="5355911"/>
            <a:ext cx="472309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5" b="1" dirty="0"/>
              <a:t>YEAR</a:t>
            </a:r>
          </a:p>
        </p:txBody>
      </p: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4625175" y="9024888"/>
            <a:ext cx="110044" cy="19103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002149" y="9402245"/>
            <a:ext cx="987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What is aerodynamics? </a:t>
            </a:r>
          </a:p>
        </p:txBody>
      </p: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2817485" y="9054259"/>
            <a:ext cx="58372" cy="22186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2495823" y="9008598"/>
            <a:ext cx="15426" cy="39530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721868" y="8846854"/>
            <a:ext cx="343428" cy="9481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916009" y="8986942"/>
            <a:ext cx="365024" cy="4069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1411527" y="7373998"/>
            <a:ext cx="90061" cy="35755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959558" y="7786666"/>
            <a:ext cx="209092" cy="4841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4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670" y="8544358"/>
            <a:ext cx="509639" cy="509639"/>
          </a:xfrm>
          <a:prstGeom prst="rect">
            <a:avLst/>
          </a:prstGeom>
        </p:spPr>
      </p:pic>
      <p:sp>
        <p:nvSpPr>
          <p:cNvPr id="296" name="Oval 295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563645" y="3970660"/>
            <a:ext cx="734503" cy="73275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297" name="Oval 296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638555" y="4079202"/>
            <a:ext cx="529612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601036" y="4097032"/>
            <a:ext cx="613965" cy="507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95" b="1" dirty="0"/>
              <a:t>10</a:t>
            </a:r>
          </a:p>
        </p:txBody>
      </p:sp>
      <p:sp>
        <p:nvSpPr>
          <p:cNvPr id="301" name="TextBox 300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637567" y="4084371"/>
            <a:ext cx="472309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5" b="1" dirty="0"/>
              <a:t>YEAR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5581990" y="1584239"/>
            <a:ext cx="734503" cy="732755"/>
            <a:chOff x="5153870" y="1140919"/>
            <a:chExt cx="734503" cy="732755"/>
          </a:xfrm>
        </p:grpSpPr>
        <p:sp>
          <p:nvSpPr>
            <p:cNvPr id="306" name="Oval 305">
              <a:extLst>
                <a:ext uri="{FF2B5EF4-FFF2-40B4-BE49-F238E27FC236}">
                  <a16:creationId xmlns:a16="http://schemas.microsoft.com/office/drawing/2014/main" id="{67D857C8-6DBF-1441-BED6-4FF1EB531C36}"/>
                </a:ext>
              </a:extLst>
            </p:cNvPr>
            <p:cNvSpPr/>
            <p:nvPr/>
          </p:nvSpPr>
          <p:spPr>
            <a:xfrm>
              <a:off x="5153870" y="1140919"/>
              <a:ext cx="734503" cy="732755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1"/>
            </a:p>
          </p:txBody>
        </p:sp>
        <p:sp>
          <p:nvSpPr>
            <p:cNvPr id="307" name="Oval 306">
              <a:extLst>
                <a:ext uri="{FF2B5EF4-FFF2-40B4-BE49-F238E27FC236}">
                  <a16:creationId xmlns:a16="http://schemas.microsoft.com/office/drawing/2014/main" id="{FA468CC4-DA3D-D04C-A0F3-908B66B1ED58}"/>
                </a:ext>
              </a:extLst>
            </p:cNvPr>
            <p:cNvSpPr/>
            <p:nvPr/>
          </p:nvSpPr>
          <p:spPr>
            <a:xfrm>
              <a:off x="5254626" y="1245131"/>
              <a:ext cx="529612" cy="5072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1"/>
            </a:p>
          </p:txBody>
        </p:sp>
        <p:sp>
          <p:nvSpPr>
            <p:cNvPr id="309" name="TextBox 308">
              <a:extLst>
                <a:ext uri="{FF2B5EF4-FFF2-40B4-BE49-F238E27FC236}">
                  <a16:creationId xmlns:a16="http://schemas.microsoft.com/office/drawing/2014/main" id="{B87A07DE-C984-5043-ABB4-D3D967D43357}"/>
                </a:ext>
              </a:extLst>
            </p:cNvPr>
            <p:cNvSpPr txBox="1"/>
            <p:nvPr/>
          </p:nvSpPr>
          <p:spPr>
            <a:xfrm>
              <a:off x="5212449" y="1303654"/>
              <a:ext cx="613965" cy="5070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95" b="1" dirty="0"/>
                <a:t>11</a:t>
              </a:r>
            </a:p>
          </p:txBody>
        </p:sp>
        <p:sp>
          <p:nvSpPr>
            <p:cNvPr id="310" name="TextBox 309">
              <a:extLst>
                <a:ext uri="{FF2B5EF4-FFF2-40B4-BE49-F238E27FC236}">
                  <a16:creationId xmlns:a16="http://schemas.microsoft.com/office/drawing/2014/main" id="{2BE9DFE9-D2AE-C14C-AB63-41C6DF192559}"/>
                </a:ext>
              </a:extLst>
            </p:cNvPr>
            <p:cNvSpPr txBox="1"/>
            <p:nvPr/>
          </p:nvSpPr>
          <p:spPr>
            <a:xfrm>
              <a:off x="5270169" y="1264505"/>
              <a:ext cx="472309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75" b="1" dirty="0"/>
                <a:t>YEAR</a:t>
              </a:r>
            </a:p>
          </p:txBody>
        </p:sp>
      </p:grp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2053623" y="9052627"/>
            <a:ext cx="42475" cy="17937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76787" y="5731127"/>
            <a:ext cx="7280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Boat - maritime</a:t>
            </a:r>
          </a:p>
        </p:txBody>
      </p:sp>
      <p:sp>
        <p:nvSpPr>
          <p:cNvPr id="330" name="Oval 329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2070850" y="3967046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2" name="Oval 331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4272196" y="3989314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3" name="TextBox 332"/>
          <p:cNvSpPr txBox="1"/>
          <p:nvPr/>
        </p:nvSpPr>
        <p:spPr>
          <a:xfrm>
            <a:off x="2100724" y="4221656"/>
            <a:ext cx="728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Desk tidy </a:t>
            </a:r>
            <a:endParaRPr lang="en-GB" sz="800" b="1" dirty="0"/>
          </a:p>
        </p:txBody>
      </p:sp>
      <p:sp>
        <p:nvSpPr>
          <p:cNvPr id="334" name="Oval 333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221966" y="3178884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5" name="Oval 334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200205" y="2703913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6" name="Oval 335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272464" y="2718676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7" name="Oval 336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4771693" y="1470357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8" name="Oval 337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1741739" y="1460664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9" name="Oval 338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45430" y="1441828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41" name="TextBox 340"/>
          <p:cNvSpPr txBox="1"/>
          <p:nvPr/>
        </p:nvSpPr>
        <p:spPr>
          <a:xfrm>
            <a:off x="4765462" y="1547329"/>
            <a:ext cx="728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NEA Engineering design </a:t>
            </a:r>
          </a:p>
          <a:p>
            <a:pPr algn="ctr"/>
            <a:endParaRPr lang="en-GB" sz="600" b="1" dirty="0"/>
          </a:p>
        </p:txBody>
      </p:sp>
      <p:sp>
        <p:nvSpPr>
          <p:cNvPr id="342" name="TextBox 341"/>
          <p:cNvSpPr txBox="1"/>
          <p:nvPr/>
        </p:nvSpPr>
        <p:spPr>
          <a:xfrm>
            <a:off x="1737447" y="1656721"/>
            <a:ext cx="7280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EXAM REVISION</a:t>
            </a:r>
          </a:p>
        </p:txBody>
      </p: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733538" y="5351849"/>
            <a:ext cx="294364" cy="1398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2068892" y="5249686"/>
            <a:ext cx="51279" cy="21387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189282" y="2916143"/>
            <a:ext cx="7425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b="1" dirty="0"/>
              <a:t>Computer design </a:t>
            </a:r>
          </a:p>
        </p:txBody>
      </p:sp>
      <p:sp>
        <p:nvSpPr>
          <p:cNvPr id="9" name="Rectangle 8"/>
          <p:cNvSpPr/>
          <p:nvPr/>
        </p:nvSpPr>
        <p:spPr>
          <a:xfrm>
            <a:off x="213307" y="3350871"/>
            <a:ext cx="7495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b="1" dirty="0"/>
              <a:t>Engineering manufacture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547" y="7940554"/>
            <a:ext cx="325909" cy="29160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658" y="3625414"/>
            <a:ext cx="459451" cy="431590"/>
          </a:xfrm>
          <a:prstGeom prst="rect">
            <a:avLst/>
          </a:prstGeom>
        </p:spPr>
      </p:pic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1448808" y="5248711"/>
            <a:ext cx="184207" cy="2219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2769363" y="5239805"/>
            <a:ext cx="7350" cy="2467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266" idx="0"/>
          </p:cNvCxnSpPr>
          <p:nvPr/>
        </p:nvCxnSpPr>
        <p:spPr>
          <a:xfrm flipH="1" flipV="1">
            <a:off x="3333057" y="7971728"/>
            <a:ext cx="93974" cy="13466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3736935" y="7565811"/>
            <a:ext cx="18627" cy="15452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262" idx="2"/>
          </p:cNvCxnSpPr>
          <p:nvPr/>
        </p:nvCxnSpPr>
        <p:spPr>
          <a:xfrm>
            <a:off x="2027312" y="7509865"/>
            <a:ext cx="46735" cy="24767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3597535" y="6802982"/>
            <a:ext cx="51708" cy="16913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695903" y="1583281"/>
            <a:ext cx="4539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800" b="1" dirty="0"/>
              <a:t>FINAL </a:t>
            </a:r>
          </a:p>
          <a:p>
            <a:pPr algn="ctr"/>
            <a:r>
              <a:rPr lang="en-GB" sz="800" b="1"/>
              <a:t>EXAM</a:t>
            </a:r>
            <a:endParaRPr lang="en-GB" sz="800" b="1" dirty="0"/>
          </a:p>
        </p:txBody>
      </p: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987242" y="3236843"/>
            <a:ext cx="317526" cy="2098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endCxn id="334" idx="0"/>
          </p:cNvCxnSpPr>
          <p:nvPr/>
        </p:nvCxnSpPr>
        <p:spPr>
          <a:xfrm>
            <a:off x="537273" y="3044087"/>
            <a:ext cx="46438" cy="13479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5238596" y="2706996"/>
            <a:ext cx="13912" cy="2775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5581993" y="1387599"/>
            <a:ext cx="414618" cy="40188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18" idx="2"/>
            <a:endCxn id="337" idx="0"/>
          </p:cNvCxnSpPr>
          <p:nvPr/>
        </p:nvCxnSpPr>
        <p:spPr>
          <a:xfrm>
            <a:off x="5121571" y="1119649"/>
            <a:ext cx="11867" cy="35070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endCxn id="42" idx="0"/>
          </p:cNvCxnSpPr>
          <p:nvPr/>
        </p:nvCxnSpPr>
        <p:spPr>
          <a:xfrm flipH="1">
            <a:off x="3228811" y="1053261"/>
            <a:ext cx="110721" cy="65685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1852321" y="949422"/>
            <a:ext cx="112175" cy="5266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1" name="TextBox 330"/>
          <p:cNvSpPr txBox="1"/>
          <p:nvPr/>
        </p:nvSpPr>
        <p:spPr>
          <a:xfrm>
            <a:off x="4269932" y="4182715"/>
            <a:ext cx="728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Engineering manufacture - toolkit</a:t>
            </a:r>
          </a:p>
        </p:txBody>
      </p: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386" idx="2"/>
          </p:cNvCxnSpPr>
          <p:nvPr/>
        </p:nvCxnSpPr>
        <p:spPr>
          <a:xfrm flipH="1">
            <a:off x="5657271" y="4070148"/>
            <a:ext cx="182304" cy="2960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3438089" y="5290859"/>
            <a:ext cx="0" cy="18166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285" idx="2"/>
          </p:cNvCxnSpPr>
          <p:nvPr/>
        </p:nvCxnSpPr>
        <p:spPr>
          <a:xfrm flipH="1">
            <a:off x="4838437" y="7650035"/>
            <a:ext cx="193945" cy="8974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118677" y="8341509"/>
            <a:ext cx="673981" cy="12926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Experience a wide range of fun and exciting projects that teach you valuable skills in the workshop, understanding different materials and how they work.</a:t>
            </a:r>
            <a:endParaRPr lang="en-US" sz="600" dirty="0"/>
          </a:p>
        </p:txBody>
      </p:sp>
      <p:sp>
        <p:nvSpPr>
          <p:cNvPr id="227" name="TextBox 226"/>
          <p:cNvSpPr txBox="1"/>
          <p:nvPr/>
        </p:nvSpPr>
        <p:spPr>
          <a:xfrm>
            <a:off x="6132504" y="6578893"/>
            <a:ext cx="654906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Work in more depth on projects, honing your practical skills, improving your resilience &amp; problem solving whilst developing independence in the workshop.</a:t>
            </a:r>
            <a:endParaRPr lang="en-US" sz="600" dirty="0"/>
          </a:p>
        </p:txBody>
      </p: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4050776" y="4101014"/>
            <a:ext cx="23918" cy="18979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1849002" y="4035372"/>
            <a:ext cx="156733" cy="20481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420" idx="0"/>
          </p:cNvCxnSpPr>
          <p:nvPr/>
        </p:nvCxnSpPr>
        <p:spPr>
          <a:xfrm flipV="1">
            <a:off x="314776" y="4126403"/>
            <a:ext cx="205047" cy="19003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Oval 219">
            <a:extLst>
              <a:ext uri="{FF2B5EF4-FFF2-40B4-BE49-F238E27FC236}">
                <a16:creationId xmlns:a16="http://schemas.microsoft.com/office/drawing/2014/main" id="{4D57D0B7-0084-4D5E-8FB9-190F12FD8FA7}"/>
              </a:ext>
            </a:extLst>
          </p:cNvPr>
          <p:cNvSpPr/>
          <p:nvPr/>
        </p:nvSpPr>
        <p:spPr>
          <a:xfrm>
            <a:off x="3300943" y="1440093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E3AB802A-828A-4F89-8FB8-7E9AE8F058C8}"/>
              </a:ext>
            </a:extLst>
          </p:cNvPr>
          <p:cNvSpPr txBox="1"/>
          <p:nvPr/>
        </p:nvSpPr>
        <p:spPr>
          <a:xfrm>
            <a:off x="3268770" y="1598833"/>
            <a:ext cx="7776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/>
              <a:t>NEA Producing engineering products</a:t>
            </a:r>
          </a:p>
        </p:txBody>
      </p: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95520051-C295-45DC-A556-40C8D6B8BF9E}"/>
              </a:ext>
            </a:extLst>
          </p:cNvPr>
          <p:cNvCxnSpPr>
            <a:cxnSpLocks/>
          </p:cNvCxnSpPr>
          <p:nvPr/>
        </p:nvCxnSpPr>
        <p:spPr>
          <a:xfrm>
            <a:off x="2653039" y="8530015"/>
            <a:ext cx="3391" cy="23896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321D2FB4-932D-4FC3-BBA9-40480CFF5E07}"/>
              </a:ext>
            </a:extLst>
          </p:cNvPr>
          <p:cNvCxnSpPr>
            <a:cxnSpLocks/>
            <a:stCxn id="252" idx="2"/>
          </p:cNvCxnSpPr>
          <p:nvPr/>
        </p:nvCxnSpPr>
        <p:spPr>
          <a:xfrm flipH="1">
            <a:off x="1989669" y="8702402"/>
            <a:ext cx="66615" cy="8949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A92333D3-DB50-413F-9296-5293302E540A}"/>
              </a:ext>
            </a:extLst>
          </p:cNvPr>
          <p:cNvCxnSpPr>
            <a:cxnSpLocks/>
          </p:cNvCxnSpPr>
          <p:nvPr/>
        </p:nvCxnSpPr>
        <p:spPr>
          <a:xfrm flipH="1">
            <a:off x="1342503" y="8595124"/>
            <a:ext cx="184111" cy="1500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05D6A82C-A28D-416A-A9FE-C926BA7A947B}"/>
              </a:ext>
            </a:extLst>
          </p:cNvPr>
          <p:cNvCxnSpPr>
            <a:cxnSpLocks/>
          </p:cNvCxnSpPr>
          <p:nvPr/>
        </p:nvCxnSpPr>
        <p:spPr>
          <a:xfrm>
            <a:off x="840397" y="7457008"/>
            <a:ext cx="507499" cy="36775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TextBox 257">
            <a:extLst>
              <a:ext uri="{FF2B5EF4-FFF2-40B4-BE49-F238E27FC236}">
                <a16:creationId xmlns:a16="http://schemas.microsoft.com/office/drawing/2014/main" id="{87A3B181-047D-4131-8396-16DCB6D2A574}"/>
              </a:ext>
            </a:extLst>
          </p:cNvPr>
          <p:cNvSpPr txBox="1"/>
          <p:nvPr/>
        </p:nvSpPr>
        <p:spPr>
          <a:xfrm>
            <a:off x="5881190" y="6168099"/>
            <a:ext cx="930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Review of the Workshop: </a:t>
            </a:r>
          </a:p>
          <a:p>
            <a:pPr algn="ctr"/>
            <a:r>
              <a:rPr lang="en-US" sz="800" dirty="0"/>
              <a:t>Health and Safety</a:t>
            </a:r>
          </a:p>
        </p:txBody>
      </p: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BBF4D3F3-1848-4EBF-8017-ADAE7CDA8EF4}"/>
              </a:ext>
            </a:extLst>
          </p:cNvPr>
          <p:cNvCxnSpPr>
            <a:cxnSpLocks/>
          </p:cNvCxnSpPr>
          <p:nvPr/>
        </p:nvCxnSpPr>
        <p:spPr>
          <a:xfrm flipH="1">
            <a:off x="5806352" y="6593488"/>
            <a:ext cx="267286" cy="18887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>
            <a:extLst>
              <a:ext uri="{FF2B5EF4-FFF2-40B4-BE49-F238E27FC236}">
                <a16:creationId xmlns:a16="http://schemas.microsoft.com/office/drawing/2014/main" id="{ED3C9E3B-0E45-4F16-8864-8D4530AA727A}"/>
              </a:ext>
            </a:extLst>
          </p:cNvPr>
          <p:cNvCxnSpPr>
            <a:cxnSpLocks/>
          </p:cNvCxnSpPr>
          <p:nvPr/>
        </p:nvCxnSpPr>
        <p:spPr>
          <a:xfrm>
            <a:off x="4036591" y="6433237"/>
            <a:ext cx="17110" cy="1701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>
            <a:extLst>
              <a:ext uri="{FF2B5EF4-FFF2-40B4-BE49-F238E27FC236}">
                <a16:creationId xmlns:a16="http://schemas.microsoft.com/office/drawing/2014/main" id="{733E61D2-9674-4F8F-9E51-2B4096F6BA25}"/>
              </a:ext>
            </a:extLst>
          </p:cNvPr>
          <p:cNvCxnSpPr>
            <a:cxnSpLocks/>
          </p:cNvCxnSpPr>
          <p:nvPr/>
        </p:nvCxnSpPr>
        <p:spPr>
          <a:xfrm>
            <a:off x="3338365" y="6373048"/>
            <a:ext cx="49093" cy="2670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>
            <a:extLst>
              <a:ext uri="{FF2B5EF4-FFF2-40B4-BE49-F238E27FC236}">
                <a16:creationId xmlns:a16="http://schemas.microsoft.com/office/drawing/2014/main" id="{6538EE75-026F-489A-A683-5BAE4814F900}"/>
              </a:ext>
            </a:extLst>
          </p:cNvPr>
          <p:cNvCxnSpPr>
            <a:cxnSpLocks/>
          </p:cNvCxnSpPr>
          <p:nvPr/>
        </p:nvCxnSpPr>
        <p:spPr>
          <a:xfrm flipH="1" flipV="1">
            <a:off x="1934042" y="6819328"/>
            <a:ext cx="32782" cy="34181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>
            <a:extLst>
              <a:ext uri="{FF2B5EF4-FFF2-40B4-BE49-F238E27FC236}">
                <a16:creationId xmlns:a16="http://schemas.microsoft.com/office/drawing/2014/main" id="{0DE846DA-A3E5-4C5B-A209-3EE2100D25E5}"/>
              </a:ext>
            </a:extLst>
          </p:cNvPr>
          <p:cNvCxnSpPr>
            <a:cxnSpLocks/>
            <a:stCxn id="263" idx="0"/>
          </p:cNvCxnSpPr>
          <p:nvPr/>
        </p:nvCxnSpPr>
        <p:spPr>
          <a:xfrm flipV="1">
            <a:off x="611413" y="6780802"/>
            <a:ext cx="420723" cy="44244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D2D87EE0-B542-447D-9FD0-44F17360D885}"/>
              </a:ext>
            </a:extLst>
          </p:cNvPr>
          <p:cNvCxnSpPr>
            <a:cxnSpLocks/>
          </p:cNvCxnSpPr>
          <p:nvPr/>
        </p:nvCxnSpPr>
        <p:spPr>
          <a:xfrm flipH="1" flipV="1">
            <a:off x="1440046" y="5721563"/>
            <a:ext cx="249022" cy="38033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F2658188-64AA-4201-8C27-C555C329B80E}"/>
              </a:ext>
            </a:extLst>
          </p:cNvPr>
          <p:cNvCxnSpPr>
            <a:cxnSpLocks/>
          </p:cNvCxnSpPr>
          <p:nvPr/>
        </p:nvCxnSpPr>
        <p:spPr>
          <a:xfrm flipH="1" flipV="1">
            <a:off x="4489571" y="6831479"/>
            <a:ext cx="36093" cy="14157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Connector 299">
            <a:extLst>
              <a:ext uri="{FF2B5EF4-FFF2-40B4-BE49-F238E27FC236}">
                <a16:creationId xmlns:a16="http://schemas.microsoft.com/office/drawing/2014/main" id="{BF736A56-A1BB-4C1F-A531-814665BF3775}"/>
              </a:ext>
            </a:extLst>
          </p:cNvPr>
          <p:cNvCxnSpPr>
            <a:cxnSpLocks/>
          </p:cNvCxnSpPr>
          <p:nvPr/>
        </p:nvCxnSpPr>
        <p:spPr>
          <a:xfrm flipH="1" flipV="1">
            <a:off x="3584894" y="6782359"/>
            <a:ext cx="51708" cy="16913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>
            <a:extLst>
              <a:ext uri="{FF2B5EF4-FFF2-40B4-BE49-F238E27FC236}">
                <a16:creationId xmlns:a16="http://schemas.microsoft.com/office/drawing/2014/main" id="{7493CD62-D11E-4276-A8B3-68D2102D6A21}"/>
              </a:ext>
            </a:extLst>
          </p:cNvPr>
          <p:cNvCxnSpPr>
            <a:cxnSpLocks/>
            <a:stCxn id="324" idx="0"/>
          </p:cNvCxnSpPr>
          <p:nvPr/>
        </p:nvCxnSpPr>
        <p:spPr>
          <a:xfrm flipH="1" flipV="1">
            <a:off x="2701033" y="6827286"/>
            <a:ext cx="56293" cy="11644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>
            <a:extLst>
              <a:ext uri="{FF2B5EF4-FFF2-40B4-BE49-F238E27FC236}">
                <a16:creationId xmlns:a16="http://schemas.microsoft.com/office/drawing/2014/main" id="{4BFB7BC0-183D-42F2-8102-76136D75549C}"/>
              </a:ext>
            </a:extLst>
          </p:cNvPr>
          <p:cNvCxnSpPr>
            <a:cxnSpLocks/>
          </p:cNvCxnSpPr>
          <p:nvPr/>
        </p:nvCxnSpPr>
        <p:spPr>
          <a:xfrm flipV="1">
            <a:off x="1372934" y="6846982"/>
            <a:ext cx="12569" cy="22796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E8BA0004-1963-4E70-94AE-C29B60FB6081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5471449" y="1063496"/>
            <a:ext cx="280731" cy="5733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520A63C0-DA15-4188-9DF4-36A3774A3410}"/>
              </a:ext>
            </a:extLst>
          </p:cNvPr>
          <p:cNvCxnSpPr>
            <a:cxnSpLocks/>
            <a:stCxn id="20" idx="2"/>
          </p:cNvCxnSpPr>
          <p:nvPr/>
        </p:nvCxnSpPr>
        <p:spPr>
          <a:xfrm flipH="1">
            <a:off x="4658872" y="1489965"/>
            <a:ext cx="69328" cy="25010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4FD03D94-F727-4E0B-9068-1612BEA0F5BF}"/>
              </a:ext>
            </a:extLst>
          </p:cNvPr>
          <p:cNvCxnSpPr>
            <a:cxnSpLocks/>
          </p:cNvCxnSpPr>
          <p:nvPr/>
        </p:nvCxnSpPr>
        <p:spPr>
          <a:xfrm flipH="1" flipV="1">
            <a:off x="6087380" y="3061394"/>
            <a:ext cx="13622" cy="24060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54FAD41A-31EF-414F-BF9F-675C3FD85EEE}"/>
              </a:ext>
            </a:extLst>
          </p:cNvPr>
          <p:cNvCxnSpPr>
            <a:cxnSpLocks/>
          </p:cNvCxnSpPr>
          <p:nvPr/>
        </p:nvCxnSpPr>
        <p:spPr>
          <a:xfrm flipH="1" flipV="1">
            <a:off x="4523821" y="2018449"/>
            <a:ext cx="141682" cy="1008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AB74AC02-6BEB-42E1-99CA-DFBD0780F6C5}"/>
              </a:ext>
            </a:extLst>
          </p:cNvPr>
          <p:cNvCxnSpPr>
            <a:cxnSpLocks/>
          </p:cNvCxnSpPr>
          <p:nvPr/>
        </p:nvCxnSpPr>
        <p:spPr>
          <a:xfrm flipV="1">
            <a:off x="4102319" y="2021038"/>
            <a:ext cx="227461" cy="9547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3B7B94C6-E534-40AB-B389-48F5BE12E42A}"/>
              </a:ext>
            </a:extLst>
          </p:cNvPr>
          <p:cNvCxnSpPr>
            <a:cxnSpLocks/>
            <a:stCxn id="433" idx="2"/>
          </p:cNvCxnSpPr>
          <p:nvPr/>
        </p:nvCxnSpPr>
        <p:spPr>
          <a:xfrm>
            <a:off x="2441427" y="2937563"/>
            <a:ext cx="33899" cy="6465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033EACB4-E88E-48BC-8EBB-EBCBCF4DFD1F}"/>
              </a:ext>
            </a:extLst>
          </p:cNvPr>
          <p:cNvCxnSpPr>
            <a:cxnSpLocks/>
          </p:cNvCxnSpPr>
          <p:nvPr/>
        </p:nvCxnSpPr>
        <p:spPr>
          <a:xfrm>
            <a:off x="4383762" y="1369053"/>
            <a:ext cx="106052" cy="37125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87C58E0D-21EA-4166-BE3C-2C7D09028E9F}"/>
              </a:ext>
            </a:extLst>
          </p:cNvPr>
          <p:cNvCxnSpPr>
            <a:cxnSpLocks/>
          </p:cNvCxnSpPr>
          <p:nvPr/>
        </p:nvCxnSpPr>
        <p:spPr>
          <a:xfrm>
            <a:off x="3955333" y="1354965"/>
            <a:ext cx="189888" cy="38534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564358F9-E195-4CC6-A9DE-6379DBBBE05C}"/>
              </a:ext>
            </a:extLst>
          </p:cNvPr>
          <p:cNvCxnSpPr>
            <a:cxnSpLocks/>
          </p:cNvCxnSpPr>
          <p:nvPr/>
        </p:nvCxnSpPr>
        <p:spPr>
          <a:xfrm flipH="1" flipV="1">
            <a:off x="3212163" y="2022626"/>
            <a:ext cx="221468" cy="19091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6E6E200A-18C0-48E4-8B08-21B23F278540}"/>
              </a:ext>
            </a:extLst>
          </p:cNvPr>
          <p:cNvCxnSpPr>
            <a:cxnSpLocks/>
          </p:cNvCxnSpPr>
          <p:nvPr/>
        </p:nvCxnSpPr>
        <p:spPr>
          <a:xfrm flipV="1">
            <a:off x="2886469" y="2038537"/>
            <a:ext cx="110461" cy="184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F35AF4E0-2AF8-4749-A449-2889BA87A424}"/>
              </a:ext>
            </a:extLst>
          </p:cNvPr>
          <p:cNvCxnSpPr>
            <a:cxnSpLocks/>
          </p:cNvCxnSpPr>
          <p:nvPr/>
        </p:nvCxnSpPr>
        <p:spPr>
          <a:xfrm flipV="1">
            <a:off x="2525360" y="2001528"/>
            <a:ext cx="98509" cy="1523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30CAF1B2-79A9-44B1-A5DD-589C09BAD6F2}"/>
              </a:ext>
            </a:extLst>
          </p:cNvPr>
          <p:cNvCxnSpPr>
            <a:cxnSpLocks/>
          </p:cNvCxnSpPr>
          <p:nvPr/>
        </p:nvCxnSpPr>
        <p:spPr>
          <a:xfrm flipV="1">
            <a:off x="1519080" y="2009297"/>
            <a:ext cx="97843" cy="25100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Straight Connector 366">
            <a:extLst>
              <a:ext uri="{FF2B5EF4-FFF2-40B4-BE49-F238E27FC236}">
                <a16:creationId xmlns:a16="http://schemas.microsoft.com/office/drawing/2014/main" id="{6D353134-3090-4D82-B0B1-DF41827D4DA3}"/>
              </a:ext>
            </a:extLst>
          </p:cNvPr>
          <p:cNvCxnSpPr>
            <a:cxnSpLocks/>
            <a:stCxn id="448" idx="1"/>
          </p:cNvCxnSpPr>
          <p:nvPr/>
        </p:nvCxnSpPr>
        <p:spPr>
          <a:xfrm flipV="1">
            <a:off x="832153" y="2010363"/>
            <a:ext cx="466124" cy="39161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7C619AE0-259E-44E2-AFEA-6E6C05A8A47D}"/>
              </a:ext>
            </a:extLst>
          </p:cNvPr>
          <p:cNvCxnSpPr>
            <a:cxnSpLocks/>
            <a:stCxn id="422" idx="2"/>
          </p:cNvCxnSpPr>
          <p:nvPr/>
        </p:nvCxnSpPr>
        <p:spPr>
          <a:xfrm>
            <a:off x="837127" y="2849927"/>
            <a:ext cx="121482" cy="14400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Connector 380">
            <a:extLst>
              <a:ext uri="{FF2B5EF4-FFF2-40B4-BE49-F238E27FC236}">
                <a16:creationId xmlns:a16="http://schemas.microsoft.com/office/drawing/2014/main" id="{5FD161CD-E97B-4FE9-B4EE-6C6B68A84CC7}"/>
              </a:ext>
            </a:extLst>
          </p:cNvPr>
          <p:cNvCxnSpPr>
            <a:cxnSpLocks/>
          </p:cNvCxnSpPr>
          <p:nvPr/>
        </p:nvCxnSpPr>
        <p:spPr>
          <a:xfrm>
            <a:off x="1802461" y="2877683"/>
            <a:ext cx="62945" cy="996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5014BB74-DA82-457E-A355-CB0C95D2C7AE}"/>
              </a:ext>
            </a:extLst>
          </p:cNvPr>
          <p:cNvCxnSpPr>
            <a:cxnSpLocks/>
          </p:cNvCxnSpPr>
          <p:nvPr/>
        </p:nvCxnSpPr>
        <p:spPr>
          <a:xfrm flipH="1" flipV="1">
            <a:off x="1941708" y="3204025"/>
            <a:ext cx="41263" cy="18919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Straight Connector 392">
            <a:extLst>
              <a:ext uri="{FF2B5EF4-FFF2-40B4-BE49-F238E27FC236}">
                <a16:creationId xmlns:a16="http://schemas.microsoft.com/office/drawing/2014/main" id="{0E7740CB-AC7A-4FAB-9A24-4452972BBD4C}"/>
              </a:ext>
            </a:extLst>
          </p:cNvPr>
          <p:cNvCxnSpPr>
            <a:cxnSpLocks/>
          </p:cNvCxnSpPr>
          <p:nvPr/>
        </p:nvCxnSpPr>
        <p:spPr>
          <a:xfrm flipV="1">
            <a:off x="4160962" y="3229925"/>
            <a:ext cx="148334" cy="8258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Straight Connector 404">
            <a:extLst>
              <a:ext uri="{FF2B5EF4-FFF2-40B4-BE49-F238E27FC236}">
                <a16:creationId xmlns:a16="http://schemas.microsoft.com/office/drawing/2014/main" id="{B93421F4-B9C8-4724-8B00-963A61B0C216}"/>
              </a:ext>
            </a:extLst>
          </p:cNvPr>
          <p:cNvCxnSpPr>
            <a:cxnSpLocks/>
          </p:cNvCxnSpPr>
          <p:nvPr/>
        </p:nvCxnSpPr>
        <p:spPr>
          <a:xfrm>
            <a:off x="3666308" y="4057012"/>
            <a:ext cx="23918" cy="18979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6" name="TextBox 405">
            <a:extLst>
              <a:ext uri="{FF2B5EF4-FFF2-40B4-BE49-F238E27FC236}">
                <a16:creationId xmlns:a16="http://schemas.microsoft.com/office/drawing/2014/main" id="{7C82E9A8-D5A9-47F4-9911-704E91953DC4}"/>
              </a:ext>
            </a:extLst>
          </p:cNvPr>
          <p:cNvSpPr txBox="1"/>
          <p:nvPr/>
        </p:nvSpPr>
        <p:spPr>
          <a:xfrm>
            <a:off x="6144160" y="2095872"/>
            <a:ext cx="672813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Refining knowledge learnt and practical skills to ensure detailed understanding of the designing, making and the Engineering sector</a:t>
            </a:r>
            <a:endParaRPr lang="en-US" sz="600" dirty="0"/>
          </a:p>
        </p:txBody>
      </p:sp>
      <p:sp>
        <p:nvSpPr>
          <p:cNvPr id="216" name="TextBox 215"/>
          <p:cNvSpPr txBox="1"/>
          <p:nvPr/>
        </p:nvSpPr>
        <p:spPr>
          <a:xfrm>
            <a:off x="6114597" y="4393574"/>
            <a:ext cx="672813" cy="1384995"/>
          </a:xfrm>
          <a:prstGeom prst="rect">
            <a:avLst/>
          </a:prstGeom>
          <a:solidFill>
            <a:srgbClr val="FEDEF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Developing your skills in the workshop, improving problem solving skills and awareness of different customer needs. Enhancing awareness of the sector as a whole. </a:t>
            </a:r>
            <a:endParaRPr lang="en-US" sz="600" dirty="0"/>
          </a:p>
        </p:txBody>
      </p:sp>
      <p:cxnSp>
        <p:nvCxnSpPr>
          <p:cNvPr id="477" name="Straight Connector 476">
            <a:extLst>
              <a:ext uri="{FF2B5EF4-FFF2-40B4-BE49-F238E27FC236}">
                <a16:creationId xmlns:a16="http://schemas.microsoft.com/office/drawing/2014/main" id="{EE035F5E-AC2C-44D3-9F53-2405C3A8B84B}"/>
              </a:ext>
            </a:extLst>
          </p:cNvPr>
          <p:cNvCxnSpPr>
            <a:cxnSpLocks/>
          </p:cNvCxnSpPr>
          <p:nvPr/>
        </p:nvCxnSpPr>
        <p:spPr>
          <a:xfrm flipH="1">
            <a:off x="5695497" y="4276221"/>
            <a:ext cx="218000" cy="9058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9" name="Picture 468">
            <a:extLst>
              <a:ext uri="{FF2B5EF4-FFF2-40B4-BE49-F238E27FC236}">
                <a16:creationId xmlns:a16="http://schemas.microsoft.com/office/drawing/2014/main" id="{C983DBAF-DBDE-47AB-A01A-03A12C52605D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6346316" y="1611653"/>
            <a:ext cx="428879" cy="423365"/>
          </a:xfrm>
          <a:prstGeom prst="rect">
            <a:avLst/>
          </a:prstGeom>
        </p:spPr>
      </p:pic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E1E4C1AD-F4E8-4F71-8396-302FAA3305BA}"/>
              </a:ext>
            </a:extLst>
          </p:cNvPr>
          <p:cNvCxnSpPr>
            <a:cxnSpLocks/>
          </p:cNvCxnSpPr>
          <p:nvPr/>
        </p:nvCxnSpPr>
        <p:spPr>
          <a:xfrm flipV="1">
            <a:off x="4112834" y="4493108"/>
            <a:ext cx="17583" cy="18798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TextBox 241"/>
          <p:cNvSpPr txBox="1"/>
          <p:nvPr/>
        </p:nvSpPr>
        <p:spPr>
          <a:xfrm>
            <a:off x="5255485" y="2894128"/>
            <a:ext cx="7280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EXAM REVISION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493764" y="9250010"/>
            <a:ext cx="987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Identify/ describe/ explain ideas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657353" y="9196464"/>
            <a:ext cx="671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Using a bench hook and Tenon saw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65884" y="9376434"/>
            <a:ext cx="9873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Creating a quality finish to an Engineered product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562610" y="8502347"/>
            <a:ext cx="9873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Using a pillar drill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09014" y="7501987"/>
            <a:ext cx="9873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What is an orthographic drawing? 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787359" y="7090005"/>
            <a:ext cx="987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What is an Isometric drawing? 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201264" y="8310849"/>
            <a:ext cx="987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What is a specification? 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-49500" y="8816664"/>
            <a:ext cx="9873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Numeracy in measurements and distance travelled. 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105872" y="8348807"/>
            <a:ext cx="9873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Marking out materials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533638" y="7202088"/>
            <a:ext cx="987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What is Computer Aided Design (CAD)?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17739" y="7223246"/>
            <a:ext cx="987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What is a creative design? 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978302" y="8106392"/>
            <a:ext cx="897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What is an Engineering drawing? 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387474" y="7297362"/>
            <a:ext cx="74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Tolerance in manufacture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538708" y="7342258"/>
            <a:ext cx="987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Using a bench hook and Tenon saw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4156894" y="8111160"/>
            <a:ext cx="987638" cy="213378"/>
          </a:xfrm>
          <a:prstGeom prst="rect">
            <a:avLst/>
          </a:prstGeom>
        </p:spPr>
      </p:pic>
      <p:cxnSp>
        <p:nvCxnSpPr>
          <p:cNvPr id="286" name="Straight Connector 28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4234083" y="7970062"/>
            <a:ext cx="264491" cy="16958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TextBox 29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145221" y="6958500"/>
            <a:ext cx="9873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Engineering developments and achievements</a:t>
            </a: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200205" y="6965230"/>
            <a:ext cx="10490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Materials in electronic components</a:t>
            </a:r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673399" y="6146088"/>
            <a:ext cx="987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Product analysis using ACCESS FMM</a:t>
            </a:r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932550" y="6059144"/>
            <a:ext cx="690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Creative designing</a:t>
            </a:r>
          </a:p>
        </p:txBody>
      </p:sp>
      <p:sp>
        <p:nvSpPr>
          <p:cNvPr id="305" name="TextBox 304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866521" y="6063834"/>
            <a:ext cx="9873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What is an orthographic drawing? </a:t>
            </a:r>
          </a:p>
        </p:txBody>
      </p: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ED3C9E3B-0E45-4F16-8864-8D4530AA727A}"/>
              </a:ext>
            </a:extLst>
          </p:cNvPr>
          <p:cNvCxnSpPr>
            <a:cxnSpLocks/>
          </p:cNvCxnSpPr>
          <p:nvPr/>
        </p:nvCxnSpPr>
        <p:spPr>
          <a:xfrm>
            <a:off x="2325746" y="6455962"/>
            <a:ext cx="17110" cy="1701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ED3C9E3B-0E45-4F16-8864-8D4530AA727A}"/>
              </a:ext>
            </a:extLst>
          </p:cNvPr>
          <p:cNvCxnSpPr>
            <a:cxnSpLocks/>
          </p:cNvCxnSpPr>
          <p:nvPr/>
        </p:nvCxnSpPr>
        <p:spPr>
          <a:xfrm>
            <a:off x="1731911" y="6390752"/>
            <a:ext cx="23470" cy="21135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" name="TextBox 31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375239" y="6089572"/>
            <a:ext cx="987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Developing a prototype.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314773" y="6943734"/>
            <a:ext cx="88510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Evaluating and comparing products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99312" y="5073916"/>
            <a:ext cx="987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Engineering materials - timbers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905540" y="5006966"/>
            <a:ext cx="987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Strength testing materials</a:t>
            </a:r>
          </a:p>
        </p:txBody>
      </p:sp>
      <p:sp>
        <p:nvSpPr>
          <p:cNvPr id="355" name="TextBox 354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634407" y="4961995"/>
            <a:ext cx="8768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Movement of sound waves</a:t>
            </a:r>
          </a:p>
        </p:txBody>
      </p:sp>
      <p:sp>
        <p:nvSpPr>
          <p:cNvPr id="357" name="TextBox 35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267539" y="4980729"/>
            <a:ext cx="987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Interpreting an engineering drawing</a:t>
            </a:r>
          </a:p>
        </p:txBody>
      </p:sp>
      <p:sp>
        <p:nvSpPr>
          <p:cNvPr id="358" name="TextBox 35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007866" y="5871520"/>
            <a:ext cx="9873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Using a jig</a:t>
            </a:r>
          </a:p>
        </p:txBody>
      </p:sp>
      <p:sp>
        <p:nvSpPr>
          <p:cNvPr id="366" name="TextBox 36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137060" y="5807037"/>
            <a:ext cx="987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Using a pillar drill with a forstener bit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161194" y="4987340"/>
            <a:ext cx="6061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Using a belt sander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185699" y="9181551"/>
            <a:ext cx="6084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Using a belt sander</a:t>
            </a:r>
          </a:p>
        </p:txBody>
      </p: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1564557" y="9050815"/>
            <a:ext cx="42475" cy="17937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366" idx="0"/>
          </p:cNvCxnSpPr>
          <p:nvPr/>
        </p:nvCxnSpPr>
        <p:spPr>
          <a:xfrm flipH="1" flipV="1">
            <a:off x="3589786" y="5664547"/>
            <a:ext cx="40948" cy="14249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6" name="TextBox 37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082496" y="5010807"/>
            <a:ext cx="6091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Using a coping saw</a:t>
            </a:r>
          </a:p>
        </p:txBody>
      </p: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4387068" y="5278730"/>
            <a:ext cx="0" cy="18166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0" name="TextBox 379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561097" y="4762480"/>
            <a:ext cx="88510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Evaluating and comparing products</a:t>
            </a:r>
          </a:p>
        </p:txBody>
      </p:sp>
      <p:sp>
        <p:nvSpPr>
          <p:cNvPr id="383" name="TextBox 382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5661096" y="3967046"/>
            <a:ext cx="9873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What is an orthographic drawing? </a:t>
            </a:r>
          </a:p>
        </p:txBody>
      </p:sp>
      <p:sp>
        <p:nvSpPr>
          <p:cNvPr id="386" name="TextBox 38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5422066" y="3762371"/>
            <a:ext cx="835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Anthropometrics in design</a:t>
            </a: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758834" y="3849763"/>
            <a:ext cx="987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What is an Isometric drawing? </a:t>
            </a:r>
          </a:p>
        </p:txBody>
      </p:sp>
      <p:cxnSp>
        <p:nvCxnSpPr>
          <p:cNvPr id="391" name="Straight Connector 390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5230890" y="4478916"/>
            <a:ext cx="222577" cy="30869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5202838" y="4123356"/>
            <a:ext cx="41124" cy="1168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" name="TextBox 39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824167" y="3644315"/>
            <a:ext cx="575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Cutting and filing steel &amp; aluminum</a:t>
            </a:r>
          </a:p>
        </p:txBody>
      </p:sp>
      <p:sp>
        <p:nvSpPr>
          <p:cNvPr id="400" name="TextBox 399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364932" y="3636533"/>
            <a:ext cx="6169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Stock material sizes</a:t>
            </a:r>
          </a:p>
        </p:txBody>
      </p:sp>
      <p:sp>
        <p:nvSpPr>
          <p:cNvPr id="401" name="TextBox 400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690029" y="4633819"/>
            <a:ext cx="82873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Interpreting engineering drawings</a:t>
            </a:r>
          </a:p>
        </p:txBody>
      </p:sp>
      <p:sp>
        <p:nvSpPr>
          <p:cNvPr id="404" name="TextBox 40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605250" y="3687328"/>
            <a:ext cx="72251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Using a Tenon saw, hack saw and plane.</a:t>
            </a:r>
          </a:p>
        </p:txBody>
      </p:sp>
      <p:sp>
        <p:nvSpPr>
          <p:cNvPr id="407" name="TextBox 40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074239" y="4634474"/>
            <a:ext cx="987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Tolerance in manufacture</a:t>
            </a:r>
          </a:p>
        </p:txBody>
      </p:sp>
      <p:cxnSp>
        <p:nvCxnSpPr>
          <p:cNvPr id="408" name="Straight Connector 407">
            <a:extLst>
              <a:ext uri="{FF2B5EF4-FFF2-40B4-BE49-F238E27FC236}">
                <a16:creationId xmlns:a16="http://schemas.microsoft.com/office/drawing/2014/main" id="{E1E4C1AD-F4E8-4F71-8396-302FAA3305BA}"/>
              </a:ext>
            </a:extLst>
          </p:cNvPr>
          <p:cNvCxnSpPr>
            <a:cxnSpLocks/>
          </p:cNvCxnSpPr>
          <p:nvPr/>
        </p:nvCxnSpPr>
        <p:spPr>
          <a:xfrm flipV="1">
            <a:off x="3582487" y="4482801"/>
            <a:ext cx="17583" cy="18798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Straight Connector 408">
            <a:extLst>
              <a:ext uri="{FF2B5EF4-FFF2-40B4-BE49-F238E27FC236}">
                <a16:creationId xmlns:a16="http://schemas.microsoft.com/office/drawing/2014/main" id="{B93421F4-B9C8-4724-8B00-963A61B0C216}"/>
              </a:ext>
            </a:extLst>
          </p:cNvPr>
          <p:cNvCxnSpPr>
            <a:cxnSpLocks/>
          </p:cNvCxnSpPr>
          <p:nvPr/>
        </p:nvCxnSpPr>
        <p:spPr>
          <a:xfrm>
            <a:off x="3002629" y="4079426"/>
            <a:ext cx="42698" cy="14966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Straight Connector 409">
            <a:extLst>
              <a:ext uri="{FF2B5EF4-FFF2-40B4-BE49-F238E27FC236}">
                <a16:creationId xmlns:a16="http://schemas.microsoft.com/office/drawing/2014/main" id="{B93421F4-B9C8-4724-8B00-963A61B0C216}"/>
              </a:ext>
            </a:extLst>
          </p:cNvPr>
          <p:cNvCxnSpPr>
            <a:cxnSpLocks/>
          </p:cNvCxnSpPr>
          <p:nvPr/>
        </p:nvCxnSpPr>
        <p:spPr>
          <a:xfrm flipV="1">
            <a:off x="3011263" y="4466973"/>
            <a:ext cx="53779" cy="15327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" name="TextBox 410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645678" y="4590114"/>
            <a:ext cx="598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Producing a lap joint</a:t>
            </a:r>
          </a:p>
        </p:txBody>
      </p:sp>
      <p:cxnSp>
        <p:nvCxnSpPr>
          <p:cNvPr id="412" name="Straight Connector 411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2400479" y="5714117"/>
            <a:ext cx="40948" cy="14249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3" name="TextBox 412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772225" y="3656784"/>
            <a:ext cx="69124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Engineering design for a client</a:t>
            </a:r>
          </a:p>
        </p:txBody>
      </p:sp>
      <p:sp>
        <p:nvSpPr>
          <p:cNvPr id="414" name="TextBox 41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432758" y="4571398"/>
            <a:ext cx="88136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What is an orthographic &amp; isometric drawing? </a:t>
            </a:r>
          </a:p>
        </p:txBody>
      </p:sp>
      <p:cxnSp>
        <p:nvCxnSpPr>
          <p:cNvPr id="415" name="Straight Connector 414">
            <a:extLst>
              <a:ext uri="{FF2B5EF4-FFF2-40B4-BE49-F238E27FC236}">
                <a16:creationId xmlns:a16="http://schemas.microsoft.com/office/drawing/2014/main" id="{B93421F4-B9C8-4724-8B00-963A61B0C216}"/>
              </a:ext>
            </a:extLst>
          </p:cNvPr>
          <p:cNvCxnSpPr>
            <a:cxnSpLocks/>
          </p:cNvCxnSpPr>
          <p:nvPr/>
        </p:nvCxnSpPr>
        <p:spPr>
          <a:xfrm flipH="1" flipV="1">
            <a:off x="1803382" y="4486577"/>
            <a:ext cx="35727" cy="13155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B93421F4-B9C8-4724-8B00-963A61B0C216}"/>
              </a:ext>
            </a:extLst>
          </p:cNvPr>
          <p:cNvCxnSpPr>
            <a:cxnSpLocks/>
          </p:cNvCxnSpPr>
          <p:nvPr/>
        </p:nvCxnSpPr>
        <p:spPr>
          <a:xfrm flipV="1">
            <a:off x="1318027" y="4486497"/>
            <a:ext cx="116124" cy="1651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7" name="TextBox 41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794991" y="4624164"/>
            <a:ext cx="69839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Creative designing in engineering</a:t>
            </a:r>
          </a:p>
        </p:txBody>
      </p:sp>
      <p:sp>
        <p:nvSpPr>
          <p:cNvPr id="418" name="TextBox 41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869680" y="3658231"/>
            <a:ext cx="88136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Materials for a engineering purpose</a:t>
            </a:r>
          </a:p>
        </p:txBody>
      </p:sp>
      <p:cxnSp>
        <p:nvCxnSpPr>
          <p:cNvPr id="419" name="Straight Connector 418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418" idx="2"/>
          </p:cNvCxnSpPr>
          <p:nvPr/>
        </p:nvCxnSpPr>
        <p:spPr>
          <a:xfrm>
            <a:off x="1310363" y="4073729"/>
            <a:ext cx="179779" cy="13266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0" name="TextBox 419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-34422" y="4316442"/>
            <a:ext cx="69839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Interpreting engineering drawings</a:t>
            </a:r>
          </a:p>
        </p:txBody>
      </p:sp>
      <p:sp>
        <p:nvSpPr>
          <p:cNvPr id="421" name="TextBox 420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4571" y="2667161"/>
            <a:ext cx="7519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Understanding electronic components</a:t>
            </a:r>
          </a:p>
        </p:txBody>
      </p:sp>
      <p:sp>
        <p:nvSpPr>
          <p:cNvPr id="422" name="TextBox 42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61164" y="2542150"/>
            <a:ext cx="751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Soldering circuits</a:t>
            </a:r>
          </a:p>
        </p:txBody>
      </p:sp>
      <p:sp>
        <p:nvSpPr>
          <p:cNvPr id="423" name="TextBox 422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158530" y="3272706"/>
            <a:ext cx="7519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Understanding a circuit drawing</a:t>
            </a:r>
          </a:p>
        </p:txBody>
      </p:sp>
      <p:sp>
        <p:nvSpPr>
          <p:cNvPr id="424" name="TextBox 42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928819" y="2605549"/>
            <a:ext cx="751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Using a lathe - Knurling</a:t>
            </a:r>
          </a:p>
        </p:txBody>
      </p: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B93421F4-B9C8-4724-8B00-963A61B0C216}"/>
              </a:ext>
            </a:extLst>
          </p:cNvPr>
          <p:cNvCxnSpPr>
            <a:cxnSpLocks/>
          </p:cNvCxnSpPr>
          <p:nvPr/>
        </p:nvCxnSpPr>
        <p:spPr>
          <a:xfrm>
            <a:off x="3290743" y="3637807"/>
            <a:ext cx="180824" cy="58975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6" name="TextBox 42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687641" y="3327853"/>
            <a:ext cx="7519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Using a lathe – Knurling and facing off</a:t>
            </a:r>
          </a:p>
        </p:txBody>
      </p:sp>
      <p:cxnSp>
        <p:nvCxnSpPr>
          <p:cNvPr id="427" name="Straight Connector 426">
            <a:extLst>
              <a:ext uri="{FF2B5EF4-FFF2-40B4-BE49-F238E27FC236}">
                <a16:creationId xmlns:a16="http://schemas.microsoft.com/office/drawing/2014/main" id="{5FD161CD-E97B-4FE9-B4EE-6C6B68A84CC7}"/>
              </a:ext>
            </a:extLst>
          </p:cNvPr>
          <p:cNvCxnSpPr>
            <a:cxnSpLocks/>
          </p:cNvCxnSpPr>
          <p:nvPr/>
        </p:nvCxnSpPr>
        <p:spPr>
          <a:xfrm flipH="1">
            <a:off x="2776241" y="2789879"/>
            <a:ext cx="63231" cy="17803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8" name="TextBox 42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393335" y="2529883"/>
            <a:ext cx="9873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Accuracy in an orthographic drawing? </a:t>
            </a:r>
          </a:p>
        </p:txBody>
      </p:sp>
      <p:sp>
        <p:nvSpPr>
          <p:cNvPr id="429" name="TextBox 42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630318" y="2544724"/>
            <a:ext cx="7830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Accuracy in an isometric drawing? </a:t>
            </a:r>
          </a:p>
        </p:txBody>
      </p:sp>
      <p:sp>
        <p:nvSpPr>
          <p:cNvPr id="430" name="TextBox 429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641658" y="3344746"/>
            <a:ext cx="783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Materials in Engineering. </a:t>
            </a:r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692244" y="3267617"/>
            <a:ext cx="7830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Developing orthographic drawings</a:t>
            </a:r>
          </a:p>
        </p:txBody>
      </p:sp>
      <p:sp>
        <p:nvSpPr>
          <p:cNvPr id="432" name="TextBox 43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228761" y="3418800"/>
            <a:ext cx="60360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Use of CAD</a:t>
            </a:r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049891" y="2629786"/>
            <a:ext cx="783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What  is a creative design? </a:t>
            </a:r>
          </a:p>
        </p:txBody>
      </p:sp>
      <p:cxnSp>
        <p:nvCxnSpPr>
          <p:cNvPr id="435" name="Straight Connector 434">
            <a:extLst>
              <a:ext uri="{FF2B5EF4-FFF2-40B4-BE49-F238E27FC236}">
                <a16:creationId xmlns:a16="http://schemas.microsoft.com/office/drawing/2014/main" id="{0E7740CB-AC7A-4FAB-9A24-4452972BBD4C}"/>
              </a:ext>
            </a:extLst>
          </p:cNvPr>
          <p:cNvCxnSpPr>
            <a:cxnSpLocks/>
            <a:stCxn id="432" idx="0"/>
          </p:cNvCxnSpPr>
          <p:nvPr/>
        </p:nvCxnSpPr>
        <p:spPr>
          <a:xfrm flipH="1" flipV="1">
            <a:off x="2445610" y="3245266"/>
            <a:ext cx="84954" cy="17353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C86B67F3-C272-405E-9F36-BC1ACAAC50C3}"/>
              </a:ext>
            </a:extLst>
          </p:cNvPr>
          <p:cNvSpPr/>
          <p:nvPr/>
        </p:nvSpPr>
        <p:spPr>
          <a:xfrm>
            <a:off x="5957715" y="663437"/>
            <a:ext cx="6751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AC1.1 identify features that contribute to the primary function of engineered products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4CBC0A8-008C-4A8E-A181-753A2DACAF99}"/>
              </a:ext>
            </a:extLst>
          </p:cNvPr>
          <p:cNvSpPr/>
          <p:nvPr/>
        </p:nvSpPr>
        <p:spPr>
          <a:xfrm>
            <a:off x="5412112" y="109389"/>
            <a:ext cx="6801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AC1.2 identify features of engineered products that meet requirements of a brief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D71949F-9FC5-4F94-9EB7-E471FEF33066}"/>
              </a:ext>
            </a:extLst>
          </p:cNvPr>
          <p:cNvSpPr/>
          <p:nvPr/>
        </p:nvSpPr>
        <p:spPr>
          <a:xfrm>
            <a:off x="4729595" y="596429"/>
            <a:ext cx="783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AC1.3 describe how engineered products function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7380008-161C-47A8-B995-3B8491F23AD7}"/>
              </a:ext>
            </a:extLst>
          </p:cNvPr>
          <p:cNvSpPr/>
          <p:nvPr/>
        </p:nvSpPr>
        <p:spPr>
          <a:xfrm>
            <a:off x="4387068" y="966745"/>
            <a:ext cx="6822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AC2.1 draw engineering design solutions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84CFE17-7E46-4B47-B102-1E3EFACDEEC9}"/>
              </a:ext>
            </a:extLst>
          </p:cNvPr>
          <p:cNvSpPr/>
          <p:nvPr/>
        </p:nvSpPr>
        <p:spPr>
          <a:xfrm>
            <a:off x="4394983" y="2066086"/>
            <a:ext cx="69377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AC2.2 communicate design idea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BA75C7C-E1ED-4EE6-B01E-65F3B1DF3E60}"/>
              </a:ext>
            </a:extLst>
          </p:cNvPr>
          <p:cNvSpPr/>
          <p:nvPr/>
        </p:nvSpPr>
        <p:spPr>
          <a:xfrm>
            <a:off x="3936157" y="534283"/>
            <a:ext cx="65681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AC3.1 develop creative ideas for engineered products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B607A4-3471-4585-B76E-4C1E860278E0}"/>
              </a:ext>
            </a:extLst>
          </p:cNvPr>
          <p:cNvSpPr/>
          <p:nvPr/>
        </p:nvSpPr>
        <p:spPr>
          <a:xfrm>
            <a:off x="3759534" y="2072351"/>
            <a:ext cx="80521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AC3.2 evaluate options for design solutions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0F0D2EF-4F6B-4A67-BB9C-8DE632A86185}"/>
              </a:ext>
            </a:extLst>
          </p:cNvPr>
          <p:cNvSpPr/>
          <p:nvPr/>
        </p:nvSpPr>
        <p:spPr>
          <a:xfrm>
            <a:off x="3289499" y="1063322"/>
            <a:ext cx="9368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AC3.3 produce design specifications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0967B66-A249-45F4-AF2E-40F0D67398B9}"/>
              </a:ext>
            </a:extLst>
          </p:cNvPr>
          <p:cNvSpPr/>
          <p:nvPr/>
        </p:nvSpPr>
        <p:spPr>
          <a:xfrm>
            <a:off x="2987771" y="389559"/>
            <a:ext cx="882457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/>
              <a:t> </a:t>
            </a:r>
          </a:p>
          <a:p>
            <a:pPr algn="ctr"/>
            <a:r>
              <a:rPr lang="en-GB" sz="700" dirty="0"/>
              <a:t>AC1.1 interpret engineering drawings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04BECDF-9DE4-44C3-A3AE-28E93E231E10}"/>
              </a:ext>
            </a:extLst>
          </p:cNvPr>
          <p:cNvSpPr/>
          <p:nvPr/>
        </p:nvSpPr>
        <p:spPr>
          <a:xfrm>
            <a:off x="2563825" y="1003231"/>
            <a:ext cx="93132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AC1.2 interpret engineering information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6FC1ACE-0B83-4072-B3A6-8798036C5D03}"/>
              </a:ext>
            </a:extLst>
          </p:cNvPr>
          <p:cNvSpPr/>
          <p:nvPr/>
        </p:nvSpPr>
        <p:spPr>
          <a:xfrm>
            <a:off x="2417512" y="507707"/>
            <a:ext cx="6135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AC2.1 identify resources required</a:t>
            </a:r>
          </a:p>
        </p:txBody>
      </p: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AC6D6EA7-C4D4-4D91-9123-92D577994124}"/>
              </a:ext>
            </a:extLst>
          </p:cNvPr>
          <p:cNvCxnSpPr>
            <a:cxnSpLocks/>
            <a:stCxn id="36" idx="2"/>
          </p:cNvCxnSpPr>
          <p:nvPr/>
        </p:nvCxnSpPr>
        <p:spPr>
          <a:xfrm flipH="1">
            <a:off x="3012698" y="1418729"/>
            <a:ext cx="16792" cy="33650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906E216A-72FD-4760-939D-F39EB71FB3A8}"/>
              </a:ext>
            </a:extLst>
          </p:cNvPr>
          <p:cNvCxnSpPr>
            <a:cxnSpLocks/>
            <a:stCxn id="37" idx="2"/>
          </p:cNvCxnSpPr>
          <p:nvPr/>
        </p:nvCxnSpPr>
        <p:spPr>
          <a:xfrm>
            <a:off x="2724269" y="1030927"/>
            <a:ext cx="47991" cy="72423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D4C105A7-CD73-4351-A050-31820FA8DCD3}"/>
              </a:ext>
            </a:extLst>
          </p:cNvPr>
          <p:cNvSpPr/>
          <p:nvPr/>
        </p:nvSpPr>
        <p:spPr>
          <a:xfrm>
            <a:off x="3243751" y="2136802"/>
            <a:ext cx="6533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AC2.2 sequence required activities 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B27BC6D-354A-453F-ABE2-6389F9F1FED2}"/>
              </a:ext>
            </a:extLst>
          </p:cNvPr>
          <p:cNvSpPr/>
          <p:nvPr/>
        </p:nvSpPr>
        <p:spPr>
          <a:xfrm>
            <a:off x="1853687" y="917825"/>
            <a:ext cx="9406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AC3.1 use tools in production of  engineering products </a:t>
            </a:r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7E094947-53A2-4FE8-BFC6-ACC0F4955252}"/>
              </a:ext>
            </a:extLst>
          </p:cNvPr>
          <p:cNvCxnSpPr>
            <a:cxnSpLocks/>
          </p:cNvCxnSpPr>
          <p:nvPr/>
        </p:nvCxnSpPr>
        <p:spPr>
          <a:xfrm>
            <a:off x="2487882" y="1387599"/>
            <a:ext cx="144728" cy="3656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4063F281-EAB8-4905-B501-9D9AC08E48A1}"/>
              </a:ext>
            </a:extLst>
          </p:cNvPr>
          <p:cNvSpPr/>
          <p:nvPr/>
        </p:nvSpPr>
        <p:spPr>
          <a:xfrm>
            <a:off x="2473324" y="2179614"/>
            <a:ext cx="97314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AC3.2 use equipment in production of engineering products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DDE3298-64C6-4FC4-8B8D-7862D0A0B5BD}"/>
              </a:ext>
            </a:extLst>
          </p:cNvPr>
          <p:cNvSpPr/>
          <p:nvPr/>
        </p:nvSpPr>
        <p:spPr>
          <a:xfrm>
            <a:off x="1422361" y="550070"/>
            <a:ext cx="117116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AC4.1 use engineering processes in production of engineered products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768D4AE-3EB3-465E-8BB8-832E3CA22EFE}"/>
              </a:ext>
            </a:extLst>
          </p:cNvPr>
          <p:cNvSpPr/>
          <p:nvPr/>
        </p:nvSpPr>
        <p:spPr>
          <a:xfrm>
            <a:off x="1622840" y="2185784"/>
            <a:ext cx="10428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AC4.2 evaluate quality of engineered products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C3AFD6E-EE8C-4FC5-8185-13EE42EBD1D4}"/>
              </a:ext>
            </a:extLst>
          </p:cNvPr>
          <p:cNvSpPr/>
          <p:nvPr/>
        </p:nvSpPr>
        <p:spPr>
          <a:xfrm>
            <a:off x="1128208" y="1098297"/>
            <a:ext cx="8469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LO1 understand effects of engineering achievements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98B9311-5DDE-4DB3-9BE2-C998830B5928}"/>
              </a:ext>
            </a:extLst>
          </p:cNvPr>
          <p:cNvSpPr/>
          <p:nvPr/>
        </p:nvSpPr>
        <p:spPr>
          <a:xfrm>
            <a:off x="681192" y="644231"/>
            <a:ext cx="9145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LO2 understand properties of engineering materials</a:t>
            </a:r>
          </a:p>
        </p:txBody>
      </p: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B3A5EB70-9FF6-48A5-A8E1-3DE1A89B7A2C}"/>
              </a:ext>
            </a:extLst>
          </p:cNvPr>
          <p:cNvCxnSpPr>
            <a:cxnSpLocks/>
          </p:cNvCxnSpPr>
          <p:nvPr/>
        </p:nvCxnSpPr>
        <p:spPr>
          <a:xfrm flipH="1">
            <a:off x="1625021" y="1560262"/>
            <a:ext cx="34416" cy="18483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>
            <a:extLst>
              <a:ext uri="{FF2B5EF4-FFF2-40B4-BE49-F238E27FC236}">
                <a16:creationId xmlns:a16="http://schemas.microsoft.com/office/drawing/2014/main" id="{A6951B01-4E34-4DF7-8423-BAF5A619964A}"/>
              </a:ext>
            </a:extLst>
          </p:cNvPr>
          <p:cNvCxnSpPr>
            <a:cxnSpLocks/>
            <a:stCxn id="60" idx="2"/>
          </p:cNvCxnSpPr>
          <p:nvPr/>
        </p:nvCxnSpPr>
        <p:spPr>
          <a:xfrm>
            <a:off x="1138460" y="1167451"/>
            <a:ext cx="217817" cy="58458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8" name="Rectangle 447">
            <a:extLst>
              <a:ext uri="{FF2B5EF4-FFF2-40B4-BE49-F238E27FC236}">
                <a16:creationId xmlns:a16="http://schemas.microsoft.com/office/drawing/2014/main" id="{57714938-A4DF-40CB-B25A-702D26DF8F33}"/>
              </a:ext>
            </a:extLst>
          </p:cNvPr>
          <p:cNvSpPr/>
          <p:nvPr/>
        </p:nvSpPr>
        <p:spPr>
          <a:xfrm>
            <a:off x="832153" y="2194224"/>
            <a:ext cx="99189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LO3 know forming processes of engineering materials </a:t>
            </a:r>
          </a:p>
        </p:txBody>
      </p:sp>
      <p:sp>
        <p:nvSpPr>
          <p:cNvPr id="450" name="Rectangle 449">
            <a:extLst>
              <a:ext uri="{FF2B5EF4-FFF2-40B4-BE49-F238E27FC236}">
                <a16:creationId xmlns:a16="http://schemas.microsoft.com/office/drawing/2014/main" id="{E8E39DC9-97E8-443E-BA08-262F60C3FE31}"/>
              </a:ext>
            </a:extLst>
          </p:cNvPr>
          <p:cNvSpPr/>
          <p:nvPr/>
        </p:nvSpPr>
        <p:spPr>
          <a:xfrm>
            <a:off x="1366" y="2201565"/>
            <a:ext cx="95116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LO4 be able to solve engineering problems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FC8DF2-43F9-49CF-AB97-FDC214DD4922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309024" y="5500933"/>
            <a:ext cx="789553" cy="51385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FEEF098-970C-43AB-A3D2-1F616E14CB7A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3738304" y="5039662"/>
            <a:ext cx="375544" cy="313111"/>
          </a:xfrm>
          <a:prstGeom prst="rect">
            <a:avLst/>
          </a:prstGeom>
        </p:spPr>
      </p:pic>
      <p:pic>
        <p:nvPicPr>
          <p:cNvPr id="1032" name="Picture 8" descr="Image result for black and white pictures using a tenon saw">
            <a:extLst>
              <a:ext uri="{FF2B5EF4-FFF2-40B4-BE49-F238E27FC236}">
                <a16:creationId xmlns:a16="http://schemas.microsoft.com/office/drawing/2014/main" id="{76027ED0-BF5B-4E45-BFCF-278CBB7E7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" y="9286455"/>
            <a:ext cx="549637" cy="281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98" name="Straight Connector 397">
            <a:extLst>
              <a:ext uri="{FF2B5EF4-FFF2-40B4-BE49-F238E27FC236}">
                <a16:creationId xmlns:a16="http://schemas.microsoft.com/office/drawing/2014/main" id="{F24470D6-9807-4364-9D15-EA1DAB0DE7A6}"/>
              </a:ext>
            </a:extLst>
          </p:cNvPr>
          <p:cNvCxnSpPr>
            <a:cxnSpLocks/>
            <a:stCxn id="424" idx="2"/>
          </p:cNvCxnSpPr>
          <p:nvPr/>
        </p:nvCxnSpPr>
        <p:spPr>
          <a:xfrm>
            <a:off x="1304782" y="2913326"/>
            <a:ext cx="9176" cy="883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Rectangle 276">
            <a:extLst>
              <a:ext uri="{FF2B5EF4-FFF2-40B4-BE49-F238E27FC236}">
                <a16:creationId xmlns:a16="http://schemas.microsoft.com/office/drawing/2014/main" id="{9D125071-E22F-47CC-B969-E50493CA21AC}"/>
              </a:ext>
            </a:extLst>
          </p:cNvPr>
          <p:cNvSpPr/>
          <p:nvPr/>
        </p:nvSpPr>
        <p:spPr>
          <a:xfrm>
            <a:off x="3884153" y="2439833"/>
            <a:ext cx="8469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LO1 understand effects of engineering achievements</a:t>
            </a: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A78151C6-E6D4-4881-A51C-918BEC5F97D1}"/>
              </a:ext>
            </a:extLst>
          </p:cNvPr>
          <p:cNvSpPr/>
          <p:nvPr/>
        </p:nvSpPr>
        <p:spPr>
          <a:xfrm>
            <a:off x="4546835" y="2442167"/>
            <a:ext cx="9145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LO2 understand properties of engineering materials</a:t>
            </a:r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81EA4260-99DC-4E9B-B8FB-ADAF2011ECE9}"/>
              </a:ext>
            </a:extLst>
          </p:cNvPr>
          <p:cNvSpPr/>
          <p:nvPr/>
        </p:nvSpPr>
        <p:spPr>
          <a:xfrm>
            <a:off x="4356224" y="3271638"/>
            <a:ext cx="99189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LO3 know forming processes of engineering materials </a:t>
            </a:r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ECE33630-5D74-4CB2-9F62-A171E80AC17B}"/>
              </a:ext>
            </a:extLst>
          </p:cNvPr>
          <p:cNvSpPr/>
          <p:nvPr/>
        </p:nvSpPr>
        <p:spPr>
          <a:xfrm>
            <a:off x="5888986" y="3255440"/>
            <a:ext cx="95116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LO4 be able to solve engineering problems</a:t>
            </a:r>
          </a:p>
        </p:txBody>
      </p: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E7697E1B-0D2A-45DA-8598-80AF20F33F41}"/>
              </a:ext>
            </a:extLst>
          </p:cNvPr>
          <p:cNvCxnSpPr>
            <a:cxnSpLocks/>
          </p:cNvCxnSpPr>
          <p:nvPr/>
        </p:nvCxnSpPr>
        <p:spPr>
          <a:xfrm>
            <a:off x="4593071" y="2800697"/>
            <a:ext cx="138057" cy="1924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019D50F9-09BF-40E0-9301-F121910C99CE}"/>
              </a:ext>
            </a:extLst>
          </p:cNvPr>
          <p:cNvCxnSpPr>
            <a:cxnSpLocks/>
          </p:cNvCxnSpPr>
          <p:nvPr/>
        </p:nvCxnSpPr>
        <p:spPr>
          <a:xfrm flipH="1" flipV="1">
            <a:off x="4794964" y="3220184"/>
            <a:ext cx="175750" cy="1152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0" descr="Related image">
            <a:extLst>
              <a:ext uri="{FF2B5EF4-FFF2-40B4-BE49-F238E27FC236}">
                <a16:creationId xmlns:a16="http://schemas.microsoft.com/office/drawing/2014/main" id="{38B9DB56-71EA-4CEC-8396-DB2EE70421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692" y="3474930"/>
            <a:ext cx="438063" cy="300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black and white pictures lathe">
            <a:extLst>
              <a:ext uri="{FF2B5EF4-FFF2-40B4-BE49-F238E27FC236}">
                <a16:creationId xmlns:a16="http://schemas.microsoft.com/office/drawing/2014/main" id="{2541FD60-8E52-4D39-BF95-8AD773740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7859" y="3653520"/>
            <a:ext cx="463636" cy="306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black and white pictures workshop[">
            <a:extLst>
              <a:ext uri="{FF2B5EF4-FFF2-40B4-BE49-F238E27FC236}">
                <a16:creationId xmlns:a16="http://schemas.microsoft.com/office/drawing/2014/main" id="{A34DA54F-CFAA-48B8-88E8-033BEA7C76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883" y="4649261"/>
            <a:ext cx="431098" cy="431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black and white pictures pillar drill">
            <a:extLst>
              <a:ext uri="{FF2B5EF4-FFF2-40B4-BE49-F238E27FC236}">
                <a16:creationId xmlns:a16="http://schemas.microsoft.com/office/drawing/2014/main" id="{D870B2A9-F072-4D82-B1F7-7486F7340B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170" y="8152840"/>
            <a:ext cx="440055" cy="440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Image result for black and white pictures racing car">
            <a:extLst>
              <a:ext uri="{FF2B5EF4-FFF2-40B4-BE49-F238E27FC236}">
                <a16:creationId xmlns:a16="http://schemas.microsoft.com/office/drawing/2014/main" id="{4616AB79-7E50-4A8E-9F51-D4E6081375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869" y="8046289"/>
            <a:ext cx="447371" cy="35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Image result for black and white pictures  phones">
            <a:extLst>
              <a:ext uri="{FF2B5EF4-FFF2-40B4-BE49-F238E27FC236}">
                <a16:creationId xmlns:a16="http://schemas.microsoft.com/office/drawing/2014/main" id="{22A20A2B-86BF-4455-9918-4E87FF55F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061" y="6907505"/>
            <a:ext cx="320166" cy="320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Image result for black and white pictures  phones">
            <a:extLst>
              <a:ext uri="{FF2B5EF4-FFF2-40B4-BE49-F238E27FC236}">
                <a16:creationId xmlns:a16="http://schemas.microsoft.com/office/drawing/2014/main" id="{9A198190-65ED-4369-9F94-5641A8371F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688" y="5798066"/>
            <a:ext cx="181851" cy="323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Image result for black and white pictures  bench hook">
            <a:extLst>
              <a:ext uri="{FF2B5EF4-FFF2-40B4-BE49-F238E27FC236}">
                <a16:creationId xmlns:a16="http://schemas.microsoft.com/office/drawing/2014/main" id="{C6D414F1-0D9E-4721-A440-9B26ADCFA4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483" y="7334114"/>
            <a:ext cx="467469" cy="305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F1F63E88-9504-4B7E-943E-9AF19ED1C920}"/>
              </a:ext>
            </a:extLst>
          </p:cNvPr>
          <p:cNvSpPr/>
          <p:nvPr/>
        </p:nvSpPr>
        <p:spPr>
          <a:xfrm>
            <a:off x="1405459" y="-6018"/>
            <a:ext cx="364670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Level 1/2 ENGINEERING</a:t>
            </a:r>
          </a:p>
        </p:txBody>
      </p:sp>
    </p:spTree>
    <p:extLst>
      <p:ext uri="{BB962C8B-B14F-4D97-AF65-F5344CB8AC3E}">
        <p14:creationId xmlns:p14="http://schemas.microsoft.com/office/powerpoint/2010/main" val="533795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6F21024-A787-4285-B65A-3A8C3833F535}"/>
</file>

<file path=customXml/itemProps2.xml><?xml version="1.0" encoding="utf-8"?>
<ds:datastoreItem xmlns:ds="http://schemas.openxmlformats.org/officeDocument/2006/customXml" ds:itemID="{E3F2F3EB-138D-4C5D-9AB7-1F7B2D37050F}"/>
</file>

<file path=customXml/itemProps3.xml><?xml version="1.0" encoding="utf-8"?>
<ds:datastoreItem xmlns:ds="http://schemas.openxmlformats.org/officeDocument/2006/customXml" ds:itemID="{FD258B83-6D9D-4565-B26A-AD380697475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2124</TotalTime>
  <Words>603</Words>
  <Application>Microsoft Office PowerPoint</Application>
  <PresentationFormat>A4 Paper (210x297 mm)</PresentationFormat>
  <Paragraphs>118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Wadebridge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Burrell, Grace</dc:creator>
  <cp:lastModifiedBy>Tracey Ramage</cp:lastModifiedBy>
  <cp:revision>281</cp:revision>
  <cp:lastPrinted>2020-01-28T16:32:29Z</cp:lastPrinted>
  <dcterms:created xsi:type="dcterms:W3CDTF">2019-10-28T16:02:33Z</dcterms:created>
  <dcterms:modified xsi:type="dcterms:W3CDTF">2023-09-09T14:01:01Z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