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9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5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410" y="72"/>
      </p:cViewPr>
      <p:guideLst>
        <p:guide orient="horz" pos="3069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Blowman" userId="dabdb92a-f43d-4c35-917d-3275f45f038d" providerId="ADAL" clId="{076574CC-1D31-4A14-805B-CE68A7180100}"/>
    <pc:docChg chg="custSel modSld">
      <pc:chgData name="C Blowman" userId="dabdb92a-f43d-4c35-917d-3275f45f038d" providerId="ADAL" clId="{076574CC-1D31-4A14-805B-CE68A7180100}" dt="2024-06-11T13:12:13.635" v="7" actId="403"/>
      <pc:docMkLst>
        <pc:docMk/>
      </pc:docMkLst>
      <pc:sldChg chg="addSp delSp modSp">
        <pc:chgData name="C Blowman" userId="dabdb92a-f43d-4c35-917d-3275f45f038d" providerId="ADAL" clId="{076574CC-1D31-4A14-805B-CE68A7180100}" dt="2024-06-11T13:12:13.635" v="7" actId="403"/>
        <pc:sldMkLst>
          <pc:docMk/>
          <pc:sldMk cId="1815788656" sldId="256"/>
        </pc:sldMkLst>
        <pc:spChg chg="mod">
          <ac:chgData name="C Blowman" userId="dabdb92a-f43d-4c35-917d-3275f45f038d" providerId="ADAL" clId="{076574CC-1D31-4A14-805B-CE68A7180100}" dt="2024-06-11T13:12:13.635" v="7" actId="403"/>
          <ac:spMkLst>
            <pc:docMk/>
            <pc:sldMk cId="1815788656" sldId="256"/>
            <ac:spMk id="4" creationId="{00000000-0000-0000-0000-000000000000}"/>
          </ac:spMkLst>
        </pc:spChg>
        <pc:picChg chg="del">
          <ac:chgData name="C Blowman" userId="dabdb92a-f43d-4c35-917d-3275f45f038d" providerId="ADAL" clId="{076574CC-1D31-4A14-805B-CE68A7180100}" dt="2024-06-11T13:12:06.652" v="0" actId="478"/>
          <ac:picMkLst>
            <pc:docMk/>
            <pc:sldMk cId="1815788656" sldId="256"/>
            <ac:picMk id="35" creationId="{00000000-0000-0000-0000-000000000000}"/>
          </ac:picMkLst>
        </pc:picChg>
        <pc:picChg chg="add mod">
          <ac:chgData name="C Blowman" userId="dabdb92a-f43d-4c35-917d-3275f45f038d" providerId="ADAL" clId="{076574CC-1D31-4A14-805B-CE68A7180100}" dt="2024-06-11T13:12:10.370" v="2" actId="1076"/>
          <ac:picMkLst>
            <pc:docMk/>
            <pc:sldMk cId="1815788656" sldId="256"/>
            <ac:picMk id="36" creationId="{1AC41A06-66FE-4E1D-A3B4-1E22E54E50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87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3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6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75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33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6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37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41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47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85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6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861BD-D69F-4500-9292-272783E4EB51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27393-E036-4A2E-BD85-3C1E15947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5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7737" y="336883"/>
            <a:ext cx="69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  <a:latin typeface="Chalk Dash" panose="03000600000000000000" pitchFamily="66" charset="0"/>
              </a:rPr>
              <a:t>Design Strategies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45" t="18946" r="51856" b="35731"/>
          <a:stretch/>
        </p:blipFill>
        <p:spPr>
          <a:xfrm>
            <a:off x="442055" y="1681154"/>
            <a:ext cx="2695728" cy="14711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0631" y="1467852"/>
            <a:ext cx="5991727" cy="283945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582277" y="1591177"/>
            <a:ext cx="5943600" cy="189497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40368" y="857251"/>
            <a:ext cx="62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Strategies are used to solve </a:t>
            </a: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Fixation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help develop creative design ideas.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3832" y="1636295"/>
            <a:ext cx="3080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Iterative Design</a:t>
            </a:r>
          </a:p>
          <a:p>
            <a:pPr algn="ctr"/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Proposal is made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then planned and developed to meet the brief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analysed and refined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then tested and modelled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0947" y="3200401"/>
            <a:ext cx="5630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evaluated against the brief – many versions fail but that then informs development to make the idea better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cycle then repeats and if the product is successful it is then made and sold on the market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67703" y="6172201"/>
            <a:ext cx="5961647" cy="1612232"/>
            <a:chOff x="6649453" y="3505201"/>
            <a:chExt cx="5919537" cy="1612232"/>
          </a:xfrm>
        </p:grpSpPr>
        <p:sp>
          <p:nvSpPr>
            <p:cNvPr id="15" name="Rectangle 14"/>
            <p:cNvSpPr/>
            <p:nvPr/>
          </p:nvSpPr>
          <p:spPr>
            <a:xfrm>
              <a:off x="6649453" y="3505201"/>
              <a:ext cx="5919537" cy="1612232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53726" y="3617494"/>
              <a:ext cx="5743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User-Centred Design</a:t>
              </a:r>
            </a:p>
            <a:p>
              <a:pPr algn="ctr"/>
              <a:endParaRPr lang="en-GB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This is when designs are based on fulfilling the needs and wants of the Users/ Clients at every stage of the design process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01852" y="4499811"/>
              <a:ext cx="5421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Questioning and testing is ongoing and is often found through interviews, questionnaires, surveys, </a:t>
              </a:r>
              <a:r>
                <a:rPr lang="en-GB" sz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etc</a:t>
              </a:r>
              <a:endPara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52198" y="5467350"/>
            <a:ext cx="5943600" cy="2021306"/>
            <a:chOff x="208548" y="7756359"/>
            <a:chExt cx="5943600" cy="2021306"/>
          </a:xfrm>
        </p:grpSpPr>
        <p:sp>
          <p:nvSpPr>
            <p:cNvPr id="16" name="Rectangle 15"/>
            <p:cNvSpPr/>
            <p:nvPr/>
          </p:nvSpPr>
          <p:spPr>
            <a:xfrm>
              <a:off x="208548" y="7756359"/>
              <a:ext cx="5943600" cy="1612231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304801" y="8760081"/>
              <a:ext cx="5727031" cy="1017584"/>
            </a:xfrm>
            <a:prstGeom prst="rect">
              <a:avLst/>
            </a:prstGeom>
          </p:spPr>
          <p:txBody>
            <a:bodyPr/>
            <a:lstStyle>
              <a:lvl1pPr marL="320040" indent="-320040" algn="l" defTabSz="1280160" rtl="0" eaLnBrk="1" latinLnBrk="0" hangingPunct="1">
                <a:lnSpc>
                  <a:spcPct val="90000"/>
                </a:lnSpc>
                <a:spcBef>
                  <a:spcPts val="1400"/>
                </a:spcBef>
                <a:buFont typeface="Arial" panose="020B0604020202020204" pitchFamily="34" charset="0"/>
                <a:buChar char="•"/>
                <a:defRPr sz="39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6012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3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020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028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8036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2044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6052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40680" indent="-320040" algn="l" defTabSz="1280160" rtl="0" eaLnBrk="1" latinLnBrk="0" hangingPunct="1">
                <a:lnSpc>
                  <a:spcPct val="90000"/>
                </a:lnSpc>
                <a:spcBef>
                  <a:spcPts val="7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Numerous companies work in teams, and has been shown to improve the range and quality of ideas produced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6884" y="7836001"/>
              <a:ext cx="57911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Collaborative Approach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endPara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Working with others to share data and solving problems and coming up with design proposals can help with creativity 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6604409" y="2626895"/>
            <a:ext cx="5798144" cy="306467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 the layout for the correct sequences e.g. inputs, outputs, timings, </a:t>
            </a:r>
            <a:r>
              <a:rPr lang="en-GB" sz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GB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9489" y="2929689"/>
            <a:ext cx="5749924" cy="306467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Electronics and mechanical systems need an ordered and logical approach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72250" y="2313071"/>
            <a:ext cx="5777163" cy="306467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 uses diagrams to show systems in a visual way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24650" y="1632517"/>
            <a:ext cx="5576637" cy="71508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 Approach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Usually used for electronic products 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732336"/>
              </p:ext>
            </p:extLst>
          </p:nvPr>
        </p:nvGraphicFramePr>
        <p:xfrm>
          <a:off x="256674" y="4458101"/>
          <a:ext cx="5991726" cy="156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5863">
                  <a:extLst>
                    <a:ext uri="{9D8B030D-6E8A-4147-A177-3AD203B41FA5}">
                      <a16:colId xmlns:a16="http://schemas.microsoft.com/office/drawing/2014/main" val="2540402863"/>
                    </a:ext>
                  </a:extLst>
                </a:gridCol>
                <a:gridCol w="2995863">
                  <a:extLst>
                    <a:ext uri="{9D8B030D-6E8A-4147-A177-3AD203B41FA5}">
                      <a16:colId xmlns:a16="http://schemas.microsoft.com/office/drawing/2014/main" val="34494296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Iterative Design</a:t>
                      </a: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9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Advantages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6774850"/>
                  </a:ext>
                </a:extLst>
              </a:tr>
              <a:tr h="79194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Consistent testing helps solve problems earlier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Constant feedback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Easy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evidence of progress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Designers can loose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sight of “the big picture”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 consuming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071886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537841"/>
              </p:ext>
            </p:extLst>
          </p:nvPr>
        </p:nvGraphicFramePr>
        <p:xfrm>
          <a:off x="278732" y="7922260"/>
          <a:ext cx="5927558" cy="156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3779">
                  <a:extLst>
                    <a:ext uri="{9D8B030D-6E8A-4147-A177-3AD203B41FA5}">
                      <a16:colId xmlns:a16="http://schemas.microsoft.com/office/drawing/2014/main" val="2540402863"/>
                    </a:ext>
                  </a:extLst>
                </a:gridCol>
                <a:gridCol w="2963779">
                  <a:extLst>
                    <a:ext uri="{9D8B030D-6E8A-4147-A177-3AD203B41FA5}">
                      <a16:colId xmlns:a16="http://schemas.microsoft.com/office/drawing/2014/main" val="34494296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User-Centred</a:t>
                      </a: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9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Advantages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6774850"/>
                  </a:ext>
                </a:extLst>
              </a:tr>
              <a:tr h="79194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User feels listened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Makes sure the product meets their needs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Requires extra time to get customer feedback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If focused on just one person it can limit appeal to others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071886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703542"/>
              </p:ext>
            </p:extLst>
          </p:nvPr>
        </p:nvGraphicFramePr>
        <p:xfrm>
          <a:off x="6579269" y="3761272"/>
          <a:ext cx="5927558" cy="1533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3779">
                  <a:extLst>
                    <a:ext uri="{9D8B030D-6E8A-4147-A177-3AD203B41FA5}">
                      <a16:colId xmlns:a16="http://schemas.microsoft.com/office/drawing/2014/main" val="2540402863"/>
                    </a:ext>
                  </a:extLst>
                </a:gridCol>
                <a:gridCol w="2963779">
                  <a:extLst>
                    <a:ext uri="{9D8B030D-6E8A-4147-A177-3AD203B41FA5}">
                      <a16:colId xmlns:a16="http://schemas.microsoft.com/office/drawing/2014/main" val="34494296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Systems Approach</a:t>
                      </a: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9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Advantages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6774850"/>
                  </a:ext>
                </a:extLst>
              </a:tr>
              <a:tr h="79194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Does not need specialist knowledge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Easy to communicate stages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Easy to find errors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Sometimes over-simplifies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stages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lead to unnecessary stages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071886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952588"/>
              </p:ext>
            </p:extLst>
          </p:nvPr>
        </p:nvGraphicFramePr>
        <p:xfrm>
          <a:off x="6579269" y="7304572"/>
          <a:ext cx="5927558" cy="156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3779">
                  <a:extLst>
                    <a:ext uri="{9D8B030D-6E8A-4147-A177-3AD203B41FA5}">
                      <a16:colId xmlns:a16="http://schemas.microsoft.com/office/drawing/2014/main" val="2540402863"/>
                    </a:ext>
                  </a:extLst>
                </a:gridCol>
                <a:gridCol w="2963779">
                  <a:extLst>
                    <a:ext uri="{9D8B030D-6E8A-4147-A177-3AD203B41FA5}">
                      <a16:colId xmlns:a16="http://schemas.microsoft.com/office/drawing/2014/main" val="34494296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Collaborative Approach</a:t>
                      </a: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9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Advantages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6774850"/>
                  </a:ext>
                </a:extLst>
              </a:tr>
              <a:tr h="79194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Gets multiple opinions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a range of views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Working in groups can produce more ideas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be difficult to design ideas with opposing views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be difficult to find time to communicate with multiple people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071886"/>
                  </a:ext>
                </a:extLst>
              </a:tr>
            </a:tbl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1AC41A06-66FE-4E1D-A3B4-1E22E54E5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7" t="17455" r="84625" b="68572"/>
          <a:stretch/>
        </p:blipFill>
        <p:spPr>
          <a:xfrm>
            <a:off x="11748832" y="5230"/>
            <a:ext cx="1052768" cy="9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8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395D30-131E-4016-A2DB-5A248C47BDFB}"/>
</file>

<file path=customXml/itemProps2.xml><?xml version="1.0" encoding="utf-8"?>
<ds:datastoreItem xmlns:ds="http://schemas.openxmlformats.org/officeDocument/2006/customXml" ds:itemID="{3B3ED5F4-43AD-4A3C-8036-287B3B051598}"/>
</file>

<file path=customXml/itemProps3.xml><?xml version="1.0" encoding="utf-8"?>
<ds:datastoreItem xmlns:ds="http://schemas.openxmlformats.org/officeDocument/2006/customXml" ds:itemID="{211BB701-1E02-4CAA-9FEB-098750FB8E5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336</Words>
  <Application>Microsoft Office PowerPoint</Application>
  <PresentationFormat>A3 Paper (297x420 mm)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Chalk Dash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Hill</dc:creator>
  <cp:lastModifiedBy>C Blowman</cp:lastModifiedBy>
  <cp:revision>9</cp:revision>
  <cp:lastPrinted>2024-06-11T13:12:27Z</cp:lastPrinted>
  <dcterms:created xsi:type="dcterms:W3CDTF">2019-06-27T07:56:09Z</dcterms:created>
  <dcterms:modified xsi:type="dcterms:W3CDTF">2024-06-11T13:12:51Z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