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801600" cy="9601200" type="A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7" userDrawn="1">
          <p15:clr>
            <a:srgbClr val="A4A3A4"/>
          </p15:clr>
        </p15:guide>
        <p15:guide id="2" pos="40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F9"/>
    <a:srgbClr val="D3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1410" y="72"/>
      </p:cViewPr>
      <p:guideLst>
        <p:guide orient="horz" pos="3047"/>
        <p:guide pos="40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 Blowman" userId="dabdb92a-f43d-4c35-917d-3275f45f038d" providerId="ADAL" clId="{F565F860-2B8D-4256-B8C8-A24ACEA5AEF8}"/>
    <pc:docChg chg="custSel modSld">
      <pc:chgData name="C Blowman" userId="dabdb92a-f43d-4c35-917d-3275f45f038d" providerId="ADAL" clId="{F565F860-2B8D-4256-B8C8-A24ACEA5AEF8}" dt="2024-06-11T13:13:09.489" v="10" actId="1076"/>
      <pc:docMkLst>
        <pc:docMk/>
      </pc:docMkLst>
      <pc:sldChg chg="addSp delSp modSp">
        <pc:chgData name="C Blowman" userId="dabdb92a-f43d-4c35-917d-3275f45f038d" providerId="ADAL" clId="{F565F860-2B8D-4256-B8C8-A24ACEA5AEF8}" dt="2024-06-11T13:13:09.489" v="10" actId="1076"/>
        <pc:sldMkLst>
          <pc:docMk/>
          <pc:sldMk cId="924211740" sldId="256"/>
        </pc:sldMkLst>
        <pc:spChg chg="mod">
          <ac:chgData name="C Blowman" userId="dabdb92a-f43d-4c35-917d-3275f45f038d" providerId="ADAL" clId="{F565F860-2B8D-4256-B8C8-A24ACEA5AEF8}" dt="2024-06-11T13:13:09.489" v="10" actId="1076"/>
          <ac:spMkLst>
            <pc:docMk/>
            <pc:sldMk cId="924211740" sldId="256"/>
            <ac:spMk id="4" creationId="{00000000-0000-0000-0000-000000000000}"/>
          </ac:spMkLst>
        </pc:spChg>
        <pc:picChg chg="del">
          <ac:chgData name="C Blowman" userId="dabdb92a-f43d-4c35-917d-3275f45f038d" providerId="ADAL" clId="{F565F860-2B8D-4256-B8C8-A24ACEA5AEF8}" dt="2024-06-11T13:12:58.698" v="0" actId="478"/>
          <ac:picMkLst>
            <pc:docMk/>
            <pc:sldMk cId="924211740" sldId="256"/>
            <ac:picMk id="24" creationId="{00000000-0000-0000-0000-000000000000}"/>
          </ac:picMkLst>
        </pc:picChg>
        <pc:picChg chg="add mod">
          <ac:chgData name="C Blowman" userId="dabdb92a-f43d-4c35-917d-3275f45f038d" providerId="ADAL" clId="{F565F860-2B8D-4256-B8C8-A24ACEA5AEF8}" dt="2024-06-11T13:13:04.040" v="3" actId="1076"/>
          <ac:picMkLst>
            <pc:docMk/>
            <pc:sldMk cId="924211740" sldId="256"/>
            <ac:picMk id="26" creationId="{1AC41A06-66FE-4E1D-A3B4-1E22E54E503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29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86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540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95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55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58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446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84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2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8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852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9798C-0930-4696-AA76-5CD17F99B189}" type="datetimeFigureOut">
              <a:rPr lang="en-GB" smtClean="0"/>
              <a:t>11/06/2024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C4C3C-A412-4808-8AFD-D0105F1517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26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53712" y="166980"/>
            <a:ext cx="369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halk Dash" panose="03000600000000000000" pitchFamily="66" charset="0"/>
              </a:rPr>
              <a:t>Environment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5237095"/>
              </p:ext>
            </p:extLst>
          </p:nvPr>
        </p:nvGraphicFramePr>
        <p:xfrm>
          <a:off x="323088" y="803656"/>
          <a:ext cx="5876544" cy="40889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1975">
                  <a:extLst>
                    <a:ext uri="{9D8B030D-6E8A-4147-A177-3AD203B41FA5}">
                      <a16:colId xmlns:a16="http://schemas.microsoft.com/office/drawing/2014/main" val="4053896986"/>
                    </a:ext>
                  </a:extLst>
                </a:gridCol>
                <a:gridCol w="4814569">
                  <a:extLst>
                    <a:ext uri="{9D8B030D-6E8A-4147-A177-3AD203B41FA5}">
                      <a16:colId xmlns:a16="http://schemas.microsoft.com/office/drawing/2014/main" val="2687723683"/>
                    </a:ext>
                  </a:extLst>
                </a:gridCol>
              </a:tblGrid>
              <a:tr h="392026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6Rs</a:t>
                      </a:r>
                    </a:p>
                  </a:txBody>
                  <a:tcPr anchor="ctr">
                    <a:solidFill>
                      <a:srgbClr val="D3B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Meaning</a:t>
                      </a:r>
                    </a:p>
                  </a:txBody>
                  <a:tcPr anchor="ctr">
                    <a:solidFill>
                      <a:srgbClr val="D3B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95933"/>
                  </a:ext>
                </a:extLst>
              </a:tr>
              <a:tr h="483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use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product again either for the same purpose or a different one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5962943"/>
                  </a:ext>
                </a:extLst>
              </a:tr>
              <a:tr h="483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Reduce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 have less of material/packaging/pollution when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making products by making them more efficient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216170"/>
                  </a:ext>
                </a:extLst>
              </a:tr>
              <a:tr h="392026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Breaking down and forming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 material into another product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819278"/>
                  </a:ext>
                </a:extLst>
              </a:tr>
              <a:tr h="483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Refuse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Customers not buying or supporting products that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make an environmental impact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601702"/>
                  </a:ext>
                </a:extLst>
              </a:tr>
              <a:tr h="483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Rethink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Designers and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customer rethinking their decisions when making and buying products. 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8753"/>
                  </a:ext>
                </a:extLst>
              </a:tr>
              <a:tr h="48332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Repair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Fixin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 a product rather than throwing it away. Extending its life rather than using more resources to make another</a:t>
                      </a:r>
                    </a:p>
                    <a:p>
                      <a:pPr algn="ctr"/>
                      <a:endParaRPr lang="en-GB" sz="1200" baseline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/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Often products are 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Designed for Maintenance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 can easily be repaired. E.g. Using screws so even non-specialists can take a product apart, or using components that can easily be replaced like fuses or batteries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16203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1300"/>
              </p:ext>
            </p:extLst>
          </p:nvPr>
        </p:nvGraphicFramePr>
        <p:xfrm>
          <a:off x="6588813" y="5038344"/>
          <a:ext cx="5876544" cy="3153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99232">
                  <a:extLst>
                    <a:ext uri="{9D8B030D-6E8A-4147-A177-3AD203B41FA5}">
                      <a16:colId xmlns:a16="http://schemas.microsoft.com/office/drawing/2014/main" val="4053896986"/>
                    </a:ext>
                  </a:extLst>
                </a:gridCol>
                <a:gridCol w="2877312">
                  <a:extLst>
                    <a:ext uri="{9D8B030D-6E8A-4147-A177-3AD203B41FA5}">
                      <a16:colId xmlns:a16="http://schemas.microsoft.com/office/drawing/2014/main" val="2687723683"/>
                    </a:ext>
                  </a:extLst>
                </a:gridCol>
              </a:tblGrid>
              <a:tr h="659076"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Sustainability</a:t>
                      </a:r>
                      <a:r>
                        <a:rPr lang="en-GB" sz="1200" b="1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is </a:t>
                      </a:r>
                      <a:r>
                        <a:rPr lang="en-GB" sz="1200" b="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maintaining our planet and its resources and making a minimal negative impact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 anchor="ctr">
                    <a:solidFill>
                      <a:srgbClr val="D3B5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795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Finite Resources </a:t>
                      </a:r>
                      <a:b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200" b="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Will run out of eventually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Infinite Resources </a:t>
                      </a:r>
                      <a:br>
                        <a:rPr lang="en-GB" sz="12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1200" b="0" i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 be re-grown and re-bread. Will not run out of</a:t>
                      </a:r>
                      <a:endParaRPr lang="en-GB" sz="12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962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Plastics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Paper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216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Metals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Boards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1819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Polymers</a:t>
                      </a:r>
                      <a:r>
                        <a:rPr lang="en-GB" sz="1200" baseline="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(Textiles)</a:t>
                      </a:r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Natural Timbers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460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Cotton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17287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sz="12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Leather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162031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8231" y1="20616" x2="38231" y2="20616"/>
                        <a14:foregroundMark x1="38073" y1="15877" x2="38073" y2="15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354" t="9891" r="22175" b="7496"/>
          <a:stretch/>
        </p:blipFill>
        <p:spPr>
          <a:xfrm>
            <a:off x="302514" y="6002196"/>
            <a:ext cx="3061901" cy="293432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1749" y="5207445"/>
            <a:ext cx="5807884" cy="402799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081210" y="2167690"/>
            <a:ext cx="2796339" cy="1341656"/>
          </a:xfrm>
          <a:prstGeom prst="ellipse">
            <a:avLst/>
          </a:prstGeom>
          <a:solidFill>
            <a:srgbClr val="F3EBF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can we do to reduce environmental impact or products and manufacture?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93264" y="5336784"/>
            <a:ext cx="2317953" cy="309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Cycle Assessment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31464" y="5896022"/>
            <a:ext cx="2716945" cy="3060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is when a designer looks at the environmental impact a product makes over its life time and how it could be reduced. Including:</a:t>
            </a:r>
          </a:p>
          <a:p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of processes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Product Miles (how far a product has to travel to get from factory to consumer)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while in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Impact when disposed of (6Rs)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96350" y="66675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Repairing products rather than throwing them away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29900" y="3695700"/>
            <a:ext cx="163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Recycling products and materials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1300" y="1314450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Reducing </a:t>
            </a:r>
            <a:r>
              <a:rPr lang="en-GB" sz="1200" b="1" dirty="0"/>
              <a:t>Product Miles</a:t>
            </a:r>
            <a:r>
              <a:rPr lang="en-GB" sz="1200" dirty="0"/>
              <a:t> buy making the product in the country it is sold 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60058" y="3821450"/>
            <a:ext cx="21526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Reducing </a:t>
            </a:r>
            <a:r>
              <a:rPr lang="en-GB" sz="1200" b="1" dirty="0"/>
              <a:t>Pollution</a:t>
            </a:r>
            <a:r>
              <a:rPr lang="en-GB" sz="1200" dirty="0"/>
              <a:t> by using less plastics, efficient manufacture, less waste and using </a:t>
            </a:r>
            <a:r>
              <a:rPr lang="en-GB" sz="1200" b="1" dirty="0"/>
              <a:t>renewable energy</a:t>
            </a:r>
            <a:r>
              <a:rPr lang="en-GB" sz="1200" dirty="0"/>
              <a:t> (like solar and wind)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220200" y="4375448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Using less finite resources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72850" y="1714500"/>
            <a:ext cx="11239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Planting more trees to reduce </a:t>
            </a:r>
            <a:r>
              <a:rPr lang="en-GB" sz="1200" b="1" dirty="0"/>
              <a:t>deforestation</a:t>
            </a:r>
            <a:endParaRPr lang="en-GB" sz="1200" dirty="0"/>
          </a:p>
        </p:txBody>
      </p:sp>
      <p:cxnSp>
        <p:nvCxnSpPr>
          <p:cNvPr id="21" name="Straight Connector 20"/>
          <p:cNvCxnSpPr>
            <a:endCxn id="19" idx="1"/>
          </p:cNvCxnSpPr>
          <p:nvPr/>
        </p:nvCxnSpPr>
        <p:spPr>
          <a:xfrm flipV="1">
            <a:off x="10725150" y="2129999"/>
            <a:ext cx="647700" cy="42270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9886950" y="1238250"/>
            <a:ext cx="38100" cy="95250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11" idx="1"/>
          </p:cNvCxnSpPr>
          <p:nvPr/>
        </p:nvCxnSpPr>
        <p:spPr>
          <a:xfrm flipH="1" flipV="1">
            <a:off x="8305800" y="1943100"/>
            <a:ext cx="184924" cy="4210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1" idx="3"/>
          </p:cNvCxnSpPr>
          <p:nvPr/>
        </p:nvCxnSpPr>
        <p:spPr>
          <a:xfrm flipH="1">
            <a:off x="8229600" y="3312865"/>
            <a:ext cx="261124" cy="27158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9707980" y="3509346"/>
            <a:ext cx="121820" cy="815004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648950" y="3219450"/>
            <a:ext cx="228600" cy="36195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661984"/>
              </p:ext>
            </p:extLst>
          </p:nvPr>
        </p:nvGraphicFramePr>
        <p:xfrm>
          <a:off x="6614160" y="8374888"/>
          <a:ext cx="5876544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6050">
                  <a:extLst>
                    <a:ext uri="{9D8B030D-6E8A-4147-A177-3AD203B41FA5}">
                      <a16:colId xmlns:a16="http://schemas.microsoft.com/office/drawing/2014/main" val="3447142776"/>
                    </a:ext>
                  </a:extLst>
                </a:gridCol>
                <a:gridCol w="4260494">
                  <a:extLst>
                    <a:ext uri="{9D8B030D-6E8A-4147-A177-3AD203B41FA5}">
                      <a16:colId xmlns:a16="http://schemas.microsoft.com/office/drawing/2014/main" val="15185616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/>
                        <a:t>Planned Obsolescence</a:t>
                      </a:r>
                    </a:p>
                  </a:txBody>
                  <a:tcPr anchor="ctr">
                    <a:solidFill>
                      <a:srgbClr val="F3EB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This is where products</a:t>
                      </a:r>
                      <a:r>
                        <a:rPr lang="en-GB" sz="1200" baseline="0" dirty="0"/>
                        <a:t> “die” after a certain amount of time. E.g. Disposable cups, Phones, Lightbulbs, Printer Ink, </a:t>
                      </a:r>
                      <a:r>
                        <a:rPr lang="en-GB" sz="1200" baseline="0" dirty="0" err="1"/>
                        <a:t>etc</a:t>
                      </a:r>
                      <a:endParaRPr lang="en-GB" sz="1200" baseline="0" dirty="0"/>
                    </a:p>
                    <a:p>
                      <a:pPr algn="ctr"/>
                      <a:r>
                        <a:rPr lang="en-GB" sz="1200" baseline="0" dirty="0"/>
                        <a:t>This can have a big environmental impact as customers are throwing away lots of products, and resources are being used to create new ones.</a:t>
                      </a:r>
                      <a:endParaRPr lang="en-GB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3602527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1AC41A06-66FE-4E1D-A3B4-1E22E54E50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7" t="17455" r="84625" b="68572"/>
          <a:stretch/>
        </p:blipFill>
        <p:spPr>
          <a:xfrm>
            <a:off x="11748832" y="78756"/>
            <a:ext cx="1052768" cy="97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211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5" ma:contentTypeDescription="Create a new document." ma:contentTypeScope="" ma:versionID="4dac7ff436fdfdd594ac7c56390ed539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8e3826b2454d98bb2f2658cc1a338abe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058321C-3B8F-483E-9609-714F677CE8EA}"/>
</file>

<file path=customXml/itemProps2.xml><?xml version="1.0" encoding="utf-8"?>
<ds:datastoreItem xmlns:ds="http://schemas.openxmlformats.org/officeDocument/2006/customXml" ds:itemID="{B3923624-D931-45F0-93C5-5222F63869D6}"/>
</file>

<file path=customXml/itemProps3.xml><?xml version="1.0" encoding="utf-8"?>
<ds:datastoreItem xmlns:ds="http://schemas.openxmlformats.org/officeDocument/2006/customXml" ds:itemID="{639A02AE-74DC-4663-9A21-B4487A9D4BD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370</Words>
  <Application>Microsoft Office PowerPoint</Application>
  <PresentationFormat>A3 Paper (297x420 mm)</PresentationFormat>
  <Paragraphs>50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Chalk Dash</vt:lpstr>
      <vt:lpstr>Tahoma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 Hill</dc:creator>
  <cp:lastModifiedBy>C Blowman</cp:lastModifiedBy>
  <cp:revision>7</cp:revision>
  <cp:lastPrinted>2024-06-11T13:13:21Z</cp:lastPrinted>
  <dcterms:created xsi:type="dcterms:W3CDTF">2019-06-26T09:22:59Z</dcterms:created>
  <dcterms:modified xsi:type="dcterms:W3CDTF">2024-06-11T13:14:22Z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</Properties>
</file>