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801600" cy="9601200" type="A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10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Blowman" userId="dabdb92a-f43d-4c35-917d-3275f45f038d" providerId="ADAL" clId="{52E84DCF-BF53-4F2C-AE24-7CA198D59499}"/>
    <pc:docChg chg="modSld">
      <pc:chgData name="C Blowman" userId="dabdb92a-f43d-4c35-917d-3275f45f038d" providerId="ADAL" clId="{52E84DCF-BF53-4F2C-AE24-7CA198D59499}" dt="2024-06-11T13:14:38.910" v="6" actId="1076"/>
      <pc:docMkLst>
        <pc:docMk/>
      </pc:docMkLst>
      <pc:sldChg chg="addSp modSp">
        <pc:chgData name="C Blowman" userId="dabdb92a-f43d-4c35-917d-3275f45f038d" providerId="ADAL" clId="{52E84DCF-BF53-4F2C-AE24-7CA198D59499}" dt="2024-06-11T13:14:38.910" v="6" actId="1076"/>
        <pc:sldMkLst>
          <pc:docMk/>
          <pc:sldMk cId="3893596045" sldId="256"/>
        </pc:sldMkLst>
        <pc:spChg chg="mod">
          <ac:chgData name="C Blowman" userId="dabdb92a-f43d-4c35-917d-3275f45f038d" providerId="ADAL" clId="{52E84DCF-BF53-4F2C-AE24-7CA198D59499}" dt="2024-06-11T13:14:34.794" v="4" actId="403"/>
          <ac:spMkLst>
            <pc:docMk/>
            <pc:sldMk cId="3893596045" sldId="256"/>
            <ac:spMk id="4" creationId="{00000000-0000-0000-0000-000000000000}"/>
          </ac:spMkLst>
        </pc:spChg>
        <pc:picChg chg="add mod">
          <ac:chgData name="C Blowman" userId="dabdb92a-f43d-4c35-917d-3275f45f038d" providerId="ADAL" clId="{52E84DCF-BF53-4F2C-AE24-7CA198D59499}" dt="2024-06-11T13:14:38.910" v="6" actId="1076"/>
          <ac:picMkLst>
            <pc:docMk/>
            <pc:sldMk cId="3893596045" sldId="256"/>
            <ac:picMk id="33" creationId="{1AC41A06-66FE-4E1D-A3B4-1E22E54E50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8AF-A246-4820-A978-FF726A63F79E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4A56-12DC-4192-A897-BBF313FE2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5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8AF-A246-4820-A978-FF726A63F79E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4A56-12DC-4192-A897-BBF313FE2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73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8AF-A246-4820-A978-FF726A63F79E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4A56-12DC-4192-A897-BBF313FE2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4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8AF-A246-4820-A978-FF726A63F79E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4A56-12DC-4192-A897-BBF313FE2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0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8AF-A246-4820-A978-FF726A63F79E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4A56-12DC-4192-A897-BBF313FE2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8AF-A246-4820-A978-FF726A63F79E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4A56-12DC-4192-A897-BBF313FE2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0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8AF-A246-4820-A978-FF726A63F79E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4A56-12DC-4192-A897-BBF313FE2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5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8AF-A246-4820-A978-FF726A63F79E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4A56-12DC-4192-A897-BBF313FE2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8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8AF-A246-4820-A978-FF726A63F79E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4A56-12DC-4192-A897-BBF313FE2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11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8AF-A246-4820-A978-FF726A63F79E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4A56-12DC-4192-A897-BBF313FE2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99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D8AF-A246-4820-A978-FF726A63F79E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04A56-12DC-4192-A897-BBF313FE2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08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1D8AF-A246-4820-A978-FF726A63F79E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04A56-12DC-4192-A897-BBF313FE2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5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8920" y="99536"/>
            <a:ext cx="7552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/>
                </a:solidFill>
                <a:latin typeface="Chalk Dash" panose="03000600000000000000" pitchFamily="66" charset="0"/>
              </a:rPr>
              <a:t>Finishes, Standard Components,</a:t>
            </a:r>
          </a:p>
          <a:p>
            <a:pPr algn="ctr"/>
            <a:endParaRPr lang="en-GB" sz="2000" dirty="0">
              <a:latin typeface="Chalk Dash" panose="03000600000000000000" pitchFamily="66" charset="0"/>
            </a:endParaRPr>
          </a:p>
          <a:p>
            <a:pPr algn="ctr"/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Chalk Dash" panose="03000600000000000000" pitchFamily="66" charset="0"/>
              </a:rPr>
              <a:t>Accuracy</a:t>
            </a:r>
            <a:r>
              <a:rPr lang="en-GB" sz="2000" dirty="0">
                <a:latin typeface="Chalk Dash" panose="03000600000000000000" pitchFamily="66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Chalk Dash" panose="03000600000000000000" pitchFamily="66" charset="0"/>
              </a:rPr>
              <a:t>and</a:t>
            </a:r>
            <a:r>
              <a:rPr lang="en-GB" sz="2000" dirty="0">
                <a:latin typeface="Chalk Dash" panose="03000600000000000000" pitchFamily="66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Chalk Dash" panose="03000600000000000000" pitchFamily="66" charset="0"/>
              </a:rPr>
              <a:t>Process Orders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547104" y="1265267"/>
            <a:ext cx="6071616" cy="1386493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Tolerances</a:t>
            </a: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total amount a specific dimension or property is permitted to vary</a:t>
            </a:r>
            <a:b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can apply to hole depth, length, angle, thickness, weight and elasticity</a:t>
            </a:r>
            <a:b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gauge can be inserted into a gap or hole to check if the sizes fall within tolerance</a:t>
            </a:r>
            <a:b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parts do not fit within the specified tolerances they are discarded or recycled</a:t>
            </a:r>
          </a:p>
          <a:p>
            <a:pPr lvl="1" algn="ctr"/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565392" y="2874779"/>
            <a:ext cx="6016752" cy="358088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Control and Quality Assurance</a:t>
            </a:r>
          </a:p>
          <a:p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QC is </a:t>
            </a:r>
            <a:r>
              <a:rPr lang="en-GB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oriented</a:t>
            </a:r>
            <a:b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control is where products are regularly tested (during and after manufacture) to ensure they meet the defined set of quality criteria </a:t>
            </a:r>
          </a:p>
          <a:p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 is </a:t>
            </a:r>
            <a:r>
              <a:rPr lang="en-GB" sz="1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oriented</a:t>
            </a:r>
            <a:b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assurance is ensuring that the processes used to test the product have been done correctly and consistently </a:t>
            </a:r>
            <a:b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test a product all you like, but if the tests are wrong/ inconsistent with each other than the results are invalid</a:t>
            </a:r>
          </a:p>
          <a:p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Below are examples of Quality Assurance symbols: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1200px-BSI_Kitemark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603" y="5318227"/>
            <a:ext cx="741989" cy="799493"/>
          </a:xfrm>
          <a:prstGeom prst="rect">
            <a:avLst/>
          </a:prstGeom>
        </p:spPr>
      </p:pic>
      <p:pic>
        <p:nvPicPr>
          <p:cNvPr id="9" name="Picture 8" descr="c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36" y="5285232"/>
            <a:ext cx="1385156" cy="976117"/>
          </a:xfrm>
          <a:prstGeom prst="rect">
            <a:avLst/>
          </a:prstGeom>
        </p:spPr>
      </p:pic>
      <p:pic>
        <p:nvPicPr>
          <p:cNvPr id="10" name="Picture 9" descr="lionmar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5225546"/>
            <a:ext cx="1298448" cy="921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362" y="5111496"/>
            <a:ext cx="1047750" cy="1047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00800" y="6089904"/>
            <a:ext cx="221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Conformity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60208" y="6096000"/>
            <a:ext cx="221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BSI </a:t>
            </a:r>
            <a:r>
              <a:rPr lang="en-GB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Kitemark</a:t>
            </a:r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68384" y="6114288"/>
            <a:ext cx="221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Lion Mark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22864" y="6132576"/>
            <a:ext cx="221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Registration Mark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7500" y="7059530"/>
            <a:ext cx="1524000" cy="1706285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An Input is information/ stimuli that enters a PC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An example would be keyboard, sensor, mouse, </a:t>
            </a:r>
            <a:r>
              <a:rPr lang="en-GB" sz="1200" dirty="0" err="1"/>
              <a:t>etc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755981" y="7043487"/>
            <a:ext cx="1626269" cy="1721465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 Process is process of transforming information into an Output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An example would be a PC</a:t>
            </a:r>
          </a:p>
          <a:p>
            <a:pPr algn="ctr"/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949739" y="7043487"/>
            <a:ext cx="1585162" cy="1721465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An Output is a response to the stimuli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An example would be speakers, text on a screen, alarm, lights, </a:t>
            </a:r>
            <a:r>
              <a:rPr lang="en-GB" sz="1200" dirty="0" err="1"/>
              <a:t>etc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9015663" y="6577263"/>
            <a:ext cx="1507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 Orders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8172450" y="7620000"/>
            <a:ext cx="74295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10382250" y="7620000"/>
            <a:ext cx="74295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620777"/>
              </p:ext>
            </p:extLst>
          </p:nvPr>
        </p:nvGraphicFramePr>
        <p:xfrm>
          <a:off x="438150" y="1858010"/>
          <a:ext cx="5334000" cy="311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3298231315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502216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 Type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Finishes Used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8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Papers and Boards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Paints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Varnishes</a:t>
                      </a:r>
                      <a:endParaRPr lang="en-GB" sz="12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Laminating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38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Timbers and Boards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Paints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Varnishes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Wax and Polish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5124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Metals and Alloys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Painting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Lacquering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Electroplating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Galvanzing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73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Plastics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Polishing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Painting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Decals (stickers)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900142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8650" y="1464310"/>
            <a:ext cx="513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Finishes are used to improve the </a:t>
            </a: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aesthetics 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durability 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products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24300" y="2259945"/>
            <a:ext cx="2000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Plastic coating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Wax coating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00500" y="2869545"/>
            <a:ext cx="2000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00500" y="3498195"/>
            <a:ext cx="2000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Polishing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Plastic Coating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Powder Coating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70693" y="5198110"/>
            <a:ext cx="1941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Components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88101" y="1143000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Finishes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50291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components are parts or components manufactured in the 1000s+</a:t>
            </a: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readily available, don’t require specialist knowledge or tools to replace them and are universally recognised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014431"/>
              </p:ext>
            </p:extLst>
          </p:nvPr>
        </p:nvGraphicFramePr>
        <p:xfrm>
          <a:off x="438150" y="6391910"/>
          <a:ext cx="5334000" cy="2786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3298231315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502216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 Type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Components used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8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Papers and Boards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Staples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Clips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Split pins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381716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Timbers and Boards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Nails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Screws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512485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Metals and Alloys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Nuts and bolts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Screw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738688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Plastics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Plastic hinges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900142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4038600" y="7441545"/>
            <a:ext cx="2000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 Pins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Hinges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19550" y="8013045"/>
            <a:ext cx="2000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Rivet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Washer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AC41A06-66FE-4E1D-A3B4-1E22E54E50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27" t="17455" r="84625" b="68572"/>
          <a:stretch/>
        </p:blipFill>
        <p:spPr>
          <a:xfrm>
            <a:off x="11748832" y="274"/>
            <a:ext cx="1052768" cy="9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96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D06026-BE52-4649-9FE3-8224002951C3}"/>
</file>

<file path=customXml/itemProps2.xml><?xml version="1.0" encoding="utf-8"?>
<ds:datastoreItem xmlns:ds="http://schemas.openxmlformats.org/officeDocument/2006/customXml" ds:itemID="{795381D8-F145-4F4D-88C1-EDCEAD367C44}"/>
</file>

<file path=customXml/itemProps3.xml><?xml version="1.0" encoding="utf-8"?>
<ds:datastoreItem xmlns:ds="http://schemas.openxmlformats.org/officeDocument/2006/customXml" ds:itemID="{9FF740B1-A579-4029-8E2A-25702AF8E81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352</Words>
  <Application>Microsoft Office PowerPoint</Application>
  <PresentationFormat>A3 Paper (297x420 mm)</PresentationFormat>
  <Paragraphs>72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 Dash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C Blowman</cp:lastModifiedBy>
  <cp:revision>8</cp:revision>
  <cp:lastPrinted>2024-06-11T13:14:51Z</cp:lastPrinted>
  <dcterms:created xsi:type="dcterms:W3CDTF">2019-06-27T10:58:10Z</dcterms:created>
  <dcterms:modified xsi:type="dcterms:W3CDTF">2024-06-11T13:14:53Z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