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801600" cy="9601200" type="A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656" y="7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Blowman" userId="dabdb92a-f43d-4c35-917d-3275f45f038d" providerId="ADAL" clId="{F85B1023-C774-4625-BEBE-3C777C1D600E}"/>
    <pc:docChg chg="custSel modSld">
      <pc:chgData name="C Blowman" userId="dabdb92a-f43d-4c35-917d-3275f45f038d" providerId="ADAL" clId="{F85B1023-C774-4625-BEBE-3C777C1D600E}" dt="2024-06-11T13:16:43.845" v="11" actId="403"/>
      <pc:docMkLst>
        <pc:docMk/>
      </pc:docMkLst>
      <pc:sldChg chg="addSp delSp modSp">
        <pc:chgData name="C Blowman" userId="dabdb92a-f43d-4c35-917d-3275f45f038d" providerId="ADAL" clId="{F85B1023-C774-4625-BEBE-3C777C1D600E}" dt="2024-06-11T13:16:43.845" v="11" actId="403"/>
        <pc:sldMkLst>
          <pc:docMk/>
          <pc:sldMk cId="690611790" sldId="257"/>
        </pc:sldMkLst>
        <pc:spChg chg="mod">
          <ac:chgData name="C Blowman" userId="dabdb92a-f43d-4c35-917d-3275f45f038d" providerId="ADAL" clId="{F85B1023-C774-4625-BEBE-3C777C1D600E}" dt="2024-06-11T13:16:43.845" v="11" actId="403"/>
          <ac:spMkLst>
            <pc:docMk/>
            <pc:sldMk cId="690611790" sldId="257"/>
            <ac:spMk id="18" creationId="{00000000-0000-0000-0000-000000000000}"/>
          </ac:spMkLst>
        </pc:spChg>
        <pc:picChg chg="del">
          <ac:chgData name="C Blowman" userId="dabdb92a-f43d-4c35-917d-3275f45f038d" providerId="ADAL" clId="{F85B1023-C774-4625-BEBE-3C777C1D600E}" dt="2024-06-11T13:16:31.246" v="0" actId="478"/>
          <ac:picMkLst>
            <pc:docMk/>
            <pc:sldMk cId="690611790" sldId="257"/>
            <ac:picMk id="17" creationId="{00000000-0000-0000-0000-000000000000}"/>
          </ac:picMkLst>
        </pc:picChg>
        <pc:picChg chg="add mod ord">
          <ac:chgData name="C Blowman" userId="dabdb92a-f43d-4c35-917d-3275f45f038d" providerId="ADAL" clId="{F85B1023-C774-4625-BEBE-3C777C1D600E}" dt="2024-06-11T13:16:40.167" v="5" actId="167"/>
          <ac:picMkLst>
            <pc:docMk/>
            <pc:sldMk cId="690611790" sldId="257"/>
            <ac:picMk id="21" creationId="{1AC41A06-66FE-4E1D-A3B4-1E22E54E50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1A8F-1BDB-4697-A627-6703CE5731CD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489-55CF-4F5D-97CB-562A2E9FF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2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1A8F-1BDB-4697-A627-6703CE5731CD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489-55CF-4F5D-97CB-562A2E9FF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36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1A8F-1BDB-4697-A627-6703CE5731CD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489-55CF-4F5D-97CB-562A2E9FF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2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1A8F-1BDB-4697-A627-6703CE5731CD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489-55CF-4F5D-97CB-562A2E9FF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43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1A8F-1BDB-4697-A627-6703CE5731CD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489-55CF-4F5D-97CB-562A2E9FF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8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1A8F-1BDB-4697-A627-6703CE5731CD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489-55CF-4F5D-97CB-562A2E9FF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5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1A8F-1BDB-4697-A627-6703CE5731CD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489-55CF-4F5D-97CB-562A2E9FF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2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1A8F-1BDB-4697-A627-6703CE5731CD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489-55CF-4F5D-97CB-562A2E9FF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28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1A8F-1BDB-4697-A627-6703CE5731CD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489-55CF-4F5D-97CB-562A2E9FF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98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1A8F-1BDB-4697-A627-6703CE5731CD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489-55CF-4F5D-97CB-562A2E9FF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87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1A8F-1BDB-4697-A627-6703CE5731CD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489-55CF-4F5D-97CB-562A2E9FF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74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A1A8F-1BDB-4697-A627-6703CE5731CD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D8489-55CF-4F5D-97CB-562A2E9FF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05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AC41A06-66FE-4E1D-A3B4-1E22E54E5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27" t="17455" r="84625" b="68572"/>
          <a:stretch/>
        </p:blipFill>
        <p:spPr>
          <a:xfrm>
            <a:off x="11415075" y="8653"/>
            <a:ext cx="1335586" cy="123195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363562"/>
              </p:ext>
            </p:extLst>
          </p:nvPr>
        </p:nvGraphicFramePr>
        <p:xfrm>
          <a:off x="0" y="1342750"/>
          <a:ext cx="6400801" cy="25544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9902">
                  <a:extLst>
                    <a:ext uri="{9D8B030D-6E8A-4147-A177-3AD203B41FA5}">
                      <a16:colId xmlns:a16="http://schemas.microsoft.com/office/drawing/2014/main" val="2868898196"/>
                    </a:ext>
                  </a:extLst>
                </a:gridCol>
                <a:gridCol w="3489508">
                  <a:extLst>
                    <a:ext uri="{9D8B030D-6E8A-4147-A177-3AD203B41FA5}">
                      <a16:colId xmlns:a16="http://schemas.microsoft.com/office/drawing/2014/main" val="3187111543"/>
                    </a:ext>
                  </a:extLst>
                </a:gridCol>
                <a:gridCol w="1641391">
                  <a:extLst>
                    <a:ext uri="{9D8B030D-6E8A-4147-A177-3AD203B41FA5}">
                      <a16:colId xmlns:a16="http://schemas.microsoft.com/office/drawing/2014/main" val="3776042511"/>
                    </a:ext>
                  </a:extLst>
                </a:gridCol>
              </a:tblGrid>
              <a:tr h="458217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Ferrous Metals </a:t>
                      </a:r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contain iron and are magnetic and rust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08560"/>
                  </a:ext>
                </a:extLst>
              </a:tr>
              <a:tr h="45821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 info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22152"/>
                  </a:ext>
                </a:extLst>
              </a:tr>
              <a:tr h="57647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Low Carbon Steel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Tough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ductile and easily machined and welded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Construction, screws, cars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739736390"/>
                  </a:ext>
                </a:extLst>
              </a:tr>
              <a:tr h="59476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High Carbon Steel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Hard and wears well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Tools, blades and knives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3781206839"/>
                  </a:ext>
                </a:extLst>
              </a:tr>
              <a:tr h="46674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Cast Iron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Hard but brittle. Easily cast but hard to machine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Pots, pans, vices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193586964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848943"/>
              </p:ext>
            </p:extLst>
          </p:nvPr>
        </p:nvGraphicFramePr>
        <p:xfrm>
          <a:off x="2" y="4041648"/>
          <a:ext cx="6400799" cy="27990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9901">
                  <a:extLst>
                    <a:ext uri="{9D8B030D-6E8A-4147-A177-3AD203B41FA5}">
                      <a16:colId xmlns:a16="http://schemas.microsoft.com/office/drawing/2014/main" val="2868898196"/>
                    </a:ext>
                  </a:extLst>
                </a:gridCol>
                <a:gridCol w="3489507">
                  <a:extLst>
                    <a:ext uri="{9D8B030D-6E8A-4147-A177-3AD203B41FA5}">
                      <a16:colId xmlns:a16="http://schemas.microsoft.com/office/drawing/2014/main" val="3187111543"/>
                    </a:ext>
                  </a:extLst>
                </a:gridCol>
                <a:gridCol w="1641391">
                  <a:extLst>
                    <a:ext uri="{9D8B030D-6E8A-4147-A177-3AD203B41FA5}">
                      <a16:colId xmlns:a16="http://schemas.microsoft.com/office/drawing/2014/main" val="3776042511"/>
                    </a:ext>
                  </a:extLst>
                </a:gridCol>
              </a:tblGrid>
              <a:tr h="458217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Non-Ferrous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Metals do not 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contain iron, aren’t magnetic and don’t rust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08560"/>
                  </a:ext>
                </a:extLst>
              </a:tr>
              <a:tr h="45821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 info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22152"/>
                  </a:ext>
                </a:extLst>
              </a:tr>
              <a:tr h="65735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Aluminium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Light, high strength to weight ratio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ductile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Pots, pans, cars, cans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739736390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Copper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Ductile, malleable and good conductor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Plumbing supplies and cables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3781206839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Tin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Soft, malleable and good conductor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Used as a protective coating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193586964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0631" y="963609"/>
            <a:ext cx="6160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Metals come from ores in the ground. </a:t>
            </a:r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Stock forms 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sheets, bars and rods</a:t>
            </a:r>
            <a:endParaRPr lang="en-GB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918434"/>
              </p:ext>
            </p:extLst>
          </p:nvPr>
        </p:nvGraphicFramePr>
        <p:xfrm>
          <a:off x="0" y="7204455"/>
          <a:ext cx="6400800" cy="22687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9901">
                  <a:extLst>
                    <a:ext uri="{9D8B030D-6E8A-4147-A177-3AD203B41FA5}">
                      <a16:colId xmlns:a16="http://schemas.microsoft.com/office/drawing/2014/main" val="2868898196"/>
                    </a:ext>
                  </a:extLst>
                </a:gridCol>
                <a:gridCol w="3489509">
                  <a:extLst>
                    <a:ext uri="{9D8B030D-6E8A-4147-A177-3AD203B41FA5}">
                      <a16:colId xmlns:a16="http://schemas.microsoft.com/office/drawing/2014/main" val="3187111543"/>
                    </a:ext>
                  </a:extLst>
                </a:gridCol>
                <a:gridCol w="1641390">
                  <a:extLst>
                    <a:ext uri="{9D8B030D-6E8A-4147-A177-3AD203B41FA5}">
                      <a16:colId xmlns:a16="http://schemas.microsoft.com/office/drawing/2014/main" val="3776042511"/>
                    </a:ext>
                  </a:extLst>
                </a:gridCol>
              </a:tblGrid>
              <a:tr h="458217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Alloys </a:t>
                      </a:r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are mixtures of 2 or more metals to get the best of their properties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08560"/>
                  </a:ext>
                </a:extLst>
              </a:tr>
              <a:tr h="45821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 info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22152"/>
                  </a:ext>
                </a:extLst>
              </a:tr>
              <a:tr h="65735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Brass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Malleable and easy to cast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Musical instruments, plumbing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739736390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Stainless Steel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Doesn’t rust, hard and smooth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Cutlery, medical tools, </a:t>
                      </a:r>
                      <a:r>
                        <a:rPr lang="en-GB"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3781206839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601521" y="8200149"/>
            <a:ext cx="285337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Metals are mined from the earth and then go through an extraction process</a:t>
            </a:r>
          </a:p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Extraction happens by putting the ore in a blast furnace </a:t>
            </a:r>
          </a:p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metal is then separated from the waste material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23740" y="224714"/>
            <a:ext cx="661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2"/>
                </a:solidFill>
                <a:latin typeface="Chalk Dash" panose="03000600000000000000" pitchFamily="66" charset="0"/>
              </a:rPr>
              <a:t>Metals, Alloys and Plastics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84832" y="658368"/>
            <a:ext cx="241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17776" y="6937248"/>
            <a:ext cx="241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Alloys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33764" y="7672039"/>
            <a:ext cx="260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 Processing of Metals and Alloys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0800" y="1042857"/>
            <a:ext cx="6160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Plastics come from crude oil. </a:t>
            </a:r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Stock forms 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sheets, powders, granules and rods</a:t>
            </a:r>
            <a:endParaRPr lang="en-GB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45001" y="737616"/>
            <a:ext cx="241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Plastics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663588"/>
              </p:ext>
            </p:extLst>
          </p:nvPr>
        </p:nvGraphicFramePr>
        <p:xfrm>
          <a:off x="6601968" y="1458574"/>
          <a:ext cx="6199633" cy="3075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9991">
                  <a:extLst>
                    <a:ext uri="{9D8B030D-6E8A-4147-A177-3AD203B41FA5}">
                      <a16:colId xmlns:a16="http://schemas.microsoft.com/office/drawing/2014/main" val="2868898196"/>
                    </a:ext>
                  </a:extLst>
                </a:gridCol>
                <a:gridCol w="3379838">
                  <a:extLst>
                    <a:ext uri="{9D8B030D-6E8A-4147-A177-3AD203B41FA5}">
                      <a16:colId xmlns:a16="http://schemas.microsoft.com/office/drawing/2014/main" val="3187111543"/>
                    </a:ext>
                  </a:extLst>
                </a:gridCol>
                <a:gridCol w="1589804">
                  <a:extLst>
                    <a:ext uri="{9D8B030D-6E8A-4147-A177-3AD203B41FA5}">
                      <a16:colId xmlns:a16="http://schemas.microsoft.com/office/drawing/2014/main" val="3776042511"/>
                    </a:ext>
                  </a:extLst>
                </a:gridCol>
              </a:tblGrid>
              <a:tr h="458217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Thermoplastics </a:t>
                      </a:r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 be reheated and reshaped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infinite amount of times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08560"/>
                  </a:ext>
                </a:extLst>
              </a:tr>
              <a:tr h="45821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 info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22152"/>
                  </a:ext>
                </a:extLst>
              </a:tr>
              <a:tr h="576473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PET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Easily </a:t>
                      </a:r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blow moulded,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food safe and easily recycled 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Bottles, packaging, </a:t>
                      </a:r>
                      <a:r>
                        <a:rPr lang="en-GB" sz="1200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739736390"/>
                  </a:ext>
                </a:extLst>
              </a:tr>
              <a:tr h="59476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PVC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Flexible, tough, easily </a:t>
                      </a:r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extruded 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Pipes,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tape, hard hats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3781206839"/>
                  </a:ext>
                </a:extLst>
              </a:tr>
              <a:tr h="46674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HIPS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Flexible, lightweight, food safe and easily </a:t>
                      </a:r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vacuum formed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Containers and yoghurt pots</a:t>
                      </a: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1935869641"/>
                  </a:ext>
                </a:extLst>
              </a:tr>
              <a:tr h="46674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Acrylic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Tough, brittle,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easily scratched 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Car lights,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baths, displays/ signs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12637012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716843"/>
              </p:ext>
            </p:extLst>
          </p:nvPr>
        </p:nvGraphicFramePr>
        <p:xfrm>
          <a:off x="6601969" y="4626864"/>
          <a:ext cx="6199631" cy="27990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3311">
                  <a:extLst>
                    <a:ext uri="{9D8B030D-6E8A-4147-A177-3AD203B41FA5}">
                      <a16:colId xmlns:a16="http://schemas.microsoft.com/office/drawing/2014/main" val="2868898196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318711154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776042511"/>
                    </a:ext>
                  </a:extLst>
                </a:gridCol>
              </a:tblGrid>
              <a:tr h="458217"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Thermosets </a:t>
                      </a:r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once heated and set </a:t>
                      </a:r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cannot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 reshaped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08560"/>
                  </a:ext>
                </a:extLst>
              </a:tr>
              <a:tr h="458217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 info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</a:t>
                      </a:r>
                    </a:p>
                  </a:txBody>
                  <a:tcPr marL="128016" marR="128016" marT="64008" marB="6400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22152"/>
                  </a:ext>
                </a:extLst>
              </a:tr>
              <a:tr h="65735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Melamine Formaldehyde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Food safe, hygienic, hard and brittle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Kitchenware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work surfaces</a:t>
                      </a:r>
                      <a:endParaRPr lang="en-GB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739736390"/>
                  </a:ext>
                </a:extLst>
              </a:tr>
              <a:tr h="69494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Urea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2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Formalehyde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Good insulator,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hard and brittle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Electrical casings,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buttons and handles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3781206839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Polyester Resin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Strong, heat resistant, can be transparent</a:t>
                      </a:r>
                    </a:p>
                  </a:txBody>
                  <a:tcPr marL="128016" marR="128016" marT="64008" marB="640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Coatings,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casings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8016" marR="128016" marT="64008" marB="64008" anchor="ctr"/>
                </a:tc>
                <a:extLst>
                  <a:ext uri="{0D108BD9-81ED-4DB2-BD59-A6C34878D82A}">
                    <a16:rowId xmlns:a16="http://schemas.microsoft.com/office/drawing/2014/main" val="193586964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9912096" y="7544320"/>
            <a:ext cx="2622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 Processing of Plastics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9564624" y="7885236"/>
            <a:ext cx="3090672" cy="156966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Crude oil is extracted from the earth and then processes into different types of fuels, etc. This is called </a:t>
            </a:r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Fractional Distillation</a:t>
            </a:r>
          </a:p>
          <a:p>
            <a:pPr algn="ctr"/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process called </a:t>
            </a:r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Cracking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converts the large hydrocarbon molecules into plastics</a:t>
            </a:r>
          </a:p>
        </p:txBody>
      </p:sp>
    </p:spTree>
    <p:extLst>
      <p:ext uri="{BB962C8B-B14F-4D97-AF65-F5344CB8AC3E}">
        <p14:creationId xmlns:p14="http://schemas.microsoft.com/office/powerpoint/2010/main" val="690611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47316C4-4E43-49FB-B19D-891E824ADC01}"/>
</file>

<file path=customXml/itemProps2.xml><?xml version="1.0" encoding="utf-8"?>
<ds:datastoreItem xmlns:ds="http://schemas.openxmlformats.org/officeDocument/2006/customXml" ds:itemID="{99F4A8DF-CD31-45BA-80ED-632D4FD92D38}"/>
</file>

<file path=customXml/itemProps3.xml><?xml version="1.0" encoding="utf-8"?>
<ds:datastoreItem xmlns:ds="http://schemas.openxmlformats.org/officeDocument/2006/customXml" ds:itemID="{CA4917A1-E98F-4AF6-B96D-054A0B9F09F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400</Words>
  <Application>Microsoft Office PowerPoint</Application>
  <PresentationFormat>A3 Paper (297x420 mm)</PresentationFormat>
  <Paragraphs>79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Chalk Dash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 Hill</dc:creator>
  <cp:lastModifiedBy>C Blowman</cp:lastModifiedBy>
  <cp:revision>11</cp:revision>
  <cp:lastPrinted>2024-06-11T13:16:53Z</cp:lastPrinted>
  <dcterms:created xsi:type="dcterms:W3CDTF">2019-06-26T13:29:02Z</dcterms:created>
  <dcterms:modified xsi:type="dcterms:W3CDTF">2024-06-11T13:16:55Z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