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EB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1410" y="72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3.xml"/><Relationship Id="rId4" Type="http://schemas.openxmlformats.org/officeDocument/2006/relationships/viewProps" Target="viewProps.xml"/><Relationship Id="rId9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 Blowman" userId="dabdb92a-f43d-4c35-917d-3275f45f038d" providerId="ADAL" clId="{C5651A05-589D-4EE6-880D-FA878F73033E}"/>
    <pc:docChg chg="custSel modSld">
      <pc:chgData name="C Blowman" userId="dabdb92a-f43d-4c35-917d-3275f45f038d" providerId="ADAL" clId="{C5651A05-589D-4EE6-880D-FA878F73033E}" dt="2024-06-11T13:17:47.130" v="10" actId="1076"/>
      <pc:docMkLst>
        <pc:docMk/>
      </pc:docMkLst>
      <pc:sldChg chg="addSp delSp modSp">
        <pc:chgData name="C Blowman" userId="dabdb92a-f43d-4c35-917d-3275f45f038d" providerId="ADAL" clId="{C5651A05-589D-4EE6-880D-FA878F73033E}" dt="2024-06-11T13:17:47.130" v="10" actId="1076"/>
        <pc:sldMkLst>
          <pc:docMk/>
          <pc:sldMk cId="1224784073" sldId="256"/>
        </pc:sldMkLst>
        <pc:spChg chg="mod">
          <ac:chgData name="C Blowman" userId="dabdb92a-f43d-4c35-917d-3275f45f038d" providerId="ADAL" clId="{C5651A05-589D-4EE6-880D-FA878F73033E}" dt="2024-06-11T13:17:47.130" v="10" actId="1076"/>
          <ac:spMkLst>
            <pc:docMk/>
            <pc:sldMk cId="1224784073" sldId="256"/>
            <ac:spMk id="4" creationId="{00000000-0000-0000-0000-000000000000}"/>
          </ac:spMkLst>
        </pc:spChg>
        <pc:picChg chg="del">
          <ac:chgData name="C Blowman" userId="dabdb92a-f43d-4c35-917d-3275f45f038d" providerId="ADAL" clId="{C5651A05-589D-4EE6-880D-FA878F73033E}" dt="2024-06-11T13:17:34.340" v="0" actId="478"/>
          <ac:picMkLst>
            <pc:docMk/>
            <pc:sldMk cId="1224784073" sldId="256"/>
            <ac:picMk id="12" creationId="{00000000-0000-0000-0000-000000000000}"/>
          </ac:picMkLst>
        </pc:picChg>
        <pc:picChg chg="add mod ord">
          <ac:chgData name="C Blowman" userId="dabdb92a-f43d-4c35-917d-3275f45f038d" providerId="ADAL" clId="{C5651A05-589D-4EE6-880D-FA878F73033E}" dt="2024-06-11T13:17:42.674" v="4" actId="14100"/>
          <ac:picMkLst>
            <pc:docMk/>
            <pc:sldMk cId="1224784073" sldId="256"/>
            <ac:picMk id="13" creationId="{1AC41A06-66FE-4E1D-A3B4-1E22E54E503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49C9-F498-4E9C-9B48-56166579F3DB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FF07B-07EE-4E1D-AF62-F188E06AA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946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49C9-F498-4E9C-9B48-56166579F3DB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FF07B-07EE-4E1D-AF62-F188E06AA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28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49C9-F498-4E9C-9B48-56166579F3DB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FF07B-07EE-4E1D-AF62-F188E06AA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78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49C9-F498-4E9C-9B48-56166579F3DB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FF07B-07EE-4E1D-AF62-F188E06AA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420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49C9-F498-4E9C-9B48-56166579F3DB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FF07B-07EE-4E1D-AF62-F188E06AA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375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49C9-F498-4E9C-9B48-56166579F3DB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FF07B-07EE-4E1D-AF62-F188E06AA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453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49C9-F498-4E9C-9B48-56166579F3DB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FF07B-07EE-4E1D-AF62-F188E06AA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85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49C9-F498-4E9C-9B48-56166579F3DB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FF07B-07EE-4E1D-AF62-F188E06AA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91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49C9-F498-4E9C-9B48-56166579F3DB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FF07B-07EE-4E1D-AF62-F188E06AA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249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49C9-F498-4E9C-9B48-56166579F3DB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FF07B-07EE-4E1D-AF62-F188E06AA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064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49C9-F498-4E9C-9B48-56166579F3DB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FF07B-07EE-4E1D-AF62-F188E06AA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135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849C9-F498-4E9C-9B48-56166579F3DB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FF07B-07EE-4E1D-AF62-F188E06AA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309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AC41A06-66FE-4E1D-A3B4-1E22E54E50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27" t="17455" r="84625" b="68572"/>
          <a:stretch/>
        </p:blipFill>
        <p:spPr>
          <a:xfrm>
            <a:off x="11480516" y="62355"/>
            <a:ext cx="1323444" cy="12207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68738" y="219456"/>
            <a:ext cx="6693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7030A0"/>
                </a:solidFill>
                <a:latin typeface="Chalk Dash" panose="03000600000000000000" pitchFamily="66" charset="0"/>
              </a:rPr>
              <a:t>People. Society and Culture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778658"/>
              </p:ext>
            </p:extLst>
          </p:nvPr>
        </p:nvGraphicFramePr>
        <p:xfrm>
          <a:off x="597408" y="1114552"/>
          <a:ext cx="5803392" cy="25979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03392">
                  <a:extLst>
                    <a:ext uri="{9D8B030D-6E8A-4147-A177-3AD203B41FA5}">
                      <a16:colId xmlns:a16="http://schemas.microsoft.com/office/drawing/2014/main" val="1398461310"/>
                    </a:ext>
                  </a:extLst>
                </a:gridCol>
              </a:tblGrid>
              <a:tr h="494792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Market Pull and Technology Push</a:t>
                      </a:r>
                    </a:p>
                  </a:txBody>
                  <a:tcPr anchor="ctr">
                    <a:solidFill>
                      <a:srgbClr val="F3E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746214"/>
                  </a:ext>
                </a:extLst>
              </a:tr>
              <a:tr h="96977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Technology Push </a:t>
                      </a:r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is the development of new technology, materials and manufacturing methods to create new products or improve old ones.</a:t>
                      </a:r>
                    </a:p>
                    <a:p>
                      <a:pPr marL="0" indent="0">
                        <a:buNone/>
                      </a:pPr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Examples include; Smart</a:t>
                      </a:r>
                      <a:r>
                        <a:rPr lang="en-US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Phones, Electricity, Mass Production, </a:t>
                      </a:r>
                      <a:r>
                        <a:rPr lang="en-US" sz="12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etc</a:t>
                      </a:r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Market pull </a:t>
                      </a:r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is the demand from consumers for new products and improvements in old ones; this is often found via reviews, polls, surveys, </a:t>
                      </a:r>
                      <a:r>
                        <a:rPr lang="en-US" sz="12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etc</a:t>
                      </a:r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Examples include; Product</a:t>
                      </a:r>
                      <a:r>
                        <a:rPr lang="en-US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Aesthetics, </a:t>
                      </a:r>
                      <a:r>
                        <a:rPr lang="en-US" sz="12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making products easier to use, </a:t>
                      </a:r>
                      <a:r>
                        <a:rPr lang="en-US" sz="1200" b="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etc</a:t>
                      </a:r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637035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610152"/>
              </p:ext>
            </p:extLst>
          </p:nvPr>
        </p:nvGraphicFramePr>
        <p:xfrm>
          <a:off x="6565392" y="1120648"/>
          <a:ext cx="5888736" cy="5523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88736">
                  <a:extLst>
                    <a:ext uri="{9D8B030D-6E8A-4147-A177-3AD203B41FA5}">
                      <a16:colId xmlns:a16="http://schemas.microsoft.com/office/drawing/2014/main" val="1398461310"/>
                    </a:ext>
                  </a:extLst>
                </a:gridCol>
              </a:tblGrid>
              <a:tr h="494792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Fashion and Trends</a:t>
                      </a:r>
                    </a:p>
                  </a:txBody>
                  <a:tcPr anchor="ctr">
                    <a:solidFill>
                      <a:srgbClr val="F3E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746214"/>
                  </a:ext>
                </a:extLst>
              </a:tr>
              <a:tr h="969772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Fashion</a:t>
                      </a: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and Trends will change quickly, and you can see major differences in fashions over decades.</a:t>
                      </a:r>
                    </a:p>
                    <a:p>
                      <a:pPr algn="ctr"/>
                      <a:endParaRPr lang="en-GB" sz="120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Designers have to make sure their products meet the fashion and trends of the area they are designing and selling the product to.</a:t>
                      </a:r>
                    </a:p>
                    <a:p>
                      <a:pPr algn="ctr"/>
                      <a:endParaRPr lang="en-GB" sz="120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The change of products over time is called </a:t>
                      </a:r>
                      <a:r>
                        <a:rPr lang="en-GB" sz="12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Product Evolution</a:t>
                      </a:r>
                      <a:r>
                        <a:rPr lang="en-GB" sz="12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This is caused by Market Pull, Technology Push and Fashion and Trends.</a:t>
                      </a:r>
                    </a:p>
                    <a:p>
                      <a:pPr algn="ctr"/>
                      <a:endParaRPr lang="en-GB" sz="1200" b="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b="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b="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Some products are seen as </a:t>
                      </a:r>
                      <a:r>
                        <a:rPr lang="en-GB" sz="12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timeless. </a:t>
                      </a:r>
                      <a:r>
                        <a:rPr lang="en-GB" sz="12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These products are called </a:t>
                      </a:r>
                      <a:r>
                        <a:rPr lang="en-GB" sz="12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Iconic Designs.</a:t>
                      </a:r>
                      <a:r>
                        <a:rPr lang="en-GB" sz="12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These products are timeless because they were innovative, set a bench mark for following products, changed their industry and are often copied.</a:t>
                      </a:r>
                    </a:p>
                    <a:p>
                      <a:pPr algn="ctr"/>
                      <a:r>
                        <a:rPr lang="en-GB" sz="12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Examples include; iPod, iPhone, Angle-Poise Lamp, Swiss Army Knife, Converse Shoes, Levi’s Jeans, Classic Mini Cooper</a:t>
                      </a:r>
                    </a:p>
                    <a:p>
                      <a:pPr algn="ctr"/>
                      <a:endParaRPr lang="en-GB" sz="1200" b="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b="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b="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b="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6370356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142583"/>
              </p:ext>
            </p:extLst>
          </p:nvPr>
        </p:nvGraphicFramePr>
        <p:xfrm>
          <a:off x="562114" y="3960100"/>
          <a:ext cx="5838685" cy="54216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38685">
                  <a:extLst>
                    <a:ext uri="{9D8B030D-6E8A-4147-A177-3AD203B41FA5}">
                      <a16:colId xmlns:a16="http://schemas.microsoft.com/office/drawing/2014/main" val="1398461310"/>
                    </a:ext>
                  </a:extLst>
                </a:gridCol>
              </a:tblGrid>
              <a:tr h="575324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Cultures, Faith and Belief</a:t>
                      </a:r>
                    </a:p>
                  </a:txBody>
                  <a:tcPr anchor="ctr">
                    <a:solidFill>
                      <a:srgbClr val="F3E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746214"/>
                  </a:ext>
                </a:extLst>
              </a:tr>
              <a:tr h="3821279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Different groups of people have different interests and have to be catered for.</a:t>
                      </a:r>
                    </a:p>
                    <a:p>
                      <a:pPr marL="0" indent="0">
                        <a:buNone/>
                      </a:pPr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Different countries and cultures also react to products differently. </a:t>
                      </a:r>
                      <a:b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endParaRPr lang="en-US" sz="1200" b="0" i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1200" b="0" i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E.g. In India McDonalds don’t sell beef burgers as it has a large Hindu population, and cows are seen as sacred – in contrast the UK sells its most amount of fish and chips on a Friday as it is a Christian tradition to not eat meat on that day.</a:t>
                      </a:r>
                    </a:p>
                    <a:p>
                      <a:pPr algn="ctr"/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370356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300769"/>
              </p:ext>
            </p:extLst>
          </p:nvPr>
        </p:nvGraphicFramePr>
        <p:xfrm>
          <a:off x="6615442" y="6922757"/>
          <a:ext cx="5783821" cy="2415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83821">
                  <a:extLst>
                    <a:ext uri="{9D8B030D-6E8A-4147-A177-3AD203B41FA5}">
                      <a16:colId xmlns:a16="http://schemas.microsoft.com/office/drawing/2014/main" val="1398461310"/>
                    </a:ext>
                  </a:extLst>
                </a:gridCol>
              </a:tblGrid>
              <a:tr h="494792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Inclusive vs. Exclusive Design</a:t>
                      </a:r>
                    </a:p>
                  </a:txBody>
                  <a:tcPr anchor="ctr">
                    <a:solidFill>
                      <a:srgbClr val="F3E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746214"/>
                  </a:ext>
                </a:extLst>
              </a:tr>
              <a:tr h="969772">
                <a:tc>
                  <a:txBody>
                    <a:bodyPr/>
                    <a:lstStyle/>
                    <a:p>
                      <a:r>
                        <a:rPr lang="en-GB" sz="1200" b="1" i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Inclusive Design: </a:t>
                      </a:r>
                      <a:r>
                        <a:rPr lang="en-GB" sz="1200" i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The aim to create a product that as many people as possible can use</a:t>
                      </a:r>
                    </a:p>
                    <a:p>
                      <a:endParaRPr lang="en-GB" sz="1200" i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en-GB" sz="1200" i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Examples include; Cars, Doorframes, Adjustable Products,</a:t>
                      </a:r>
                      <a:r>
                        <a:rPr lang="en-GB" sz="1200" i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sz="1200" i="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etc</a:t>
                      </a:r>
                      <a:endParaRPr lang="en-GB" sz="1200" i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1200" b="1" i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en-GB" sz="1200" b="1" i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Exclusive Design: </a:t>
                      </a:r>
                      <a:r>
                        <a:rPr lang="en-GB" sz="1200" i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The aim to create a product for a particular group and their needs</a:t>
                      </a:r>
                    </a:p>
                    <a:p>
                      <a:endParaRPr lang="en-GB" sz="1200" i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en-GB" sz="1200" i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Examples include; Car</a:t>
                      </a:r>
                      <a:r>
                        <a:rPr lang="en-GB" sz="1200" i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seats for babies, Wheelchairs, Stair Lifts</a:t>
                      </a:r>
                      <a:endParaRPr lang="en-GB" sz="1200" i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6370356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BBF96063-805F-584D-9CAA-A8B6C271C8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22" t="6763" r="1884" b="17295"/>
          <a:stretch/>
        </p:blipFill>
        <p:spPr>
          <a:xfrm>
            <a:off x="961193" y="6005360"/>
            <a:ext cx="5073847" cy="31550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21" y="3217637"/>
            <a:ext cx="3732415" cy="10407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432" y="5558990"/>
            <a:ext cx="3081414" cy="100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84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A85D441D5968479B2FFF3A7C88333F" ma:contentTypeVersion="15" ma:contentTypeDescription="Create a new document." ma:contentTypeScope="" ma:versionID="4dac7ff436fdfdd594ac7c56390ed539">
  <xsd:schema xmlns:xsd="http://www.w3.org/2001/XMLSchema" xmlns:xs="http://www.w3.org/2001/XMLSchema" xmlns:p="http://schemas.microsoft.com/office/2006/metadata/properties" xmlns:ns2="b6daa2f3-06b5-47f8-a85d-067055f32ca7" xmlns:ns3="4276e521-d8f5-44a8-8722-75164a36e364" targetNamespace="http://schemas.microsoft.com/office/2006/metadata/properties" ma:root="true" ma:fieldsID="8e3826b2454d98bb2f2658cc1a338abe" ns2:_="" ns3:_="">
    <xsd:import namespace="b6daa2f3-06b5-47f8-a85d-067055f32ca7"/>
    <xsd:import namespace="4276e521-d8f5-44a8-8722-75164a36e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aa2f3-06b5-47f8-a85d-067055f32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6e521-d8f5-44a8-8722-75164a36e36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3140eff-5672-4042-a3e4-d3f7522364a3}" ma:internalName="TaxCatchAll" ma:showField="CatchAllData" ma:web="4276e521-d8f5-44a8-8722-75164a36e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276e521-d8f5-44a8-8722-75164a36e364" xsi:nil="true"/>
    <lcf76f155ced4ddcb4097134ff3c332f xmlns="b6daa2f3-06b5-47f8-a85d-067055f32ca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2CE1606-6F8A-4F5C-A047-407EE19043F4}"/>
</file>

<file path=customXml/itemProps2.xml><?xml version="1.0" encoding="utf-8"?>
<ds:datastoreItem xmlns:ds="http://schemas.openxmlformats.org/officeDocument/2006/customXml" ds:itemID="{6A47F699-0ADC-460F-8C02-BC812EE9AF15}"/>
</file>

<file path=customXml/itemProps3.xml><?xml version="1.0" encoding="utf-8"?>
<ds:datastoreItem xmlns:ds="http://schemas.openxmlformats.org/officeDocument/2006/customXml" ds:itemID="{F53C0B80-E5F8-46F0-A7AB-AD66DE491FE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363</Words>
  <Application>Microsoft Office PowerPoint</Application>
  <PresentationFormat>A3 Paper (297x420 mm)</PresentationFormat>
  <Paragraphs>60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Chalk Dash</vt:lpstr>
      <vt:lpstr>Tahoma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N. Hill</dc:creator>
  <cp:lastModifiedBy>C Blowman</cp:lastModifiedBy>
  <cp:revision>5</cp:revision>
  <dcterms:created xsi:type="dcterms:W3CDTF">2019-06-26T10:12:14Z</dcterms:created>
  <dcterms:modified xsi:type="dcterms:W3CDTF">2024-06-11T13:17:48Z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0x01010064A85D441D5968479B2FFF3A7C88333F</vt:lpwstr>
  </property>
</Properties>
</file>