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D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65" d="100"/>
          <a:sy n="65" d="100"/>
        </p:scale>
        <p:origin x="1410" y="72"/>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10" Type="http://schemas.openxmlformats.org/officeDocument/2006/relationships/customXml" Target="../customXml/item3.xml"/><Relationship Id="rId4" Type="http://schemas.openxmlformats.org/officeDocument/2006/relationships/viewProps" Target="viewProps.xml"/><Relationship Id="rId9"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 Blowman" userId="dabdb92a-f43d-4c35-917d-3275f45f038d" providerId="ADAL" clId="{CD387D3B-B7CB-472C-B712-B53AE3D55C5C}"/>
    <pc:docChg chg="undo custSel modSld">
      <pc:chgData name="C Blowman" userId="dabdb92a-f43d-4c35-917d-3275f45f038d" providerId="ADAL" clId="{CD387D3B-B7CB-472C-B712-B53AE3D55C5C}" dt="2024-06-11T13:18:30.661" v="14" actId="167"/>
      <pc:docMkLst>
        <pc:docMk/>
      </pc:docMkLst>
      <pc:sldChg chg="addSp delSp modSp">
        <pc:chgData name="C Blowman" userId="dabdb92a-f43d-4c35-917d-3275f45f038d" providerId="ADAL" clId="{CD387D3B-B7CB-472C-B712-B53AE3D55C5C}" dt="2024-06-11T13:18:30.661" v="14" actId="167"/>
        <pc:sldMkLst>
          <pc:docMk/>
          <pc:sldMk cId="2549187517" sldId="256"/>
        </pc:sldMkLst>
        <pc:spChg chg="mod">
          <ac:chgData name="C Blowman" userId="dabdb92a-f43d-4c35-917d-3275f45f038d" providerId="ADAL" clId="{CD387D3B-B7CB-472C-B712-B53AE3D55C5C}" dt="2024-06-11T13:18:24.451" v="10" actId="403"/>
          <ac:spMkLst>
            <pc:docMk/>
            <pc:sldMk cId="2549187517" sldId="256"/>
            <ac:spMk id="4" creationId="{00000000-0000-0000-0000-000000000000}"/>
          </ac:spMkLst>
        </pc:spChg>
        <pc:graphicFrameChg chg="mod">
          <ac:chgData name="C Blowman" userId="dabdb92a-f43d-4c35-917d-3275f45f038d" providerId="ADAL" clId="{CD387D3B-B7CB-472C-B712-B53AE3D55C5C}" dt="2024-06-11T13:18:20.698" v="3" actId="1076"/>
          <ac:graphicFrameMkLst>
            <pc:docMk/>
            <pc:sldMk cId="2549187517" sldId="256"/>
            <ac:graphicFrameMk id="14" creationId="{00000000-0000-0000-0000-000000000000}"/>
          </ac:graphicFrameMkLst>
        </pc:graphicFrameChg>
        <pc:picChg chg="mod">
          <ac:chgData name="C Blowman" userId="dabdb92a-f43d-4c35-917d-3275f45f038d" providerId="ADAL" clId="{CD387D3B-B7CB-472C-B712-B53AE3D55C5C}" dt="2024-06-11T13:18:20.698" v="3" actId="1076"/>
          <ac:picMkLst>
            <pc:docMk/>
            <pc:sldMk cId="2549187517" sldId="256"/>
            <ac:picMk id="9" creationId="{00000000-0000-0000-0000-000000000000}"/>
          </ac:picMkLst>
        </pc:picChg>
        <pc:picChg chg="mod">
          <ac:chgData name="C Blowman" userId="dabdb92a-f43d-4c35-917d-3275f45f038d" providerId="ADAL" clId="{CD387D3B-B7CB-472C-B712-B53AE3D55C5C}" dt="2024-06-11T13:18:20.698" v="3" actId="1076"/>
          <ac:picMkLst>
            <pc:docMk/>
            <pc:sldMk cId="2549187517" sldId="256"/>
            <ac:picMk id="10" creationId="{00000000-0000-0000-0000-000000000000}"/>
          </ac:picMkLst>
        </pc:picChg>
        <pc:picChg chg="mod">
          <ac:chgData name="C Blowman" userId="dabdb92a-f43d-4c35-917d-3275f45f038d" providerId="ADAL" clId="{CD387D3B-B7CB-472C-B712-B53AE3D55C5C}" dt="2024-06-11T13:18:20.698" v="3" actId="1076"/>
          <ac:picMkLst>
            <pc:docMk/>
            <pc:sldMk cId="2549187517" sldId="256"/>
            <ac:picMk id="11" creationId="{00000000-0000-0000-0000-000000000000}"/>
          </ac:picMkLst>
        </pc:picChg>
        <pc:picChg chg="mod">
          <ac:chgData name="C Blowman" userId="dabdb92a-f43d-4c35-917d-3275f45f038d" providerId="ADAL" clId="{CD387D3B-B7CB-472C-B712-B53AE3D55C5C}" dt="2024-06-11T13:18:20.698" v="3" actId="1076"/>
          <ac:picMkLst>
            <pc:docMk/>
            <pc:sldMk cId="2549187517" sldId="256"/>
            <ac:picMk id="12" creationId="{00000000-0000-0000-0000-000000000000}"/>
          </ac:picMkLst>
        </pc:picChg>
        <pc:picChg chg="mod">
          <ac:chgData name="C Blowman" userId="dabdb92a-f43d-4c35-917d-3275f45f038d" providerId="ADAL" clId="{CD387D3B-B7CB-472C-B712-B53AE3D55C5C}" dt="2024-06-11T13:18:20.698" v="3" actId="1076"/>
          <ac:picMkLst>
            <pc:docMk/>
            <pc:sldMk cId="2549187517" sldId="256"/>
            <ac:picMk id="13" creationId="{00000000-0000-0000-0000-000000000000}"/>
          </ac:picMkLst>
        </pc:picChg>
        <pc:picChg chg="del">
          <ac:chgData name="C Blowman" userId="dabdb92a-f43d-4c35-917d-3275f45f038d" providerId="ADAL" clId="{CD387D3B-B7CB-472C-B712-B53AE3D55C5C}" dt="2024-06-11T13:18:11.010" v="0" actId="478"/>
          <ac:picMkLst>
            <pc:docMk/>
            <pc:sldMk cId="2549187517" sldId="256"/>
            <ac:picMk id="15" creationId="{00000000-0000-0000-0000-000000000000}"/>
          </ac:picMkLst>
        </pc:picChg>
        <pc:picChg chg="add mod ord">
          <ac:chgData name="C Blowman" userId="dabdb92a-f43d-4c35-917d-3275f45f038d" providerId="ADAL" clId="{CD387D3B-B7CB-472C-B712-B53AE3D55C5C}" dt="2024-06-11T13:18:30.661" v="14" actId="167"/>
          <ac:picMkLst>
            <pc:docMk/>
            <pc:sldMk cId="2549187517" sldId="256"/>
            <ac:picMk id="16" creationId="{1AC41A06-66FE-4E1D-A3B4-1E22E54E5033}"/>
          </ac:picMkLst>
        </pc:picChg>
        <pc:picChg chg="mod">
          <ac:chgData name="C Blowman" userId="dabdb92a-f43d-4c35-917d-3275f45f038d" providerId="ADAL" clId="{CD387D3B-B7CB-472C-B712-B53AE3D55C5C}" dt="2024-06-11T13:18:20.698" v="3" actId="1076"/>
          <ac:picMkLst>
            <pc:docMk/>
            <pc:sldMk cId="2549187517" sldId="256"/>
            <ac:picMk id="17"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872121-C36E-4743-BE90-306EE621A9F1}"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0CD235-968D-44CA-977C-AA7F5B0E2BC7}" type="slidenum">
              <a:rPr lang="en-GB" smtClean="0"/>
              <a:t>‹#›</a:t>
            </a:fld>
            <a:endParaRPr lang="en-GB"/>
          </a:p>
        </p:txBody>
      </p:sp>
    </p:spTree>
    <p:extLst>
      <p:ext uri="{BB962C8B-B14F-4D97-AF65-F5344CB8AC3E}">
        <p14:creationId xmlns:p14="http://schemas.microsoft.com/office/powerpoint/2010/main" val="334834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872121-C36E-4743-BE90-306EE621A9F1}"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0CD235-968D-44CA-977C-AA7F5B0E2BC7}" type="slidenum">
              <a:rPr lang="en-GB" smtClean="0"/>
              <a:t>‹#›</a:t>
            </a:fld>
            <a:endParaRPr lang="en-GB"/>
          </a:p>
        </p:txBody>
      </p:sp>
    </p:spTree>
    <p:extLst>
      <p:ext uri="{BB962C8B-B14F-4D97-AF65-F5344CB8AC3E}">
        <p14:creationId xmlns:p14="http://schemas.microsoft.com/office/powerpoint/2010/main" val="131099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872121-C36E-4743-BE90-306EE621A9F1}"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0CD235-968D-44CA-977C-AA7F5B0E2BC7}" type="slidenum">
              <a:rPr lang="en-GB" smtClean="0"/>
              <a:t>‹#›</a:t>
            </a:fld>
            <a:endParaRPr lang="en-GB"/>
          </a:p>
        </p:txBody>
      </p:sp>
    </p:spTree>
    <p:extLst>
      <p:ext uri="{BB962C8B-B14F-4D97-AF65-F5344CB8AC3E}">
        <p14:creationId xmlns:p14="http://schemas.microsoft.com/office/powerpoint/2010/main" val="301865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872121-C36E-4743-BE90-306EE621A9F1}"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0CD235-968D-44CA-977C-AA7F5B0E2BC7}" type="slidenum">
              <a:rPr lang="en-GB" smtClean="0"/>
              <a:t>‹#›</a:t>
            </a:fld>
            <a:endParaRPr lang="en-GB"/>
          </a:p>
        </p:txBody>
      </p:sp>
    </p:spTree>
    <p:extLst>
      <p:ext uri="{BB962C8B-B14F-4D97-AF65-F5344CB8AC3E}">
        <p14:creationId xmlns:p14="http://schemas.microsoft.com/office/powerpoint/2010/main" val="3745690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872121-C36E-4743-BE90-306EE621A9F1}"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0CD235-968D-44CA-977C-AA7F5B0E2BC7}" type="slidenum">
              <a:rPr lang="en-GB" smtClean="0"/>
              <a:t>‹#›</a:t>
            </a:fld>
            <a:endParaRPr lang="en-GB"/>
          </a:p>
        </p:txBody>
      </p:sp>
    </p:spTree>
    <p:extLst>
      <p:ext uri="{BB962C8B-B14F-4D97-AF65-F5344CB8AC3E}">
        <p14:creationId xmlns:p14="http://schemas.microsoft.com/office/powerpoint/2010/main" val="1245873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872121-C36E-4743-BE90-306EE621A9F1}" type="datetimeFigureOut">
              <a:rPr lang="en-GB" smtClean="0"/>
              <a:t>11/06/2024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0CD235-968D-44CA-977C-AA7F5B0E2BC7}" type="slidenum">
              <a:rPr lang="en-GB" smtClean="0"/>
              <a:t>‹#›</a:t>
            </a:fld>
            <a:endParaRPr lang="en-GB"/>
          </a:p>
        </p:txBody>
      </p:sp>
    </p:spTree>
    <p:extLst>
      <p:ext uri="{BB962C8B-B14F-4D97-AF65-F5344CB8AC3E}">
        <p14:creationId xmlns:p14="http://schemas.microsoft.com/office/powerpoint/2010/main" val="264560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872121-C36E-4743-BE90-306EE621A9F1}" type="datetimeFigureOut">
              <a:rPr lang="en-GB" smtClean="0"/>
              <a:t>11/06/2024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0CD235-968D-44CA-977C-AA7F5B0E2BC7}" type="slidenum">
              <a:rPr lang="en-GB" smtClean="0"/>
              <a:t>‹#›</a:t>
            </a:fld>
            <a:endParaRPr lang="en-GB"/>
          </a:p>
        </p:txBody>
      </p:sp>
    </p:spTree>
    <p:extLst>
      <p:ext uri="{BB962C8B-B14F-4D97-AF65-F5344CB8AC3E}">
        <p14:creationId xmlns:p14="http://schemas.microsoft.com/office/powerpoint/2010/main" val="1611649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872121-C36E-4743-BE90-306EE621A9F1}" type="datetimeFigureOut">
              <a:rPr lang="en-GB" smtClean="0"/>
              <a:t>11/06/2024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0CD235-968D-44CA-977C-AA7F5B0E2BC7}" type="slidenum">
              <a:rPr lang="en-GB" smtClean="0"/>
              <a:t>‹#›</a:t>
            </a:fld>
            <a:endParaRPr lang="en-GB"/>
          </a:p>
        </p:txBody>
      </p:sp>
    </p:spTree>
    <p:extLst>
      <p:ext uri="{BB962C8B-B14F-4D97-AF65-F5344CB8AC3E}">
        <p14:creationId xmlns:p14="http://schemas.microsoft.com/office/powerpoint/2010/main" val="1590320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72121-C36E-4743-BE90-306EE621A9F1}" type="datetimeFigureOut">
              <a:rPr lang="en-GB" smtClean="0"/>
              <a:t>11/06/2024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0CD235-968D-44CA-977C-AA7F5B0E2BC7}" type="slidenum">
              <a:rPr lang="en-GB" smtClean="0"/>
              <a:t>‹#›</a:t>
            </a:fld>
            <a:endParaRPr lang="en-GB"/>
          </a:p>
        </p:txBody>
      </p:sp>
    </p:spTree>
    <p:extLst>
      <p:ext uri="{BB962C8B-B14F-4D97-AF65-F5344CB8AC3E}">
        <p14:creationId xmlns:p14="http://schemas.microsoft.com/office/powerpoint/2010/main" val="25699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43872121-C36E-4743-BE90-306EE621A9F1}" type="datetimeFigureOut">
              <a:rPr lang="en-GB" smtClean="0"/>
              <a:t>11/06/2024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0CD235-968D-44CA-977C-AA7F5B0E2BC7}" type="slidenum">
              <a:rPr lang="en-GB" smtClean="0"/>
              <a:t>‹#›</a:t>
            </a:fld>
            <a:endParaRPr lang="en-GB"/>
          </a:p>
        </p:txBody>
      </p:sp>
    </p:spTree>
    <p:extLst>
      <p:ext uri="{BB962C8B-B14F-4D97-AF65-F5344CB8AC3E}">
        <p14:creationId xmlns:p14="http://schemas.microsoft.com/office/powerpoint/2010/main" val="4062830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43872121-C36E-4743-BE90-306EE621A9F1}" type="datetimeFigureOut">
              <a:rPr lang="en-GB" smtClean="0"/>
              <a:t>11/06/2024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0CD235-968D-44CA-977C-AA7F5B0E2BC7}" type="slidenum">
              <a:rPr lang="en-GB" smtClean="0"/>
              <a:t>‹#›</a:t>
            </a:fld>
            <a:endParaRPr lang="en-GB"/>
          </a:p>
        </p:txBody>
      </p:sp>
    </p:spTree>
    <p:extLst>
      <p:ext uri="{BB962C8B-B14F-4D97-AF65-F5344CB8AC3E}">
        <p14:creationId xmlns:p14="http://schemas.microsoft.com/office/powerpoint/2010/main" val="1524546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43872121-C36E-4743-BE90-306EE621A9F1}" type="datetimeFigureOut">
              <a:rPr lang="en-GB" smtClean="0"/>
              <a:t>11/06/2024</a:t>
            </a:fld>
            <a:endParaRPr lang="en-GB"/>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210CD235-968D-44CA-977C-AA7F5B0E2BC7}" type="slidenum">
              <a:rPr lang="en-GB" smtClean="0"/>
              <a:t>‹#›</a:t>
            </a:fld>
            <a:endParaRPr lang="en-GB"/>
          </a:p>
        </p:txBody>
      </p:sp>
    </p:spTree>
    <p:extLst>
      <p:ext uri="{BB962C8B-B14F-4D97-AF65-F5344CB8AC3E}">
        <p14:creationId xmlns:p14="http://schemas.microsoft.com/office/powerpoint/2010/main" val="3746301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AC41A06-66FE-4E1D-A3B4-1E22E54E5033}"/>
              </a:ext>
            </a:extLst>
          </p:cNvPr>
          <p:cNvPicPr>
            <a:picLocks noChangeAspect="1"/>
          </p:cNvPicPr>
          <p:nvPr/>
        </p:nvPicPr>
        <p:blipFill rotWithShape="1">
          <a:blip r:embed="rId2"/>
          <a:srcRect l="10727" t="17455" r="84625" b="68572"/>
          <a:stretch/>
        </p:blipFill>
        <p:spPr>
          <a:xfrm>
            <a:off x="11400503" y="0"/>
            <a:ext cx="1401097" cy="1292382"/>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1473230164"/>
              </p:ext>
            </p:extLst>
          </p:nvPr>
        </p:nvGraphicFramePr>
        <p:xfrm>
          <a:off x="0" y="1196728"/>
          <a:ext cx="12801600" cy="8238542"/>
        </p:xfrm>
        <a:graphic>
          <a:graphicData uri="http://schemas.openxmlformats.org/drawingml/2006/table">
            <a:tbl>
              <a:tblPr firstRow="1" bandRow="1">
                <a:tableStyleId>{5940675A-B579-460E-94D1-54222C63F5DA}</a:tableStyleId>
              </a:tblPr>
              <a:tblGrid>
                <a:gridCol w="947055">
                  <a:extLst>
                    <a:ext uri="{9D8B030D-6E8A-4147-A177-3AD203B41FA5}">
                      <a16:colId xmlns:a16="http://schemas.microsoft.com/office/drawing/2014/main" val="834746812"/>
                    </a:ext>
                  </a:extLst>
                </a:gridCol>
                <a:gridCol w="3004457">
                  <a:extLst>
                    <a:ext uri="{9D8B030D-6E8A-4147-A177-3AD203B41FA5}">
                      <a16:colId xmlns:a16="http://schemas.microsoft.com/office/drawing/2014/main" val="920269021"/>
                    </a:ext>
                  </a:extLst>
                </a:gridCol>
                <a:gridCol w="1611086">
                  <a:extLst>
                    <a:ext uri="{9D8B030D-6E8A-4147-A177-3AD203B41FA5}">
                      <a16:colId xmlns:a16="http://schemas.microsoft.com/office/drawing/2014/main" val="3587677128"/>
                    </a:ext>
                  </a:extLst>
                </a:gridCol>
                <a:gridCol w="1458686">
                  <a:extLst>
                    <a:ext uri="{9D8B030D-6E8A-4147-A177-3AD203B41FA5}">
                      <a16:colId xmlns:a16="http://schemas.microsoft.com/office/drawing/2014/main" val="1345634504"/>
                    </a:ext>
                  </a:extLst>
                </a:gridCol>
                <a:gridCol w="5780316">
                  <a:extLst>
                    <a:ext uri="{9D8B030D-6E8A-4147-A177-3AD203B41FA5}">
                      <a16:colId xmlns:a16="http://schemas.microsoft.com/office/drawing/2014/main" val="3034137838"/>
                    </a:ext>
                  </a:extLst>
                </a:gridCol>
              </a:tblGrid>
              <a:tr h="84908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Name of Process</a:t>
                      </a:r>
                    </a:p>
                  </a:txBody>
                  <a:tcPr anchor="ctr">
                    <a:solidFill>
                      <a:schemeClr val="accent6">
                        <a:lumMod val="40000"/>
                        <a:lumOff val="6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Diagram</a:t>
                      </a:r>
                    </a:p>
                  </a:txBody>
                  <a:tcPr anchor="ctr">
                    <a:solidFill>
                      <a:schemeClr val="accent6">
                        <a:lumMod val="40000"/>
                        <a:lumOff val="6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anchor="ctr">
                    <a:solidFill>
                      <a:schemeClr val="accent6">
                        <a:lumMod val="40000"/>
                        <a:lumOff val="6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Products</a:t>
                      </a:r>
                      <a:r>
                        <a:rPr lang="en-GB" sz="1200" b="1" baseline="0" dirty="0">
                          <a:latin typeface="Tahoma" panose="020B0604030504040204" pitchFamily="34" charset="0"/>
                          <a:ea typeface="Tahoma" panose="020B0604030504040204" pitchFamily="34" charset="0"/>
                          <a:cs typeface="Tahoma" panose="020B0604030504040204" pitchFamily="34" charset="0"/>
                        </a:rPr>
                        <a:t> Made</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40000"/>
                        <a:lumOff val="6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anchor="ctr">
                    <a:solidFill>
                      <a:schemeClr val="accent6">
                        <a:lumMod val="40000"/>
                        <a:lumOff val="60000"/>
                      </a:schemeClr>
                    </a:solidFill>
                  </a:tcPr>
                </a:tc>
                <a:extLst>
                  <a:ext uri="{0D108BD9-81ED-4DB2-BD59-A6C34878D82A}">
                    <a16:rowId xmlns:a16="http://schemas.microsoft.com/office/drawing/2014/main" val="1479408728"/>
                  </a:ext>
                </a:extLst>
              </a:tr>
              <a:tr h="109129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Screen-printing</a:t>
                      </a:r>
                    </a:p>
                  </a:txBody>
                  <a:tcPr anchor="ctr">
                    <a:solidFill>
                      <a:schemeClr val="accent6">
                        <a:lumMod val="20000"/>
                        <a:lumOff val="80000"/>
                      </a:schemeClr>
                    </a:solidFill>
                  </a:tcPr>
                </a:tc>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Papers and Textiles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Posters, signs and t-shirts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Screen printing places paint on</a:t>
                      </a:r>
                      <a:r>
                        <a:rPr lang="en-GB" sz="1200" baseline="0" dirty="0">
                          <a:latin typeface="Tahoma" panose="020B0604030504040204" pitchFamily="34" charset="0"/>
                          <a:ea typeface="Tahoma" panose="020B0604030504040204" pitchFamily="34" charset="0"/>
                          <a:cs typeface="Tahoma" panose="020B0604030504040204" pitchFamily="34" charset="0"/>
                        </a:rPr>
                        <a:t> top of a screen. The screen has a stencil embedded in it, so when the paint is passed across it the desired shape is printed underneath. </a:t>
                      </a:r>
                    </a:p>
                    <a:p>
                      <a:pPr algn="ctr"/>
                      <a:r>
                        <a:rPr lang="en-GB" sz="1200" baseline="0" dirty="0">
                          <a:latin typeface="Tahoma" panose="020B0604030504040204" pitchFamily="34" charset="0"/>
                          <a:ea typeface="Tahoma" panose="020B0604030504040204" pitchFamily="34" charset="0"/>
                          <a:cs typeface="Tahoma" panose="020B0604030504040204" pitchFamily="34" charset="0"/>
                        </a:rPr>
                        <a:t>Good process in one-off and batch production as often done by hand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076420865"/>
                  </a:ext>
                </a:extLst>
              </a:tr>
              <a:tr h="125963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Offset</a:t>
                      </a:r>
                      <a:r>
                        <a:rPr lang="en-GB" sz="1200" b="1" baseline="0" dirty="0">
                          <a:latin typeface="Tahoma" panose="020B0604030504040204" pitchFamily="34" charset="0"/>
                          <a:ea typeface="Tahoma" panose="020B0604030504040204" pitchFamily="34" charset="0"/>
                          <a:cs typeface="Tahoma" panose="020B0604030504040204" pitchFamily="34" charset="0"/>
                        </a:rPr>
                        <a:t> Lithography</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Papers and card (thin, flexible</a:t>
                      </a:r>
                      <a:r>
                        <a:rPr lang="en-GB" sz="1200" baseline="0" dirty="0">
                          <a:latin typeface="Tahoma" panose="020B0604030504040204" pitchFamily="34" charset="0"/>
                          <a:ea typeface="Tahoma" panose="020B0604030504040204" pitchFamily="34" charset="0"/>
                          <a:cs typeface="Tahoma" panose="020B0604030504040204" pitchFamily="34" charset="0"/>
                        </a:rPr>
                        <a:t> </a:t>
                      </a:r>
                      <a:r>
                        <a:rPr lang="en-GB" sz="1200" dirty="0">
                          <a:latin typeface="Tahoma" panose="020B0604030504040204" pitchFamily="34" charset="0"/>
                          <a:ea typeface="Tahoma" panose="020B0604030504040204" pitchFamily="34" charset="0"/>
                          <a:cs typeface="Tahoma" panose="020B0604030504040204" pitchFamily="34" charset="0"/>
                        </a:rPr>
                        <a:t>plastics)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Posters, newspapers,  plastics</a:t>
                      </a:r>
                      <a:r>
                        <a:rPr lang="en-GB" sz="1200" baseline="0" dirty="0">
                          <a:latin typeface="Tahoma" panose="020B0604030504040204" pitchFamily="34" charset="0"/>
                          <a:ea typeface="Tahoma" panose="020B0604030504040204" pitchFamily="34" charset="0"/>
                          <a:cs typeface="Tahoma" panose="020B0604030504040204" pitchFamily="34" charset="0"/>
                        </a:rPr>
                        <a:t> bags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Rollers containing</a:t>
                      </a:r>
                      <a:r>
                        <a:rPr lang="en-GB" sz="1200" baseline="0" dirty="0">
                          <a:latin typeface="Tahoma" panose="020B0604030504040204" pitchFamily="34" charset="0"/>
                          <a:ea typeface="Tahoma" panose="020B0604030504040204" pitchFamily="34" charset="0"/>
                          <a:cs typeface="Tahoma" panose="020B0604030504040204" pitchFamily="34" charset="0"/>
                        </a:rPr>
                        <a:t> the colours and water go onto the plate cylinder. The water stops the colours sticking to certain places, creating the shape. The shape is transferred between rollers and onto the material. </a:t>
                      </a:r>
                    </a:p>
                    <a:p>
                      <a:pPr algn="ctr"/>
                      <a:r>
                        <a:rPr lang="en-GB" sz="1200" baseline="0" dirty="0">
                          <a:latin typeface="Tahoma" panose="020B0604030504040204" pitchFamily="34" charset="0"/>
                          <a:ea typeface="Tahoma" panose="020B0604030504040204" pitchFamily="34" charset="0"/>
                          <a:cs typeface="Tahoma" panose="020B0604030504040204" pitchFamily="34" charset="0"/>
                        </a:rPr>
                        <a:t>Can be used at batch and mass production</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407825966"/>
                  </a:ext>
                </a:extLst>
              </a:tr>
              <a:tr h="125963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Lathe Turning </a:t>
                      </a:r>
                    </a:p>
                  </a:txBody>
                  <a:tcPr anchor="ctr">
                    <a:solidFill>
                      <a:schemeClr val="accent6">
                        <a:lumMod val="20000"/>
                        <a:lumOff val="80000"/>
                      </a:schemeClr>
                    </a:solidFill>
                  </a:tcPr>
                </a:tc>
                <a:tc>
                  <a:txBody>
                    <a:bodyPr/>
                    <a:lstStyle/>
                    <a:p>
                      <a:pPr algn="ctr"/>
                      <a:endParaRPr lang="en-GB" sz="12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Wood and</a:t>
                      </a:r>
                      <a:r>
                        <a:rPr lang="en-GB" sz="1200" baseline="0" dirty="0">
                          <a:latin typeface="Tahoma" panose="020B0604030504040204" pitchFamily="34" charset="0"/>
                          <a:ea typeface="Tahoma" panose="020B0604030504040204" pitchFamily="34" charset="0"/>
                          <a:cs typeface="Tahoma" panose="020B0604030504040204" pitchFamily="34" charset="0"/>
                        </a:rPr>
                        <a:t> metal</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Chair legs, baseball bats )(cylindrical</a:t>
                      </a:r>
                      <a:r>
                        <a:rPr lang="en-GB" sz="1200" baseline="0" dirty="0">
                          <a:latin typeface="Tahoma" panose="020B0604030504040204" pitchFamily="34" charset="0"/>
                          <a:ea typeface="Tahoma" panose="020B0604030504040204" pitchFamily="34" charset="0"/>
                          <a:cs typeface="Tahoma" panose="020B0604030504040204" pitchFamily="34" charset="0"/>
                        </a:rPr>
                        <a:t> items)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Material is</a:t>
                      </a:r>
                      <a:r>
                        <a:rPr lang="en-GB" sz="1200" baseline="0" dirty="0">
                          <a:latin typeface="Tahoma" panose="020B0604030504040204" pitchFamily="34" charset="0"/>
                          <a:ea typeface="Tahoma" panose="020B0604030504040204" pitchFamily="34" charset="0"/>
                          <a:cs typeface="Tahoma" panose="020B0604030504040204" pitchFamily="34" charset="0"/>
                        </a:rPr>
                        <a:t> placed between the tail stock and the headstock and spun at high speed. The material is then cut using specialist tools (either by hand or my automated machinery) to the desired shape. </a:t>
                      </a:r>
                    </a:p>
                    <a:p>
                      <a:pPr algn="ctr"/>
                      <a:r>
                        <a:rPr lang="en-GB" sz="1200" baseline="0" dirty="0">
                          <a:latin typeface="Tahoma" panose="020B0604030504040204" pitchFamily="34" charset="0"/>
                          <a:ea typeface="Tahoma" panose="020B0604030504040204" pitchFamily="34" charset="0"/>
                          <a:cs typeface="Tahoma" panose="020B0604030504040204" pitchFamily="34" charset="0"/>
                        </a:rPr>
                        <a:t>Can be used in one-off and batch production</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13051438"/>
                  </a:ext>
                </a:extLst>
              </a:tr>
              <a:tr h="125963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Die Casting</a:t>
                      </a:r>
                    </a:p>
                  </a:txBody>
                  <a:tcPr anchor="ctr">
                    <a:solidFill>
                      <a:schemeClr val="accent6">
                        <a:lumMod val="20000"/>
                        <a:lumOff val="80000"/>
                      </a:schemeClr>
                    </a:solidFill>
                  </a:tcPr>
                </a:tc>
                <a:tc>
                  <a:txBody>
                    <a:bodyPr/>
                    <a:lstStyle/>
                    <a:p>
                      <a:pPr algn="ctr"/>
                      <a:endParaRPr lang="en-GB" sz="12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Metal</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Car parts, engine components,</a:t>
                      </a:r>
                      <a:r>
                        <a:rPr lang="en-GB" sz="1200" baseline="0" dirty="0">
                          <a:latin typeface="Tahoma" panose="020B0604030504040204" pitchFamily="34" charset="0"/>
                          <a:ea typeface="Tahoma" panose="020B0604030504040204" pitchFamily="34" charset="0"/>
                          <a:cs typeface="Tahoma" panose="020B0604030504040204" pitchFamily="34" charset="0"/>
                        </a:rPr>
                        <a:t> </a:t>
                      </a:r>
                      <a:r>
                        <a:rPr lang="en-GB" sz="1200" baseline="0" dirty="0" err="1">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Molten metal is poured</a:t>
                      </a:r>
                      <a:r>
                        <a:rPr lang="en-GB" sz="1200" baseline="0" dirty="0">
                          <a:latin typeface="Tahoma" panose="020B0604030504040204" pitchFamily="34" charset="0"/>
                          <a:ea typeface="Tahoma" panose="020B0604030504040204" pitchFamily="34" charset="0"/>
                          <a:cs typeface="Tahoma" panose="020B0604030504040204" pitchFamily="34" charset="0"/>
                        </a:rPr>
                        <a:t> into a chamber and a plunger forces the metal through the nozzle into the mould. Unlike sand casting, the mould is reusable. </a:t>
                      </a:r>
                    </a:p>
                    <a:p>
                      <a:pPr algn="ctr"/>
                      <a:r>
                        <a:rPr lang="en-GB" sz="1200" baseline="0" dirty="0">
                          <a:latin typeface="Tahoma" panose="020B0604030504040204" pitchFamily="34" charset="0"/>
                          <a:ea typeface="Tahoma" panose="020B0604030504040204" pitchFamily="34" charset="0"/>
                          <a:cs typeface="Tahoma" panose="020B0604030504040204" pitchFamily="34" charset="0"/>
                        </a:rPr>
                        <a:t>Good process for both one-of and batch production</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758649666"/>
                  </a:ext>
                </a:extLst>
              </a:tr>
              <a:tr h="125963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Injection Moulding</a:t>
                      </a:r>
                    </a:p>
                  </a:txBody>
                  <a:tcPr anchor="ctr">
                    <a:solidFill>
                      <a:schemeClr val="accent6">
                        <a:lumMod val="20000"/>
                        <a:lumOff val="80000"/>
                      </a:schemeClr>
                    </a:solidFill>
                  </a:tcPr>
                </a:tc>
                <a:tc>
                  <a:txBody>
                    <a:bodyPr/>
                    <a:lstStyle/>
                    <a:p>
                      <a:pPr algn="ctr"/>
                      <a:endParaRPr lang="en-GB" sz="12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Plastics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Chairs, toys, </a:t>
                      </a:r>
                      <a:r>
                        <a:rPr lang="en-GB" sz="1200" dirty="0" err="1">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Plastic granules are poured into the hopper and onto the screw. The screw moves the material towards the heater where</a:t>
                      </a:r>
                      <a:r>
                        <a:rPr lang="en-GB" sz="1200" baseline="0" dirty="0">
                          <a:latin typeface="Tahoma" panose="020B0604030504040204" pitchFamily="34" charset="0"/>
                          <a:ea typeface="Tahoma" panose="020B0604030504040204" pitchFamily="34" charset="0"/>
                          <a:cs typeface="Tahoma" panose="020B0604030504040204" pitchFamily="34" charset="0"/>
                        </a:rPr>
                        <a:t> it turns into a liquid. The liquid is then forced into the mould, cooled and released.</a:t>
                      </a:r>
                    </a:p>
                    <a:p>
                      <a:pPr algn="ctr"/>
                      <a:r>
                        <a:rPr lang="en-GB" sz="1200" baseline="0" dirty="0">
                          <a:latin typeface="Tahoma" panose="020B0604030504040204" pitchFamily="34" charset="0"/>
                          <a:ea typeface="Tahoma" panose="020B0604030504040204" pitchFamily="34" charset="0"/>
                          <a:cs typeface="Tahoma" panose="020B0604030504040204" pitchFamily="34" charset="0"/>
                        </a:rPr>
                        <a:t>Great process for mass production as it makes 100s+ of products at once, to a identical standard.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668891543"/>
                  </a:ext>
                </a:extLst>
              </a:tr>
              <a:tr h="125963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Blow Moulding</a:t>
                      </a:r>
                    </a:p>
                  </a:txBody>
                  <a:tcPr anchor="ctr">
                    <a:solidFill>
                      <a:schemeClr val="accent6">
                        <a:lumMod val="20000"/>
                        <a:lumOff val="80000"/>
                      </a:schemeClr>
                    </a:solidFill>
                  </a:tcPr>
                </a:tc>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Plastics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Plastic bottles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A</a:t>
                      </a:r>
                      <a:r>
                        <a:rPr lang="en-GB" sz="1200" baseline="0" dirty="0">
                          <a:latin typeface="Tahoma" panose="020B0604030504040204" pitchFamily="34" charset="0"/>
                          <a:ea typeface="Tahoma" panose="020B0604030504040204" pitchFamily="34" charset="0"/>
                          <a:cs typeface="Tahoma" panose="020B0604030504040204" pitchFamily="34" charset="0"/>
                        </a:rPr>
                        <a:t> Plastic </a:t>
                      </a:r>
                      <a:r>
                        <a:rPr lang="en-GB" sz="1200" baseline="0" dirty="0" err="1">
                          <a:latin typeface="Tahoma" panose="020B0604030504040204" pitchFamily="34" charset="0"/>
                          <a:ea typeface="Tahoma" panose="020B0604030504040204" pitchFamily="34" charset="0"/>
                          <a:cs typeface="Tahoma" panose="020B0604030504040204" pitchFamily="34" charset="0"/>
                        </a:rPr>
                        <a:t>parison</a:t>
                      </a:r>
                      <a:r>
                        <a:rPr lang="en-GB" sz="1200" baseline="0" dirty="0">
                          <a:latin typeface="Tahoma" panose="020B0604030504040204" pitchFamily="34" charset="0"/>
                          <a:ea typeface="Tahoma" panose="020B0604030504040204" pitchFamily="34" charset="0"/>
                          <a:cs typeface="Tahoma" panose="020B0604030504040204" pitchFamily="34" charset="0"/>
                        </a:rPr>
                        <a:t> is heated and put into the mould. The </a:t>
                      </a:r>
                      <a:r>
                        <a:rPr lang="en-GB" sz="1200" baseline="0" dirty="0" err="1">
                          <a:latin typeface="Tahoma" panose="020B0604030504040204" pitchFamily="34" charset="0"/>
                          <a:ea typeface="Tahoma" panose="020B0604030504040204" pitchFamily="34" charset="0"/>
                          <a:cs typeface="Tahoma" panose="020B0604030504040204" pitchFamily="34" charset="0"/>
                        </a:rPr>
                        <a:t>parison</a:t>
                      </a:r>
                      <a:r>
                        <a:rPr lang="en-GB" sz="1200" baseline="0" dirty="0">
                          <a:latin typeface="Tahoma" panose="020B0604030504040204" pitchFamily="34" charset="0"/>
                          <a:ea typeface="Tahoma" panose="020B0604030504040204" pitchFamily="34" charset="0"/>
                          <a:cs typeface="Tahoma" panose="020B0604030504040204" pitchFamily="34" charset="0"/>
                        </a:rPr>
                        <a:t> is then filled with air (like blowing up a balloon) and is forced to fit the mould shape. It is then cooled and then released. </a:t>
                      </a:r>
                    </a:p>
                    <a:p>
                      <a:pPr algn="ctr"/>
                      <a:r>
                        <a:rPr lang="en-GB" sz="1200" baseline="0" dirty="0">
                          <a:latin typeface="Tahoma" panose="020B0604030504040204" pitchFamily="34" charset="0"/>
                          <a:ea typeface="Tahoma" panose="020B0604030504040204" pitchFamily="34" charset="0"/>
                          <a:cs typeface="Tahoma" panose="020B0604030504040204" pitchFamily="34" charset="0"/>
                        </a:rPr>
                        <a:t>This is a great process for mass producing bottles.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41362234"/>
                  </a:ext>
                </a:extLst>
              </a:tr>
            </a:tbl>
          </a:graphicData>
        </a:graphic>
      </p:graphicFrame>
      <p:sp>
        <p:nvSpPr>
          <p:cNvPr id="4" name="TextBox 3"/>
          <p:cNvSpPr txBox="1"/>
          <p:nvPr/>
        </p:nvSpPr>
        <p:spPr>
          <a:xfrm>
            <a:off x="1609344" y="292608"/>
            <a:ext cx="9582912" cy="646331"/>
          </a:xfrm>
          <a:prstGeom prst="rect">
            <a:avLst/>
          </a:prstGeom>
          <a:noFill/>
        </p:spPr>
        <p:txBody>
          <a:bodyPr wrap="square" rtlCol="0">
            <a:spAutoFit/>
          </a:bodyPr>
          <a:lstStyle/>
          <a:p>
            <a:pPr algn="ctr"/>
            <a:r>
              <a:rPr lang="en-GB" sz="3600" dirty="0">
                <a:solidFill>
                  <a:schemeClr val="accent6">
                    <a:lumMod val="50000"/>
                  </a:schemeClr>
                </a:solidFill>
                <a:latin typeface="Chalk Dash" panose="03000600000000000000" pitchFamily="66" charset="0"/>
              </a:rPr>
              <a:t>Production Processes</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6923" r="28441"/>
          <a:stretch/>
        </p:blipFill>
        <p:spPr>
          <a:xfrm rot="16200000">
            <a:off x="1733044" y="3156294"/>
            <a:ext cx="1179056" cy="126995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2676" y="4447924"/>
            <a:ext cx="2253343" cy="122646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3319" y="5779612"/>
            <a:ext cx="1665088" cy="110472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9776" y="7061405"/>
            <a:ext cx="2436115" cy="989285"/>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4254" y="8281621"/>
            <a:ext cx="2220686" cy="1129162"/>
          </a:xfrm>
          <a:prstGeom prst="rect">
            <a:avLst/>
          </a:prstGeom>
        </p:spPr>
      </p:pic>
      <p:pic>
        <p:nvPicPr>
          <p:cNvPr id="17" name="Picture 16"/>
          <p:cNvPicPr>
            <a:picLocks noChangeAspect="1"/>
          </p:cNvPicPr>
          <p:nvPr/>
        </p:nvPicPr>
        <p:blipFill>
          <a:blip r:embed="rId8"/>
          <a:stretch>
            <a:fillRect/>
          </a:stretch>
        </p:blipFill>
        <p:spPr>
          <a:xfrm>
            <a:off x="1527400" y="2066904"/>
            <a:ext cx="1943611" cy="994001"/>
          </a:xfrm>
          <a:prstGeom prst="rect">
            <a:avLst/>
          </a:prstGeom>
        </p:spPr>
      </p:pic>
    </p:spTree>
    <p:extLst>
      <p:ext uri="{BB962C8B-B14F-4D97-AF65-F5344CB8AC3E}">
        <p14:creationId xmlns:p14="http://schemas.microsoft.com/office/powerpoint/2010/main" val="25491875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A85D441D5968479B2FFF3A7C88333F" ma:contentTypeVersion="15" ma:contentTypeDescription="Create a new document." ma:contentTypeScope="" ma:versionID="4dac7ff436fdfdd594ac7c56390ed539">
  <xsd:schema xmlns:xsd="http://www.w3.org/2001/XMLSchema" xmlns:xs="http://www.w3.org/2001/XMLSchema" xmlns:p="http://schemas.microsoft.com/office/2006/metadata/properties" xmlns:ns2="b6daa2f3-06b5-47f8-a85d-067055f32ca7" xmlns:ns3="4276e521-d8f5-44a8-8722-75164a36e364" targetNamespace="http://schemas.microsoft.com/office/2006/metadata/properties" ma:root="true" ma:fieldsID="8e3826b2454d98bb2f2658cc1a338abe" ns2:_="" ns3:_="">
    <xsd:import namespace="b6daa2f3-06b5-47f8-a85d-067055f32ca7"/>
    <xsd:import namespace="4276e521-d8f5-44a8-8722-75164a36e3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daa2f3-06b5-47f8-a85d-067055f32c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descrip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76e521-d8f5-44a8-8722-75164a36e36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3140eff-5672-4042-a3e4-d3f7522364a3}" ma:internalName="TaxCatchAll" ma:showField="CatchAllData" ma:web="4276e521-d8f5-44a8-8722-75164a36e3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276e521-d8f5-44a8-8722-75164a36e364" xsi:nil="true"/>
    <lcf76f155ced4ddcb4097134ff3c332f xmlns="b6daa2f3-06b5-47f8-a85d-067055f32ca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57B2394-4A8D-4535-9D63-B9DFC8217E8D}"/>
</file>

<file path=customXml/itemProps2.xml><?xml version="1.0" encoding="utf-8"?>
<ds:datastoreItem xmlns:ds="http://schemas.openxmlformats.org/officeDocument/2006/customXml" ds:itemID="{489F2804-E13B-4942-A998-12ADD88C949F}"/>
</file>

<file path=customXml/itemProps3.xml><?xml version="1.0" encoding="utf-8"?>
<ds:datastoreItem xmlns:ds="http://schemas.openxmlformats.org/officeDocument/2006/customXml" ds:itemID="{233640D7-373A-4E91-8561-66845E494324}"/>
</file>

<file path=docProps/app.xml><?xml version="1.0" encoding="utf-8"?>
<Properties xmlns="http://schemas.openxmlformats.org/officeDocument/2006/extended-properties" xmlns:vt="http://schemas.openxmlformats.org/officeDocument/2006/docPropsVTypes">
  <Template>Office Theme</Template>
  <TotalTime>69</TotalTime>
  <Words>360</Words>
  <Application>Microsoft Office PowerPoint</Application>
  <PresentationFormat>A3 Paper (297x420 mm)</PresentationFormat>
  <Paragraphs>36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Chalk Dash</vt:lpstr>
      <vt:lpstr>Tahoma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Hill</dc:creator>
  <cp:lastModifiedBy>C Blowman</cp:lastModifiedBy>
  <cp:revision>8</cp:revision>
  <dcterms:created xsi:type="dcterms:W3CDTF">2019-06-27T06:39:52Z</dcterms:created>
  <dcterms:modified xsi:type="dcterms:W3CDTF">2024-06-11T13:18:32Z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0x01010064A85D441D5968479B2FFF3A7C88333F</vt:lpwstr>
  </property>
</Properties>
</file>