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40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47"/>
        <p:guide pos="40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3B905374-35AD-48AF-AE31-BA169CFB4ABA}"/>
    <pc:docChg chg="custSel modSld">
      <pc:chgData name="C Blowman" userId="dabdb92a-f43d-4c35-917d-3275f45f038d" providerId="ADAL" clId="{3B905374-35AD-48AF-AE31-BA169CFB4ABA}" dt="2024-06-11T13:18:57.996" v="10" actId="167"/>
      <pc:docMkLst>
        <pc:docMk/>
      </pc:docMkLst>
      <pc:sldChg chg="addSp delSp modSp">
        <pc:chgData name="C Blowman" userId="dabdb92a-f43d-4c35-917d-3275f45f038d" providerId="ADAL" clId="{3B905374-35AD-48AF-AE31-BA169CFB4ABA}" dt="2024-06-11T13:18:57.996" v="10" actId="167"/>
        <pc:sldMkLst>
          <pc:docMk/>
          <pc:sldMk cId="2176176081" sldId="256"/>
        </pc:sldMkLst>
        <pc:spChg chg="mod">
          <ac:chgData name="C Blowman" userId="dabdb92a-f43d-4c35-917d-3275f45f038d" providerId="ADAL" clId="{3B905374-35AD-48AF-AE31-BA169CFB4ABA}" dt="2024-06-11T13:18:49.650" v="5" actId="403"/>
          <ac:spMkLst>
            <pc:docMk/>
            <pc:sldMk cId="2176176081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3B905374-35AD-48AF-AE31-BA169CFB4ABA}" dt="2024-06-11T13:18:51.578" v="6" actId="478"/>
          <ac:picMkLst>
            <pc:docMk/>
            <pc:sldMk cId="2176176081" sldId="256"/>
            <ac:picMk id="10" creationId="{00000000-0000-0000-0000-000000000000}"/>
          </ac:picMkLst>
        </pc:picChg>
        <pc:picChg chg="add mod ord">
          <ac:chgData name="C Blowman" userId="dabdb92a-f43d-4c35-917d-3275f45f038d" providerId="ADAL" clId="{3B905374-35AD-48AF-AE31-BA169CFB4ABA}" dt="2024-06-11T13:18:57.996" v="10" actId="167"/>
          <ac:picMkLst>
            <pc:docMk/>
            <pc:sldMk cId="2176176081" sldId="256"/>
            <ac:picMk id="11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6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6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4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7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6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5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7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7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1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9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A3F3-243D-446B-B27F-1E0B00004CF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031D-80AA-4C2E-B1C0-CCE86296B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2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444748" y="22123"/>
            <a:ext cx="1347807" cy="1243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7471"/>
            <a:ext cx="1285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halk Dash" panose="03000600000000000000" pitchFamily="66" charset="0"/>
              </a:rPr>
              <a:t>Production Techniques and Systems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97886"/>
              </p:ext>
            </p:extLst>
          </p:nvPr>
        </p:nvGraphicFramePr>
        <p:xfrm>
          <a:off x="319238" y="1019262"/>
          <a:ext cx="5916970" cy="3004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8485">
                  <a:extLst>
                    <a:ext uri="{9D8B030D-6E8A-4147-A177-3AD203B41FA5}">
                      <a16:colId xmlns:a16="http://schemas.microsoft.com/office/drawing/2014/main" val="1891181684"/>
                    </a:ext>
                  </a:extLst>
                </a:gridCol>
                <a:gridCol w="2958485">
                  <a:extLst>
                    <a:ext uri="{9D8B030D-6E8A-4147-A177-3AD203B41FA5}">
                      <a16:colId xmlns:a16="http://schemas.microsoft.com/office/drawing/2014/main" val="3078086963"/>
                    </a:ext>
                  </a:extLst>
                </a:gridCol>
              </a:tblGrid>
              <a:tr h="3914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CAD </a:t>
                      </a:r>
                      <a:r>
                        <a:rPr lang="en-GB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 Aided Design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60000"/>
                  </a:ext>
                </a:extLst>
              </a:tr>
              <a:tr h="3914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Examples; </a:t>
                      </a:r>
                      <a:r>
                        <a:rPr lang="en-GB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2D Design, Autodesk Inventor, Fusion 360,</a:t>
                      </a: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Photoshop, </a:t>
                      </a:r>
                      <a:r>
                        <a:rPr lang="en-GB" sz="14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78880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587761"/>
                  </a:ext>
                </a:extLst>
              </a:tr>
              <a:tr h="1761722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Easy to change designs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Designs are easily saved and sent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worked on by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multiple people simultaneously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used for virtual testing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produce high-quality designs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Complex and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time-consuming to learn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Expensive to buy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PCs can crash or be hacked – causing work to be lost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Takes up PC memory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96963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7529"/>
              </p:ext>
            </p:extLst>
          </p:nvPr>
        </p:nvGraphicFramePr>
        <p:xfrm>
          <a:off x="6652982" y="1263102"/>
          <a:ext cx="5916970" cy="2943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8485">
                  <a:extLst>
                    <a:ext uri="{9D8B030D-6E8A-4147-A177-3AD203B41FA5}">
                      <a16:colId xmlns:a16="http://schemas.microsoft.com/office/drawing/2014/main" val="1891181684"/>
                    </a:ext>
                  </a:extLst>
                </a:gridCol>
                <a:gridCol w="2958485">
                  <a:extLst>
                    <a:ext uri="{9D8B030D-6E8A-4147-A177-3AD203B41FA5}">
                      <a16:colId xmlns:a16="http://schemas.microsoft.com/office/drawing/2014/main" val="3078086963"/>
                    </a:ext>
                  </a:extLst>
                </a:gridCol>
              </a:tblGrid>
              <a:tr h="3277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 </a:t>
                      </a:r>
                      <a:r>
                        <a:rPr lang="en-GB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 Aided Manufacture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60000"/>
                  </a:ext>
                </a:extLst>
              </a:tr>
              <a:tr h="5571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Examples;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3D Printing, Laser Cutting, CNC Router, Automated Machines and Robotics, </a:t>
                      </a:r>
                      <a:r>
                        <a:rPr lang="en-GB" sz="14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78880"/>
                  </a:ext>
                </a:extLst>
              </a:tr>
              <a:tr h="35396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587761"/>
                  </a:ext>
                </a:extLst>
              </a:tr>
              <a:tr h="1704267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Faster and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more accurate than traditional tools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Repetitive accuracy/ consistent outcomes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Machines can run 24/7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Expensive to buy the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equipment, </a:t>
                      </a:r>
                      <a:r>
                        <a:rPr lang="en-GB" sz="1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4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Training takes cost and time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 specialists to maintain and repair the machines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Dependence on CAM can cause unemployment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96963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54908"/>
              </p:ext>
            </p:extLst>
          </p:nvPr>
        </p:nvGraphicFramePr>
        <p:xfrm>
          <a:off x="325334" y="4306824"/>
          <a:ext cx="591697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6970">
                  <a:extLst>
                    <a:ext uri="{9D8B030D-6E8A-4147-A177-3AD203B41FA5}">
                      <a16:colId xmlns:a16="http://schemas.microsoft.com/office/drawing/2014/main" val="1891181684"/>
                    </a:ext>
                  </a:extLst>
                </a:gridCol>
              </a:tblGrid>
              <a:tr h="29747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Flexible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Manufacturing Systems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60000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is where 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automated machines 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 adaptable and can produce different products if needed.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a manufacture is making a product with machines that are just dedicated to specific tasks they have to be reprogrammed and re-tooled before changing to a new task. This is time consuming and expensive.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CNC Machines, 3D Printers, Laser Cutters, Robotic arms, </a:t>
                      </a:r>
                      <a:r>
                        <a:rPr lang="en-GB" sz="1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4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9696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26602"/>
              </p:ext>
            </p:extLst>
          </p:nvPr>
        </p:nvGraphicFramePr>
        <p:xfrm>
          <a:off x="6585926" y="4564086"/>
          <a:ext cx="5916970" cy="4342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8485">
                  <a:extLst>
                    <a:ext uri="{9D8B030D-6E8A-4147-A177-3AD203B41FA5}">
                      <a16:colId xmlns:a16="http://schemas.microsoft.com/office/drawing/2014/main" val="1891181684"/>
                    </a:ext>
                  </a:extLst>
                </a:gridCol>
                <a:gridCol w="2958485">
                  <a:extLst>
                    <a:ext uri="{9D8B030D-6E8A-4147-A177-3AD203B41FA5}">
                      <a16:colId xmlns:a16="http://schemas.microsoft.com/office/drawing/2014/main" val="664527945"/>
                    </a:ext>
                  </a:extLst>
                </a:gridCol>
              </a:tblGrid>
              <a:tr h="35287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Just-in-Time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(JIT) Manufacture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60000"/>
                  </a:ext>
                </a:extLst>
              </a:tr>
              <a:tr h="1834946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is where manufacturers only order materials, parts, </a:t>
                      </a:r>
                      <a:r>
                        <a:rPr lang="en-GB" sz="14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when needed. The customer’s order triggers the production process and the resources needed for that order are the only ones bought.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can be used in any 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scale of production</a:t>
                      </a: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but is particularly useful for one-off production.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69636"/>
                  </a:ext>
                </a:extLst>
              </a:tr>
              <a:tr h="43966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2842463"/>
                  </a:ext>
                </a:extLst>
              </a:tr>
              <a:tr h="1714681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Saves on warehouse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storage costs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Money is not tied-up in stock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Little/minimal waste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Customer often pays in advance so money is secure before production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 production stops if a part/ material is missing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Needs to have a fast, reliable and good quality supply chain to work properly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time-consuming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083985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24031"/>
              </p:ext>
            </p:extLst>
          </p:nvPr>
        </p:nvGraphicFramePr>
        <p:xfrm>
          <a:off x="331430" y="7288998"/>
          <a:ext cx="5916970" cy="1763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6970">
                  <a:extLst>
                    <a:ext uri="{9D8B030D-6E8A-4147-A177-3AD203B41FA5}">
                      <a16:colId xmlns:a16="http://schemas.microsoft.com/office/drawing/2014/main" val="1891181684"/>
                    </a:ext>
                  </a:extLst>
                </a:gridCol>
              </a:tblGrid>
              <a:tr h="3555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Lean Manufacturing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60000"/>
                  </a:ext>
                </a:extLst>
              </a:tr>
              <a:tr h="140800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is where waste and energy is kept to a minimum. </a:t>
                      </a:r>
                      <a:b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helps manufacturers save money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resources in production, as well as helping minimise the 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 impact 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producing products.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96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17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BDF324-62E8-482A-BB5F-363F645E201D}"/>
</file>

<file path=customXml/itemProps2.xml><?xml version="1.0" encoding="utf-8"?>
<ds:datastoreItem xmlns:ds="http://schemas.openxmlformats.org/officeDocument/2006/customXml" ds:itemID="{DF7D48D2-03A5-4FBD-BA7F-17E301D2B3FA}"/>
</file>

<file path=customXml/itemProps3.xml><?xml version="1.0" encoding="utf-8"?>
<ds:datastoreItem xmlns:ds="http://schemas.openxmlformats.org/officeDocument/2006/customXml" ds:itemID="{6B99B3D6-35B8-4013-A0A5-91A043E7C7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362</Words>
  <Application>Microsoft Office PowerPoint</Application>
  <PresentationFormat>A3 Paper (297x420 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5</cp:revision>
  <dcterms:created xsi:type="dcterms:W3CDTF">2019-06-26T10:36:24Z</dcterms:created>
  <dcterms:modified xsi:type="dcterms:W3CDTF">2024-06-11T13:19:00Z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