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2393" autoAdjust="0"/>
  </p:normalViewPr>
  <p:slideViewPr>
    <p:cSldViewPr snapToGrid="0">
      <p:cViewPr varScale="1">
        <p:scale>
          <a:sx n="46" d="100"/>
          <a:sy n="46" d="100"/>
        </p:scale>
        <p:origin x="24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E9C-BB87-4586-848B-C598403F8F6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FA0B-5F5D-465A-852F-555F8EC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9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47951"/>
            <a:ext cx="5915025" cy="5274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1206146"/>
            <a:ext cx="5915025" cy="815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60BC84-7C1C-4DAF-A730-BD057F4F7271}"/>
              </a:ext>
            </a:extLst>
          </p:cNvPr>
          <p:cNvSpPr txBox="1">
            <a:spLocks/>
          </p:cNvSpPr>
          <p:nvPr userDrawn="1"/>
        </p:nvSpPr>
        <p:spPr>
          <a:xfrm>
            <a:off x="4167188" y="129468"/>
            <a:ext cx="24193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HT1 – Around the World in 40 Days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4684CF4-32FB-4B76-913B-AD52028E58DB}"/>
              </a:ext>
            </a:extLst>
          </p:cNvPr>
          <p:cNvSpPr txBox="1">
            <a:spLocks/>
          </p:cNvSpPr>
          <p:nvPr userDrawn="1"/>
        </p:nvSpPr>
        <p:spPr>
          <a:xfrm>
            <a:off x="473076" y="144726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Y7 Geography</a:t>
            </a:r>
          </a:p>
        </p:txBody>
      </p:sp>
    </p:spTree>
    <p:extLst>
      <p:ext uri="{BB962C8B-B14F-4D97-AF65-F5344CB8AC3E}">
        <p14:creationId xmlns:p14="http://schemas.microsoft.com/office/powerpoint/2010/main" val="25800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599DD-77F9-46B2-B2E3-C480D8A1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86096"/>
            <a:ext cx="5915025" cy="578980"/>
          </a:xfrm>
        </p:spPr>
        <p:txBody>
          <a:bodyPr/>
          <a:lstStyle/>
          <a:p>
            <a:r>
              <a:rPr lang="en-GB" dirty="0"/>
              <a:t>1. The World</a:t>
            </a:r>
            <a:endParaRPr lang="en-GB" b="1" dirty="0"/>
          </a:p>
        </p:txBody>
      </p:sp>
      <p:pic>
        <p:nvPicPr>
          <p:cNvPr id="3" name="Picture 2" descr="World Map With Continents, Map of Continents">
            <a:extLst>
              <a:ext uri="{FF2B5EF4-FFF2-40B4-BE49-F238E27FC236}">
                <a16:creationId xmlns:a16="http://schemas.microsoft.com/office/drawing/2014/main" id="{EE5935EE-1DE3-4516-91D3-A3017C73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6" y="1707765"/>
            <a:ext cx="5915025" cy="3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35B95-3E48-4867-889E-0C9CC3234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90" r="2434" b="31649"/>
          <a:stretch/>
        </p:blipFill>
        <p:spPr>
          <a:xfrm>
            <a:off x="685799" y="5690030"/>
            <a:ext cx="5486400" cy="13329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F416B3-1532-4D26-96E9-F3A2BC3BA14A}"/>
              </a:ext>
            </a:extLst>
          </p:cNvPr>
          <p:cNvSpPr/>
          <p:nvPr/>
        </p:nvSpPr>
        <p:spPr>
          <a:xfrm>
            <a:off x="471486" y="1219946"/>
            <a:ext cx="5915025" cy="43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does the world look like?</a:t>
            </a:r>
          </a:p>
        </p:txBody>
      </p:sp>
      <p:pic>
        <p:nvPicPr>
          <p:cNvPr id="25" name="Picture 2" descr="Image result for compass">
            <a:extLst>
              <a:ext uri="{FF2B5EF4-FFF2-40B4-BE49-F238E27FC236}">
                <a16:creationId xmlns:a16="http://schemas.microsoft.com/office/drawing/2014/main" id="{AFE1ABDA-3222-4057-B364-75FBE516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972992"/>
            <a:ext cx="807150" cy="8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F5371A-85D4-4480-88D1-041FE97CEACA}"/>
              </a:ext>
            </a:extLst>
          </p:cNvPr>
          <p:cNvSpPr/>
          <p:nvPr/>
        </p:nvSpPr>
        <p:spPr>
          <a:xfrm>
            <a:off x="471488" y="5202211"/>
            <a:ext cx="5915024" cy="4329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Talk like a geographer: </a:t>
            </a:r>
            <a:r>
              <a:rPr lang="en-GB" sz="1100" dirty="0">
                <a:latin typeface="Comic Sans MS" panose="030F0702030302020204" pitchFamily="66" charset="0"/>
              </a:rPr>
              <a:t>a </a:t>
            </a:r>
            <a:r>
              <a:rPr lang="en-GB" sz="1100" b="1" dirty="0">
                <a:latin typeface="Comic Sans MS" panose="030F0702030302020204" pitchFamily="66" charset="0"/>
              </a:rPr>
              <a:t>compass</a:t>
            </a:r>
            <a:r>
              <a:rPr lang="en-GB" sz="1100" dirty="0">
                <a:latin typeface="Comic Sans MS" panose="030F0702030302020204" pitchFamily="66" charset="0"/>
              </a:rPr>
              <a:t> shows direction on a map or in real life.  </a:t>
            </a:r>
          </a:p>
          <a:p>
            <a:pPr algn="ctr"/>
            <a:r>
              <a:rPr lang="en-GB" sz="1100" i="1" dirty="0">
                <a:latin typeface="Comic Sans MS" panose="030F0702030302020204" pitchFamily="66" charset="0"/>
              </a:rPr>
              <a:t>Remember the points with this pneumonic: </a:t>
            </a:r>
            <a:r>
              <a:rPr lang="en-GB" sz="1100" b="1" dirty="0">
                <a:latin typeface="Comic Sans MS" panose="030F0702030302020204" pitchFamily="66" charset="0"/>
              </a:rPr>
              <a:t>N</a:t>
            </a:r>
            <a:r>
              <a:rPr lang="en-GB" sz="1100" dirty="0">
                <a:latin typeface="Comic Sans MS" panose="030F0702030302020204" pitchFamily="66" charset="0"/>
              </a:rPr>
              <a:t>ever </a:t>
            </a:r>
            <a:r>
              <a:rPr lang="en-GB" sz="1100" b="1" dirty="0">
                <a:latin typeface="Comic Sans MS" panose="030F0702030302020204" pitchFamily="66" charset="0"/>
              </a:rPr>
              <a:t>E</a:t>
            </a:r>
            <a:r>
              <a:rPr lang="en-GB" sz="1100" dirty="0">
                <a:latin typeface="Comic Sans MS" panose="030F0702030302020204" pitchFamily="66" charset="0"/>
              </a:rPr>
              <a:t>at </a:t>
            </a:r>
            <a:r>
              <a:rPr lang="en-GB" sz="1100" b="1" dirty="0">
                <a:latin typeface="Comic Sans MS" panose="030F0702030302020204" pitchFamily="66" charset="0"/>
              </a:rPr>
              <a:t>S</a:t>
            </a:r>
            <a:r>
              <a:rPr lang="en-GB" sz="1100" dirty="0">
                <a:latin typeface="Comic Sans MS" panose="030F0702030302020204" pitchFamily="66" charset="0"/>
              </a:rPr>
              <a:t>hredded </a:t>
            </a:r>
            <a:r>
              <a:rPr lang="en-GB" sz="1100" b="1" dirty="0">
                <a:latin typeface="Comic Sans MS" panose="030F0702030302020204" pitchFamily="66" charset="0"/>
              </a:rPr>
              <a:t>W</a:t>
            </a:r>
            <a:r>
              <a:rPr lang="en-GB" sz="1100" dirty="0">
                <a:latin typeface="Comic Sans MS" panose="030F0702030302020204" pitchFamily="66" charset="0"/>
              </a:rPr>
              <a:t>heat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F95C06-E36A-4ED8-BEED-A93DBBF0CA66}"/>
              </a:ext>
            </a:extLst>
          </p:cNvPr>
          <p:cNvSpPr/>
          <p:nvPr/>
        </p:nvSpPr>
        <p:spPr>
          <a:xfrm>
            <a:off x="471485" y="7077821"/>
            <a:ext cx="5915025" cy="308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How do I describe places on a world map?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6622E-D871-40A5-979C-9D5715D17A82}"/>
              </a:ext>
            </a:extLst>
          </p:cNvPr>
          <p:cNvCxnSpPr>
            <a:cxnSpLocks/>
          </p:cNvCxnSpPr>
          <p:nvPr/>
        </p:nvCxnSpPr>
        <p:spPr>
          <a:xfrm>
            <a:off x="506013" y="7019975"/>
            <a:ext cx="5845968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7283D95-7EFC-4438-ADA7-AEFCF5C2B9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2"/>
          <a:stretch/>
        </p:blipFill>
        <p:spPr>
          <a:xfrm>
            <a:off x="204785" y="7441324"/>
            <a:ext cx="4000500" cy="23003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8F5E5D2-19D7-49F1-B425-55FD9A54E122}"/>
              </a:ext>
            </a:extLst>
          </p:cNvPr>
          <p:cNvSpPr/>
          <p:nvPr/>
        </p:nvSpPr>
        <p:spPr>
          <a:xfrm>
            <a:off x="4470791" y="7621978"/>
            <a:ext cx="218242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CLOCK</a:t>
            </a:r>
          </a:p>
          <a:p>
            <a:r>
              <a:rPr lang="en-GB" sz="1200" b="1" dirty="0">
                <a:latin typeface="Comic Sans MS" panose="030F0702030302020204" pitchFamily="66" charset="0"/>
              </a:rPr>
              <a:t>C</a:t>
            </a:r>
            <a:r>
              <a:rPr lang="en-GB" sz="1200" dirty="0">
                <a:latin typeface="Comic Sans MS" panose="030F0702030302020204" pitchFamily="66" charset="0"/>
              </a:rPr>
              <a:t>ontinent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L</a:t>
            </a:r>
            <a:r>
              <a:rPr lang="en-GB" sz="1200" dirty="0">
                <a:latin typeface="Comic Sans MS" panose="030F0702030302020204" pitchFamily="66" charset="0"/>
              </a:rPr>
              <a:t>ongitude / latitude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O</a:t>
            </a:r>
            <a:r>
              <a:rPr lang="en-GB" sz="1200" dirty="0">
                <a:latin typeface="Comic Sans MS" panose="030F0702030302020204" pitchFamily="66" charset="0"/>
              </a:rPr>
              <a:t>ceans / seas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C</a:t>
            </a:r>
            <a:r>
              <a:rPr lang="en-GB" sz="1200" dirty="0">
                <a:latin typeface="Comic Sans MS" panose="030F0702030302020204" pitchFamily="66" charset="0"/>
              </a:rPr>
              <a:t>ountries (nearby)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K</a:t>
            </a:r>
            <a:r>
              <a:rPr lang="en-GB" sz="1200" dirty="0">
                <a:latin typeface="Comic Sans MS" panose="030F0702030302020204" pitchFamily="66" charset="0"/>
              </a:rPr>
              <a:t>nowledge (about location!). </a:t>
            </a:r>
          </a:p>
        </p:txBody>
      </p:sp>
      <p:pic>
        <p:nvPicPr>
          <p:cNvPr id="32" name="Picture 2" descr="Clock icon symbol sign - Download Free Vectors, Clipart Graphics ...">
            <a:extLst>
              <a:ext uri="{FF2B5EF4-FFF2-40B4-BE49-F238E27FC236}">
                <a16:creationId xmlns:a16="http://schemas.microsoft.com/office/drawing/2014/main" id="{687FA704-03D7-49E0-8256-C7E50894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9" y="8404791"/>
            <a:ext cx="519466" cy="5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0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A35D-081F-427E-BD4C-893580D7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The 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5D82E-8384-4E7E-B2DE-77A5E6277DF4}"/>
              </a:ext>
            </a:extLst>
          </p:cNvPr>
          <p:cNvSpPr txBox="1"/>
          <p:nvPr/>
        </p:nvSpPr>
        <p:spPr>
          <a:xfrm>
            <a:off x="2075544" y="1711034"/>
            <a:ext cx="431097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Grimsby is found in the </a:t>
            </a:r>
            <a:r>
              <a:rPr lang="en-GB" sz="1200" b="1" dirty="0">
                <a:latin typeface="Comic Sans MS" panose="030F0702030302020204" pitchFamily="66" charset="0"/>
              </a:rPr>
              <a:t>United Kingdom (UK).</a:t>
            </a:r>
            <a:r>
              <a:rPr lang="en-GB" sz="12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But the UK is a little bit complicated...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It is split into </a:t>
            </a:r>
            <a:r>
              <a:rPr lang="en-GB" sz="1200" b="1" dirty="0">
                <a:latin typeface="Comic Sans MS" panose="030F0702030302020204" pitchFamily="66" charset="0"/>
              </a:rPr>
              <a:t>four nations:</a:t>
            </a: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Scotland.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Wales.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Northern Ireland.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Each nation has its own capital (e.g. Scotland – Edinburgh) but the </a:t>
            </a:r>
            <a:r>
              <a:rPr lang="en-GB" sz="1200" b="1" dirty="0">
                <a:latin typeface="Comic Sans MS" panose="030F0702030302020204" pitchFamily="66" charset="0"/>
              </a:rPr>
              <a:t>capital city </a:t>
            </a:r>
            <a:r>
              <a:rPr lang="en-GB" sz="1200" dirty="0">
                <a:latin typeface="Comic Sans MS" panose="030F0702030302020204" pitchFamily="66" charset="0"/>
              </a:rPr>
              <a:t>of the UK is </a:t>
            </a:r>
            <a:r>
              <a:rPr lang="en-GB" sz="1200" b="1" dirty="0">
                <a:latin typeface="Comic Sans MS" panose="030F0702030302020204" pitchFamily="66" charset="0"/>
              </a:rPr>
              <a:t>London. </a:t>
            </a:r>
            <a:r>
              <a:rPr lang="en-GB" sz="1200" dirty="0">
                <a:latin typeface="Comic Sans MS" panose="030F0702030302020204" pitchFamily="66" charset="0"/>
              </a:rPr>
              <a:t>This is where the UK government sits in the Houses of Parliament. </a:t>
            </a:r>
          </a:p>
        </p:txBody>
      </p:sp>
      <p:pic>
        <p:nvPicPr>
          <p:cNvPr id="5" name="Picture 4" descr="Countries of the United Kingdom | Familypedia | Fandom">
            <a:extLst>
              <a:ext uri="{FF2B5EF4-FFF2-40B4-BE49-F238E27FC236}">
                <a16:creationId xmlns:a16="http://schemas.microsoft.com/office/drawing/2014/main" id="{E2158919-DF12-417A-8F79-E0144782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711034"/>
            <a:ext cx="1332613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0F74F4-6F5D-4541-BB75-3E051673C2B5}"/>
              </a:ext>
            </a:extLst>
          </p:cNvPr>
          <p:cNvCxnSpPr>
            <a:cxnSpLocks/>
          </p:cNvCxnSpPr>
          <p:nvPr/>
        </p:nvCxnSpPr>
        <p:spPr>
          <a:xfrm flipH="1">
            <a:off x="1566274" y="1865608"/>
            <a:ext cx="509270" cy="117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EFD129-2AD5-40F2-A1EB-5C5B887D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9" y="4561402"/>
            <a:ext cx="5915025" cy="332557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DF04C2-3860-453A-AD6F-2A605E2B0FCC}"/>
              </a:ext>
            </a:extLst>
          </p:cNvPr>
          <p:cNvSpPr/>
          <p:nvPr/>
        </p:nvSpPr>
        <p:spPr>
          <a:xfrm>
            <a:off x="471487" y="1138898"/>
            <a:ext cx="5915025" cy="43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does the UK look like?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4468F6-B103-49A9-A986-D45E8ABB3611}"/>
              </a:ext>
            </a:extLst>
          </p:cNvPr>
          <p:cNvSpPr/>
          <p:nvPr/>
        </p:nvSpPr>
        <p:spPr>
          <a:xfrm>
            <a:off x="471486" y="4128453"/>
            <a:ext cx="5915025" cy="43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How do I do a four-figure grid reference?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A62CC-900B-4EE0-A899-E62D1C13346C}"/>
              </a:ext>
            </a:extLst>
          </p:cNvPr>
          <p:cNvCxnSpPr>
            <a:cxnSpLocks/>
          </p:cNvCxnSpPr>
          <p:nvPr/>
        </p:nvCxnSpPr>
        <p:spPr>
          <a:xfrm>
            <a:off x="471486" y="3988105"/>
            <a:ext cx="5845968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Map Symbols - Geography Map Skills">
            <a:extLst>
              <a:ext uri="{FF2B5EF4-FFF2-40B4-BE49-F238E27FC236}">
                <a16:creationId xmlns:a16="http://schemas.microsoft.com/office/drawing/2014/main" id="{0DB7A6FB-0C56-497B-9296-05CE8FFE0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4962"/>
          <a:stretch/>
        </p:blipFill>
        <p:spPr bwMode="auto">
          <a:xfrm>
            <a:off x="2909455" y="8012331"/>
            <a:ext cx="3407999" cy="15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1707DE-84B2-4C71-A58F-9CBACF255371}"/>
              </a:ext>
            </a:extLst>
          </p:cNvPr>
          <p:cNvSpPr/>
          <p:nvPr/>
        </p:nvSpPr>
        <p:spPr>
          <a:xfrm>
            <a:off x="402429" y="7969272"/>
            <a:ext cx="2348387" cy="15095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Talk like a geographer:</a:t>
            </a: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Remember to use compass directions when describing places on a map. Symbols can also be useful as reference points – see the icons to the right. </a:t>
            </a:r>
          </a:p>
        </p:txBody>
      </p:sp>
    </p:spTree>
    <p:extLst>
      <p:ext uri="{BB962C8B-B14F-4D97-AF65-F5344CB8AC3E}">
        <p14:creationId xmlns:p14="http://schemas.microsoft.com/office/powerpoint/2010/main" val="219481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ience Thermometer - Free icons">
            <a:extLst>
              <a:ext uri="{FF2B5EF4-FFF2-40B4-BE49-F238E27FC236}">
                <a16:creationId xmlns:a16="http://schemas.microsoft.com/office/drawing/2014/main" id="{4CBB60AF-D77F-4519-BEB2-2E846B6E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9" y="1131017"/>
            <a:ext cx="381799" cy="3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D9A53-CE9B-4080-B21C-A6189322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Hot? Cold? Wet? Dry?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FFDF6-5DC5-4083-A3D8-7FA750C096DB}"/>
              </a:ext>
            </a:extLst>
          </p:cNvPr>
          <p:cNvSpPr txBox="1"/>
          <p:nvPr/>
        </p:nvSpPr>
        <p:spPr>
          <a:xfrm>
            <a:off x="992915" y="2330979"/>
            <a:ext cx="54824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Arid = </a:t>
            </a:r>
            <a:r>
              <a:rPr lang="en-GB" sz="1600" dirty="0">
                <a:latin typeface="Comic Sans MS" panose="030F0702030302020204" pitchFamily="66" charset="0"/>
              </a:rPr>
              <a:t>dry (no rainfall) with little to no </a:t>
            </a:r>
            <a:r>
              <a:rPr lang="en-GB" sz="1600" i="1" dirty="0">
                <a:latin typeface="Comic Sans MS" panose="030F0702030302020204" pitchFamily="66" charset="0"/>
              </a:rPr>
              <a:t>vegetation.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Desert Icons - Download Free Vector Icons | Noun Project">
            <a:extLst>
              <a:ext uri="{FF2B5EF4-FFF2-40B4-BE49-F238E27FC236}">
                <a16:creationId xmlns:a16="http://schemas.microsoft.com/office/drawing/2014/main" id="{F59B6756-7C85-4A00-9FB4-CFA90F48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300066"/>
            <a:ext cx="413138" cy="4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egetation - Free nature icons">
            <a:extLst>
              <a:ext uri="{FF2B5EF4-FFF2-40B4-BE49-F238E27FC236}">
                <a16:creationId xmlns:a16="http://schemas.microsoft.com/office/drawing/2014/main" id="{CD70410F-608C-4BB6-88AE-5E830C39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5" y="1953181"/>
            <a:ext cx="381799" cy="3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E26D-B112-4DA4-AD51-FD797343363F}"/>
              </a:ext>
            </a:extLst>
          </p:cNvPr>
          <p:cNvSpPr txBox="1"/>
          <p:nvPr/>
        </p:nvSpPr>
        <p:spPr>
          <a:xfrm>
            <a:off x="981132" y="1913017"/>
            <a:ext cx="4717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Vegetation = </a:t>
            </a:r>
            <a:r>
              <a:rPr lang="en-GB" sz="1600" dirty="0">
                <a:latin typeface="Comic Sans MS" panose="030F0702030302020204" pitchFamily="66" charset="0"/>
              </a:rPr>
              <a:t>plants, trees bushes. 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F3643-5EDF-4D93-9716-B8C5259AA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89" t="9661" r="11988" b="11139"/>
          <a:stretch/>
        </p:blipFill>
        <p:spPr>
          <a:xfrm>
            <a:off x="382587" y="4098844"/>
            <a:ext cx="3585030" cy="221032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06755B-82E0-4E39-8B79-E8AAEBE0CEB4}"/>
              </a:ext>
            </a:extLst>
          </p:cNvPr>
          <p:cNvSpPr/>
          <p:nvPr/>
        </p:nvSpPr>
        <p:spPr>
          <a:xfrm>
            <a:off x="382587" y="3591351"/>
            <a:ext cx="5915025" cy="43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Reading a climate graph</a:t>
            </a:r>
          </a:p>
        </p:txBody>
      </p:sp>
      <p:pic>
        <p:nvPicPr>
          <p:cNvPr id="11" name="Picture 2" descr="Humid Icon #351386 - Free Icons Library">
            <a:extLst>
              <a:ext uri="{FF2B5EF4-FFF2-40B4-BE49-F238E27FC236}">
                <a16:creationId xmlns:a16="http://schemas.microsoft.com/office/drawing/2014/main" id="{B4DFFBD3-58D1-464F-BFAB-DEB104F5C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5" r="25557" b="25714"/>
          <a:stretch/>
        </p:blipFill>
        <p:spPr bwMode="auto">
          <a:xfrm>
            <a:off x="487157" y="2740636"/>
            <a:ext cx="381799" cy="5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1BCB20-6AD6-4308-BCC4-53A8950247C7}"/>
              </a:ext>
            </a:extLst>
          </p:cNvPr>
          <p:cNvSpPr txBox="1"/>
          <p:nvPr/>
        </p:nvSpPr>
        <p:spPr>
          <a:xfrm>
            <a:off x="981132" y="2701699"/>
            <a:ext cx="689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Humid = </a:t>
            </a:r>
            <a:r>
              <a:rPr lang="en-GB" sz="1600" dirty="0">
                <a:latin typeface="Comic Sans MS" panose="030F0702030302020204" pitchFamily="66" charset="0"/>
              </a:rPr>
              <a:t>lots of water vapour in the atmosphere. </a:t>
            </a:r>
          </a:p>
          <a:p>
            <a:r>
              <a:rPr lang="en-GB" sz="1600" i="1" dirty="0">
                <a:latin typeface="Comic Sans MS" panose="030F0702030302020204" pitchFamily="66" charset="0"/>
              </a:rPr>
              <a:t>Aka: hot, sticky weather.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3C8F52-9A8E-46D3-9597-A22DEDCBE31D}"/>
              </a:ext>
            </a:extLst>
          </p:cNvPr>
          <p:cNvCxnSpPr>
            <a:cxnSpLocks/>
          </p:cNvCxnSpPr>
          <p:nvPr/>
        </p:nvCxnSpPr>
        <p:spPr>
          <a:xfrm>
            <a:off x="451644" y="3469287"/>
            <a:ext cx="5845968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7291A1-9647-40BE-8EC6-199C8785FD01}"/>
              </a:ext>
            </a:extLst>
          </p:cNvPr>
          <p:cNvSpPr txBox="1"/>
          <p:nvPr/>
        </p:nvSpPr>
        <p:spPr>
          <a:xfrm>
            <a:off x="981132" y="1532212"/>
            <a:ext cx="4717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Precipitation = </a:t>
            </a:r>
            <a:r>
              <a:rPr lang="en-GB" sz="1600" dirty="0">
                <a:latin typeface="Comic Sans MS" panose="030F0702030302020204" pitchFamily="66" charset="0"/>
              </a:rPr>
              <a:t>rain, sleet or snow.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24B37-1DA2-43AC-87DE-91C3FA845584}"/>
              </a:ext>
            </a:extLst>
          </p:cNvPr>
          <p:cNvSpPr txBox="1"/>
          <p:nvPr/>
        </p:nvSpPr>
        <p:spPr>
          <a:xfrm>
            <a:off x="946603" y="1153375"/>
            <a:ext cx="4717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Temperature = </a:t>
            </a:r>
            <a:r>
              <a:rPr lang="en-GB" sz="1600" dirty="0">
                <a:latin typeface="Comic Sans MS" panose="030F0702030302020204" pitchFamily="66" charset="0"/>
              </a:rPr>
              <a:t>how hot or cold it is. 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Precipitation - Free nature icons">
            <a:extLst>
              <a:ext uri="{FF2B5EF4-FFF2-40B4-BE49-F238E27FC236}">
                <a16:creationId xmlns:a16="http://schemas.microsoft.com/office/drawing/2014/main" id="{9F5BB968-A9CB-40D5-B7B2-32BB8B5B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5" y="1549610"/>
            <a:ext cx="381799" cy="3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eather Forecast Cloud Sun Rain Temperature Svg Png Icon Free ...">
            <a:extLst>
              <a:ext uri="{FF2B5EF4-FFF2-40B4-BE49-F238E27FC236}">
                <a16:creationId xmlns:a16="http://schemas.microsoft.com/office/drawing/2014/main" id="{9FEA39A5-991B-4ACE-9113-2265575C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9" y="7348281"/>
            <a:ext cx="874893" cy="8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esert - Free nature icons">
            <a:extLst>
              <a:ext uri="{FF2B5EF4-FFF2-40B4-BE49-F238E27FC236}">
                <a16:creationId xmlns:a16="http://schemas.microsoft.com/office/drawing/2014/main" id="{04521E93-E8E7-4509-9DE5-948DD345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0" y="8322957"/>
            <a:ext cx="874892" cy="8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Free icon &quot;Calendar 31 icon&quot;">
            <a:extLst>
              <a:ext uri="{FF2B5EF4-FFF2-40B4-BE49-F238E27FC236}">
                <a16:creationId xmlns:a16="http://schemas.microsoft.com/office/drawing/2014/main" id="{B09CAA10-975C-4BF7-9EAE-93273A5E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49" y="7342754"/>
            <a:ext cx="836341" cy="8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ppointment, calendar, clock, plan, year icon">
            <a:extLst>
              <a:ext uri="{FF2B5EF4-FFF2-40B4-BE49-F238E27FC236}">
                <a16:creationId xmlns:a16="http://schemas.microsoft.com/office/drawing/2014/main" id="{A4B757F3-6B79-4E4B-9223-323E4011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8" y="8299392"/>
            <a:ext cx="874892" cy="8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47A30E-B176-461B-82C7-FE7945E3EE85}"/>
              </a:ext>
            </a:extLst>
          </p:cNvPr>
          <p:cNvSpPr/>
          <p:nvPr/>
        </p:nvSpPr>
        <p:spPr>
          <a:xfrm>
            <a:off x="3001528" y="7298569"/>
            <a:ext cx="34290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Weather</a:t>
            </a:r>
            <a:r>
              <a:rPr lang="en-GB" sz="1400" dirty="0">
                <a:latin typeface="Comic Sans MS" panose="030F0702030302020204" pitchFamily="66" charset="0"/>
              </a:rPr>
              <a:t> is the condition of the atmosphere at a particular place over a short period of time. E.g. temperature, rainfall today.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Climate </a:t>
            </a:r>
            <a:r>
              <a:rPr lang="en-GB" sz="1400" dirty="0">
                <a:latin typeface="Comic Sans MS" panose="030F0702030302020204" pitchFamily="66" charset="0"/>
              </a:rPr>
              <a:t>is the condition of the atmosphere in a place over a long period of time… e.g. Spain has a hot climate, England has a wet climate.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153CD75-5218-41DF-AC5C-E07D3BCF45EA}"/>
              </a:ext>
            </a:extLst>
          </p:cNvPr>
          <p:cNvSpPr/>
          <p:nvPr/>
        </p:nvSpPr>
        <p:spPr>
          <a:xfrm>
            <a:off x="487155" y="6562762"/>
            <a:ext cx="5915025" cy="656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What is the difference between weather and climate?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199700-392A-4E6D-B66E-C23BE7625B96}"/>
              </a:ext>
            </a:extLst>
          </p:cNvPr>
          <p:cNvCxnSpPr>
            <a:cxnSpLocks/>
          </p:cNvCxnSpPr>
          <p:nvPr/>
        </p:nvCxnSpPr>
        <p:spPr>
          <a:xfrm>
            <a:off x="567438" y="6429463"/>
            <a:ext cx="5845968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4D3F307-A187-4B30-B5E9-E177A32E85DE}"/>
              </a:ext>
            </a:extLst>
          </p:cNvPr>
          <p:cNvSpPr/>
          <p:nvPr/>
        </p:nvSpPr>
        <p:spPr>
          <a:xfrm>
            <a:off x="4127025" y="4208041"/>
            <a:ext cx="2170587" cy="20881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Talk like a geographer</a:t>
            </a:r>
          </a:p>
          <a:p>
            <a:pPr algn="ctr"/>
            <a:r>
              <a:rPr lang="en-GB" sz="1400" i="1" dirty="0">
                <a:latin typeface="Comic Sans MS" panose="030F0702030302020204" pitchFamily="66" charset="0"/>
              </a:rPr>
              <a:t>Use GSE </a:t>
            </a:r>
            <a:r>
              <a:rPr lang="en-GB" sz="1400" dirty="0">
                <a:latin typeface="Comic Sans MS" panose="030F0702030302020204" pitchFamily="66" charset="0"/>
              </a:rPr>
              <a:t>to describe a graph...</a:t>
            </a:r>
          </a:p>
          <a:p>
            <a:pPr algn="ctr"/>
            <a:endParaRPr lang="en-GB" sz="1400" i="1" dirty="0">
              <a:latin typeface="Comic Sans MS" panose="030F0702030302020204" pitchFamily="66" charset="0"/>
            </a:endParaRPr>
          </a:p>
          <a:p>
            <a:pPr lvl="1"/>
            <a:r>
              <a:rPr lang="en-GB" sz="1400" b="1" u="sng" dirty="0">
                <a:latin typeface="Comic Sans MS" panose="030F0702030302020204" pitchFamily="66" charset="0"/>
              </a:rPr>
              <a:t>G</a:t>
            </a:r>
            <a:r>
              <a:rPr lang="en-GB" sz="1400" dirty="0">
                <a:latin typeface="Comic Sans MS" panose="030F0702030302020204" pitchFamily="66" charset="0"/>
              </a:rPr>
              <a:t>enerally,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lvl="1"/>
            <a:r>
              <a:rPr lang="en-GB" sz="1400" b="1" u="sng" dirty="0">
                <a:latin typeface="Comic Sans MS" panose="030F0702030302020204" pitchFamily="66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</a:rPr>
              <a:t>pecifically,</a:t>
            </a:r>
          </a:p>
          <a:p>
            <a:pPr lvl="1"/>
            <a:r>
              <a:rPr lang="en-GB" sz="1400" b="1" u="sng" dirty="0">
                <a:latin typeface="Comic Sans MS" panose="030F0702030302020204" pitchFamily="66" charset="0"/>
              </a:rPr>
              <a:t>E</a:t>
            </a:r>
            <a:r>
              <a:rPr lang="en-GB" sz="1400" dirty="0">
                <a:latin typeface="Comic Sans MS" panose="030F0702030302020204" pitchFamily="66" charset="0"/>
              </a:rPr>
              <a:t>xceptions include:</a:t>
            </a:r>
          </a:p>
        </p:txBody>
      </p:sp>
      <p:pic>
        <p:nvPicPr>
          <p:cNvPr id="28" name="Picture 2" descr="Trend Icons - Download Free Vector Icons | Noun Project">
            <a:extLst>
              <a:ext uri="{FF2B5EF4-FFF2-40B4-BE49-F238E27FC236}">
                <a16:creationId xmlns:a16="http://schemas.microsoft.com/office/drawing/2014/main" id="{A47F0556-8E37-466E-B73C-A01F784C6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072" y="5275538"/>
            <a:ext cx="369816" cy="3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E1A41A53-F996-442C-91E0-BA26AD44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4664" y="5645354"/>
            <a:ext cx="255830" cy="2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Odd One Out Icons - Download Free Vector Icons | Noun Project">
            <a:extLst>
              <a:ext uri="{FF2B5EF4-FFF2-40B4-BE49-F238E27FC236}">
                <a16:creationId xmlns:a16="http://schemas.microsoft.com/office/drawing/2014/main" id="{10A66C23-0A40-47A7-8774-862C933B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856" y="5812522"/>
            <a:ext cx="400172" cy="4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7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CE1D-ADC9-4789-8267-0F81DB04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Rich? Poor?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9A34C-349D-4C6F-86C5-4F7CF30D5209}"/>
              </a:ext>
            </a:extLst>
          </p:cNvPr>
          <p:cNvSpPr txBox="1"/>
          <p:nvPr/>
        </p:nvSpPr>
        <p:spPr>
          <a:xfrm>
            <a:off x="992824" y="6289143"/>
            <a:ext cx="47348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Average Income = </a:t>
            </a:r>
            <a:r>
              <a:rPr lang="en-GB" sz="1400" dirty="0">
                <a:latin typeface="Comic Sans MS" panose="030F0702030302020204" pitchFamily="66" charset="0"/>
              </a:rPr>
              <a:t>how much money a person earns. </a:t>
            </a:r>
          </a:p>
        </p:txBody>
      </p:sp>
      <p:pic>
        <p:nvPicPr>
          <p:cNvPr id="5" name="Picture 6" descr="Finance icon male user person profile avatar sign Vector Image">
            <a:extLst>
              <a:ext uri="{FF2B5EF4-FFF2-40B4-BE49-F238E27FC236}">
                <a16:creationId xmlns:a16="http://schemas.microsoft.com/office/drawing/2014/main" id="{F073F06B-7BB5-41B0-86D7-7AC7CFA16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333375" y="6100465"/>
            <a:ext cx="624355" cy="6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4 income levels">
            <a:extLst>
              <a:ext uri="{FF2B5EF4-FFF2-40B4-BE49-F238E27FC236}">
                <a16:creationId xmlns:a16="http://schemas.microsoft.com/office/drawing/2014/main" id="{6EFB62BC-F485-4379-9F60-1F348AE267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56551"/>
            <a:ext cx="3162300" cy="385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4 income levels">
            <a:extLst>
              <a:ext uri="{FF2B5EF4-FFF2-40B4-BE49-F238E27FC236}">
                <a16:creationId xmlns:a16="http://schemas.microsoft.com/office/drawing/2014/main" id="{3BB84486-2B02-49D4-B516-F3FC4F872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538790"/>
            <a:ext cx="3095625" cy="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7288A-9748-40CB-8246-147C0568ED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929" r="2563" b="15415"/>
          <a:stretch/>
        </p:blipFill>
        <p:spPr>
          <a:xfrm>
            <a:off x="333374" y="2165599"/>
            <a:ext cx="3095625" cy="1208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CFD7D-3C72-4A6C-9CFB-7ABDE3B445A9}"/>
              </a:ext>
            </a:extLst>
          </p:cNvPr>
          <p:cNvSpPr txBox="1"/>
          <p:nvPr/>
        </p:nvSpPr>
        <p:spPr>
          <a:xfrm>
            <a:off x="333375" y="1665002"/>
            <a:ext cx="309562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The world is divided into three types of country: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B13CD2-0812-4242-A8E3-E81170A694EC}"/>
              </a:ext>
            </a:extLst>
          </p:cNvPr>
          <p:cNvSpPr/>
          <p:nvPr/>
        </p:nvSpPr>
        <p:spPr>
          <a:xfrm>
            <a:off x="471486" y="1135399"/>
            <a:ext cx="5915025" cy="43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How do we classify rich and poor?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3A1AF9-5512-4A99-9EB2-691513E5DFCC}"/>
              </a:ext>
            </a:extLst>
          </p:cNvPr>
          <p:cNvSpPr/>
          <p:nvPr/>
        </p:nvSpPr>
        <p:spPr>
          <a:xfrm>
            <a:off x="333374" y="3426972"/>
            <a:ext cx="3028951" cy="11118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Think like a geographer:</a:t>
            </a:r>
            <a:endParaRPr lang="en-GB" sz="1100" dirty="0">
              <a:latin typeface="Comic Sans MS" panose="030F0702030302020204" pitchFamily="66" charset="0"/>
            </a:endParaRPr>
          </a:p>
          <a:p>
            <a:r>
              <a:rPr lang="en-GB" sz="1100" dirty="0">
                <a:latin typeface="Comic Sans MS" panose="030F0702030302020204" pitchFamily="66" charset="0"/>
              </a:rPr>
              <a:t>BUT Not everyone in a developing country is poor nor is everyone in a developed country rich. We can rank individual families on ‘Levels’ as seen to the right.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F7EABE-2BC9-4C00-AB75-0CF37E375C66}"/>
              </a:ext>
            </a:extLst>
          </p:cNvPr>
          <p:cNvSpPr/>
          <p:nvPr/>
        </p:nvSpPr>
        <p:spPr>
          <a:xfrm>
            <a:off x="402429" y="5640867"/>
            <a:ext cx="5915025" cy="43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Measuring </a:t>
            </a:r>
            <a:r>
              <a:rPr lang="en-GB" b="1" dirty="0">
                <a:latin typeface="Comic Sans MS" panose="030F0702030302020204" pitchFamily="66" charset="0"/>
              </a:rPr>
              <a:t>quality of life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C222A4-6583-440A-B141-077DB31EED41}"/>
              </a:ext>
            </a:extLst>
          </p:cNvPr>
          <p:cNvCxnSpPr>
            <a:cxnSpLocks/>
          </p:cNvCxnSpPr>
          <p:nvPr/>
        </p:nvCxnSpPr>
        <p:spPr>
          <a:xfrm>
            <a:off x="471486" y="5537022"/>
            <a:ext cx="5845968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4" descr="Tape measure | Free Icon">
            <a:extLst>
              <a:ext uri="{FF2B5EF4-FFF2-40B4-BE49-F238E27FC236}">
                <a16:creationId xmlns:a16="http://schemas.microsoft.com/office/drawing/2014/main" id="{4BCA9B59-8352-4496-94DF-5AD8412E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63" y="8906961"/>
            <a:ext cx="432949" cy="4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Grave Icons - Download Free Vector Icons | Noun Project">
            <a:extLst>
              <a:ext uri="{FF2B5EF4-FFF2-40B4-BE49-F238E27FC236}">
                <a16:creationId xmlns:a16="http://schemas.microsoft.com/office/drawing/2014/main" id="{1D84D977-82C4-4CD6-8312-CE0B85E2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" y="6627113"/>
            <a:ext cx="624355" cy="6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06B847-7326-4B07-AD44-EF758DD9880A}"/>
              </a:ext>
            </a:extLst>
          </p:cNvPr>
          <p:cNvSpPr txBox="1"/>
          <p:nvPr/>
        </p:nvSpPr>
        <p:spPr>
          <a:xfrm>
            <a:off x="992824" y="6694213"/>
            <a:ext cx="502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Life Expectancy = </a:t>
            </a:r>
            <a:r>
              <a:rPr lang="en-GB" sz="1400" dirty="0">
                <a:latin typeface="Comic Sans MS" panose="030F0702030302020204" pitchFamily="66" charset="0"/>
              </a:rPr>
              <a:t>how long the average person lives for.</a:t>
            </a:r>
          </a:p>
        </p:txBody>
      </p:sp>
      <p:pic>
        <p:nvPicPr>
          <p:cNvPr id="27" name="Picture 26" descr="School Icon Images, Stock Photos &amp; Vectors | Shutterstock">
            <a:extLst>
              <a:ext uri="{FF2B5EF4-FFF2-40B4-BE49-F238E27FC236}">
                <a16:creationId xmlns:a16="http://schemas.microsoft.com/office/drawing/2014/main" id="{58BC4577-319E-48EA-AE46-0758E607F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6"/>
          <a:stretch/>
        </p:blipFill>
        <p:spPr bwMode="auto">
          <a:xfrm>
            <a:off x="266698" y="7131877"/>
            <a:ext cx="816183" cy="3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F9558E-E0D6-4718-989B-8CD39973D39A}"/>
              </a:ext>
            </a:extLst>
          </p:cNvPr>
          <p:cNvSpPr txBox="1"/>
          <p:nvPr/>
        </p:nvSpPr>
        <p:spPr>
          <a:xfrm>
            <a:off x="975277" y="7069090"/>
            <a:ext cx="5549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Literacy Rates = </a:t>
            </a:r>
            <a:r>
              <a:rPr lang="en-GB" sz="1400" dirty="0">
                <a:latin typeface="Comic Sans MS" panose="030F0702030302020204" pitchFamily="66" charset="0"/>
              </a:rPr>
              <a:t>what percentage of adults can read and write. </a:t>
            </a:r>
          </a:p>
        </p:txBody>
      </p:sp>
      <p:pic>
        <p:nvPicPr>
          <p:cNvPr id="29" name="Picture 28" descr="Image result for gdp indian states map">
            <a:extLst>
              <a:ext uri="{FF2B5EF4-FFF2-40B4-BE49-F238E27FC236}">
                <a16:creationId xmlns:a16="http://schemas.microsoft.com/office/drawing/2014/main" id="{3CE74027-61B1-4702-9263-1665376D78B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0" y="7693445"/>
            <a:ext cx="2128621" cy="184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6" descr="Finance icon male user person profile avatar sign Vector Image">
            <a:extLst>
              <a:ext uri="{FF2B5EF4-FFF2-40B4-BE49-F238E27FC236}">
                <a16:creationId xmlns:a16="http://schemas.microsoft.com/office/drawing/2014/main" id="{7CE37C46-59D2-4B8B-BE20-59D44BBCB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1380165" y="7707903"/>
            <a:ext cx="501021" cy="4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C7E450-1D3B-41B2-89A3-98512202252D}"/>
              </a:ext>
            </a:extLst>
          </p:cNvPr>
          <p:cNvSpPr/>
          <p:nvPr/>
        </p:nvSpPr>
        <p:spPr>
          <a:xfrm>
            <a:off x="2654924" y="7489995"/>
            <a:ext cx="3731587" cy="21493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300" b="1" dirty="0">
                <a:latin typeface="Comic Sans MS" panose="030F0702030302020204" pitchFamily="66" charset="0"/>
              </a:rPr>
              <a:t>Talk like a geographer</a:t>
            </a:r>
          </a:p>
          <a:p>
            <a:pPr algn="ctr"/>
            <a:r>
              <a:rPr lang="en-GB" sz="1300" i="1" dirty="0">
                <a:latin typeface="Comic Sans MS" panose="030F0702030302020204" pitchFamily="66" charset="0"/>
              </a:rPr>
              <a:t>Use GSE </a:t>
            </a:r>
            <a:r>
              <a:rPr lang="en-GB" sz="1300" dirty="0">
                <a:latin typeface="Comic Sans MS" panose="030F0702030302020204" pitchFamily="66" charset="0"/>
              </a:rPr>
              <a:t>to describe a graph...</a:t>
            </a:r>
          </a:p>
          <a:p>
            <a:pPr algn="ctr"/>
            <a:endParaRPr lang="en-GB" sz="1300" i="1" dirty="0">
              <a:latin typeface="Comic Sans MS" panose="030F0702030302020204" pitchFamily="66" charset="0"/>
            </a:endParaRPr>
          </a:p>
          <a:p>
            <a:pPr lvl="1"/>
            <a:r>
              <a:rPr lang="en-GB" sz="1300" b="1" u="sng" dirty="0">
                <a:latin typeface="Comic Sans MS" panose="030F0702030302020204" pitchFamily="66" charset="0"/>
              </a:rPr>
              <a:t>G</a:t>
            </a:r>
            <a:r>
              <a:rPr lang="en-GB" sz="1300" dirty="0">
                <a:latin typeface="Comic Sans MS" panose="030F0702030302020204" pitchFamily="66" charset="0"/>
              </a:rPr>
              <a:t>enerally, </a:t>
            </a:r>
            <a:r>
              <a:rPr lang="en-GB" sz="1300" i="1" dirty="0">
                <a:latin typeface="Comic Sans MS" panose="030F0702030302020204" pitchFamily="66" charset="0"/>
              </a:rPr>
              <a:t>the richest states are in the south-west.</a:t>
            </a:r>
            <a:endParaRPr lang="en-GB" sz="1300" b="1" dirty="0">
              <a:latin typeface="Comic Sans MS" panose="030F0702030302020204" pitchFamily="66" charset="0"/>
            </a:endParaRPr>
          </a:p>
          <a:p>
            <a:pPr lvl="1"/>
            <a:r>
              <a:rPr lang="en-GB" sz="1300" b="1" u="sng" dirty="0">
                <a:latin typeface="Comic Sans MS" panose="030F0702030302020204" pitchFamily="66" charset="0"/>
              </a:rPr>
              <a:t>S</a:t>
            </a:r>
            <a:r>
              <a:rPr lang="en-GB" sz="1300" dirty="0">
                <a:latin typeface="Comic Sans MS" panose="030F0702030302020204" pitchFamily="66" charset="0"/>
              </a:rPr>
              <a:t>pecifically, the richest state is  Goa on the western coast.</a:t>
            </a:r>
          </a:p>
          <a:p>
            <a:pPr lvl="1"/>
            <a:r>
              <a:rPr lang="en-GB" sz="1300" b="1" u="sng" dirty="0">
                <a:latin typeface="Comic Sans MS" panose="030F0702030302020204" pitchFamily="66" charset="0"/>
              </a:rPr>
              <a:t>E</a:t>
            </a:r>
            <a:r>
              <a:rPr lang="en-GB" sz="1300" dirty="0">
                <a:latin typeface="Comic Sans MS" panose="030F0702030302020204" pitchFamily="66" charset="0"/>
              </a:rPr>
              <a:t>xceptions include: Karnataka in the south-west with a low average income. </a:t>
            </a:r>
          </a:p>
        </p:txBody>
      </p:sp>
      <p:pic>
        <p:nvPicPr>
          <p:cNvPr id="32" name="Picture 2" descr="Trend Icons - Download Free Vector Icons | Noun Project">
            <a:extLst>
              <a:ext uri="{FF2B5EF4-FFF2-40B4-BE49-F238E27FC236}">
                <a16:creationId xmlns:a16="http://schemas.microsoft.com/office/drawing/2014/main" id="{77A00FC4-5ED2-4F75-B439-94BD4666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536" y="8240998"/>
            <a:ext cx="369816" cy="3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4EAB0B0B-6791-4ABE-AAD5-A173DA711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4659" y="8680792"/>
            <a:ext cx="255830" cy="2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Odd One Out Icons - Download Free Vector Icons | Noun Project">
            <a:extLst>
              <a:ext uri="{FF2B5EF4-FFF2-40B4-BE49-F238E27FC236}">
                <a16:creationId xmlns:a16="http://schemas.microsoft.com/office/drawing/2014/main" id="{FF883A12-2469-451D-85A6-02A1017F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2488" y="9037339"/>
            <a:ext cx="400172" cy="4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5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6" ma:contentTypeDescription="Create a new document." ma:contentTypeScope="" ma:versionID="f069b6af45b4aa22b27054607ccb302e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4a6b082dbbe60cbb943fc0831f2f0784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76e521-d8f5-44a8-8722-75164a36e364">
      <UserInfo>
        <DisplayName>Reprographics</DisplayName>
        <AccountId>48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FA163BB-D7BA-4074-A94F-6A128E1C7CC7}"/>
</file>

<file path=customXml/itemProps2.xml><?xml version="1.0" encoding="utf-8"?>
<ds:datastoreItem xmlns:ds="http://schemas.openxmlformats.org/officeDocument/2006/customXml" ds:itemID="{6E295EB1-FDCE-4FCA-8348-424E4EB0595F}"/>
</file>

<file path=customXml/itemProps3.xml><?xml version="1.0" encoding="utf-8"?>
<ds:datastoreItem xmlns:ds="http://schemas.openxmlformats.org/officeDocument/2006/customXml" ds:itemID="{425FA9FB-7F40-401F-A68A-B28E322D9720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350</TotalTime>
  <Words>492</Words>
  <Application>Microsoft Office PowerPoint</Application>
  <PresentationFormat>A4 Paper (210x297 mm)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1. The World</vt:lpstr>
      <vt:lpstr>2. The UK</vt:lpstr>
      <vt:lpstr>3. Hot? Cold? Wet? Dry?</vt:lpstr>
      <vt:lpstr>4. Rich? Poor?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Perry</dc:creator>
  <cp:lastModifiedBy>Joe Perry</cp:lastModifiedBy>
  <cp:revision>68</cp:revision>
  <dcterms:created xsi:type="dcterms:W3CDTF">2020-05-11T08:48:51Z</dcterms:created>
  <dcterms:modified xsi:type="dcterms:W3CDTF">2020-07-06T14:25:52Z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23400</vt:r8>
  </property>
  <property fmtid="{D5CDD505-2E9C-101B-9397-08002B2CF9AE}" pid="4" name="xd_Signature">
    <vt:bool>false</vt:bool>
  </property>
  <property fmtid="{D5CDD505-2E9C-101B-9397-08002B2CF9AE}" pid="5" name="SharedWithUsers">
    <vt:lpwstr>48;#Reprographics</vt:lpwstr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