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9"/>
  </p:notesMasterIdLst>
  <p:sldIdLst>
    <p:sldId id="256" r:id="rId5"/>
    <p:sldId id="257" r:id="rId6"/>
    <p:sldId id="258" r:id="rId7"/>
    <p:sldId id="259" r:id="rId8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AA9D47-BE73-5BB4-50BD-9F559381F548}" v="1" dt="2023-03-03T10:48:03.84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393" autoAdjust="0"/>
  </p:normalViewPr>
  <p:slideViewPr>
    <p:cSldViewPr snapToGrid="0">
      <p:cViewPr>
        <p:scale>
          <a:sx n="66" d="100"/>
          <a:sy n="66" d="100"/>
        </p:scale>
        <p:origin x="1974" y="-11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 MacPherson" userId="S::macphersoni@omacademy.co.uk::ce7f6dd8-59d8-4bfe-bcf9-8b3e0827670d" providerId="AD" clId="Web-{2AAA9D47-BE73-5BB4-50BD-9F559381F548}"/>
    <pc:docChg chg="modSld">
      <pc:chgData name="I MacPherson" userId="S::macphersoni@omacademy.co.uk::ce7f6dd8-59d8-4bfe-bcf9-8b3e0827670d" providerId="AD" clId="Web-{2AAA9D47-BE73-5BB4-50BD-9F559381F548}" dt="2023-03-03T10:48:03.842" v="0" actId="1076"/>
      <pc:docMkLst>
        <pc:docMk/>
      </pc:docMkLst>
      <pc:sldChg chg="modSp">
        <pc:chgData name="I MacPherson" userId="S::macphersoni@omacademy.co.uk::ce7f6dd8-59d8-4bfe-bcf9-8b3e0827670d" providerId="AD" clId="Web-{2AAA9D47-BE73-5BB4-50BD-9F559381F548}" dt="2023-03-03T10:48:03.842" v="0" actId="1076"/>
        <pc:sldMkLst>
          <pc:docMk/>
          <pc:sldMk cId="2452557932" sldId="258"/>
        </pc:sldMkLst>
        <pc:picChg chg="mod">
          <ac:chgData name="I MacPherson" userId="S::macphersoni@omacademy.co.uk::ce7f6dd8-59d8-4bfe-bcf9-8b3e0827670d" providerId="AD" clId="Web-{2AAA9D47-BE73-5BB4-50BD-9F559381F548}" dt="2023-03-03T10:48:03.842" v="0" actId="1076"/>
          <ac:picMkLst>
            <pc:docMk/>
            <pc:sldMk cId="2452557932" sldId="258"/>
            <ac:picMk id="19" creationId="{0B3B972D-AD9B-421E-BF8A-B0D85B299BE3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oe%20Perry.000\Documents\Teach%20First\2019-20%20Ormiston\KS3%20Geography\Y9\HT3%20-%20The%20River%20Ganges\L5%20Life%20in%20the%20Ganges%20Basin\Climate%20Graph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8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400" dirty="0"/>
              <a:t>A graph showing the % of workers employed in each sector in India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Sheet2!$B$1</c:f>
              <c:strCache>
                <c:ptCount val="1"/>
                <c:pt idx="0">
                  <c:v>% Employed in Sector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Sheet2!$A$2:$A$5</c:f>
              <c:strCache>
                <c:ptCount val="4"/>
                <c:pt idx="0">
                  <c:v>Agriculture</c:v>
                </c:pt>
                <c:pt idx="1">
                  <c:v>Manufacturing / Trade</c:v>
                </c:pt>
                <c:pt idx="2">
                  <c:v>Public Services (e.g health, education)</c:v>
                </c:pt>
                <c:pt idx="3">
                  <c:v>Other</c:v>
                </c:pt>
              </c:strCache>
            </c:strRef>
          </c:cat>
          <c:val>
            <c:numRef>
              <c:f>Sheet2!$B$2:$B$5</c:f>
              <c:numCache>
                <c:formatCode>General</c:formatCode>
                <c:ptCount val="4"/>
                <c:pt idx="0">
                  <c:v>53</c:v>
                </c:pt>
                <c:pt idx="1">
                  <c:v>20</c:v>
                </c:pt>
                <c:pt idx="2">
                  <c:v>4</c:v>
                </c:pt>
                <c:pt idx="3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BA-4F3E-BE6B-AF1388B8C7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33412024"/>
        <c:axId val="433409400"/>
      </c:barChart>
      <c:catAx>
        <c:axId val="43341202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Employment Sector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7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3409400"/>
        <c:crosses val="autoZero"/>
        <c:auto val="1"/>
        <c:lblAlgn val="ctr"/>
        <c:lblOffset val="100"/>
        <c:noMultiLvlLbl val="0"/>
      </c:catAx>
      <c:valAx>
        <c:axId val="433409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% Employed in Sector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7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3412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7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056E9C-BB87-4586-848B-C598403F8F6E}" type="datetimeFigureOut">
              <a:rPr lang="en-GB" smtClean="0"/>
              <a:t>03/03/2023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B1FA0B-5F5D-465A-852F-555F8EC5FF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4728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196ABC5E-3E85-4A62-9406-F0E4C40D03C4}" type="datetimeFigureOut">
              <a:rPr lang="en-GB" smtClean="0"/>
              <a:t>03/03/2023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720ED3E2-B027-43A5-BE4E-3DEA2A24CC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2107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196ABC5E-3E85-4A62-9406-F0E4C40D03C4}" type="datetimeFigureOut">
              <a:rPr lang="en-GB" smtClean="0"/>
              <a:t>03/03/2023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720ED3E2-B027-43A5-BE4E-3DEA2A24CC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55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196ABC5E-3E85-4A62-9406-F0E4C40D03C4}" type="datetimeFigureOut">
              <a:rPr lang="en-GB" smtClean="0"/>
              <a:t>03/03/2023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720ED3E2-B027-43A5-BE4E-3DEA2A24CC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5146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196ABC5E-3E85-4A62-9406-F0E4C40D03C4}" type="datetimeFigureOut">
              <a:rPr lang="en-GB" smtClean="0"/>
              <a:t>03/03/2023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720ED3E2-B027-43A5-BE4E-3DEA2A24CC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7501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196ABC5E-3E85-4A62-9406-F0E4C40D03C4}" type="datetimeFigureOut">
              <a:rPr lang="en-GB" smtClean="0"/>
              <a:t>03/03/2023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720ED3E2-B027-43A5-BE4E-3DEA2A24CC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645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196ABC5E-3E85-4A62-9406-F0E4C40D03C4}" type="datetimeFigureOut">
              <a:rPr lang="en-GB" smtClean="0"/>
              <a:t>03/03/2023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720ED3E2-B027-43A5-BE4E-3DEA2A24CC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155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196ABC5E-3E85-4A62-9406-F0E4C40D03C4}" type="datetimeFigureOut">
              <a:rPr lang="en-GB" smtClean="0"/>
              <a:t>03/03/2023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720ED3E2-B027-43A5-BE4E-3DEA2A24CC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2044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196ABC5E-3E85-4A62-9406-F0E4C40D03C4}" type="datetimeFigureOut">
              <a:rPr lang="en-GB" smtClean="0"/>
              <a:t>03/03/2023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720ED3E2-B027-43A5-BE4E-3DEA2A24CC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286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196ABC5E-3E85-4A62-9406-F0E4C40D03C4}" type="datetimeFigureOut">
              <a:rPr lang="en-GB" smtClean="0"/>
              <a:t>03/03/2023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720ED3E2-B027-43A5-BE4E-3DEA2A24CC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0596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196ABC5E-3E85-4A62-9406-F0E4C40D03C4}" type="datetimeFigureOut">
              <a:rPr lang="en-GB" smtClean="0"/>
              <a:t>03/03/2023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720ED3E2-B027-43A5-BE4E-3DEA2A24CC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9504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196ABC5E-3E85-4A62-9406-F0E4C40D03C4}" type="datetimeFigureOut">
              <a:rPr lang="en-GB" smtClean="0"/>
              <a:t>03/03/2023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720ED3E2-B027-43A5-BE4E-3DEA2A24CC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2876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47951"/>
            <a:ext cx="5915025" cy="527404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7" y="1206146"/>
            <a:ext cx="5915025" cy="81519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660BC84-7C1C-4DAF-A730-BD057F4F7271}"/>
              </a:ext>
            </a:extLst>
          </p:cNvPr>
          <p:cNvSpPr txBox="1">
            <a:spLocks/>
          </p:cNvSpPr>
          <p:nvPr userDrawn="1"/>
        </p:nvSpPr>
        <p:spPr>
          <a:xfrm>
            <a:off x="4368800" y="129468"/>
            <a:ext cx="2217738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/>
              <a:t>HT3 - The River Ganges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04684CF4-32FB-4B76-913B-AD52028E58DB}"/>
              </a:ext>
            </a:extLst>
          </p:cNvPr>
          <p:cNvSpPr txBox="1">
            <a:spLocks/>
          </p:cNvSpPr>
          <p:nvPr userDrawn="1"/>
        </p:nvSpPr>
        <p:spPr>
          <a:xfrm>
            <a:off x="473076" y="144726"/>
            <a:ext cx="2217738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/>
              <a:t>Y9 Geography</a:t>
            </a:r>
          </a:p>
        </p:txBody>
      </p:sp>
    </p:spTree>
    <p:extLst>
      <p:ext uri="{BB962C8B-B14F-4D97-AF65-F5344CB8AC3E}">
        <p14:creationId xmlns:p14="http://schemas.microsoft.com/office/powerpoint/2010/main" val="2580039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Comic Sans MS" panose="030F0702030302020204" pitchFamily="66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Comic Sans MS" panose="030F0702030302020204" pitchFamily="66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Comic Sans MS" panose="030F0702030302020204" pitchFamily="66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Comic Sans MS" panose="030F0702030302020204" pitchFamily="66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Comic Sans MS" panose="030F0702030302020204" pitchFamily="66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Comic Sans MS" panose="030F0702030302020204" pitchFamily="66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jpeg"/><Relationship Id="rId7" Type="http://schemas.openxmlformats.org/officeDocument/2006/relationships/image" Target="../media/image27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C9947EB-7055-40EB-BAEA-0476C31F7649}"/>
              </a:ext>
            </a:extLst>
          </p:cNvPr>
          <p:cNvSpPr/>
          <p:nvPr/>
        </p:nvSpPr>
        <p:spPr>
          <a:xfrm>
            <a:off x="3861456" y="3772633"/>
            <a:ext cx="2525055" cy="128380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200" b="1" u="sng" dirty="0">
                <a:latin typeface="Comic Sans MS" panose="030F0702030302020204" pitchFamily="66" charset="0"/>
              </a:rPr>
              <a:t>CLOCK</a:t>
            </a:r>
            <a:r>
              <a:rPr lang="en-GB" sz="1200" b="1" dirty="0">
                <a:latin typeface="Comic Sans MS" panose="030F0702030302020204" pitchFamily="66" charset="0"/>
              </a:rPr>
              <a:t>: Describing Locations</a:t>
            </a:r>
          </a:p>
          <a:p>
            <a:r>
              <a:rPr lang="en-GB" sz="1200" b="1" u="sng" dirty="0">
                <a:latin typeface="Comic Sans MS" panose="030F0702030302020204" pitchFamily="66" charset="0"/>
              </a:rPr>
              <a:t>C</a:t>
            </a:r>
            <a:r>
              <a:rPr lang="en-GB" sz="1200" dirty="0">
                <a:latin typeface="Comic Sans MS" panose="030F0702030302020204" pitchFamily="66" charset="0"/>
              </a:rPr>
              <a:t>ontinent</a:t>
            </a:r>
          </a:p>
          <a:p>
            <a:r>
              <a:rPr lang="en-GB" sz="1200" b="1" u="sng" dirty="0">
                <a:latin typeface="Comic Sans MS" panose="030F0702030302020204" pitchFamily="66" charset="0"/>
              </a:rPr>
              <a:t>L</a:t>
            </a:r>
            <a:r>
              <a:rPr lang="en-GB" sz="1200" dirty="0">
                <a:latin typeface="Comic Sans MS" panose="030F0702030302020204" pitchFamily="66" charset="0"/>
              </a:rPr>
              <a:t>ongitude / Latitude</a:t>
            </a:r>
            <a:endParaRPr lang="en-GB" sz="1200" b="1" dirty="0">
              <a:latin typeface="Comic Sans MS" panose="030F0702030302020204" pitchFamily="66" charset="0"/>
            </a:endParaRPr>
          </a:p>
          <a:p>
            <a:r>
              <a:rPr lang="en-GB" sz="1200" b="1" u="sng" dirty="0">
                <a:latin typeface="Comic Sans MS" panose="030F0702030302020204" pitchFamily="66" charset="0"/>
              </a:rPr>
              <a:t>O</a:t>
            </a:r>
            <a:r>
              <a:rPr lang="en-GB" sz="1200" dirty="0">
                <a:latin typeface="Comic Sans MS" panose="030F0702030302020204" pitchFamily="66" charset="0"/>
              </a:rPr>
              <a:t>cean / seas</a:t>
            </a:r>
          </a:p>
          <a:p>
            <a:r>
              <a:rPr lang="en-GB" sz="1200" b="1" u="sng" dirty="0">
                <a:latin typeface="Comic Sans MS" panose="030F0702030302020204" pitchFamily="66" charset="0"/>
              </a:rPr>
              <a:t>C</a:t>
            </a:r>
            <a:r>
              <a:rPr lang="en-GB" sz="1200" dirty="0">
                <a:latin typeface="Comic Sans MS" panose="030F0702030302020204" pitchFamily="66" charset="0"/>
              </a:rPr>
              <a:t>ountries</a:t>
            </a:r>
          </a:p>
          <a:p>
            <a:r>
              <a:rPr lang="en-GB" sz="1200" b="1" u="sng" dirty="0">
                <a:latin typeface="Comic Sans MS" panose="030F0702030302020204" pitchFamily="66" charset="0"/>
              </a:rPr>
              <a:t>K</a:t>
            </a:r>
            <a:r>
              <a:rPr lang="en-GB" sz="1200" dirty="0">
                <a:latin typeface="Comic Sans MS" panose="030F0702030302020204" pitchFamily="66" charset="0"/>
              </a:rPr>
              <a:t>nowledge</a:t>
            </a:r>
          </a:p>
          <a:p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F5599DD-77F9-46B2-B2E3-C480D8A17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586096"/>
            <a:ext cx="5915025" cy="578980"/>
          </a:xfrm>
        </p:spPr>
        <p:txBody>
          <a:bodyPr/>
          <a:lstStyle/>
          <a:p>
            <a:r>
              <a:rPr lang="en-GB" dirty="0"/>
              <a:t>1. Locating the Ganges</a:t>
            </a:r>
            <a:endParaRPr lang="en-GB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06A337-E25D-491C-AC78-B73F1D47FDAA}"/>
              </a:ext>
            </a:extLst>
          </p:cNvPr>
          <p:cNvSpPr txBox="1"/>
          <p:nvPr/>
        </p:nvSpPr>
        <p:spPr>
          <a:xfrm>
            <a:off x="3861457" y="1362639"/>
            <a:ext cx="2525055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Comic Sans MS" panose="030F0702030302020204" pitchFamily="66" charset="0"/>
              </a:rPr>
              <a:t>The River Ganges </a:t>
            </a:r>
            <a:r>
              <a:rPr lang="en-GB" sz="1200" dirty="0">
                <a:latin typeface="Comic Sans MS" panose="030F0702030302020204" pitchFamily="66" charset="0"/>
              </a:rPr>
              <a:t>travels 2510km across Asia.</a:t>
            </a:r>
          </a:p>
          <a:p>
            <a:r>
              <a:rPr lang="en-GB" sz="1200" dirty="0">
                <a:latin typeface="Comic Sans MS" panose="030F0702030302020204" pitchFamily="66" charset="0"/>
              </a:rPr>
              <a:t>The </a:t>
            </a:r>
            <a:r>
              <a:rPr lang="en-GB" sz="1200" b="1" dirty="0">
                <a:latin typeface="Comic Sans MS" panose="030F0702030302020204" pitchFamily="66" charset="0"/>
              </a:rPr>
              <a:t>drainage basin </a:t>
            </a:r>
            <a:r>
              <a:rPr lang="en-GB" sz="1200" dirty="0">
                <a:latin typeface="Comic Sans MS" panose="030F0702030302020204" pitchFamily="66" charset="0"/>
              </a:rPr>
              <a:t>covers a huge part of India, Nepal and Bangladesh. </a:t>
            </a:r>
          </a:p>
          <a:p>
            <a:r>
              <a:rPr lang="en-GB" sz="1200" dirty="0">
                <a:latin typeface="Comic Sans MS" panose="030F0702030302020204" pitchFamily="66" charset="0"/>
              </a:rPr>
              <a:t>It splits into a number of other rivers known as </a:t>
            </a:r>
            <a:r>
              <a:rPr lang="en-GB" sz="1200" b="1" dirty="0">
                <a:latin typeface="Comic Sans MS" panose="030F0702030302020204" pitchFamily="66" charset="0"/>
              </a:rPr>
              <a:t>distributaries – </a:t>
            </a:r>
            <a:r>
              <a:rPr lang="en-GB" sz="1200" dirty="0">
                <a:latin typeface="Comic Sans MS" panose="030F0702030302020204" pitchFamily="66" charset="0"/>
              </a:rPr>
              <a:t>the Padma and Hooghly rivers are the most famous.</a:t>
            </a:r>
          </a:p>
          <a:p>
            <a:r>
              <a:rPr lang="en-GB" sz="1200" dirty="0">
                <a:latin typeface="Comic Sans MS" panose="030F0702030302020204" pitchFamily="66" charset="0"/>
              </a:rPr>
              <a:t>It meets the Indian Ocean just past Kolkata. This area is known as the </a:t>
            </a:r>
            <a:r>
              <a:rPr lang="en-GB" sz="1200" b="1" dirty="0">
                <a:latin typeface="Comic Sans MS" panose="030F0702030302020204" pitchFamily="66" charset="0"/>
              </a:rPr>
              <a:t>Bay of Bengal. 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57EFCC63-4203-4A57-9FB4-9D7B0316C249}"/>
              </a:ext>
            </a:extLst>
          </p:cNvPr>
          <p:cNvSpPr/>
          <p:nvPr/>
        </p:nvSpPr>
        <p:spPr>
          <a:xfrm>
            <a:off x="394895" y="6168821"/>
            <a:ext cx="5846473" cy="4403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b="1" dirty="0">
                <a:latin typeface="Comic Sans MS" panose="030F0702030302020204" pitchFamily="66" charset="0"/>
              </a:rPr>
              <a:t>THE JOURNEY OF A RIVER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3" name="Picture 2" descr="Ganges River Map, Map of Ganges River, Ganges Map, Ganga River Map">
            <a:extLst>
              <a:ext uri="{FF2B5EF4-FFF2-40B4-BE49-F238E27FC236}">
                <a16:creationId xmlns:a16="http://schemas.microsoft.com/office/drawing/2014/main" id="{E1E15D94-E187-4D56-A386-53C86AEFD1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" y="1343025"/>
            <a:ext cx="3142569" cy="3662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BAE2A6FC-45D4-45E0-8BE6-B8DA486E88B9}"/>
              </a:ext>
            </a:extLst>
          </p:cNvPr>
          <p:cNvCxnSpPr>
            <a:cxnSpLocks/>
          </p:cNvCxnSpPr>
          <p:nvPr/>
        </p:nvCxnSpPr>
        <p:spPr>
          <a:xfrm flipH="1">
            <a:off x="3219857" y="1395502"/>
            <a:ext cx="641599" cy="7455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4" descr="Clock icon symbol sign - Download Free Vectors, Clipart Graphics ...">
            <a:extLst>
              <a:ext uri="{FF2B5EF4-FFF2-40B4-BE49-F238E27FC236}">
                <a16:creationId xmlns:a16="http://schemas.microsoft.com/office/drawing/2014/main" id="{FD8F32CA-32EC-4BFE-AFA3-F22C6A636D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447" y="4264405"/>
            <a:ext cx="633921" cy="633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Sink - Free furniture and household icons">
            <a:extLst>
              <a:ext uri="{FF2B5EF4-FFF2-40B4-BE49-F238E27FC236}">
                <a16:creationId xmlns:a16="http://schemas.microsoft.com/office/drawing/2014/main" id="{9EAD4D8E-934A-45E1-80EB-726CF9D61A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5056437"/>
            <a:ext cx="881958" cy="881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95CB5BC-4673-43CF-BA13-4D0F7D84713C}"/>
              </a:ext>
            </a:extLst>
          </p:cNvPr>
          <p:cNvSpPr txBox="1"/>
          <p:nvPr/>
        </p:nvSpPr>
        <p:spPr>
          <a:xfrm>
            <a:off x="1480457" y="5235806"/>
            <a:ext cx="49489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Comic Sans MS" panose="030F0702030302020204" pitchFamily="66" charset="0"/>
              </a:rPr>
              <a:t>Drainage Basin: </a:t>
            </a:r>
            <a:r>
              <a:rPr lang="en-GB" sz="1400" dirty="0">
                <a:latin typeface="Comic Sans MS" panose="030F0702030302020204" pitchFamily="66" charset="0"/>
              </a:rPr>
              <a:t>the area in which water is collected and drained into a single river –like a massive sink! 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FF7C79A-8B01-4334-9A2F-51068B495299}"/>
              </a:ext>
            </a:extLst>
          </p:cNvPr>
          <p:cNvCxnSpPr>
            <a:cxnSpLocks/>
          </p:cNvCxnSpPr>
          <p:nvPr/>
        </p:nvCxnSpPr>
        <p:spPr>
          <a:xfrm>
            <a:off x="471487" y="5996451"/>
            <a:ext cx="5769881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32" name="Picture 8" descr="Glacier - Free nature icons">
            <a:extLst>
              <a:ext uri="{FF2B5EF4-FFF2-40B4-BE49-F238E27FC236}">
                <a16:creationId xmlns:a16="http://schemas.microsoft.com/office/drawing/2014/main" id="{0E55BC90-A4A4-41A1-A8BA-8BE7A6F485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6694165"/>
            <a:ext cx="1008970" cy="1008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Waterfall Icon Images, Stock Photos &amp; Vectors | Shutterstock">
            <a:extLst>
              <a:ext uri="{FF2B5EF4-FFF2-40B4-BE49-F238E27FC236}">
                <a16:creationId xmlns:a16="http://schemas.microsoft.com/office/drawing/2014/main" id="{556E5DEE-6DEA-46E2-9A67-39EF284A16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0" t="9338" r="20257" b="17338"/>
          <a:stretch/>
        </p:blipFill>
        <p:spPr bwMode="auto">
          <a:xfrm>
            <a:off x="1655390" y="6738964"/>
            <a:ext cx="815802" cy="964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Valley Icons - Download Free Vector Icons | Noun Project">
            <a:extLst>
              <a:ext uri="{FF2B5EF4-FFF2-40B4-BE49-F238E27FC236}">
                <a16:creationId xmlns:a16="http://schemas.microsoft.com/office/drawing/2014/main" id="{10FC4D46-D022-46AB-9B77-4BB62EC71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8159" y="7232916"/>
            <a:ext cx="595930" cy="595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Meander | What, Formation | A Level Geography Revision">
            <a:extLst>
              <a:ext uri="{FF2B5EF4-FFF2-40B4-BE49-F238E27FC236}">
                <a16:creationId xmlns:a16="http://schemas.microsoft.com/office/drawing/2014/main" id="{ACB5222D-1833-4CF9-BC01-8076B735ED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979" y="6853587"/>
            <a:ext cx="1438740" cy="882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river delta diagram - Google Search (With images) | World ...">
            <a:extLst>
              <a:ext uri="{FF2B5EF4-FFF2-40B4-BE49-F238E27FC236}">
                <a16:creationId xmlns:a16="http://schemas.microsoft.com/office/drawing/2014/main" id="{10DFDB51-D09E-4594-9FF0-9EA399C656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610" y="6816963"/>
            <a:ext cx="1130531" cy="955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7C7F6542-E9BC-4C30-A48C-F9C7478FCEF0}"/>
              </a:ext>
            </a:extLst>
          </p:cNvPr>
          <p:cNvSpPr txBox="1"/>
          <p:nvPr/>
        </p:nvSpPr>
        <p:spPr>
          <a:xfrm>
            <a:off x="407981" y="7828846"/>
            <a:ext cx="10089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Comic Sans MS" panose="030F0702030302020204" pitchFamily="66" charset="0"/>
              </a:rPr>
              <a:t>SOURCE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F363066-AF90-4532-9C94-7077AF092B0C}"/>
              </a:ext>
            </a:extLst>
          </p:cNvPr>
          <p:cNvSpPr txBox="1"/>
          <p:nvPr/>
        </p:nvSpPr>
        <p:spPr>
          <a:xfrm>
            <a:off x="1634530" y="7845988"/>
            <a:ext cx="15853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Comic Sans MS" panose="030F0702030302020204" pitchFamily="66" charset="0"/>
              </a:rPr>
              <a:t>UPPER COURSE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A37980B-177B-48A5-824B-4AA41F01A855}"/>
              </a:ext>
            </a:extLst>
          </p:cNvPr>
          <p:cNvSpPr txBox="1"/>
          <p:nvPr/>
        </p:nvSpPr>
        <p:spPr>
          <a:xfrm>
            <a:off x="3185832" y="7852042"/>
            <a:ext cx="18588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Comic Sans MS" panose="030F0702030302020204" pitchFamily="66" charset="0"/>
              </a:rPr>
              <a:t>MIDDLE COURSE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7936CD9-7971-4E77-A55A-9B6571AA4A8E}"/>
              </a:ext>
            </a:extLst>
          </p:cNvPr>
          <p:cNvSpPr txBox="1"/>
          <p:nvPr/>
        </p:nvSpPr>
        <p:spPr>
          <a:xfrm>
            <a:off x="4841710" y="7828845"/>
            <a:ext cx="18588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Comic Sans MS" panose="030F0702030302020204" pitchFamily="66" charset="0"/>
              </a:rPr>
              <a:t>LOWER COURSE</a:t>
            </a:r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5F03104D-3A97-46CF-811F-21ABE93332E7}"/>
              </a:ext>
            </a:extLst>
          </p:cNvPr>
          <p:cNvSpPr/>
          <p:nvPr/>
        </p:nvSpPr>
        <p:spPr>
          <a:xfrm>
            <a:off x="1424821" y="7042056"/>
            <a:ext cx="301944" cy="440377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Arrow: Right 42">
            <a:extLst>
              <a:ext uri="{FF2B5EF4-FFF2-40B4-BE49-F238E27FC236}">
                <a16:creationId xmlns:a16="http://schemas.microsoft.com/office/drawing/2014/main" id="{C6FFEA2F-41A3-4D1C-97E9-48EC33244E2C}"/>
              </a:ext>
            </a:extLst>
          </p:cNvPr>
          <p:cNvSpPr/>
          <p:nvPr/>
        </p:nvSpPr>
        <p:spPr>
          <a:xfrm>
            <a:off x="2935955" y="7013053"/>
            <a:ext cx="301944" cy="440377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Arrow: Right 43">
            <a:extLst>
              <a:ext uri="{FF2B5EF4-FFF2-40B4-BE49-F238E27FC236}">
                <a16:creationId xmlns:a16="http://schemas.microsoft.com/office/drawing/2014/main" id="{6120A43F-AEC1-4344-AD9D-1AB17417F7B0}"/>
              </a:ext>
            </a:extLst>
          </p:cNvPr>
          <p:cNvSpPr/>
          <p:nvPr/>
        </p:nvSpPr>
        <p:spPr>
          <a:xfrm>
            <a:off x="4853910" y="7019107"/>
            <a:ext cx="301944" cy="440377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17F3AB54-30BC-4C27-82B9-10B97A7A4192}"/>
              </a:ext>
            </a:extLst>
          </p:cNvPr>
          <p:cNvSpPr/>
          <p:nvPr/>
        </p:nvSpPr>
        <p:spPr>
          <a:xfrm>
            <a:off x="437564" y="8123993"/>
            <a:ext cx="5915024" cy="676811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WIDER, DEEPER, FASTER, MORE ENERGY, BIGGER LOAD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D5A3281D-E1CC-4F89-B8CF-FA2694C29861}"/>
              </a:ext>
            </a:extLst>
          </p:cNvPr>
          <p:cNvSpPr/>
          <p:nvPr/>
        </p:nvSpPr>
        <p:spPr>
          <a:xfrm>
            <a:off x="471487" y="8876914"/>
            <a:ext cx="5846473" cy="806039"/>
          </a:xfrm>
          <a:prstGeom prst="round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400" b="1" dirty="0">
                <a:solidFill>
                  <a:schemeClr val="bg1"/>
                </a:solidFill>
                <a:latin typeface="Comic Sans MS" panose="030F0702030302020204" pitchFamily="66" charset="0"/>
              </a:rPr>
              <a:t>SPEAK LIKE A GEOGRAPHER:</a:t>
            </a:r>
          </a:p>
          <a:p>
            <a:r>
              <a:rPr lang="en-GB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Speed = </a:t>
            </a:r>
            <a:r>
              <a:rPr lang="en-GB" sz="1400" b="1" dirty="0">
                <a:solidFill>
                  <a:schemeClr val="bg1"/>
                </a:solidFill>
                <a:latin typeface="Comic Sans MS" panose="030F0702030302020204" pitchFamily="66" charset="0"/>
              </a:rPr>
              <a:t>velocity, v</a:t>
            </a:r>
            <a:r>
              <a:rPr lang="en-GB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olume of water in a river = </a:t>
            </a:r>
            <a:r>
              <a:rPr lang="en-GB" sz="1400" b="1" dirty="0">
                <a:solidFill>
                  <a:schemeClr val="bg1"/>
                </a:solidFill>
                <a:latin typeface="Comic Sans MS" panose="030F0702030302020204" pitchFamily="66" charset="0"/>
              </a:rPr>
              <a:t>discharge, </a:t>
            </a:r>
            <a:r>
              <a:rPr lang="en-GB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material carried by a river = </a:t>
            </a:r>
            <a:r>
              <a:rPr lang="en-GB" sz="1400" b="1" dirty="0">
                <a:solidFill>
                  <a:schemeClr val="bg1"/>
                </a:solidFill>
                <a:latin typeface="Comic Sans MS" panose="030F0702030302020204" pitchFamily="66" charset="0"/>
              </a:rPr>
              <a:t>load</a:t>
            </a:r>
            <a:r>
              <a:rPr lang="en-GB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, power = </a:t>
            </a:r>
            <a:r>
              <a:rPr lang="en-GB" sz="1400" b="1" dirty="0">
                <a:solidFill>
                  <a:schemeClr val="bg1"/>
                </a:solidFill>
                <a:latin typeface="Comic Sans MS" panose="030F0702030302020204" pitchFamily="66" charset="0"/>
              </a:rPr>
              <a:t>energy (kinetic). </a:t>
            </a:r>
            <a:endParaRPr lang="en-GB" sz="1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605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4F528-F75C-4890-B497-9DFBB75D0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/>
              <a:t>2. The Upper Course of the Ganges</a:t>
            </a:r>
          </a:p>
        </p:txBody>
      </p:sp>
      <p:pic>
        <p:nvPicPr>
          <p:cNvPr id="2050" name="Picture 2" descr="Ganges River | History, Location, Map, &amp; Facts | Britannica">
            <a:extLst>
              <a:ext uri="{FF2B5EF4-FFF2-40B4-BE49-F238E27FC236}">
                <a16:creationId xmlns:a16="http://schemas.microsoft.com/office/drawing/2014/main" id="{3B589EF7-1891-46EC-9040-EEBFD2F2D4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293132"/>
            <a:ext cx="3233362" cy="2164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511D0F3-3200-433B-8C9B-6B002537585F}"/>
              </a:ext>
            </a:extLst>
          </p:cNvPr>
          <p:cNvSpPr txBox="1"/>
          <p:nvPr/>
        </p:nvSpPr>
        <p:spPr>
          <a:xfrm>
            <a:off x="195637" y="1293132"/>
            <a:ext cx="299750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Comic Sans MS" panose="030F0702030302020204" pitchFamily="66" charset="0"/>
              </a:rPr>
              <a:t>The source</a:t>
            </a:r>
            <a:r>
              <a:rPr lang="en-GB" sz="1200" dirty="0">
                <a:latin typeface="Comic Sans MS" panose="030F0702030302020204" pitchFamily="66" charset="0"/>
              </a:rPr>
              <a:t> of the River Ganges is believed to be Gangotri Glacier in the Himalayas.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7C7149-8C12-4B77-A8B2-9E49549C84FE}"/>
              </a:ext>
            </a:extLst>
          </p:cNvPr>
          <p:cNvSpPr txBox="1"/>
          <p:nvPr/>
        </p:nvSpPr>
        <p:spPr>
          <a:xfrm>
            <a:off x="195638" y="2034150"/>
            <a:ext cx="2997504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Comic Sans MS" panose="030F0702030302020204" pitchFamily="66" charset="0"/>
              </a:rPr>
              <a:t>The Himalayas</a:t>
            </a:r>
            <a:r>
              <a:rPr lang="en-GB" sz="1200" dirty="0">
                <a:latin typeface="Comic Sans MS" panose="030F0702030302020204" pitchFamily="66" charset="0"/>
              </a:rPr>
              <a:t> are the world’s tallest mountain range – passing through India, China, Nepal, Bhutan, Afghanistan and Pakistan.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9F403B-6DEB-4947-9710-53979FB2CA3A}"/>
              </a:ext>
            </a:extLst>
          </p:cNvPr>
          <p:cNvSpPr txBox="1"/>
          <p:nvPr/>
        </p:nvSpPr>
        <p:spPr>
          <a:xfrm>
            <a:off x="195637" y="2996023"/>
            <a:ext cx="2997503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Comic Sans MS" panose="030F0702030302020204" pitchFamily="66" charset="0"/>
              </a:rPr>
              <a:t>They are the a great example of </a:t>
            </a:r>
            <a:r>
              <a:rPr lang="en-GB" sz="1200" b="1" dirty="0">
                <a:latin typeface="Comic Sans MS" panose="030F0702030302020204" pitchFamily="66" charset="0"/>
              </a:rPr>
              <a:t>fold mountains!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6836C2F-5676-43A5-9369-D0B0BC1BEC52}"/>
              </a:ext>
            </a:extLst>
          </p:cNvPr>
          <p:cNvCxnSpPr>
            <a:stCxn id="5" idx="3"/>
          </p:cNvCxnSpPr>
          <p:nvPr/>
        </p:nvCxnSpPr>
        <p:spPr>
          <a:xfrm>
            <a:off x="3193142" y="1616298"/>
            <a:ext cx="1059544" cy="1834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FA3FD87-86BC-492B-BAC1-5117569BB0A6}"/>
              </a:ext>
            </a:extLst>
          </p:cNvPr>
          <p:cNvCxnSpPr>
            <a:cxnSpLocks/>
          </p:cNvCxnSpPr>
          <p:nvPr/>
        </p:nvCxnSpPr>
        <p:spPr>
          <a:xfrm flipV="1">
            <a:off x="3193140" y="2070339"/>
            <a:ext cx="1306289" cy="2470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E0B35A8-4D24-4EFE-A5A0-B4099C37E4A6}"/>
              </a:ext>
            </a:extLst>
          </p:cNvPr>
          <p:cNvCxnSpPr>
            <a:cxnSpLocks/>
          </p:cNvCxnSpPr>
          <p:nvPr/>
        </p:nvCxnSpPr>
        <p:spPr>
          <a:xfrm>
            <a:off x="3193140" y="3119530"/>
            <a:ext cx="653144" cy="1073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1960061-B770-4427-A063-5422C8D667EC}"/>
              </a:ext>
            </a:extLst>
          </p:cNvPr>
          <p:cNvSpPr/>
          <p:nvPr/>
        </p:nvSpPr>
        <p:spPr>
          <a:xfrm>
            <a:off x="471488" y="3587478"/>
            <a:ext cx="5846473" cy="4111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dirty="0">
                <a:latin typeface="Comic Sans MS" panose="030F0702030302020204" pitchFamily="66" charset="0"/>
              </a:rPr>
              <a:t>FORMATION OF FOLD MOUNTAINS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pic>
        <p:nvPicPr>
          <p:cNvPr id="2052" name="Picture 4" descr="Plate boundaries - Mr Carter's IGCSE Geography">
            <a:extLst>
              <a:ext uri="{FF2B5EF4-FFF2-40B4-BE49-F238E27FC236}">
                <a16:creationId xmlns:a16="http://schemas.microsoft.com/office/drawing/2014/main" id="{1FB67DDE-E151-4396-9937-7AFAFD8FAB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4037641"/>
            <a:ext cx="2280862" cy="2396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FDFAB3A-9D9C-4364-9599-96255119D4F6}"/>
              </a:ext>
            </a:extLst>
          </p:cNvPr>
          <p:cNvSpPr txBox="1"/>
          <p:nvPr/>
        </p:nvSpPr>
        <p:spPr>
          <a:xfrm>
            <a:off x="195637" y="4187702"/>
            <a:ext cx="4185863" cy="22467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GB" sz="1400" b="1" dirty="0">
                <a:latin typeface="Comic Sans MS" panose="030F0702030302020204" pitchFamily="66" charset="0"/>
              </a:rPr>
              <a:t>Fold mountains</a:t>
            </a:r>
            <a:r>
              <a:rPr lang="en-GB" sz="1400" dirty="0">
                <a:latin typeface="Comic Sans MS" panose="030F0702030302020204" pitchFamily="66" charset="0"/>
              </a:rPr>
              <a:t> are formed on </a:t>
            </a:r>
            <a:r>
              <a:rPr lang="en-GB" sz="1400" b="1" dirty="0">
                <a:latin typeface="Comic Sans MS" panose="030F0702030302020204" pitchFamily="66" charset="0"/>
              </a:rPr>
              <a:t>a convergent plate boundary.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400" dirty="0">
                <a:latin typeface="Comic Sans MS" panose="030F0702030302020204" pitchFamily="66" charset="0"/>
              </a:rPr>
              <a:t>They are formed by </a:t>
            </a:r>
            <a:r>
              <a:rPr lang="en-GB" sz="1400" b="1" dirty="0">
                <a:latin typeface="Comic Sans MS" panose="030F0702030302020204" pitchFamily="66" charset="0"/>
              </a:rPr>
              <a:t>continental (thick) plates.</a:t>
            </a:r>
            <a:endParaRPr lang="en-GB" sz="1400" dirty="0">
              <a:latin typeface="Comic Sans MS" panose="030F0702030302020204" pitchFamily="66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n-GB" sz="1400" dirty="0">
                <a:latin typeface="Comic Sans MS" panose="030F0702030302020204" pitchFamily="66" charset="0"/>
              </a:rPr>
              <a:t>The two plates collide and are forced upwards.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400" dirty="0">
                <a:latin typeface="Comic Sans MS" panose="030F0702030302020204" pitchFamily="66" charset="0"/>
              </a:rPr>
              <a:t>The land above fractures and is pushed up forming a mountain range.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400" dirty="0">
                <a:latin typeface="Comic Sans MS" panose="030F0702030302020204" pitchFamily="66" charset="0"/>
              </a:rPr>
              <a:t>The Himalayas was formed by the collision of the Eurasian and Indian Plates. 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6451807-1186-436C-B9E9-D5B95A69024F}"/>
              </a:ext>
            </a:extLst>
          </p:cNvPr>
          <p:cNvSpPr/>
          <p:nvPr/>
        </p:nvSpPr>
        <p:spPr>
          <a:xfrm>
            <a:off x="448419" y="6584532"/>
            <a:ext cx="5846473" cy="4111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dirty="0">
                <a:latin typeface="Comic Sans MS" panose="030F0702030302020204" pitchFamily="66" charset="0"/>
              </a:rPr>
              <a:t>FORMATION OF GLACIERS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pic>
        <p:nvPicPr>
          <p:cNvPr id="15" name="Picture 14" descr="A picture containing airplane, bird&#10;&#10;Description automatically generated">
            <a:extLst>
              <a:ext uri="{FF2B5EF4-FFF2-40B4-BE49-F238E27FC236}">
                <a16:creationId xmlns:a16="http://schemas.microsoft.com/office/drawing/2014/main" id="{03B434CA-E471-48A8-A87E-D028D4D138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085" y="7145746"/>
            <a:ext cx="1557263" cy="1467122"/>
          </a:xfrm>
          <a:prstGeom prst="rect">
            <a:avLst/>
          </a:prstGeom>
        </p:spPr>
      </p:pic>
      <p:pic>
        <p:nvPicPr>
          <p:cNvPr id="19" name="Picture 18" descr="A close up of a sign&#10;&#10;Description automatically generated">
            <a:extLst>
              <a:ext uri="{FF2B5EF4-FFF2-40B4-BE49-F238E27FC236}">
                <a16:creationId xmlns:a16="http://schemas.microsoft.com/office/drawing/2014/main" id="{13816720-890D-4DB6-988C-9F302E137A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602" y="7145746"/>
            <a:ext cx="1557263" cy="1467122"/>
          </a:xfrm>
          <a:prstGeom prst="rect">
            <a:avLst/>
          </a:prstGeom>
        </p:spPr>
      </p:pic>
      <p:pic>
        <p:nvPicPr>
          <p:cNvPr id="21" name="Picture 20" descr="A close up of a sign&#10;&#10;Description automatically generated">
            <a:extLst>
              <a:ext uri="{FF2B5EF4-FFF2-40B4-BE49-F238E27FC236}">
                <a16:creationId xmlns:a16="http://schemas.microsoft.com/office/drawing/2014/main" id="{7FC105DE-B845-43C9-B536-7C75BC8563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249" y="7145747"/>
            <a:ext cx="1557263" cy="1467122"/>
          </a:xfrm>
          <a:prstGeom prst="rect">
            <a:avLst/>
          </a:prstGeom>
        </p:spPr>
      </p:pic>
      <p:pic>
        <p:nvPicPr>
          <p:cNvPr id="23" name="Picture 22" descr="A picture containing bird&#10;&#10;Description automatically generated">
            <a:extLst>
              <a:ext uri="{FF2B5EF4-FFF2-40B4-BE49-F238E27FC236}">
                <a16:creationId xmlns:a16="http://schemas.microsoft.com/office/drawing/2014/main" id="{30F4C5C4-C30D-4DAC-8C26-E5F7B762D91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06" y="7145746"/>
            <a:ext cx="1557263" cy="1467122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FB43EAC7-0973-4BB7-B4B6-15104172CD1B}"/>
              </a:ext>
            </a:extLst>
          </p:cNvPr>
          <p:cNvSpPr txBox="1"/>
          <p:nvPr/>
        </p:nvSpPr>
        <p:spPr>
          <a:xfrm>
            <a:off x="111806" y="8612868"/>
            <a:ext cx="1521895" cy="8309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1. </a:t>
            </a:r>
            <a:r>
              <a:rPr lang="en-GB" sz="1200" dirty="0">
                <a:latin typeface="Comic Sans MS" panose="030F0702030302020204" pitchFamily="66" charset="0"/>
              </a:rPr>
              <a:t>Snow collects in a hollow. It gathers quicker than it melts.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E949CBE-69A4-4858-B894-95AB810BBEA3}"/>
              </a:ext>
            </a:extLst>
          </p:cNvPr>
          <p:cNvSpPr txBox="1"/>
          <p:nvPr/>
        </p:nvSpPr>
        <p:spPr>
          <a:xfrm>
            <a:off x="1669069" y="8612867"/>
            <a:ext cx="1521895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2. </a:t>
            </a:r>
            <a:r>
              <a:rPr lang="en-GB" sz="1200" dirty="0">
                <a:latin typeface="Comic Sans MS" panose="030F0702030302020204" pitchFamily="66" charset="0"/>
              </a:rPr>
              <a:t>Snow is compressed over years into ice. This area is the </a:t>
            </a:r>
            <a:r>
              <a:rPr lang="en-GB" sz="1200" b="1" dirty="0">
                <a:latin typeface="Comic Sans MS" panose="030F0702030302020204" pitchFamily="66" charset="0"/>
              </a:rPr>
              <a:t>zone of accumulation.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0ACCCBC-5497-4CAD-81BB-867F891478E4}"/>
              </a:ext>
            </a:extLst>
          </p:cNvPr>
          <p:cNvSpPr txBox="1"/>
          <p:nvPr/>
        </p:nvSpPr>
        <p:spPr>
          <a:xfrm>
            <a:off x="3474851" y="8612867"/>
            <a:ext cx="1521895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3. </a:t>
            </a:r>
            <a:r>
              <a:rPr lang="en-GB" sz="1200" dirty="0">
                <a:latin typeface="Comic Sans MS" panose="030F0702030302020204" pitchFamily="66" charset="0"/>
              </a:rPr>
              <a:t>The weight the ice forces the glacier to move downhill – like a slow moving ice river.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60BDDA6-792A-4355-920A-030AA8EDB0CE}"/>
              </a:ext>
            </a:extLst>
          </p:cNvPr>
          <p:cNvSpPr txBox="1"/>
          <p:nvPr/>
        </p:nvSpPr>
        <p:spPr>
          <a:xfrm>
            <a:off x="5043865" y="8612866"/>
            <a:ext cx="1618497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4. </a:t>
            </a:r>
            <a:r>
              <a:rPr lang="en-GB" sz="1200" dirty="0">
                <a:latin typeface="Comic Sans MS" panose="030F0702030302020204" pitchFamily="66" charset="0"/>
              </a:rPr>
              <a:t>At the base of the glacier, it is warmer so ice melts faster than it gathers. This is the </a:t>
            </a:r>
            <a:r>
              <a:rPr lang="en-GB" sz="1200" b="1" dirty="0">
                <a:latin typeface="Comic Sans MS" panose="030F0702030302020204" pitchFamily="66" charset="0"/>
              </a:rPr>
              <a:t>zone of ablation.</a:t>
            </a:r>
            <a:endParaRPr lang="en-GB" sz="1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01435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EC818-D56C-4127-A767-E6FCBBC24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/>
              <a:t>3. The Middle Course of the Ganges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E10BC0-99EA-4442-9CAE-09D9EC03F0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367" y="1225200"/>
            <a:ext cx="5331145" cy="52740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1600" b="1" dirty="0"/>
              <a:t>Flood Plain = </a:t>
            </a:r>
            <a:r>
              <a:rPr lang="en-GB" sz="1600" dirty="0"/>
              <a:t>the flat area in the middle course of a river that spills onto during a flood. </a:t>
            </a:r>
            <a:endParaRPr lang="en-GB" sz="1600" b="1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366619DE-52B5-4A85-8097-17795F3A08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1206148"/>
            <a:ext cx="583879" cy="584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585BA9F-89B9-44F9-99FC-42C9148B240F}"/>
              </a:ext>
            </a:extLst>
          </p:cNvPr>
          <p:cNvSpPr/>
          <p:nvPr/>
        </p:nvSpPr>
        <p:spPr>
          <a:xfrm>
            <a:off x="471487" y="1950941"/>
            <a:ext cx="5846473" cy="4111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dirty="0">
                <a:latin typeface="Comic Sans MS" panose="030F0702030302020204" pitchFamily="66" charset="0"/>
              </a:rPr>
              <a:t>THE INDIAN MONSOON AND THE GANGES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7553491-678F-4C9F-98CD-832C252EA2F2}"/>
              </a:ext>
            </a:extLst>
          </p:cNvPr>
          <p:cNvSpPr txBox="1">
            <a:spLocks/>
          </p:cNvSpPr>
          <p:nvPr/>
        </p:nvSpPr>
        <p:spPr>
          <a:xfrm>
            <a:off x="505763" y="4989081"/>
            <a:ext cx="5846473" cy="5274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Over 150m people live on the Ganges’ flood plain. Most are </a:t>
            </a:r>
            <a:r>
              <a:rPr lang="en-GB" b="1" dirty="0"/>
              <a:t>agricultural </a:t>
            </a:r>
            <a:r>
              <a:rPr lang="en-GB" dirty="0"/>
              <a:t>farmers who rely on the water to feed their crops.</a:t>
            </a:r>
          </a:p>
        </p:txBody>
      </p:sp>
      <p:pic>
        <p:nvPicPr>
          <p:cNvPr id="7" name="Picture 6" descr="Data tables and charts monthly and yearly climate conditions in ...">
            <a:extLst>
              <a:ext uri="{FF2B5EF4-FFF2-40B4-BE49-F238E27FC236}">
                <a16:creationId xmlns:a16="http://schemas.microsoft.com/office/drawing/2014/main" id="{EAC154E5-73B3-4A0F-960A-0CAFECA7FA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0040" y="2987658"/>
            <a:ext cx="2708580" cy="169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Average monthly discharge (in cumec) of the river Ganges at a ...">
            <a:extLst>
              <a:ext uri="{FF2B5EF4-FFF2-40B4-BE49-F238E27FC236}">
                <a16:creationId xmlns:a16="http://schemas.microsoft.com/office/drawing/2014/main" id="{7D5318AF-5C0B-4634-9D9C-08C9DAF2CA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72619" y="2998227"/>
            <a:ext cx="2875178" cy="167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4B2FA12-E183-4641-BCB3-6E349372602A}"/>
              </a:ext>
            </a:extLst>
          </p:cNvPr>
          <p:cNvSpPr txBox="1">
            <a:spLocks/>
          </p:cNvSpPr>
          <p:nvPr/>
        </p:nvSpPr>
        <p:spPr>
          <a:xfrm>
            <a:off x="505763" y="5648065"/>
            <a:ext cx="5846473" cy="5274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The amount of water (</a:t>
            </a:r>
            <a:r>
              <a:rPr lang="en-GB" b="1" dirty="0"/>
              <a:t>discharge)</a:t>
            </a:r>
            <a:r>
              <a:rPr lang="en-GB" dirty="0"/>
              <a:t> in the Ganges relies on the arrival of the Indian Summer Monsoon – a warm, wet period (Jun-Oct).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DBEE67-E5A4-4338-9062-0DA105C378B4}"/>
              </a:ext>
            </a:extLst>
          </p:cNvPr>
          <p:cNvSpPr txBox="1"/>
          <p:nvPr/>
        </p:nvSpPr>
        <p:spPr>
          <a:xfrm>
            <a:off x="1308099" y="2440190"/>
            <a:ext cx="51622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highlight>
                  <a:srgbClr val="FFFF00"/>
                </a:highlight>
                <a:latin typeface="Comic Sans MS" panose="030F0702030302020204" pitchFamily="66" charset="0"/>
              </a:rPr>
              <a:t>Monsoon</a:t>
            </a:r>
            <a:r>
              <a:rPr lang="en-GB" sz="1400" b="1" dirty="0">
                <a:latin typeface="Comic Sans MS" panose="030F0702030302020204" pitchFamily="66" charset="0"/>
              </a:rPr>
              <a:t> = </a:t>
            </a:r>
            <a:r>
              <a:rPr lang="en-GB" sz="1400" dirty="0">
                <a:latin typeface="Comic Sans MS" panose="030F0702030302020204" pitchFamily="66" charset="0"/>
              </a:rPr>
              <a:t>a seasonal changing of the wind. Bringing a wet and a dry season to an area. 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1" name="Picture 2" descr="Cloud, forecast, monsoon, rainy, weather icon">
            <a:extLst>
              <a:ext uri="{FF2B5EF4-FFF2-40B4-BE49-F238E27FC236}">
                <a16:creationId xmlns:a16="http://schemas.microsoft.com/office/drawing/2014/main" id="{2BE686C3-D9E1-4658-BBC3-46742620A7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40" y="2336249"/>
            <a:ext cx="583881" cy="583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C17398A-5830-4746-9CC2-AC9C2F6D11A4}"/>
              </a:ext>
            </a:extLst>
          </p:cNvPr>
          <p:cNvSpPr/>
          <p:nvPr/>
        </p:nvSpPr>
        <p:spPr>
          <a:xfrm>
            <a:off x="179705" y="3051710"/>
            <a:ext cx="1128393" cy="401388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latin typeface="Comic Sans MS" panose="030F0702030302020204" pitchFamily="66" charset="0"/>
              </a:rPr>
              <a:t>Red = temperature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C839A179-0B88-443C-9495-50DCB029F0FA}"/>
              </a:ext>
            </a:extLst>
          </p:cNvPr>
          <p:cNvSpPr/>
          <p:nvPr/>
        </p:nvSpPr>
        <p:spPr>
          <a:xfrm>
            <a:off x="2222500" y="4469258"/>
            <a:ext cx="1206499" cy="401388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latin typeface="Comic Sans MS" panose="030F0702030302020204" pitchFamily="66" charset="0"/>
              </a:rPr>
              <a:t>Blue = precipitation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C66970C-9104-4C8F-901D-2E65650D3E51}"/>
              </a:ext>
            </a:extLst>
          </p:cNvPr>
          <p:cNvCxnSpPr>
            <a:stCxn id="4" idx="2"/>
          </p:cNvCxnSpPr>
          <p:nvPr/>
        </p:nvCxnSpPr>
        <p:spPr>
          <a:xfrm>
            <a:off x="743902" y="3453098"/>
            <a:ext cx="380019" cy="2553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4E263E7-A900-42F4-B7CC-E953A281B66A}"/>
              </a:ext>
            </a:extLst>
          </p:cNvPr>
          <p:cNvCxnSpPr>
            <a:cxnSpLocks/>
          </p:cNvCxnSpPr>
          <p:nvPr/>
        </p:nvCxnSpPr>
        <p:spPr>
          <a:xfrm flipH="1" flipV="1">
            <a:off x="2020491" y="4093439"/>
            <a:ext cx="220889" cy="4092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99DEEE58-D8A6-41CB-A9BB-703D97DE5A08}"/>
              </a:ext>
            </a:extLst>
          </p:cNvPr>
          <p:cNvSpPr txBox="1">
            <a:spLocks/>
          </p:cNvSpPr>
          <p:nvPr/>
        </p:nvSpPr>
        <p:spPr>
          <a:xfrm>
            <a:off x="505763" y="6307049"/>
            <a:ext cx="5846473" cy="5274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925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The seasons are governed by the direction of the wind. If the wind blows off the sea, the air is wet. If it comes from the land, it is dry.  </a:t>
            </a:r>
            <a:endParaRPr lang="en-GB" b="1" dirty="0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534A6C9B-3136-478B-8F33-EB23735025BC}"/>
              </a:ext>
            </a:extLst>
          </p:cNvPr>
          <p:cNvSpPr/>
          <p:nvPr/>
        </p:nvSpPr>
        <p:spPr>
          <a:xfrm>
            <a:off x="471486" y="6966033"/>
            <a:ext cx="5846473" cy="4111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dirty="0">
                <a:latin typeface="Comic Sans MS" panose="030F0702030302020204" pitchFamily="66" charset="0"/>
              </a:rPr>
              <a:t>THE FORMATION OF A MEANDER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4636753-F7F3-4266-A6AC-5D55CE61875B}"/>
              </a:ext>
            </a:extLst>
          </p:cNvPr>
          <p:cNvSpPr txBox="1"/>
          <p:nvPr/>
        </p:nvSpPr>
        <p:spPr>
          <a:xfrm>
            <a:off x="821042" y="8229692"/>
            <a:ext cx="14559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Comic Sans MS" panose="030F0702030302020204" pitchFamily="66" charset="0"/>
              </a:rPr>
              <a:t>Erosion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2485402-4004-4588-AC0C-C0F50FBD55BE}"/>
              </a:ext>
            </a:extLst>
          </p:cNvPr>
          <p:cNvSpPr txBox="1"/>
          <p:nvPr/>
        </p:nvSpPr>
        <p:spPr>
          <a:xfrm>
            <a:off x="0" y="8741998"/>
            <a:ext cx="32956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Comic Sans MS" panose="030F0702030302020204" pitchFamily="66" charset="0"/>
              </a:rPr>
              <a:t>Transportation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E48FE3E-D507-4AF4-A125-67F448ED1878}"/>
              </a:ext>
            </a:extLst>
          </p:cNvPr>
          <p:cNvSpPr txBox="1"/>
          <p:nvPr/>
        </p:nvSpPr>
        <p:spPr>
          <a:xfrm>
            <a:off x="110241" y="9329066"/>
            <a:ext cx="28062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Comic Sans MS" panose="030F0702030302020204" pitchFamily="66" charset="0"/>
              </a:rPr>
              <a:t>Deposition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25" name="Picture 2" descr="Pickaxe Icon #351235 - Free Icons Library">
            <a:extLst>
              <a:ext uri="{FF2B5EF4-FFF2-40B4-BE49-F238E27FC236}">
                <a16:creationId xmlns:a16="http://schemas.microsoft.com/office/drawing/2014/main" id="{D8152244-F18D-495A-A1EF-FD9317F1DB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569" y="7999767"/>
            <a:ext cx="544162" cy="544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Mining Cart Icons - Download Free Vector Icons | Noun Project">
            <a:extLst>
              <a:ext uri="{FF2B5EF4-FFF2-40B4-BE49-F238E27FC236}">
                <a16:creationId xmlns:a16="http://schemas.microsoft.com/office/drawing/2014/main" id="{E5E32389-7917-4090-A33C-A925E50A0E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016" y="8579312"/>
            <a:ext cx="569715" cy="569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Rock Pile Free Vector Art - (15 Free Downloads)">
            <a:extLst>
              <a:ext uri="{FF2B5EF4-FFF2-40B4-BE49-F238E27FC236}">
                <a16:creationId xmlns:a16="http://schemas.microsoft.com/office/drawing/2014/main" id="{AD5FA7B0-25E6-4169-B340-0CB1C2A0C9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97" y="9258300"/>
            <a:ext cx="649934" cy="430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B3B972D-AD9B-421E-BF8A-B0D85B299BE3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1121" r="19168" b="6429"/>
          <a:stretch/>
        </p:blipFill>
        <p:spPr>
          <a:xfrm>
            <a:off x="3256033" y="7524593"/>
            <a:ext cx="3058297" cy="2307987"/>
          </a:xfrm>
          <a:prstGeom prst="rect">
            <a:avLst/>
          </a:prstGeom>
        </p:spPr>
      </p:pic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152934DA-B9E0-468A-B03D-A1A121379B94}"/>
              </a:ext>
            </a:extLst>
          </p:cNvPr>
          <p:cNvSpPr txBox="1">
            <a:spLocks/>
          </p:cNvSpPr>
          <p:nvPr/>
        </p:nvSpPr>
        <p:spPr>
          <a:xfrm>
            <a:off x="471486" y="7477683"/>
            <a:ext cx="2583737" cy="46353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Meanders are when the river wiggles in the middle course.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452557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EC818-D56C-4127-A767-E6FCBBC24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/>
              <a:t>4. The Lower Course of the Ganges</a:t>
            </a:r>
          </a:p>
        </p:txBody>
      </p:sp>
      <p:graphicFrame>
        <p:nvGraphicFramePr>
          <p:cNvPr id="28" name="Chart 27">
            <a:extLst>
              <a:ext uri="{FF2B5EF4-FFF2-40B4-BE49-F238E27FC236}">
                <a16:creationId xmlns:a16="http://schemas.microsoft.com/office/drawing/2014/main" id="{99A9ADE5-4EDF-4D15-B5D7-86463E28BA1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3931764"/>
              </p:ext>
            </p:extLst>
          </p:nvPr>
        </p:nvGraphicFramePr>
        <p:xfrm>
          <a:off x="471488" y="1208704"/>
          <a:ext cx="3757612" cy="25214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431A1390-C7D3-45FD-BF3B-18106A71109D}"/>
              </a:ext>
            </a:extLst>
          </p:cNvPr>
          <p:cNvSpPr txBox="1">
            <a:spLocks/>
          </p:cNvSpPr>
          <p:nvPr/>
        </p:nvSpPr>
        <p:spPr>
          <a:xfrm>
            <a:off x="4229100" y="1216210"/>
            <a:ext cx="2157412" cy="266237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/>
              <a:t>Agriculture is very important to India.</a:t>
            </a:r>
          </a:p>
          <a:p>
            <a:r>
              <a:rPr lang="en-GB" sz="1200" dirty="0"/>
              <a:t>53% of the population work in agriculture.</a:t>
            </a:r>
          </a:p>
          <a:p>
            <a:r>
              <a:rPr lang="en-GB" sz="1200" dirty="0"/>
              <a:t>However, they tend to be India’s poorest workers – in rural areas.</a:t>
            </a:r>
          </a:p>
          <a:p>
            <a:r>
              <a:rPr lang="en-GB" sz="1200" dirty="0"/>
              <a:t>Agriculture only generates 18% of the country’s GDP. </a:t>
            </a:r>
          </a:p>
          <a:p>
            <a:r>
              <a:rPr lang="en-GB" sz="1200" dirty="0"/>
              <a:t>More Indians are leaving farms and moving to the cities than ever before.</a:t>
            </a:r>
          </a:p>
          <a:p>
            <a:endParaRPr lang="en-GB" sz="1200" dirty="0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3AABE7BF-FDB1-44F2-9E96-484B430A812D}"/>
              </a:ext>
            </a:extLst>
          </p:cNvPr>
          <p:cNvSpPr/>
          <p:nvPr/>
        </p:nvSpPr>
        <p:spPr>
          <a:xfrm>
            <a:off x="505763" y="4019435"/>
            <a:ext cx="5846473" cy="4111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dirty="0">
                <a:latin typeface="Comic Sans MS" panose="030F0702030302020204" pitchFamily="66" charset="0"/>
              </a:rPr>
              <a:t>CLIMATE CHANGE AND THE GANGES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2FBB25C8-8D06-4272-BC59-978E9D4382FA}"/>
              </a:ext>
            </a:extLst>
          </p:cNvPr>
          <p:cNvSpPr txBox="1">
            <a:spLocks/>
          </p:cNvSpPr>
          <p:nvPr/>
        </p:nvSpPr>
        <p:spPr>
          <a:xfrm>
            <a:off x="465985" y="4517185"/>
            <a:ext cx="5886251" cy="85136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200" dirty="0"/>
              <a:t>The Indian Monsoon is caused by the </a:t>
            </a:r>
            <a:r>
              <a:rPr lang="en-GB" sz="1200" b="1" dirty="0"/>
              <a:t>difference</a:t>
            </a:r>
            <a:r>
              <a:rPr lang="en-GB" sz="1200" dirty="0"/>
              <a:t> in </a:t>
            </a:r>
            <a:r>
              <a:rPr lang="en-GB" sz="1200" b="1" dirty="0"/>
              <a:t>temperature</a:t>
            </a:r>
            <a:r>
              <a:rPr lang="en-GB" sz="1200" dirty="0"/>
              <a:t> between the ocean and the land. </a:t>
            </a:r>
          </a:p>
          <a:p>
            <a:pPr marL="0" indent="0">
              <a:buNone/>
            </a:pPr>
            <a:r>
              <a:rPr lang="en-GB" sz="1200" dirty="0"/>
              <a:t>With warming oceans, this difference is changing – making the Summer Monsoon more </a:t>
            </a:r>
            <a:r>
              <a:rPr lang="en-GB" sz="1200" i="1" dirty="0"/>
              <a:t>unpredictable</a:t>
            </a:r>
            <a:r>
              <a:rPr lang="en-GB" sz="1200" dirty="0"/>
              <a:t>. This causes a huge problem for the farmers. </a:t>
            </a:r>
          </a:p>
        </p:txBody>
      </p:sp>
      <p:pic>
        <p:nvPicPr>
          <p:cNvPr id="35" name="Picture 4" descr="Geography of India">
            <a:extLst>
              <a:ext uri="{FF2B5EF4-FFF2-40B4-BE49-F238E27FC236}">
                <a16:creationId xmlns:a16="http://schemas.microsoft.com/office/drawing/2014/main" id="{D9E57453-4A09-44EF-9CE2-8694DA26C1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85" y="5459882"/>
            <a:ext cx="1718324" cy="1797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8" descr="Tropical cyclone - Location and patterns of tropical cyclones ...">
            <a:extLst>
              <a:ext uri="{FF2B5EF4-FFF2-40B4-BE49-F238E27FC236}">
                <a16:creationId xmlns:a16="http://schemas.microsoft.com/office/drawing/2014/main" id="{FFB34874-3D3A-416D-BF10-4637A1DBD7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58" t="3926" r="24833" b="52989"/>
          <a:stretch/>
        </p:blipFill>
        <p:spPr bwMode="auto">
          <a:xfrm>
            <a:off x="4418011" y="5459882"/>
            <a:ext cx="1968501" cy="1851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2" descr="MAPS AND LOCATION - MAKE YOUR KOLKATA(INDIA) TRIP MEMORABLE">
            <a:extLst>
              <a:ext uri="{FF2B5EF4-FFF2-40B4-BE49-F238E27FC236}">
                <a16:creationId xmlns:a16="http://schemas.microsoft.com/office/drawing/2014/main" id="{0B23D29E-5EC4-42B0-AE1F-AA7973A564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5663" y="5464615"/>
            <a:ext cx="2047958" cy="1838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3DAE1FB4-E7C8-4AAC-82F7-DE12C316E45A}"/>
              </a:ext>
            </a:extLst>
          </p:cNvPr>
          <p:cNvSpPr txBox="1">
            <a:spLocks/>
          </p:cNvSpPr>
          <p:nvPr/>
        </p:nvSpPr>
        <p:spPr>
          <a:xfrm>
            <a:off x="427228" y="7399118"/>
            <a:ext cx="3179572" cy="224018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/>
              <a:t>The Ganges Flood Basin is extremely low-lying  as shown by the </a:t>
            </a:r>
            <a:r>
              <a:rPr lang="en-GB" sz="1200" b="1" dirty="0"/>
              <a:t>relief map</a:t>
            </a:r>
            <a:r>
              <a:rPr lang="en-GB" sz="1200" dirty="0"/>
              <a:t> on the left.</a:t>
            </a:r>
          </a:p>
          <a:p>
            <a:r>
              <a:rPr lang="en-GB" sz="1200" dirty="0"/>
              <a:t>Major cities such as Kolkata sit on the flood-plains of multiple rivers- making them </a:t>
            </a:r>
            <a:r>
              <a:rPr lang="en-GB" sz="1200" b="1" dirty="0"/>
              <a:t>vulnerable </a:t>
            </a:r>
            <a:r>
              <a:rPr lang="en-GB" sz="1200" dirty="0"/>
              <a:t>to flooding. </a:t>
            </a:r>
          </a:p>
          <a:p>
            <a:r>
              <a:rPr lang="en-GB" sz="1200" dirty="0"/>
              <a:t>With more intense </a:t>
            </a:r>
            <a:r>
              <a:rPr lang="en-GB" sz="1200" b="1" dirty="0"/>
              <a:t>tropical-cyclones</a:t>
            </a:r>
            <a:r>
              <a:rPr lang="en-GB" sz="1200" dirty="0"/>
              <a:t> (due to climate change), this area is at risk of flooding.</a:t>
            </a:r>
          </a:p>
          <a:p>
            <a:r>
              <a:rPr lang="en-GB" sz="1200" dirty="0"/>
              <a:t>People are talking about ‘</a:t>
            </a:r>
            <a:r>
              <a:rPr lang="en-GB" sz="1200" b="1" dirty="0"/>
              <a:t>climate refugees’</a:t>
            </a:r>
            <a:r>
              <a:rPr lang="en-GB" sz="1200" dirty="0"/>
              <a:t> – people having to move home due to climate change.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6C3D4CF8-5F18-42C1-978D-691DD5E2C48F}"/>
              </a:ext>
            </a:extLst>
          </p:cNvPr>
          <p:cNvSpPr/>
          <p:nvPr/>
        </p:nvSpPr>
        <p:spPr>
          <a:xfrm>
            <a:off x="3827181" y="7413492"/>
            <a:ext cx="2603591" cy="222580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200" b="1" u="sng" dirty="0">
                <a:latin typeface="Comic Sans MS" panose="030F0702030302020204" pitchFamily="66" charset="0"/>
              </a:rPr>
              <a:t>GSE: DESCRIBING A PATTERN ON A GRAPH OR MAP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  <a:p>
            <a:r>
              <a:rPr lang="en-GB" sz="1400" b="1" u="sng" dirty="0">
                <a:latin typeface="Comic Sans MS" panose="030F0702030302020204" pitchFamily="66" charset="0"/>
              </a:rPr>
              <a:t>G</a:t>
            </a:r>
            <a:r>
              <a:rPr lang="en-GB" sz="1400" dirty="0">
                <a:latin typeface="Comic Sans MS" panose="030F0702030302020204" pitchFamily="66" charset="0"/>
              </a:rPr>
              <a:t>enerally, - 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  <a:p>
            <a:r>
              <a:rPr lang="en-GB" sz="1400" b="1" u="sng" dirty="0">
                <a:latin typeface="Comic Sans MS" panose="030F0702030302020204" pitchFamily="66" charset="0"/>
              </a:rPr>
              <a:t>S</a:t>
            </a:r>
            <a:r>
              <a:rPr lang="en-GB" sz="1400" dirty="0">
                <a:latin typeface="Comic Sans MS" panose="030F0702030302020204" pitchFamily="66" charset="0"/>
              </a:rPr>
              <a:t>pecifically, 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  <a:p>
            <a:r>
              <a:rPr lang="en-GB" sz="1400" b="1" u="sng" dirty="0">
                <a:latin typeface="Comic Sans MS" panose="030F0702030302020204" pitchFamily="66" charset="0"/>
              </a:rPr>
              <a:t>E</a:t>
            </a:r>
            <a:r>
              <a:rPr lang="en-GB" sz="1400" dirty="0">
                <a:latin typeface="Comic Sans MS" panose="030F0702030302020204" pitchFamily="66" charset="0"/>
              </a:rPr>
              <a:t>xceptions include:</a:t>
            </a:r>
          </a:p>
          <a:p>
            <a:endParaRPr lang="en-GB" sz="1600" b="1" dirty="0">
              <a:latin typeface="Comic Sans MS" panose="030F0702030302020204" pitchFamily="66" charset="0"/>
            </a:endParaRPr>
          </a:p>
        </p:txBody>
      </p:sp>
      <p:pic>
        <p:nvPicPr>
          <p:cNvPr id="40" name="Picture 2" descr="Trend Icons - Download Free Vector Icons | Noun Project">
            <a:extLst>
              <a:ext uri="{FF2B5EF4-FFF2-40B4-BE49-F238E27FC236}">
                <a16:creationId xmlns:a16="http://schemas.microsoft.com/office/drawing/2014/main" id="{05E3CAA0-765E-4146-A48E-F525AEC579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77238" y="8241000"/>
            <a:ext cx="347030" cy="347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>
            <a:extLst>
              <a:ext uri="{FF2B5EF4-FFF2-40B4-BE49-F238E27FC236}">
                <a16:creationId xmlns:a16="http://schemas.microsoft.com/office/drawing/2014/main" id="{D15C3FD7-6EA6-4F9F-B751-E722D24F36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30161" y="8689790"/>
            <a:ext cx="294107" cy="294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1" descr="Odd One Out Icons - Download Free Vector Icons | Noun Project">
            <a:extLst>
              <a:ext uri="{FF2B5EF4-FFF2-40B4-BE49-F238E27FC236}">
                <a16:creationId xmlns:a16="http://schemas.microsoft.com/office/drawing/2014/main" id="{17BC49F4-6B76-4946-8B1C-E3E76C1040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20230" y="8983897"/>
            <a:ext cx="513968" cy="513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4980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4A85D441D5968479B2FFF3A7C88333F" ma:contentTypeVersion="6" ma:contentTypeDescription="Create a new document." ma:contentTypeScope="" ma:versionID="f069b6af45b4aa22b27054607ccb302e">
  <xsd:schema xmlns:xsd="http://www.w3.org/2001/XMLSchema" xmlns:xs="http://www.w3.org/2001/XMLSchema" xmlns:p="http://schemas.microsoft.com/office/2006/metadata/properties" xmlns:ns2="b6daa2f3-06b5-47f8-a85d-067055f32ca7" xmlns:ns3="4276e521-d8f5-44a8-8722-75164a36e364" targetNamespace="http://schemas.microsoft.com/office/2006/metadata/properties" ma:root="true" ma:fieldsID="4a6b082dbbe60cbb943fc0831f2f0784" ns2:_="" ns3:_="">
    <xsd:import namespace="b6daa2f3-06b5-47f8-a85d-067055f32ca7"/>
    <xsd:import namespace="4276e521-d8f5-44a8-8722-75164a36e36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daa2f3-06b5-47f8-a85d-067055f32ca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76e521-d8f5-44a8-8722-75164a36e36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F91A25B-39B4-4118-8BF5-565C1FDDC33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AC3A6CA-91F4-4199-A7FE-523CC9497BC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6daa2f3-06b5-47f8-a85d-067055f32ca7"/>
    <ds:schemaRef ds:uri="4276e521-d8f5-44a8-8722-75164a36e36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410318D-A8E3-4BCC-A067-79A88C49C0E8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457</TotalTime>
  <Words>743</Words>
  <Application>Microsoft Office PowerPoint</Application>
  <PresentationFormat>A4 Paper (210x297 mm)</PresentationFormat>
  <Paragraphs>72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1. Locating the Ganges</vt:lpstr>
      <vt:lpstr>2. The Upper Course of the Ganges</vt:lpstr>
      <vt:lpstr>3. The Middle Course of the Ganges</vt:lpstr>
      <vt:lpstr>4. The Lower Course of the Ganges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Joseph Perry</dc:creator>
  <cp:lastModifiedBy>Joe Perry</cp:lastModifiedBy>
  <cp:revision>77</cp:revision>
  <dcterms:created xsi:type="dcterms:W3CDTF">2020-05-11T08:48:51Z</dcterms:created>
  <dcterms:modified xsi:type="dcterms:W3CDTF">2023-03-03T10:48:04Z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0x01010064A85D441D5968479B2FFF3A7C88333F</vt:lpwstr>
  </property>
  <property fmtid="{D5CDD505-2E9C-101B-9397-08002B2CF9AE}" pid="3" name="xd_ProgID">
    <vt:lpwstr/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ComplianceAssetId">
    <vt:lpwstr/>
  </property>
  <property fmtid="{D5CDD505-2E9C-101B-9397-08002B2CF9AE}" pid="7" name="TemplateUrl">
    <vt:lpwstr/>
  </property>
  <property fmtid="{D5CDD505-2E9C-101B-9397-08002B2CF9AE}" pid="8" name="_ExtendedDescription">
    <vt:lpwstr/>
  </property>
  <property fmtid="{D5CDD505-2E9C-101B-9397-08002B2CF9AE}" pid="9" name="TriggerFlowInfo">
    <vt:lpwstr/>
  </property>
  <property fmtid="{D5CDD505-2E9C-101B-9397-08002B2CF9AE}" pid="10" name="xd_Signature">
    <vt:bool>false</vt:bool>
  </property>
  <property fmtid="{D5CDD505-2E9C-101B-9397-08002B2CF9AE}" pid="11" name="Order">
    <vt:r8>25000</vt:r8>
  </property>
</Properties>
</file>