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3" autoAdjust="0"/>
  </p:normalViewPr>
  <p:slideViewPr>
    <p:cSldViewPr snapToGrid="0">
      <p:cViewPr varScale="1">
        <p:scale>
          <a:sx n="46" d="100"/>
          <a:sy n="46" d="100"/>
        </p:scale>
        <p:origin x="24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E9C-BB87-4586-848B-C598403F8F6E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FA0B-5F5D-465A-852F-555F8EC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FA0B-5F5D-465A-852F-555F8EC5FF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4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47951"/>
            <a:ext cx="5915025" cy="5274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1206146"/>
            <a:ext cx="5915025" cy="815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60BC84-7C1C-4DAF-A730-BD057F4F7271}"/>
              </a:ext>
            </a:extLst>
          </p:cNvPr>
          <p:cNvSpPr txBox="1">
            <a:spLocks/>
          </p:cNvSpPr>
          <p:nvPr userDrawn="1"/>
        </p:nvSpPr>
        <p:spPr>
          <a:xfrm>
            <a:off x="4368800" y="129468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HT2 – Aid or Trade?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684CF4-32FB-4B76-913B-AD52028E58DB}"/>
              </a:ext>
            </a:extLst>
          </p:cNvPr>
          <p:cNvSpPr txBox="1">
            <a:spLocks/>
          </p:cNvSpPr>
          <p:nvPr userDrawn="1"/>
        </p:nvSpPr>
        <p:spPr>
          <a:xfrm>
            <a:off x="473076" y="144726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Y9 Geography</a:t>
            </a:r>
          </a:p>
        </p:txBody>
      </p:sp>
    </p:spTree>
    <p:extLst>
      <p:ext uri="{BB962C8B-B14F-4D97-AF65-F5344CB8AC3E}">
        <p14:creationId xmlns:p14="http://schemas.microsoft.com/office/powerpoint/2010/main" val="25800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09B0-E51A-47B6-8AEC-C16871F6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Measuring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44E307-A16C-481C-A07D-987CCFBA16E1}"/>
              </a:ext>
            </a:extLst>
          </p:cNvPr>
          <p:cNvSpPr/>
          <p:nvPr/>
        </p:nvSpPr>
        <p:spPr>
          <a:xfrm>
            <a:off x="471488" y="1973942"/>
            <a:ext cx="5915025" cy="425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How do we try to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measure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development?</a:t>
            </a:r>
          </a:p>
        </p:txBody>
      </p:sp>
      <p:pic>
        <p:nvPicPr>
          <p:cNvPr id="6" name="Picture 6" descr="Finance icon male user person profile avatar sign Vector Image">
            <a:extLst>
              <a:ext uri="{FF2B5EF4-FFF2-40B4-BE49-F238E27FC236}">
                <a16:creationId xmlns:a16="http://schemas.microsoft.com/office/drawing/2014/main" id="{717C3541-C319-44DE-91AD-998194DEC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373817" y="2519627"/>
            <a:ext cx="909798" cy="8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D6C16D-44E8-49D0-989B-DE577D55A326}"/>
              </a:ext>
            </a:extLst>
          </p:cNvPr>
          <p:cNvGrpSpPr/>
          <p:nvPr/>
        </p:nvGrpSpPr>
        <p:grpSpPr>
          <a:xfrm>
            <a:off x="316008" y="3683279"/>
            <a:ext cx="1007469" cy="956993"/>
            <a:chOff x="3938358" y="1504950"/>
            <a:chExt cx="4000500" cy="3962400"/>
          </a:xfrm>
        </p:grpSpPr>
        <p:pic>
          <p:nvPicPr>
            <p:cNvPr id="8" name="Picture 8" descr="Grave Icons - Download Free Vector Icons | Noun Project">
              <a:extLst>
                <a:ext uri="{FF2B5EF4-FFF2-40B4-BE49-F238E27FC236}">
                  <a16:creationId xmlns:a16="http://schemas.microsoft.com/office/drawing/2014/main" id="{C5DAE8C1-94B1-466B-8FB3-A0AE16051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458" y="1693959"/>
              <a:ext cx="16383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School Icon Images, Stock Photos &amp; Vectors | Shutterstock">
              <a:extLst>
                <a:ext uri="{FF2B5EF4-FFF2-40B4-BE49-F238E27FC236}">
                  <a16:creationId xmlns:a16="http://schemas.microsoft.com/office/drawing/2014/main" id="{F09F7828-E2E4-4DF1-978D-8078C5E09E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46"/>
            <a:stretch/>
          </p:blipFill>
          <p:spPr bwMode="auto">
            <a:xfrm>
              <a:off x="4168505" y="3160809"/>
              <a:ext cx="2153194" cy="145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inance icon male user person profile avatar sign Vector Image">
              <a:extLst>
                <a:ext uri="{FF2B5EF4-FFF2-40B4-BE49-F238E27FC236}">
                  <a16:creationId xmlns:a16="http://schemas.microsoft.com/office/drawing/2014/main" id="{552573BB-1216-47D5-84A8-B31FE1AAED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34"/>
            <a:stretch/>
          </p:blipFill>
          <p:spPr bwMode="auto">
            <a:xfrm>
              <a:off x="6253393" y="3107064"/>
              <a:ext cx="1467399" cy="1413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F87C84-DE5D-4685-B67D-911C26DCFF60}"/>
                </a:ext>
              </a:extLst>
            </p:cNvPr>
            <p:cNvSpPr/>
            <p:nvPr/>
          </p:nvSpPr>
          <p:spPr>
            <a:xfrm>
              <a:off x="3938358" y="1504950"/>
              <a:ext cx="4000500" cy="3962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2" descr="Economic Inequality Stock Illustrations – 228 Economic Inequality ...">
            <a:extLst>
              <a:ext uri="{FF2B5EF4-FFF2-40B4-BE49-F238E27FC236}">
                <a16:creationId xmlns:a16="http://schemas.microsoft.com/office/drawing/2014/main" id="{0EC55630-18EC-4B45-8FD1-719FA6FA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0" y="5057460"/>
            <a:ext cx="845936" cy="9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Tape measure | Free Icon">
            <a:extLst>
              <a:ext uri="{FF2B5EF4-FFF2-40B4-BE49-F238E27FC236}">
                <a16:creationId xmlns:a16="http://schemas.microsoft.com/office/drawing/2014/main" id="{FE7EEE32-6B8C-47A0-9094-1A7BFA49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6" y="1994227"/>
            <a:ext cx="385138" cy="3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FB0EFD-CEF3-4D47-A81C-ADD79F98403E}"/>
              </a:ext>
            </a:extLst>
          </p:cNvPr>
          <p:cNvSpPr txBox="1"/>
          <p:nvPr/>
        </p:nvSpPr>
        <p:spPr>
          <a:xfrm>
            <a:off x="1175475" y="1169036"/>
            <a:ext cx="518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A Country’s Level of Development = </a:t>
            </a:r>
            <a:r>
              <a:rPr lang="en-GB" sz="1600" dirty="0">
                <a:latin typeface="Comic Sans MS" panose="030F0702030302020204" pitchFamily="66" charset="0"/>
              </a:rPr>
              <a:t>how good is the quality of life for the people living there? </a:t>
            </a:r>
            <a:r>
              <a:rPr lang="en-GB" sz="1600" b="1" dirty="0"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1026" name="Picture 2" descr="Social &amp; Economic Development — Shelter For Life International">
            <a:extLst>
              <a:ext uri="{FF2B5EF4-FFF2-40B4-BE49-F238E27FC236}">
                <a16:creationId xmlns:a16="http://schemas.microsoft.com/office/drawing/2014/main" id="{F81E8789-8F9E-44EA-92B4-3B90306C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2" y="1110693"/>
            <a:ext cx="711463" cy="7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BA1836-5DBB-46AA-8EA8-DDFFB29918EC}"/>
              </a:ext>
            </a:extLst>
          </p:cNvPr>
          <p:cNvSpPr txBox="1"/>
          <p:nvPr/>
        </p:nvSpPr>
        <p:spPr>
          <a:xfrm>
            <a:off x="1543776" y="2502708"/>
            <a:ext cx="3608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GDP per capita = </a:t>
            </a:r>
            <a:r>
              <a:rPr lang="en-GB" sz="1400" dirty="0">
                <a:latin typeface="Comic Sans MS" panose="030F0702030302020204" pitchFamily="66" charset="0"/>
              </a:rPr>
              <a:t>measure the country’s wealth. Calculates the total value of goods and services in a country per person. </a:t>
            </a:r>
            <a:r>
              <a:rPr lang="en-GB" sz="14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326D5-FC6F-4AAF-9628-1F9889B3B3E5}"/>
              </a:ext>
            </a:extLst>
          </p:cNvPr>
          <p:cNvSpPr txBox="1"/>
          <p:nvPr/>
        </p:nvSpPr>
        <p:spPr>
          <a:xfrm>
            <a:off x="1515423" y="3524501"/>
            <a:ext cx="3637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Human Development Index (HDI) = </a:t>
            </a:r>
            <a:r>
              <a:rPr lang="en-GB" sz="1400" dirty="0">
                <a:latin typeface="Comic Sans MS" panose="030F0702030302020204" pitchFamily="66" charset="0"/>
              </a:rPr>
              <a:t>combines three measures into one score between 1 and 0. 1 is good, 0 is bad. Ranks countries based on: life expectancy, average income and average years in school.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99CBB-AE8E-4761-89AD-5DBCD2F7A739}"/>
              </a:ext>
            </a:extLst>
          </p:cNvPr>
          <p:cNvSpPr txBox="1"/>
          <p:nvPr/>
        </p:nvSpPr>
        <p:spPr>
          <a:xfrm>
            <a:off x="1515423" y="5059580"/>
            <a:ext cx="3637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Gini Coefficient = </a:t>
            </a:r>
            <a:r>
              <a:rPr lang="en-GB" sz="1400" dirty="0">
                <a:latin typeface="Comic Sans MS" panose="030F0702030302020204" pitchFamily="66" charset="0"/>
              </a:rPr>
              <a:t>measures the equality of wealth in a country. 1 would be extremely unequal, 0 would be completely equal.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DDE1116D-4942-4313-B21B-C1C8EAE7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80" y="6472608"/>
            <a:ext cx="3219910" cy="21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1D3405-2C4B-4267-9F2B-F4E1AA39CEF3}"/>
              </a:ext>
            </a:extLst>
          </p:cNvPr>
          <p:cNvSpPr/>
          <p:nvPr/>
        </p:nvSpPr>
        <p:spPr>
          <a:xfrm>
            <a:off x="5152572" y="2502708"/>
            <a:ext cx="1389420" cy="35352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Talk like a geographer: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HDI is used to divide countries into three categories: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>
              <a:buAutoNum type="arabicParenR"/>
            </a:pPr>
            <a:r>
              <a:rPr lang="en-GB" sz="1200" b="1" dirty="0">
                <a:latin typeface="Comic Sans MS" panose="030F0702030302020204" pitchFamily="66" charset="0"/>
              </a:rPr>
              <a:t>Developed</a:t>
            </a:r>
            <a:r>
              <a:rPr lang="en-GB" sz="1200" dirty="0">
                <a:latin typeface="Comic Sans MS" panose="030F0702030302020204" pitchFamily="66" charset="0"/>
              </a:rPr>
              <a:t> (richest e.g. the USA).</a:t>
            </a:r>
          </a:p>
          <a:p>
            <a:pPr marL="228600" indent="-228600">
              <a:buAutoNum type="arabicParenR"/>
            </a:pPr>
            <a:r>
              <a:rPr lang="en-GB" sz="1200" b="1" dirty="0">
                <a:latin typeface="Comic Sans MS" panose="030F0702030302020204" pitchFamily="66" charset="0"/>
              </a:rPr>
              <a:t>Emerging</a:t>
            </a:r>
            <a:r>
              <a:rPr lang="en-GB" sz="1200" dirty="0">
                <a:latin typeface="Comic Sans MS" panose="030F0702030302020204" pitchFamily="66" charset="0"/>
              </a:rPr>
              <a:t> (middle – e.g. China)</a:t>
            </a:r>
          </a:p>
          <a:p>
            <a:pPr marL="228600" indent="-228600">
              <a:buAutoNum type="arabicParenR"/>
            </a:pPr>
            <a:r>
              <a:rPr lang="en-GB" sz="1200" b="1" dirty="0">
                <a:latin typeface="Comic Sans MS" panose="030F0702030302020204" pitchFamily="66" charset="0"/>
              </a:rPr>
              <a:t>Developing</a:t>
            </a:r>
            <a:r>
              <a:rPr lang="en-GB" sz="1200" dirty="0">
                <a:latin typeface="Comic Sans MS" panose="030F0702030302020204" pitchFamily="66" charset="0"/>
              </a:rPr>
              <a:t> (e.g. Sudan)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FE6A69-E94C-4CB5-B25F-07EC6621C7D5}"/>
              </a:ext>
            </a:extLst>
          </p:cNvPr>
          <p:cNvCxnSpPr/>
          <p:nvPr/>
        </p:nvCxnSpPr>
        <p:spPr>
          <a:xfrm>
            <a:off x="464012" y="6284686"/>
            <a:ext cx="591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6762446-900B-4293-8AF6-5D5338AF0E2A}"/>
              </a:ext>
            </a:extLst>
          </p:cNvPr>
          <p:cNvSpPr/>
          <p:nvPr/>
        </p:nvSpPr>
        <p:spPr>
          <a:xfrm>
            <a:off x="138707" y="6531430"/>
            <a:ext cx="1965864" cy="3053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u="sng" dirty="0">
                <a:latin typeface="Comic Sans MS" panose="030F0702030302020204" pitchFamily="66" charset="0"/>
              </a:rPr>
              <a:t>GSE DESCRIBING A PATTERN: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	GENERALLY,</a:t>
            </a:r>
          </a:p>
          <a:p>
            <a:r>
              <a:rPr lang="en-GB" sz="1200" b="1" dirty="0">
                <a:latin typeface="Comic Sans MS" panose="030F0702030302020204" pitchFamily="66" charset="0"/>
              </a:rPr>
              <a:t>[overall what does the map show?].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      SPECIFICALLY, [quote some data from the map to support this].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1200" b="1" dirty="0">
                <a:latin typeface="Comic Sans MS" panose="030F0702030302020204" pitchFamily="66" charset="0"/>
              </a:rPr>
              <a:t>	EXCEPTIONS INCLUDE: [what doesn’t fit?] </a:t>
            </a:r>
          </a:p>
        </p:txBody>
      </p:sp>
      <p:pic>
        <p:nvPicPr>
          <p:cNvPr id="27" name="Picture 2" descr="Trend Icons - Download Free Vector Icons | Noun Project">
            <a:extLst>
              <a:ext uri="{FF2B5EF4-FFF2-40B4-BE49-F238E27FC236}">
                <a16:creationId xmlns:a16="http://schemas.microsoft.com/office/drawing/2014/main" id="{463980B4-A706-4310-BE3A-1F537658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80" y="7047858"/>
            <a:ext cx="386130" cy="3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DD1F4A17-9B05-4BAE-AA9E-A7051395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131" y="7785476"/>
            <a:ext cx="329879" cy="3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Odd One Out Icons - Download Free Vector Icons | Noun Project">
            <a:extLst>
              <a:ext uri="{FF2B5EF4-FFF2-40B4-BE49-F238E27FC236}">
                <a16:creationId xmlns:a16="http://schemas.microsoft.com/office/drawing/2014/main" id="{8E7501EE-7709-4561-85D5-ADADB10B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04" y="8659464"/>
            <a:ext cx="466645" cy="4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F3E991A-95E5-447D-8640-630C0D454F69}"/>
              </a:ext>
            </a:extLst>
          </p:cNvPr>
          <p:cNvSpPr txBox="1"/>
          <p:nvPr/>
        </p:nvSpPr>
        <p:spPr>
          <a:xfrm>
            <a:off x="2137588" y="8794531"/>
            <a:ext cx="46334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Comic Sans MS" panose="030F0702030302020204" pitchFamily="66" charset="0"/>
              </a:rPr>
              <a:t>Generally, </a:t>
            </a:r>
            <a:r>
              <a:rPr lang="en-GB" sz="1100" dirty="0">
                <a:latin typeface="Comic Sans MS" panose="030F0702030302020204" pitchFamily="66" charset="0"/>
              </a:rPr>
              <a:t>the countries with the highest Gini Coefficient  scores and therefore are the most unequal countries are in South America or Asia. </a:t>
            </a:r>
            <a:r>
              <a:rPr lang="en-GB" sz="1100" b="1" dirty="0">
                <a:latin typeface="Comic Sans MS" panose="030F0702030302020204" pitchFamily="66" charset="0"/>
              </a:rPr>
              <a:t>Specifically</a:t>
            </a:r>
            <a:r>
              <a:rPr lang="en-GB" sz="1100" dirty="0">
                <a:latin typeface="Comic Sans MS" panose="030F0702030302020204" pitchFamily="66" charset="0"/>
              </a:rPr>
              <a:t>, Brazil or Argentina. The lowest are in Europe e.g. Norway</a:t>
            </a:r>
            <a:r>
              <a:rPr lang="en-GB" sz="1100" b="1" dirty="0">
                <a:latin typeface="Comic Sans MS" panose="030F0702030302020204" pitchFamily="66" charset="0"/>
              </a:rPr>
              <a:t>. Exceptions include</a:t>
            </a:r>
            <a:r>
              <a:rPr lang="en-GB" sz="1100" dirty="0">
                <a:latin typeface="Comic Sans MS" panose="030F0702030302020204" pitchFamily="66" charset="0"/>
              </a:rPr>
              <a:t>: Japan – in Asia which has a score of lower than 0.25.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1F0442-9286-446F-AD96-EEAF022B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Modernisation Theory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F9170C-3D5B-4AE9-8107-6245F5402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68" r="1296" b="11133"/>
          <a:stretch/>
        </p:blipFill>
        <p:spPr>
          <a:xfrm>
            <a:off x="0" y="3032246"/>
            <a:ext cx="6769100" cy="2463801"/>
          </a:xfrm>
          <a:prstGeom prst="rect">
            <a:avLst/>
          </a:prstGeom>
        </p:spPr>
      </p:pic>
      <p:pic>
        <p:nvPicPr>
          <p:cNvPr id="33" name="Picture 2" descr="Urbanisation Icon of Line style - Available in SVG, PNG, EPS, AI ...">
            <a:extLst>
              <a:ext uri="{FF2B5EF4-FFF2-40B4-BE49-F238E27FC236}">
                <a16:creationId xmlns:a16="http://schemas.microsoft.com/office/drawing/2014/main" id="{02BA7731-C8DF-49BA-A165-90BA8D73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62" y="1183340"/>
            <a:ext cx="748551" cy="7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E3BEC5B-0A80-49DE-BCDF-156D7232A0CD}"/>
              </a:ext>
            </a:extLst>
          </p:cNvPr>
          <p:cNvSpPr txBox="1"/>
          <p:nvPr/>
        </p:nvSpPr>
        <p:spPr>
          <a:xfrm>
            <a:off x="471487" y="1183340"/>
            <a:ext cx="51664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highlight>
                  <a:srgbClr val="FFFF00"/>
                </a:highlight>
                <a:latin typeface="Comic Sans MS" panose="030F0702030302020204" pitchFamily="66" charset="0"/>
              </a:rPr>
              <a:t>Modernisation</a:t>
            </a:r>
            <a:r>
              <a:rPr lang="en-GB" sz="1600" b="1" dirty="0">
                <a:latin typeface="Comic Sans MS" panose="030F0702030302020204" pitchFamily="66" charset="0"/>
              </a:rPr>
              <a:t> = </a:t>
            </a:r>
            <a:r>
              <a:rPr lang="en-GB" sz="1600" i="1" dirty="0">
                <a:latin typeface="Comic Sans MS" panose="030F0702030302020204" pitchFamily="66" charset="0"/>
              </a:rPr>
              <a:t>The process whereby a place becomes more ‘modern’. E.g. better technology, infrastructure.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4D367B-825A-49FB-B2D2-364405CCFCC1}"/>
              </a:ext>
            </a:extLst>
          </p:cNvPr>
          <p:cNvCxnSpPr/>
          <p:nvPr/>
        </p:nvCxnSpPr>
        <p:spPr>
          <a:xfrm>
            <a:off x="471487" y="2112736"/>
            <a:ext cx="591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87D175E-7F7D-4DEA-A597-EA3E52AF95AA}"/>
              </a:ext>
            </a:extLst>
          </p:cNvPr>
          <p:cNvSpPr txBox="1"/>
          <p:nvPr/>
        </p:nvSpPr>
        <p:spPr>
          <a:xfrm>
            <a:off x="471486" y="2218863"/>
            <a:ext cx="516647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In 1960, Walter </a:t>
            </a:r>
            <a:r>
              <a:rPr lang="en-GB" sz="1400" b="1" dirty="0">
                <a:latin typeface="Comic Sans MS" panose="030F0702030302020204" pitchFamily="66" charset="0"/>
              </a:rPr>
              <a:t>Rostow</a:t>
            </a:r>
            <a:r>
              <a:rPr lang="en-GB" sz="1400" dirty="0">
                <a:latin typeface="Comic Sans MS" panose="030F0702030302020204" pitchFamily="66" charset="0"/>
              </a:rPr>
              <a:t> came up with ‘Modernisation Theory’. He said all a country needed to do to develop was to industrialise... </a:t>
            </a:r>
            <a:endParaRPr lang="en-GB" sz="1400" i="1" dirty="0">
              <a:latin typeface="Comic Sans MS" panose="030F0702030302020204" pitchFamily="66" charset="0"/>
            </a:endParaRPr>
          </a:p>
        </p:txBody>
      </p:sp>
      <p:pic>
        <p:nvPicPr>
          <p:cNvPr id="37" name="Picture 2" descr="Walt Rostow | Obituary | The Economist">
            <a:extLst>
              <a:ext uri="{FF2B5EF4-FFF2-40B4-BE49-F238E27FC236}">
                <a16:creationId xmlns:a16="http://schemas.microsoft.com/office/drawing/2014/main" id="{8B770312-D161-4329-B819-2F9F9FB66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667" r="-2414" b="28708"/>
          <a:stretch/>
        </p:blipFill>
        <p:spPr bwMode="auto">
          <a:xfrm>
            <a:off x="5637961" y="2224603"/>
            <a:ext cx="748551" cy="73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33D401-6F52-45C2-9548-AF0AAF52B604}"/>
              </a:ext>
            </a:extLst>
          </p:cNvPr>
          <p:cNvCxnSpPr/>
          <p:nvPr/>
        </p:nvCxnSpPr>
        <p:spPr>
          <a:xfrm>
            <a:off x="471487" y="5540497"/>
            <a:ext cx="591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535E397-60A9-44B9-B713-910D37B7E1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999" r="21058" b="19603"/>
          <a:stretch/>
        </p:blipFill>
        <p:spPr>
          <a:xfrm>
            <a:off x="260191" y="5685321"/>
            <a:ext cx="4790781" cy="1071289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1A9F3A-DC6C-4714-9592-ECB88C80F79F}"/>
              </a:ext>
            </a:extLst>
          </p:cNvPr>
          <p:cNvSpPr/>
          <p:nvPr/>
        </p:nvSpPr>
        <p:spPr>
          <a:xfrm>
            <a:off x="5317526" y="5685319"/>
            <a:ext cx="1389420" cy="17676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Talk like a geographer: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dirty="0">
                <a:latin typeface="Comic Sans MS" panose="030F0702030302020204" pitchFamily="66" charset="0"/>
              </a:rPr>
              <a:t>We call this the ‘</a:t>
            </a:r>
            <a:r>
              <a:rPr lang="en-GB" sz="1400" b="1" dirty="0">
                <a:latin typeface="Comic Sans MS" panose="030F0702030302020204" pitchFamily="66" charset="0"/>
              </a:rPr>
              <a:t>multiplier effect’.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7243E7-4385-4331-97EF-AEFFBA735825}"/>
              </a:ext>
            </a:extLst>
          </p:cNvPr>
          <p:cNvSpPr txBox="1"/>
          <p:nvPr/>
        </p:nvSpPr>
        <p:spPr>
          <a:xfrm>
            <a:off x="398916" y="6756610"/>
            <a:ext cx="5116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Factories generate income, which goes to the government in the form of tax. This tax can be reinvested in schools and hospitals.</a:t>
            </a:r>
            <a:endParaRPr lang="en-GB" sz="1400" i="1" dirty="0">
              <a:latin typeface="Comic Sans MS" panose="030F0702030302020204" pitchFamily="66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7FF163-C851-43ED-9A92-575CC6480C68}"/>
              </a:ext>
            </a:extLst>
          </p:cNvPr>
          <p:cNvCxnSpPr/>
          <p:nvPr/>
        </p:nvCxnSpPr>
        <p:spPr>
          <a:xfrm>
            <a:off x="471487" y="7710382"/>
            <a:ext cx="591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577C02-F8AC-4EDB-B43C-0A2ED63425EA}"/>
              </a:ext>
            </a:extLst>
          </p:cNvPr>
          <p:cNvSpPr/>
          <p:nvPr/>
        </p:nvSpPr>
        <p:spPr>
          <a:xfrm>
            <a:off x="471486" y="7786335"/>
            <a:ext cx="5915026" cy="358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latin typeface="Comic Sans MS" panose="030F0702030302020204" pitchFamily="66" charset="0"/>
              </a:rPr>
              <a:t>WHAT IS AID?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43" descr="Water Dam Icon Flat Graphic Design vector art illustration (con ...">
            <a:extLst>
              <a:ext uri="{FF2B5EF4-FFF2-40B4-BE49-F238E27FC236}">
                <a16:creationId xmlns:a16="http://schemas.microsoft.com/office/drawing/2014/main" id="{2D4CFE22-0DAF-47BF-9E9D-33F38B5D1D8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7865" r="24657" b="16064"/>
          <a:stretch/>
        </p:blipFill>
        <p:spPr bwMode="auto">
          <a:xfrm>
            <a:off x="3411479" y="8302308"/>
            <a:ext cx="1113950" cy="1012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482438A-70EC-4C6D-BA88-265B71F8150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3" y="8281383"/>
            <a:ext cx="928724" cy="92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22E3F01-3399-4887-B4B6-5E63FAE23AC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06" y="8366118"/>
            <a:ext cx="1008860" cy="77444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1F89A08-FAB5-406D-8FB7-76247EF2ACD9}"/>
              </a:ext>
            </a:extLst>
          </p:cNvPr>
          <p:cNvSpPr txBox="1"/>
          <p:nvPr/>
        </p:nvSpPr>
        <p:spPr>
          <a:xfrm>
            <a:off x="3143222" y="9283270"/>
            <a:ext cx="382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  <a:latin typeface="Comic Sans MS" panose="030F0702030302020204" pitchFamily="66" charset="0"/>
              </a:rPr>
              <a:t>Foreign Aid</a:t>
            </a:r>
            <a:r>
              <a:rPr lang="en-GB" sz="1400" b="1" dirty="0">
                <a:latin typeface="Comic Sans MS" panose="030F0702030302020204" pitchFamily="66" charset="0"/>
              </a:rPr>
              <a:t> = </a:t>
            </a:r>
            <a:r>
              <a:rPr lang="en-GB" sz="1400" dirty="0">
                <a:latin typeface="Comic Sans MS" panose="030F0702030302020204" pitchFamily="66" charset="0"/>
              </a:rPr>
              <a:t>money given to governments to invest in development projects. </a:t>
            </a:r>
            <a:endParaRPr lang="en-GB" sz="1400" b="1" i="1" dirty="0"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53701B-39B8-40A9-9E4F-6EADBAF043E1}"/>
              </a:ext>
            </a:extLst>
          </p:cNvPr>
          <p:cNvSpPr txBox="1"/>
          <p:nvPr/>
        </p:nvSpPr>
        <p:spPr>
          <a:xfrm>
            <a:off x="129017" y="8237841"/>
            <a:ext cx="301420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Believing Rostow’s Theory, developed countries gave foreign aid to developing countries to spend on big development projects.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The </a:t>
            </a:r>
            <a:r>
              <a:rPr lang="en-GB" sz="1400" b="1" dirty="0">
                <a:latin typeface="Comic Sans MS" panose="030F0702030302020204" pitchFamily="66" charset="0"/>
              </a:rPr>
              <a:t>World Bank</a:t>
            </a:r>
            <a:r>
              <a:rPr lang="en-GB" sz="1400" dirty="0">
                <a:latin typeface="Comic Sans MS" panose="030F0702030302020204" pitchFamily="66" charset="0"/>
              </a:rPr>
              <a:t> was founded to sponsor them. E.g. Dams, railways.  </a:t>
            </a:r>
            <a:endParaRPr lang="en-GB" sz="1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3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9BFA-E35B-487F-96D9-B3D79211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Development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5E400-2915-4AF5-AE0E-F55E321639CF}"/>
              </a:ext>
            </a:extLst>
          </p:cNvPr>
          <p:cNvSpPr txBox="1"/>
          <p:nvPr/>
        </p:nvSpPr>
        <p:spPr>
          <a:xfrm>
            <a:off x="471486" y="1550771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Many of the development projects were expensive and didn’t benefit everyone...</a:t>
            </a:r>
            <a:endParaRPr lang="en-GB" sz="1400" i="1" dirty="0"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B44F1E-7FD1-44F0-ACD4-B3635710EE27}"/>
              </a:ext>
            </a:extLst>
          </p:cNvPr>
          <p:cNvSpPr/>
          <p:nvPr/>
        </p:nvSpPr>
        <p:spPr>
          <a:xfrm>
            <a:off x="471486" y="1159391"/>
            <a:ext cx="5915026" cy="358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KARIBA DAM, SOUTHERN AFRICA</a:t>
            </a:r>
          </a:p>
        </p:txBody>
      </p:sp>
      <p:pic>
        <p:nvPicPr>
          <p:cNvPr id="6" name="Picture 2" descr="BBC News | AFRICA | Flooding destroys Zambian crops">
            <a:extLst>
              <a:ext uri="{FF2B5EF4-FFF2-40B4-BE49-F238E27FC236}">
                <a16:creationId xmlns:a16="http://schemas.microsoft.com/office/drawing/2014/main" id="{AFF2EEBA-FC01-4C7C-B433-45C7F991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" y="2082786"/>
            <a:ext cx="2620057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E98C201-E80C-458F-86D0-5C68B53FBA0B}"/>
              </a:ext>
            </a:extLst>
          </p:cNvPr>
          <p:cNvSpPr txBox="1">
            <a:spLocks/>
          </p:cNvSpPr>
          <p:nvPr/>
        </p:nvSpPr>
        <p:spPr>
          <a:xfrm>
            <a:off x="3207655" y="2073991"/>
            <a:ext cx="3178855" cy="19827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u="sng" dirty="0">
                <a:latin typeface="Comic Sans MS" panose="030F0702030302020204" pitchFamily="66" charset="0"/>
              </a:rPr>
              <a:t>KEY FACTS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Built on the Zambezi River, Zambia.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Finished in 1960.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128m dam, creating the world’s largest man-made reservoir. 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Potential to supply electricity to over 1m homes in Zambia and Zimbabwe.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Came at huge costs!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D418889-7627-4A3C-984F-3A11A05A9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61666"/>
              </p:ext>
            </p:extLst>
          </p:nvPr>
        </p:nvGraphicFramePr>
        <p:xfrm>
          <a:off x="471484" y="4137595"/>
          <a:ext cx="5915026" cy="207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513">
                  <a:extLst>
                    <a:ext uri="{9D8B030D-6E8A-4147-A177-3AD203B41FA5}">
                      <a16:colId xmlns:a16="http://schemas.microsoft.com/office/drawing/2014/main" val="3542747762"/>
                    </a:ext>
                  </a:extLst>
                </a:gridCol>
                <a:gridCol w="2957513">
                  <a:extLst>
                    <a:ext uri="{9D8B030D-6E8A-4147-A177-3AD203B41FA5}">
                      <a16:colId xmlns:a16="http://schemas.microsoft.com/office/drawing/2014/main" val="4135935375"/>
                    </a:ext>
                  </a:extLst>
                </a:gridCol>
              </a:tblGrid>
              <a:tr h="33354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93920"/>
                  </a:ext>
                </a:extLst>
              </a:tr>
              <a:tr h="4612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Generates cheap, clean electricity for 1m homes.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cheap electricity has helped Zambia’s copper mining industry boom.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Lake Kariba supports 4000 fisherman and supplies fresh water for farming during droughts.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It was very expensive - $480m.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The skilled labour required came from France and Italy. Local workers did not benefit from most of the salary money.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6000 animals had to be moved in ‘Operation Noah’.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30,000 people had to be relocated.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8570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BFEE63-57B0-447E-81BC-4E8F2116CC7E}"/>
              </a:ext>
            </a:extLst>
          </p:cNvPr>
          <p:cNvCxnSpPr/>
          <p:nvPr/>
        </p:nvCxnSpPr>
        <p:spPr>
          <a:xfrm>
            <a:off x="471484" y="6363607"/>
            <a:ext cx="591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C490D-07F9-4915-8F29-967C4F288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14" r="1923"/>
          <a:stretch/>
        </p:blipFill>
        <p:spPr>
          <a:xfrm>
            <a:off x="86157" y="6465688"/>
            <a:ext cx="6685677" cy="34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3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626A-BD59-4A79-B321-29908188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Dependency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19B26-70BA-498B-A262-83E728795A23}"/>
              </a:ext>
            </a:extLst>
          </p:cNvPr>
          <p:cNvSpPr txBox="1"/>
          <p:nvPr/>
        </p:nvSpPr>
        <p:spPr>
          <a:xfrm>
            <a:off x="471487" y="1177289"/>
            <a:ext cx="591502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With large amounts of investment, many developing countries still had problems. People looked for alternative models of development. </a:t>
            </a:r>
            <a:endParaRPr lang="en-GB" sz="1400" i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00923-77F0-402C-B5A3-BA994C565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90" r="1127"/>
          <a:stretch/>
        </p:blipFill>
        <p:spPr>
          <a:xfrm>
            <a:off x="1258660" y="2793602"/>
            <a:ext cx="4340680" cy="1960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906A9F-522B-429A-B0EA-2D5CFCB98168}"/>
              </a:ext>
            </a:extLst>
          </p:cNvPr>
          <p:cNvSpPr/>
          <p:nvPr/>
        </p:nvSpPr>
        <p:spPr>
          <a:xfrm>
            <a:off x="186416" y="4753643"/>
            <a:ext cx="6485165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A dam is commissioned in a developing country.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developing country uses FDI / aid to pay.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A firm in a developed country is commissioned to design and build the dam.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High-skilled, highly-paid work is done by workers in developed countries.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Low-paid, low-skilled work is done by the developing countries.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Comic Sans MS" panose="030F0702030302020204" pitchFamily="66" charset="0"/>
              </a:rPr>
              <a:t>The developing country can’t develop a high skilled workforce and continues to be underdeveloped.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C884D7-3E93-462A-B914-5A63279C2BE9}"/>
              </a:ext>
            </a:extLst>
          </p:cNvPr>
          <p:cNvSpPr/>
          <p:nvPr/>
        </p:nvSpPr>
        <p:spPr>
          <a:xfrm>
            <a:off x="471487" y="1802443"/>
            <a:ext cx="5915026" cy="358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NEO-COLONIALISM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7DAC0-1186-467D-9C30-755573D2622E}"/>
              </a:ext>
            </a:extLst>
          </p:cNvPr>
          <p:cNvSpPr/>
          <p:nvPr/>
        </p:nvSpPr>
        <p:spPr>
          <a:xfrm>
            <a:off x="471487" y="2239118"/>
            <a:ext cx="5915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highlight>
                  <a:srgbClr val="00FFFF"/>
                </a:highlight>
                <a:latin typeface="Comic Sans MS" panose="030F0702030302020204" pitchFamily="66" charset="0"/>
              </a:rPr>
              <a:t>Neo-colonialism</a:t>
            </a:r>
            <a:r>
              <a:rPr lang="en-GB" sz="1400" dirty="0">
                <a:latin typeface="Comic Sans MS" panose="030F0702030302020204" pitchFamily="66" charset="0"/>
              </a:rPr>
              <a:t> = richer countries dominating poorer countries through ‘soft power’ – </a:t>
            </a:r>
            <a:r>
              <a:rPr lang="en-GB" sz="1400" dirty="0" err="1">
                <a:latin typeface="Comic Sans MS" panose="030F0702030302020204" pitchFamily="66" charset="0"/>
              </a:rPr>
              <a:t>ie</a:t>
            </a:r>
            <a:r>
              <a:rPr lang="en-GB" sz="1400" dirty="0">
                <a:latin typeface="Comic Sans MS" panose="030F0702030302020204" pitchFamily="66" charset="0"/>
              </a:rPr>
              <a:t>. controlling trade and business.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A252CC-DE7A-4E26-95B3-C92CEC540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000"/>
          <a:stretch/>
        </p:blipFill>
        <p:spPr>
          <a:xfrm>
            <a:off x="0" y="7287629"/>
            <a:ext cx="4398284" cy="249781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FC05-7798-4392-BB81-9B5F0B42218A}"/>
              </a:ext>
            </a:extLst>
          </p:cNvPr>
          <p:cNvSpPr/>
          <p:nvPr/>
        </p:nvSpPr>
        <p:spPr>
          <a:xfrm>
            <a:off x="471487" y="6878673"/>
            <a:ext cx="5915026" cy="3581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FRANK’S DEPENDENCY THEORY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983BCD-8E22-44DB-9A84-D76C5410FA0A}"/>
              </a:ext>
            </a:extLst>
          </p:cNvPr>
          <p:cNvCxnSpPr/>
          <p:nvPr/>
        </p:nvCxnSpPr>
        <p:spPr>
          <a:xfrm>
            <a:off x="471487" y="6827873"/>
            <a:ext cx="5915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779933-CC0A-4DB3-B130-1C59C215D473}"/>
              </a:ext>
            </a:extLst>
          </p:cNvPr>
          <p:cNvSpPr/>
          <p:nvPr/>
        </p:nvSpPr>
        <p:spPr>
          <a:xfrm>
            <a:off x="4616408" y="7346685"/>
            <a:ext cx="1965864" cy="23855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TALK LIKE A GEOGRAPHER</a:t>
            </a:r>
          </a:p>
          <a:p>
            <a:pPr algn="ctr"/>
            <a:r>
              <a:rPr lang="en-GB" sz="1200" dirty="0">
                <a:latin typeface="Comic Sans MS" panose="030F0702030302020204" pitchFamily="66" charset="0"/>
              </a:rPr>
              <a:t>When you are talking about development theories, remember to use balanced statements: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i="1" dirty="0">
                <a:latin typeface="Comic Sans MS" panose="030F0702030302020204" pitchFamily="66" charset="0"/>
              </a:rPr>
              <a:t>One might argue that..</a:t>
            </a:r>
          </a:p>
          <a:p>
            <a:r>
              <a:rPr lang="en-GB" sz="1200" i="1" dirty="0">
                <a:latin typeface="Comic Sans MS" panose="030F0702030302020204" pitchFamily="66" charset="0"/>
              </a:rPr>
              <a:t>Some might suggest that...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0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6" ma:contentTypeDescription="Create a new document." ma:contentTypeScope="" ma:versionID="f069b6af45b4aa22b27054607ccb302e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4a6b082dbbe60cbb943fc0831f2f078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A5EEB3-D6CF-4F32-89E3-9A0706E3E9D3}"/>
</file>

<file path=customXml/itemProps2.xml><?xml version="1.0" encoding="utf-8"?>
<ds:datastoreItem xmlns:ds="http://schemas.openxmlformats.org/officeDocument/2006/customXml" ds:itemID="{8E30993A-E7E9-47E7-871F-72B78B9F9317}"/>
</file>

<file path=customXml/itemProps3.xml><?xml version="1.0" encoding="utf-8"?>
<ds:datastoreItem xmlns:ds="http://schemas.openxmlformats.org/officeDocument/2006/customXml" ds:itemID="{664013C7-2885-4EF7-88BA-5352A4EBA541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363</TotalTime>
  <Words>698</Words>
  <Application>Microsoft Office PowerPoint</Application>
  <PresentationFormat>A4 Paper (210x297 mm)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1. Measuring Development</vt:lpstr>
      <vt:lpstr>2. Modernisation Theory</vt:lpstr>
      <vt:lpstr>3. Development Problems</vt:lpstr>
      <vt:lpstr>4. Dependency Theory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Perry</dc:creator>
  <cp:lastModifiedBy>Joe Perry</cp:lastModifiedBy>
  <cp:revision>78</cp:revision>
  <dcterms:created xsi:type="dcterms:W3CDTF">2020-05-11T08:48:51Z</dcterms:created>
  <dcterms:modified xsi:type="dcterms:W3CDTF">2020-06-30T09:41:04Z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