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snapToObjects="1">
      <p:cViewPr>
        <p:scale>
          <a:sx n="70" d="100"/>
          <a:sy n="70" d="100"/>
        </p:scale>
        <p:origin x="2144"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7A6E17A-33B7-404C-BD85-72EED39CC109}"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131588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6E17A-33B7-404C-BD85-72EED39CC109}"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1080268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6E17A-33B7-404C-BD85-72EED39CC109}"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21155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6E17A-33B7-404C-BD85-72EED39CC109}"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3344652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A6E17A-33B7-404C-BD85-72EED39CC109}"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399811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7A6E17A-33B7-404C-BD85-72EED39CC109}"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342912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7A6E17A-33B7-404C-BD85-72EED39CC109}" type="datetimeFigureOut">
              <a:rPr lang="en-GB" smtClean="0"/>
              <a:t>07/07/2020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299272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7A6E17A-33B7-404C-BD85-72EED39CC109}" type="datetimeFigureOut">
              <a:rPr lang="en-GB" smtClean="0"/>
              <a:t>07/07/2020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397053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6E17A-33B7-404C-BD85-72EED39CC109}" type="datetimeFigureOut">
              <a:rPr lang="en-GB" smtClean="0"/>
              <a:t>07/07/2020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26177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A6E17A-33B7-404C-BD85-72EED39CC109}"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152552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A6E17A-33B7-404C-BD85-72EED39CC109}"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2060D-D6CD-7740-B167-766B789E2113}" type="slidenum">
              <a:rPr lang="en-GB" smtClean="0"/>
              <a:t>‹#›</a:t>
            </a:fld>
            <a:endParaRPr lang="en-GB"/>
          </a:p>
        </p:txBody>
      </p:sp>
    </p:spTree>
    <p:extLst>
      <p:ext uri="{BB962C8B-B14F-4D97-AF65-F5344CB8AC3E}">
        <p14:creationId xmlns:p14="http://schemas.microsoft.com/office/powerpoint/2010/main" val="408958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7A6E17A-33B7-404C-BD85-72EED39CC109}" type="datetimeFigureOut">
              <a:rPr lang="en-GB" smtClean="0"/>
              <a:t>07/07/2020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F2060D-D6CD-7740-B167-766B789E2113}" type="slidenum">
              <a:rPr lang="en-GB" smtClean="0"/>
              <a:t>‹#›</a:t>
            </a:fld>
            <a:endParaRPr lang="en-GB"/>
          </a:p>
        </p:txBody>
      </p:sp>
    </p:spTree>
    <p:extLst>
      <p:ext uri="{BB962C8B-B14F-4D97-AF65-F5344CB8AC3E}">
        <p14:creationId xmlns:p14="http://schemas.microsoft.com/office/powerpoint/2010/main" val="3954299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F6A4B90-33FF-D945-B0FF-7249108FA9BE}"/>
              </a:ext>
            </a:extLst>
          </p:cNvPr>
          <p:cNvGraphicFramePr>
            <a:graphicFrameLocks noGrp="1"/>
          </p:cNvGraphicFramePr>
          <p:nvPr>
            <p:extLst>
              <p:ext uri="{D42A27DB-BD31-4B8C-83A1-F6EECF244321}">
                <p14:modId xmlns:p14="http://schemas.microsoft.com/office/powerpoint/2010/main" val="3530183766"/>
              </p:ext>
            </p:extLst>
          </p:nvPr>
        </p:nvGraphicFramePr>
        <p:xfrm>
          <a:off x="0" y="791412"/>
          <a:ext cx="6858000" cy="8352588"/>
        </p:xfrm>
        <a:graphic>
          <a:graphicData uri="http://schemas.openxmlformats.org/drawingml/2006/table">
            <a:tbl>
              <a:tblPr firstRow="1" bandRow="1">
                <a:tableStyleId>{5C22544A-7EE6-4342-B048-85BDC9FD1C3A}</a:tableStyleId>
              </a:tblPr>
              <a:tblGrid>
                <a:gridCol w="1596101">
                  <a:extLst>
                    <a:ext uri="{9D8B030D-6E8A-4147-A177-3AD203B41FA5}">
                      <a16:colId xmlns:a16="http://schemas.microsoft.com/office/drawing/2014/main" val="3722303443"/>
                    </a:ext>
                  </a:extLst>
                </a:gridCol>
                <a:gridCol w="5261899">
                  <a:extLst>
                    <a:ext uri="{9D8B030D-6E8A-4147-A177-3AD203B41FA5}">
                      <a16:colId xmlns:a16="http://schemas.microsoft.com/office/drawing/2014/main" val="513522709"/>
                    </a:ext>
                  </a:extLst>
                </a:gridCol>
              </a:tblGrid>
              <a:tr h="254313">
                <a:tc>
                  <a:txBody>
                    <a:bodyPr/>
                    <a:lstStyle/>
                    <a:p>
                      <a:r>
                        <a:rPr lang="en-GB" sz="1200" dirty="0"/>
                        <a:t>Keyword</a:t>
                      </a:r>
                    </a:p>
                  </a:txBody>
                  <a:tcPr/>
                </a:tc>
                <a:tc>
                  <a:txBody>
                    <a:bodyPr/>
                    <a:lstStyle/>
                    <a:p>
                      <a:r>
                        <a:rPr lang="en-GB" sz="1200" dirty="0"/>
                        <a:t>Definition </a:t>
                      </a:r>
                    </a:p>
                  </a:txBody>
                  <a:tcPr/>
                </a:tc>
                <a:extLst>
                  <a:ext uri="{0D108BD9-81ED-4DB2-BD59-A6C34878D82A}">
                    <a16:rowId xmlns:a16="http://schemas.microsoft.com/office/drawing/2014/main" val="3308088325"/>
                  </a:ext>
                </a:extLst>
              </a:tr>
              <a:tr h="254313">
                <a:tc>
                  <a:txBody>
                    <a:bodyPr/>
                    <a:lstStyle/>
                    <a:p>
                      <a:r>
                        <a:rPr lang="en-GB" sz="1200" b="0" dirty="0"/>
                        <a:t>Impact</a:t>
                      </a:r>
                    </a:p>
                  </a:txBody>
                  <a:tcPr/>
                </a:tc>
                <a:tc>
                  <a:txBody>
                    <a:bodyPr/>
                    <a:lstStyle/>
                    <a:p>
                      <a:r>
                        <a:rPr lang="en-GB" sz="1200" b="0" dirty="0"/>
                        <a:t>Something that will have a strong effect </a:t>
                      </a:r>
                    </a:p>
                  </a:txBody>
                  <a:tcPr/>
                </a:tc>
                <a:extLst>
                  <a:ext uri="{0D108BD9-81ED-4DB2-BD59-A6C34878D82A}">
                    <a16:rowId xmlns:a16="http://schemas.microsoft.com/office/drawing/2014/main" val="3188505663"/>
                  </a:ext>
                </a:extLst>
              </a:tr>
              <a:tr h="250202">
                <a:tc>
                  <a:txBody>
                    <a:bodyPr/>
                    <a:lstStyle/>
                    <a:p>
                      <a:r>
                        <a:rPr lang="en-GB" sz="1200" b="0"/>
                        <a:t>Short term impact </a:t>
                      </a:r>
                      <a:endParaRPr lang="en-GB" sz="1200" b="0" dirty="0"/>
                    </a:p>
                  </a:txBody>
                  <a:tcPr/>
                </a:tc>
                <a:tc>
                  <a:txBody>
                    <a:bodyPr/>
                    <a:lstStyle/>
                    <a:p>
                      <a:r>
                        <a:rPr lang="en-GB" sz="1200" b="0" i="0" u="none" strike="noStrike" kern="1200" dirty="0">
                          <a:solidFill>
                            <a:schemeClr val="dk1"/>
                          </a:solidFill>
                          <a:effectLst/>
                          <a:latin typeface="+mn-lt"/>
                          <a:ea typeface="+mn-ea"/>
                          <a:cs typeface="+mn-cs"/>
                        </a:rPr>
                        <a:t> a response in the days and weeks immediately after a disaster has happened</a:t>
                      </a:r>
                      <a:endParaRPr lang="en-GB" sz="1200" b="0" dirty="0"/>
                    </a:p>
                  </a:txBody>
                  <a:tcPr/>
                </a:tc>
                <a:extLst>
                  <a:ext uri="{0D108BD9-81ED-4DB2-BD59-A6C34878D82A}">
                    <a16:rowId xmlns:a16="http://schemas.microsoft.com/office/drawing/2014/main" val="4066539367"/>
                  </a:ext>
                </a:extLst>
              </a:tr>
              <a:tr h="254313">
                <a:tc>
                  <a:txBody>
                    <a:bodyPr/>
                    <a:lstStyle/>
                    <a:p>
                      <a:r>
                        <a:rPr lang="en-GB" sz="1200" b="0" dirty="0"/>
                        <a:t>Long term impact </a:t>
                      </a:r>
                    </a:p>
                  </a:txBody>
                  <a:tcPr/>
                </a:tc>
                <a:tc>
                  <a:txBody>
                    <a:bodyPr/>
                    <a:lstStyle/>
                    <a:p>
                      <a:r>
                        <a:rPr lang="en-GB" sz="1200" b="0" i="0" u="none" strike="noStrike" kern="1200" dirty="0">
                          <a:solidFill>
                            <a:schemeClr val="dk1"/>
                          </a:solidFill>
                          <a:effectLst/>
                          <a:latin typeface="+mn-lt"/>
                          <a:ea typeface="+mn-ea"/>
                          <a:cs typeface="+mn-cs"/>
                        </a:rPr>
                        <a:t>responses that go on for months and years after a disaster.</a:t>
                      </a:r>
                      <a:endParaRPr lang="en-GB" sz="1200" b="0" dirty="0"/>
                    </a:p>
                  </a:txBody>
                  <a:tcPr/>
                </a:tc>
                <a:extLst>
                  <a:ext uri="{0D108BD9-81ED-4DB2-BD59-A6C34878D82A}">
                    <a16:rowId xmlns:a16="http://schemas.microsoft.com/office/drawing/2014/main" val="999223326"/>
                  </a:ext>
                </a:extLst>
              </a:tr>
              <a:tr h="254313">
                <a:tc>
                  <a:txBody>
                    <a:bodyPr/>
                    <a:lstStyle/>
                    <a:p>
                      <a:r>
                        <a:rPr lang="en-GB" sz="1200" b="0" dirty="0"/>
                        <a:t>Social impact </a:t>
                      </a:r>
                    </a:p>
                  </a:txBody>
                  <a:tcPr/>
                </a:tc>
                <a:tc>
                  <a:txBody>
                    <a:bodyPr/>
                    <a:lstStyle/>
                    <a:p>
                      <a:r>
                        <a:rPr lang="en-GB" sz="1200" b="0" i="0" u="none" strike="noStrike" kern="1200" dirty="0">
                          <a:solidFill>
                            <a:schemeClr val="dk1"/>
                          </a:solidFill>
                          <a:effectLst/>
                          <a:latin typeface="+mn-lt"/>
                          <a:ea typeface="+mn-ea"/>
                          <a:cs typeface="+mn-cs"/>
                        </a:rPr>
                        <a:t>the impact on people</a:t>
                      </a:r>
                      <a:endParaRPr lang="en-GB" sz="1200" b="0" dirty="0"/>
                    </a:p>
                  </a:txBody>
                  <a:tcPr/>
                </a:tc>
                <a:extLst>
                  <a:ext uri="{0D108BD9-81ED-4DB2-BD59-A6C34878D82A}">
                    <a16:rowId xmlns:a16="http://schemas.microsoft.com/office/drawing/2014/main" val="3251008391"/>
                  </a:ext>
                </a:extLst>
              </a:tr>
              <a:tr h="254313">
                <a:tc>
                  <a:txBody>
                    <a:bodyPr/>
                    <a:lstStyle/>
                    <a:p>
                      <a:r>
                        <a:rPr lang="en-GB" sz="1200" b="0" dirty="0"/>
                        <a:t>Economic Impact </a:t>
                      </a:r>
                    </a:p>
                  </a:txBody>
                  <a:tcPr/>
                </a:tc>
                <a:tc>
                  <a:txBody>
                    <a:bodyPr/>
                    <a:lstStyle/>
                    <a:p>
                      <a:r>
                        <a:rPr lang="en-GB" sz="1200" b="0" dirty="0"/>
                        <a:t>The impact on the </a:t>
                      </a:r>
                      <a:r>
                        <a:rPr lang="en-GB" sz="1200" b="0" i="0" u="none" strike="noStrike" kern="1200" dirty="0">
                          <a:solidFill>
                            <a:schemeClr val="dk1"/>
                          </a:solidFill>
                          <a:effectLst/>
                          <a:latin typeface="+mn-lt"/>
                          <a:ea typeface="+mn-ea"/>
                          <a:cs typeface="+mn-cs"/>
                        </a:rPr>
                        <a:t>wealth of an area</a:t>
                      </a:r>
                      <a:endParaRPr lang="en-GB" sz="1200" b="0" dirty="0"/>
                    </a:p>
                  </a:txBody>
                  <a:tcPr/>
                </a:tc>
                <a:extLst>
                  <a:ext uri="{0D108BD9-81ED-4DB2-BD59-A6C34878D82A}">
                    <a16:rowId xmlns:a16="http://schemas.microsoft.com/office/drawing/2014/main" val="1551864332"/>
                  </a:ext>
                </a:extLst>
              </a:tr>
              <a:tr h="250202">
                <a:tc>
                  <a:txBody>
                    <a:bodyPr/>
                    <a:lstStyle/>
                    <a:p>
                      <a:r>
                        <a:rPr lang="en-GB" sz="1200" b="0" dirty="0"/>
                        <a:t>Environmental impact </a:t>
                      </a:r>
                    </a:p>
                  </a:txBody>
                  <a:tcPr/>
                </a:tc>
                <a:tc>
                  <a:txBody>
                    <a:bodyPr/>
                    <a:lstStyle/>
                    <a:p>
                      <a:r>
                        <a:rPr lang="en-GB" sz="1200" b="0" i="0" u="none" strike="noStrike" kern="1200" dirty="0">
                          <a:solidFill>
                            <a:schemeClr val="dk1"/>
                          </a:solidFill>
                          <a:effectLst/>
                          <a:latin typeface="+mn-lt"/>
                          <a:ea typeface="+mn-ea"/>
                          <a:cs typeface="+mn-cs"/>
                        </a:rPr>
                        <a:t>the impact on the landscape</a:t>
                      </a:r>
                      <a:endParaRPr lang="en-GB" sz="1200" b="0" dirty="0"/>
                    </a:p>
                  </a:txBody>
                  <a:tcPr/>
                </a:tc>
                <a:extLst>
                  <a:ext uri="{0D108BD9-81ED-4DB2-BD59-A6C34878D82A}">
                    <a16:rowId xmlns:a16="http://schemas.microsoft.com/office/drawing/2014/main" val="2070688340"/>
                  </a:ext>
                </a:extLst>
              </a:tr>
              <a:tr h="583806">
                <a:tc>
                  <a:txBody>
                    <a:bodyPr/>
                    <a:lstStyle/>
                    <a:p>
                      <a:r>
                        <a:rPr lang="en-GB" sz="1200" b="0" dirty="0"/>
                        <a:t>Vulnerability </a:t>
                      </a:r>
                    </a:p>
                  </a:txBody>
                  <a:tcPr/>
                </a:tc>
                <a:tc>
                  <a:txBody>
                    <a:bodyPr/>
                    <a:lstStyle/>
                    <a:p>
                      <a:r>
                        <a:rPr lang="en-GB" sz="1200" b="0" dirty="0"/>
                        <a:t>a measure of the extent to which a community, structure, service or geographical area is likely to be damaged or disrupted, on account of its nature or location, by the impact of a particular disaster hazard</a:t>
                      </a:r>
                    </a:p>
                  </a:txBody>
                  <a:tcPr/>
                </a:tc>
                <a:extLst>
                  <a:ext uri="{0D108BD9-81ED-4DB2-BD59-A6C34878D82A}">
                    <a16:rowId xmlns:a16="http://schemas.microsoft.com/office/drawing/2014/main" val="2579846221"/>
                  </a:ext>
                </a:extLst>
              </a:tr>
              <a:tr h="583806">
                <a:tc>
                  <a:txBody>
                    <a:bodyPr/>
                    <a:lstStyle/>
                    <a:p>
                      <a:r>
                        <a:rPr lang="en-GB" sz="1200" b="0" dirty="0"/>
                        <a:t>Social vulnerability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t>is the likelihood that people and the way they live will be harmed by a natural hazard e.g. not having the money to spend on a good quality house </a:t>
                      </a:r>
                    </a:p>
                    <a:p>
                      <a:endParaRPr lang="en-GB" sz="1200" b="0" dirty="0"/>
                    </a:p>
                  </a:txBody>
                  <a:tcPr/>
                </a:tc>
                <a:extLst>
                  <a:ext uri="{0D108BD9-81ED-4DB2-BD59-A6C34878D82A}">
                    <a16:rowId xmlns:a16="http://schemas.microsoft.com/office/drawing/2014/main" val="1165800599"/>
                  </a:ext>
                </a:extLst>
              </a:tr>
              <a:tr h="750608">
                <a:tc>
                  <a:txBody>
                    <a:bodyPr/>
                    <a:lstStyle/>
                    <a:p>
                      <a:r>
                        <a:rPr lang="en-US" sz="1200" b="0" dirty="0"/>
                        <a:t>Economic Vulnerability </a:t>
                      </a:r>
                      <a:endParaRPr lang="en-GB" sz="1200" b="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is the effect money and development has on the vulnerability of a country to natural hazards i.e. the country not having funds to educate their population on the hazards and how to protect themselves. </a:t>
                      </a:r>
                    </a:p>
                    <a:p>
                      <a:endParaRPr lang="en-GB" sz="1200" b="0" dirty="0"/>
                    </a:p>
                  </a:txBody>
                  <a:tcPr/>
                </a:tc>
                <a:extLst>
                  <a:ext uri="{0D108BD9-81ED-4DB2-BD59-A6C34878D82A}">
                    <a16:rowId xmlns:a16="http://schemas.microsoft.com/office/drawing/2014/main" val="761629515"/>
                  </a:ext>
                </a:extLst>
              </a:tr>
              <a:tr h="417005">
                <a:tc>
                  <a:txBody>
                    <a:bodyPr/>
                    <a:lstStyle/>
                    <a:p>
                      <a:r>
                        <a:rPr lang="en-US" sz="1200" b="0" dirty="0"/>
                        <a:t>Environmental</a:t>
                      </a:r>
                      <a:endParaRPr lang="en-GB" sz="1200" b="0" dirty="0"/>
                    </a:p>
                  </a:txBody>
                  <a:tcPr/>
                </a:tc>
                <a:tc>
                  <a:txBody>
                    <a:bodyPr/>
                    <a:lstStyle/>
                    <a:p>
                      <a:r>
                        <a:rPr lang="en-US" sz="1200" b="0" dirty="0"/>
                        <a:t>is the influence the natural landscape on the vulnerability to natural hazards i.e. being on a plate boundary.</a:t>
                      </a:r>
                      <a:endParaRPr lang="en-GB" sz="1200" b="0" dirty="0"/>
                    </a:p>
                  </a:txBody>
                  <a:tcPr/>
                </a:tc>
                <a:extLst>
                  <a:ext uri="{0D108BD9-81ED-4DB2-BD59-A6C34878D82A}">
                    <a16:rowId xmlns:a16="http://schemas.microsoft.com/office/drawing/2014/main" val="619389327"/>
                  </a:ext>
                </a:extLst>
              </a:tr>
              <a:tr h="254313">
                <a:tc>
                  <a:txBody>
                    <a:bodyPr/>
                    <a:lstStyle/>
                    <a:p>
                      <a:r>
                        <a:rPr lang="en-GB" sz="1200" b="0" dirty="0"/>
                        <a:t>Prediction </a:t>
                      </a:r>
                    </a:p>
                  </a:txBody>
                  <a:tcPr/>
                </a:tc>
                <a:tc>
                  <a:txBody>
                    <a:bodyPr/>
                    <a:lstStyle/>
                    <a:p>
                      <a:r>
                        <a:rPr lang="en-GB" sz="1200" b="0" dirty="0"/>
                        <a:t>The countries ability to know when a natural hazard will happen</a:t>
                      </a:r>
                    </a:p>
                  </a:txBody>
                  <a:tcPr/>
                </a:tc>
                <a:extLst>
                  <a:ext uri="{0D108BD9-81ED-4DB2-BD59-A6C34878D82A}">
                    <a16:rowId xmlns:a16="http://schemas.microsoft.com/office/drawing/2014/main" val="214311816"/>
                  </a:ext>
                </a:extLst>
              </a:tr>
              <a:tr h="417005">
                <a:tc>
                  <a:txBody>
                    <a:bodyPr/>
                    <a:lstStyle/>
                    <a:p>
                      <a:r>
                        <a:rPr lang="en-GB" sz="1200" b="0" dirty="0"/>
                        <a:t>Protection </a:t>
                      </a:r>
                    </a:p>
                  </a:txBody>
                  <a:tcPr/>
                </a:tc>
                <a:tc>
                  <a:txBody>
                    <a:bodyPr/>
                    <a:lstStyle/>
                    <a:p>
                      <a:r>
                        <a:rPr lang="en-GB" sz="1200" b="0" dirty="0"/>
                        <a:t>The countries ability to make sure buildings and people are safe from the natural disaster </a:t>
                      </a:r>
                    </a:p>
                  </a:txBody>
                  <a:tcPr/>
                </a:tc>
                <a:extLst>
                  <a:ext uri="{0D108BD9-81ED-4DB2-BD59-A6C34878D82A}">
                    <a16:rowId xmlns:a16="http://schemas.microsoft.com/office/drawing/2014/main" val="2593137986"/>
                  </a:ext>
                </a:extLst>
              </a:tr>
              <a:tr h="265748">
                <a:tc>
                  <a:txBody>
                    <a:bodyPr/>
                    <a:lstStyle/>
                    <a:p>
                      <a:r>
                        <a:rPr lang="en-GB" sz="1200" b="0" dirty="0"/>
                        <a:t>Preparation </a:t>
                      </a:r>
                    </a:p>
                  </a:txBody>
                  <a:tcPr/>
                </a:tc>
                <a:tc>
                  <a:txBody>
                    <a:bodyPr/>
                    <a:lstStyle/>
                    <a:p>
                      <a:r>
                        <a:rPr lang="en-GB" sz="1200" b="0" dirty="0"/>
                        <a:t>Making sure everybody is ready for the natural disaster i.e. earthquake drills. </a:t>
                      </a:r>
                    </a:p>
                  </a:txBody>
                  <a:tcPr/>
                </a:tc>
                <a:extLst>
                  <a:ext uri="{0D108BD9-81ED-4DB2-BD59-A6C34878D82A}">
                    <a16:rowId xmlns:a16="http://schemas.microsoft.com/office/drawing/2014/main" val="292681686"/>
                  </a:ext>
                </a:extLst>
              </a:tr>
              <a:tr h="650527">
                <a:tc>
                  <a:txBody>
                    <a:bodyPr/>
                    <a:lstStyle/>
                    <a:p>
                      <a:r>
                        <a:rPr lang="en-GB" sz="1200" b="0" dirty="0"/>
                        <a:t>Response</a:t>
                      </a:r>
                    </a:p>
                  </a:txBody>
                  <a:tcPr/>
                </a:tc>
                <a:tc>
                  <a:txBody>
                    <a:bodyPr/>
                    <a:lstStyle/>
                    <a:p>
                      <a:r>
                        <a:rPr lang="en-GB" sz="1200" b="0" i="0" u="none" strike="noStrike" dirty="0">
                          <a:solidFill>
                            <a:srgbClr val="231F20"/>
                          </a:solidFill>
                          <a:effectLst/>
                        </a:rPr>
                        <a:t>are how countries react to an natural disaster</a:t>
                      </a:r>
                      <a:endParaRPr lang="en-GB" sz="1200" b="0" dirty="0"/>
                    </a:p>
                  </a:txBody>
                  <a:tcPr/>
                </a:tc>
                <a:extLst>
                  <a:ext uri="{0D108BD9-81ED-4DB2-BD59-A6C34878D82A}">
                    <a16:rowId xmlns:a16="http://schemas.microsoft.com/office/drawing/2014/main" val="1930169008"/>
                  </a:ext>
                </a:extLst>
              </a:tr>
              <a:tr h="870382">
                <a:tc>
                  <a:txBody>
                    <a:bodyPr/>
                    <a:lstStyle/>
                    <a:p>
                      <a:r>
                        <a:rPr lang="en-GB" sz="1200" b="0" dirty="0"/>
                        <a:t>Short term response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t>a response in the days and weeks immediately after a disaster has happened and involve search and rescue and helping the injured.</a:t>
                      </a:r>
                    </a:p>
                    <a:p>
                      <a:endParaRPr lang="en-GB" sz="1200" b="0" dirty="0"/>
                    </a:p>
                  </a:txBody>
                  <a:tcPr/>
                </a:tc>
                <a:extLst>
                  <a:ext uri="{0D108BD9-81ED-4DB2-BD59-A6C34878D82A}">
                    <a16:rowId xmlns:a16="http://schemas.microsoft.com/office/drawing/2014/main" val="3473182636"/>
                  </a:ext>
                </a:extLst>
              </a:tr>
              <a:tr h="550981">
                <a:tc>
                  <a:txBody>
                    <a:bodyPr/>
                    <a:lstStyle/>
                    <a:p>
                      <a:r>
                        <a:rPr lang="en-GB" sz="1200" b="0" dirty="0"/>
                        <a:t>Long term response </a:t>
                      </a:r>
                    </a:p>
                  </a:txBody>
                  <a:tcPr/>
                </a:tc>
                <a:tc>
                  <a:txBody>
                    <a:bodyPr/>
                    <a:lstStyle/>
                    <a:p>
                      <a:r>
                        <a:rPr lang="en-GB" sz="1200" b="0" dirty="0"/>
                        <a:t>responses that go on for months and years after a disaster. It involves rebuilding destroyed houses, schools, hospitals</a:t>
                      </a:r>
                    </a:p>
                  </a:txBody>
                  <a:tcPr/>
                </a:tc>
                <a:extLst>
                  <a:ext uri="{0D108BD9-81ED-4DB2-BD59-A6C34878D82A}">
                    <a16:rowId xmlns:a16="http://schemas.microsoft.com/office/drawing/2014/main" val="2136197532"/>
                  </a:ext>
                </a:extLst>
              </a:tr>
              <a:tr h="794298">
                <a:tc>
                  <a:txBody>
                    <a:bodyPr/>
                    <a:lstStyle/>
                    <a:p>
                      <a:r>
                        <a:rPr lang="en-GB" sz="1200" b="0" dirty="0">
                          <a:solidFill>
                            <a:srgbClr val="222222"/>
                          </a:solidFill>
                        </a:rPr>
                        <a:t>International Organisation </a:t>
                      </a:r>
                      <a:endParaRPr lang="en-GB" sz="1200" b="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rgbClr val="222222"/>
                          </a:solidFill>
                        </a:rPr>
                        <a:t>is an organisation established by a treaty or other instrument governed by international law and possessing its own international legal personality, such as the United Nations, the World Health Organization and NATO.</a:t>
                      </a:r>
                    </a:p>
                  </a:txBody>
                  <a:tcPr/>
                </a:tc>
                <a:extLst>
                  <a:ext uri="{0D108BD9-81ED-4DB2-BD59-A6C34878D82A}">
                    <a16:rowId xmlns:a16="http://schemas.microsoft.com/office/drawing/2014/main" val="6106234"/>
                  </a:ext>
                </a:extLst>
              </a:tr>
            </a:tbl>
          </a:graphicData>
        </a:graphic>
      </p:graphicFrame>
      <p:sp>
        <p:nvSpPr>
          <p:cNvPr id="3" name="TextBox 2">
            <a:extLst>
              <a:ext uri="{FF2B5EF4-FFF2-40B4-BE49-F238E27FC236}">
                <a16:creationId xmlns:a16="http://schemas.microsoft.com/office/drawing/2014/main" id="{83211ACC-FEC1-214C-83DD-BCE7803B2594}"/>
              </a:ext>
            </a:extLst>
          </p:cNvPr>
          <p:cNvSpPr txBox="1"/>
          <p:nvPr/>
        </p:nvSpPr>
        <p:spPr>
          <a:xfrm>
            <a:off x="0" y="0"/>
            <a:ext cx="68580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4000" dirty="0"/>
              <a:t>Year 9 HT1- Natural Disasters </a:t>
            </a:r>
          </a:p>
        </p:txBody>
      </p:sp>
    </p:spTree>
    <p:extLst>
      <p:ext uri="{BB962C8B-B14F-4D97-AF65-F5344CB8AC3E}">
        <p14:creationId xmlns:p14="http://schemas.microsoft.com/office/powerpoint/2010/main" val="244764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08BC3-D08D-1949-A683-79CF58A646E1}"/>
              </a:ext>
            </a:extLst>
          </p:cNvPr>
          <p:cNvSpPr>
            <a:spLocks noGrp="1"/>
          </p:cNvSpPr>
          <p:nvPr>
            <p:ph type="title"/>
          </p:nvPr>
        </p:nvSpPr>
        <p:spPr>
          <a:xfrm>
            <a:off x="0" y="0"/>
            <a:ext cx="6858000" cy="76809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GB" sz="4000" b="1" u="sng" dirty="0">
                <a:latin typeface="+mn-lt"/>
              </a:rPr>
              <a:t>Earthquake Case studies</a:t>
            </a:r>
          </a:p>
        </p:txBody>
      </p:sp>
      <p:sp>
        <p:nvSpPr>
          <p:cNvPr id="3" name="Text Placeholder 2">
            <a:extLst>
              <a:ext uri="{FF2B5EF4-FFF2-40B4-BE49-F238E27FC236}">
                <a16:creationId xmlns:a16="http://schemas.microsoft.com/office/drawing/2014/main" id="{9416A324-689B-C445-8498-76FF881114ED}"/>
              </a:ext>
            </a:extLst>
          </p:cNvPr>
          <p:cNvSpPr>
            <a:spLocks noGrp="1"/>
          </p:cNvSpPr>
          <p:nvPr>
            <p:ph type="body" idx="1"/>
          </p:nvPr>
        </p:nvSpPr>
        <p:spPr>
          <a:xfrm>
            <a:off x="-1" y="768096"/>
            <a:ext cx="6836569" cy="487172"/>
          </a:xfrm>
        </p:spPr>
        <p:style>
          <a:lnRef idx="1">
            <a:schemeClr val="accent3"/>
          </a:lnRef>
          <a:fillRef idx="2">
            <a:schemeClr val="accent3"/>
          </a:fillRef>
          <a:effectRef idx="1">
            <a:schemeClr val="accent3"/>
          </a:effectRef>
          <a:fontRef idx="minor">
            <a:schemeClr val="dk1"/>
          </a:fontRef>
        </p:style>
        <p:txBody>
          <a:bodyPr/>
          <a:lstStyle/>
          <a:p>
            <a:pPr algn="ctr"/>
            <a:r>
              <a:rPr lang="en-GB" dirty="0"/>
              <a:t>Nepal 2015</a:t>
            </a:r>
          </a:p>
        </p:txBody>
      </p:sp>
      <p:sp>
        <p:nvSpPr>
          <p:cNvPr id="7" name="Rectangle 6">
            <a:extLst>
              <a:ext uri="{FF2B5EF4-FFF2-40B4-BE49-F238E27FC236}">
                <a16:creationId xmlns:a16="http://schemas.microsoft.com/office/drawing/2014/main" id="{7D96D994-772A-5E43-997A-F083B5E3B0C7}"/>
              </a:ext>
            </a:extLst>
          </p:cNvPr>
          <p:cNvSpPr/>
          <p:nvPr/>
        </p:nvSpPr>
        <p:spPr>
          <a:xfrm>
            <a:off x="-21432" y="1273557"/>
            <a:ext cx="6879432"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When</a:t>
            </a:r>
            <a:r>
              <a:rPr lang="en-GB" sz="1200" dirty="0">
                <a:latin typeface="Calibri" panose="020F0502020204030204" pitchFamily="34" charset="0"/>
                <a:ea typeface="Calibri" panose="020F0502020204030204" pitchFamily="34" charset="0"/>
                <a:cs typeface="Times New Roman" panose="02020603050405020304" pitchFamily="18" charset="0"/>
              </a:rPr>
              <a:t>: 25.4.2015 @ 11.56am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Magnitude:</a:t>
            </a:r>
            <a:r>
              <a:rPr lang="en-GB" sz="1200" dirty="0">
                <a:latin typeface="Calibri" panose="020F0502020204030204" pitchFamily="34" charset="0"/>
                <a:ea typeface="Calibri" panose="020F0502020204030204" pitchFamily="34" charset="0"/>
                <a:cs typeface="Times New Roman" panose="02020603050405020304" pitchFamily="18" charset="0"/>
              </a:rPr>
              <a:t> 7.8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Deaths</a:t>
            </a:r>
            <a:r>
              <a:rPr lang="en-GB" sz="1200" dirty="0">
                <a:latin typeface="Calibri" panose="020F0502020204030204" pitchFamily="34" charset="0"/>
                <a:ea typeface="Calibri" panose="020F0502020204030204" pitchFamily="34" charset="0"/>
                <a:cs typeface="Times New Roman" panose="02020603050405020304" pitchFamily="18" charset="0"/>
              </a:rPr>
              <a:t>: 8632</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Injured:</a:t>
            </a:r>
            <a:r>
              <a:rPr lang="en-GB" sz="1200" dirty="0">
                <a:latin typeface="Calibri" panose="020F0502020204030204" pitchFamily="34" charset="0"/>
                <a:ea typeface="Calibri" panose="020F0502020204030204" pitchFamily="34" charset="0"/>
                <a:cs typeface="Times New Roman" panose="02020603050405020304" pitchFamily="18" charset="0"/>
              </a:rPr>
              <a:t> 19009</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Homeless</a:t>
            </a:r>
            <a:r>
              <a:rPr lang="en-GB" sz="1200" dirty="0">
                <a:latin typeface="Calibri" panose="020F0502020204030204" pitchFamily="34" charset="0"/>
                <a:ea typeface="Calibri" panose="020F0502020204030204" pitchFamily="34" charset="0"/>
                <a:cs typeface="Times New Roman" panose="02020603050405020304" pitchFamily="18" charset="0"/>
              </a:rPr>
              <a:t>: 3.5 Million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Damage:</a:t>
            </a:r>
            <a:r>
              <a:rPr lang="en-GB" sz="1200" dirty="0">
                <a:latin typeface="Calibri" panose="020F0502020204030204" pitchFamily="34" charset="0"/>
                <a:ea typeface="Calibri" panose="020F0502020204030204" pitchFamily="34" charset="0"/>
                <a:cs typeface="Times New Roman" panose="02020603050405020304" pitchFamily="18" charset="0"/>
              </a:rPr>
              <a:t> $10 bn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GDP per capita</a:t>
            </a:r>
            <a:r>
              <a:rPr lang="en-GB" sz="1200" dirty="0">
                <a:latin typeface="Calibri" panose="020F0502020204030204" pitchFamily="34" charset="0"/>
                <a:ea typeface="Calibri" panose="020F0502020204030204" pitchFamily="34" charset="0"/>
                <a:cs typeface="Times New Roman" panose="02020603050405020304" pitchFamily="18" charset="0"/>
              </a:rPr>
              <a:t>: $1034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63C402AD-76EF-F64D-BD5E-EB212ECB5307}"/>
              </a:ext>
            </a:extLst>
          </p:cNvPr>
          <p:cNvSpPr/>
          <p:nvPr/>
        </p:nvSpPr>
        <p:spPr>
          <a:xfrm>
            <a:off x="-21432" y="2676841"/>
            <a:ext cx="68580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200" b="1" dirty="0">
                <a:solidFill>
                  <a:srgbClr val="231F20"/>
                </a:solidFill>
              </a:rPr>
              <a:t>Impacts on Infrastructure</a:t>
            </a:r>
          </a:p>
          <a:p>
            <a:pPr>
              <a:buFont typeface="Arial" panose="020B0604020202020204" pitchFamily="34" charset="0"/>
              <a:buChar char="•"/>
            </a:pPr>
            <a:r>
              <a:rPr lang="en-GB" sz="1200" dirty="0">
                <a:solidFill>
                  <a:srgbClr val="231F20"/>
                </a:solidFill>
              </a:rPr>
              <a:t>Centuries-old buildings were destroyed at UNESCO World Heritage sites in the Kathmandu Valley, including some at the </a:t>
            </a:r>
            <a:r>
              <a:rPr lang="en-GB" sz="1200" dirty="0" err="1">
                <a:solidFill>
                  <a:srgbClr val="231F20"/>
                </a:solidFill>
              </a:rPr>
              <a:t>Changu</a:t>
            </a:r>
            <a:r>
              <a:rPr lang="en-GB" sz="1200" dirty="0">
                <a:solidFill>
                  <a:srgbClr val="231F20"/>
                </a:solidFill>
              </a:rPr>
              <a:t> Narayan Temple and the </a:t>
            </a:r>
            <a:r>
              <a:rPr lang="en-GB" sz="1200" dirty="0" err="1">
                <a:solidFill>
                  <a:srgbClr val="231F20"/>
                </a:solidFill>
              </a:rPr>
              <a:t>Dharahara</a:t>
            </a:r>
            <a:r>
              <a:rPr lang="en-GB" sz="1200" dirty="0">
                <a:solidFill>
                  <a:srgbClr val="231F20"/>
                </a:solidFill>
              </a:rPr>
              <a:t> Tower.</a:t>
            </a:r>
          </a:p>
          <a:p>
            <a:pPr>
              <a:buFont typeface="Arial" panose="020B0604020202020204" pitchFamily="34" charset="0"/>
              <a:buChar char="•"/>
            </a:pPr>
            <a:r>
              <a:rPr lang="en-GB" sz="1200" dirty="0">
                <a:solidFill>
                  <a:srgbClr val="231F20"/>
                </a:solidFill>
              </a:rPr>
              <a:t>Thousands of houses were destroyed across many districts of the country</a:t>
            </a:r>
            <a:endParaRPr lang="en-GB" sz="1200" b="0" i="0" u="none" strike="noStrike" dirty="0">
              <a:solidFill>
                <a:srgbClr val="231F20"/>
              </a:solidFill>
              <a:effectLst/>
            </a:endParaRPr>
          </a:p>
        </p:txBody>
      </p:sp>
      <p:sp>
        <p:nvSpPr>
          <p:cNvPr id="18" name="Rectangle 17">
            <a:extLst>
              <a:ext uri="{FF2B5EF4-FFF2-40B4-BE49-F238E27FC236}">
                <a16:creationId xmlns:a16="http://schemas.microsoft.com/office/drawing/2014/main" id="{404CD28D-9199-A442-9D7C-20B8FA1E40BF}"/>
              </a:ext>
            </a:extLst>
          </p:cNvPr>
          <p:cNvSpPr/>
          <p:nvPr/>
        </p:nvSpPr>
        <p:spPr>
          <a:xfrm>
            <a:off x="-21432" y="3536375"/>
            <a:ext cx="6879432"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200" b="1" dirty="0">
                <a:solidFill>
                  <a:srgbClr val="231F20"/>
                </a:solidFill>
              </a:rPr>
              <a:t>Social and economic Impacts </a:t>
            </a:r>
          </a:p>
          <a:p>
            <a:pPr>
              <a:buFont typeface="Arial" panose="020B0604020202020204" pitchFamily="34" charset="0"/>
              <a:buChar char="•"/>
            </a:pPr>
            <a:r>
              <a:rPr lang="en-GB" sz="1200" dirty="0">
                <a:solidFill>
                  <a:srgbClr val="231F20"/>
                </a:solidFill>
              </a:rPr>
              <a:t>8,632 dead and 19,009 injured.</a:t>
            </a:r>
          </a:p>
          <a:p>
            <a:pPr>
              <a:buFont typeface="Arial" panose="020B0604020202020204" pitchFamily="34" charset="0"/>
              <a:buChar char="•"/>
            </a:pPr>
            <a:r>
              <a:rPr lang="en-GB" sz="1200" dirty="0">
                <a:solidFill>
                  <a:srgbClr val="231F20"/>
                </a:solidFill>
              </a:rPr>
              <a:t>It was the worst earthquake in Nepal in more than 80 years.</a:t>
            </a:r>
          </a:p>
          <a:p>
            <a:pPr>
              <a:buFont typeface="Arial" panose="020B0604020202020204" pitchFamily="34" charset="0"/>
              <a:buChar char="•"/>
            </a:pPr>
            <a:r>
              <a:rPr lang="en-GB" sz="1200" dirty="0">
                <a:solidFill>
                  <a:srgbClr val="231F20"/>
                </a:solidFill>
              </a:rPr>
              <a:t>Temperatures dip in Nepal at night, and people chose to sleep outside due to aftershocks or the possibility of houses collapsing.</a:t>
            </a:r>
          </a:p>
          <a:p>
            <a:pPr>
              <a:buFont typeface="Arial" panose="020B0604020202020204" pitchFamily="34" charset="0"/>
              <a:buChar char="•"/>
            </a:pPr>
            <a:r>
              <a:rPr lang="en-GB" sz="1200" dirty="0">
                <a:solidFill>
                  <a:srgbClr val="231F20"/>
                </a:solidFill>
              </a:rPr>
              <a:t>Hundreds of thousands of people were made homeless with entire villages flattened.</a:t>
            </a:r>
          </a:p>
          <a:p>
            <a:pPr>
              <a:buFont typeface="Arial" panose="020B0604020202020204" pitchFamily="34" charset="0"/>
              <a:buChar char="•"/>
            </a:pPr>
            <a:r>
              <a:rPr lang="en-GB" sz="1200" dirty="0">
                <a:solidFill>
                  <a:srgbClr val="231F20"/>
                </a:solidFill>
              </a:rPr>
              <a:t>1.7 million children had been driven out into the open.</a:t>
            </a:r>
          </a:p>
          <a:p>
            <a:pPr>
              <a:buFont typeface="Arial" panose="020B0604020202020204" pitchFamily="34" charset="0"/>
              <a:buChar char="•"/>
            </a:pPr>
            <a:r>
              <a:rPr lang="en-GB" sz="1200" dirty="0">
                <a:solidFill>
                  <a:srgbClr val="231F20"/>
                </a:solidFill>
              </a:rPr>
              <a:t>Harvests were reduced or lost that season.</a:t>
            </a:r>
          </a:p>
          <a:p>
            <a:pPr>
              <a:buFont typeface="Arial" panose="020B0604020202020204" pitchFamily="34" charset="0"/>
              <a:buChar char="•"/>
            </a:pPr>
            <a:r>
              <a:rPr lang="en-GB" sz="1200" dirty="0">
                <a:solidFill>
                  <a:srgbClr val="231F20"/>
                </a:solidFill>
              </a:rPr>
              <a:t>The United States Geological Survey (USGS) initially estimated economic losses at nine per cent to 50 per cent of gross domestic product (GDP), with a best guess of 35 per cent.</a:t>
            </a:r>
          </a:p>
          <a:p>
            <a:pPr>
              <a:buFont typeface="Arial" panose="020B0604020202020204" pitchFamily="34" charset="0"/>
              <a:buChar char="•"/>
            </a:pPr>
            <a:r>
              <a:rPr lang="en-GB" sz="1200" dirty="0">
                <a:solidFill>
                  <a:srgbClr val="231F20"/>
                </a:solidFill>
              </a:rPr>
              <a:t>Short term loss of tourist revenue, a major industry in Nepal.</a:t>
            </a:r>
          </a:p>
          <a:p>
            <a:pPr>
              <a:buFont typeface="Arial" panose="020B0604020202020204" pitchFamily="34" charset="0"/>
              <a:buChar char="•"/>
            </a:pPr>
            <a:r>
              <a:rPr lang="en-GB" sz="1200" dirty="0">
                <a:solidFill>
                  <a:srgbClr val="231F20"/>
                </a:solidFill>
              </a:rPr>
              <a:t>The earthquake triggered an avalanche on Mount Everest, killing approximately 20 people. Estimates put the number of trekkers and climbers at Base Camp at the time of the quake at up to 1000.</a:t>
            </a:r>
          </a:p>
          <a:p>
            <a:pPr>
              <a:buFont typeface="Arial" panose="020B0604020202020204" pitchFamily="34" charset="0"/>
              <a:buChar char="•"/>
            </a:pPr>
            <a:r>
              <a:rPr lang="en-GB" sz="1200" dirty="0">
                <a:solidFill>
                  <a:srgbClr val="231F20"/>
                </a:solidFill>
              </a:rPr>
              <a:t>The steep valleys of the area suffered many landslides, the village of </a:t>
            </a:r>
            <a:r>
              <a:rPr lang="en-GB" sz="1200" dirty="0" err="1">
                <a:solidFill>
                  <a:srgbClr val="231F20"/>
                </a:solidFill>
              </a:rPr>
              <a:t>Ghodatabela</a:t>
            </a:r>
            <a:r>
              <a:rPr lang="en-GB" sz="1200" dirty="0">
                <a:solidFill>
                  <a:srgbClr val="231F20"/>
                </a:solidFill>
              </a:rPr>
              <a:t> was covered, killing 250 people.</a:t>
            </a:r>
            <a:endParaRPr lang="en-GB" sz="1200" b="0" i="0" u="none" strike="noStrike" dirty="0">
              <a:solidFill>
                <a:srgbClr val="231F20"/>
              </a:solidFill>
              <a:effectLst/>
            </a:endParaRPr>
          </a:p>
        </p:txBody>
      </p:sp>
      <p:sp>
        <p:nvSpPr>
          <p:cNvPr id="19" name="Rectangle 18">
            <a:extLst>
              <a:ext uri="{FF2B5EF4-FFF2-40B4-BE49-F238E27FC236}">
                <a16:creationId xmlns:a16="http://schemas.microsoft.com/office/drawing/2014/main" id="{9212D9E8-3526-1044-B1EB-5335BBAD479D}"/>
              </a:ext>
            </a:extLst>
          </p:cNvPr>
          <p:cNvSpPr/>
          <p:nvPr/>
        </p:nvSpPr>
        <p:spPr>
          <a:xfrm>
            <a:off x="-21432" y="6427234"/>
            <a:ext cx="68580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1200" b="1" dirty="0">
                <a:solidFill>
                  <a:srgbClr val="231F20"/>
                </a:solidFill>
              </a:rPr>
              <a:t>Short Term Responses </a:t>
            </a:r>
          </a:p>
          <a:p>
            <a:pPr marL="285750" indent="-285750">
              <a:buFont typeface="Arial" panose="020B0604020202020204" pitchFamily="34" charset="0"/>
              <a:buChar char="•"/>
            </a:pPr>
            <a:r>
              <a:rPr lang="en-GB" sz="1200" dirty="0">
                <a:solidFill>
                  <a:srgbClr val="231F20"/>
                </a:solidFill>
              </a:rPr>
              <a:t>International aid was provided by India and China who in total committed over $1 billion to help.</a:t>
            </a:r>
          </a:p>
          <a:p>
            <a:pPr marL="285750" indent="-285750">
              <a:buFont typeface="Arial" panose="020B0604020202020204" pitchFamily="34" charset="0"/>
              <a:buChar char="•"/>
            </a:pPr>
            <a:r>
              <a:rPr lang="en-GB" sz="1200" dirty="0">
                <a:solidFill>
                  <a:srgbClr val="231F20"/>
                </a:solidFill>
              </a:rPr>
              <a:t>The UK offered help and support. Over 100 search and rescue responders, medical experts, and disaster and rescue experts were sent for use by the Nepali government.</a:t>
            </a:r>
          </a:p>
          <a:p>
            <a:pPr marL="285750" indent="-285750">
              <a:buFont typeface="Arial" panose="020B0604020202020204" pitchFamily="34" charset="0"/>
              <a:buChar char="•"/>
            </a:pPr>
            <a:r>
              <a:rPr lang="en-GB" sz="1200" dirty="0">
                <a:solidFill>
                  <a:srgbClr val="231F20"/>
                </a:solidFill>
              </a:rPr>
              <a:t>Aid workers from charities such as the Red Cross came to help.</a:t>
            </a:r>
          </a:p>
          <a:p>
            <a:pPr marL="285750" indent="-285750">
              <a:buFont typeface="Arial" panose="020B0604020202020204" pitchFamily="34" charset="0"/>
              <a:buChar char="•"/>
            </a:pPr>
            <a:r>
              <a:rPr lang="en-GB" sz="1200" dirty="0">
                <a:solidFill>
                  <a:srgbClr val="231F20"/>
                </a:solidFill>
              </a:rPr>
              <a:t>Temporary housing was provided, including ‘Tent city’ in Kathmandu.</a:t>
            </a:r>
            <a:endParaRPr lang="en-GB" sz="1200" b="0" i="0" u="none" strike="noStrike" dirty="0">
              <a:solidFill>
                <a:srgbClr val="231F20"/>
              </a:solidFill>
              <a:effectLst/>
            </a:endParaRPr>
          </a:p>
        </p:txBody>
      </p:sp>
      <p:sp>
        <p:nvSpPr>
          <p:cNvPr id="20" name="Rectangle 19">
            <a:extLst>
              <a:ext uri="{FF2B5EF4-FFF2-40B4-BE49-F238E27FC236}">
                <a16:creationId xmlns:a16="http://schemas.microsoft.com/office/drawing/2014/main" id="{21C02748-06C0-EA46-8224-9E5EC86FC2BE}"/>
              </a:ext>
            </a:extLst>
          </p:cNvPr>
          <p:cNvSpPr/>
          <p:nvPr/>
        </p:nvSpPr>
        <p:spPr>
          <a:xfrm>
            <a:off x="-21432" y="7627563"/>
            <a:ext cx="68580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GB" sz="1200" b="1" dirty="0">
                <a:solidFill>
                  <a:srgbClr val="231F20"/>
                </a:solidFill>
              </a:rPr>
              <a:t>Long Term Responses </a:t>
            </a:r>
          </a:p>
          <a:p>
            <a:pPr marL="285750" indent="-285750">
              <a:buFont typeface="Arial" panose="020B0604020202020204" pitchFamily="34" charset="0"/>
              <a:buChar char="•"/>
            </a:pPr>
            <a:r>
              <a:rPr lang="en-GB" sz="1200" dirty="0"/>
              <a:t>A new government taskforce was created to help deal with future earthquakes.</a:t>
            </a:r>
          </a:p>
          <a:p>
            <a:pPr marL="285750" indent="-285750">
              <a:buFont typeface="Arial" panose="020B0604020202020204" pitchFamily="34" charset="0"/>
              <a:buChar char="•"/>
            </a:pPr>
            <a:r>
              <a:rPr lang="en-GB" sz="1200" dirty="0"/>
              <a:t>People are now being educated across Nepal to do earthquake drills.</a:t>
            </a:r>
            <a:endParaRPr lang="en-GB" sz="1200" dirty="0">
              <a:solidFill>
                <a:srgbClr val="231F20"/>
              </a:solidFill>
            </a:endParaRPr>
          </a:p>
          <a:p>
            <a:pPr marL="171450" indent="-171450">
              <a:buFont typeface="Arial" panose="020B0604020202020204" pitchFamily="34" charset="0"/>
              <a:buChar char="•"/>
            </a:pPr>
            <a:r>
              <a:rPr lang="en-GB" sz="1200" dirty="0">
                <a:solidFill>
                  <a:srgbClr val="231F20"/>
                </a:solidFill>
              </a:rPr>
              <a:t>The Asian Development Bank (ADB) provided a $3 million grant to Nepal for immediate relief efforts, and up to $200 million for the first phase of rehabilitation.</a:t>
            </a:r>
          </a:p>
          <a:p>
            <a:pPr marL="171450" indent="-171450">
              <a:buFont typeface="Arial" panose="020B0604020202020204" pitchFamily="34" charset="0"/>
              <a:buChar char="•"/>
            </a:pPr>
            <a:r>
              <a:rPr lang="en-GB" sz="1200" dirty="0">
                <a:solidFill>
                  <a:srgbClr val="231F20"/>
                </a:solidFill>
              </a:rPr>
              <a:t>Aid was donated by a huge number of countries. The UK gave £73 million, of which £23 million was donated by the government and £50 million was donated by the public. The UK also provided 30 tonnes of humanitarian aid and eight tonnes of equipment.</a:t>
            </a:r>
            <a:endParaRPr lang="en-GB" sz="1200" b="0" i="0" u="none" strike="noStrike" dirty="0">
              <a:solidFill>
                <a:srgbClr val="231F20"/>
              </a:solidFill>
              <a:effectLst/>
            </a:endParaRPr>
          </a:p>
        </p:txBody>
      </p:sp>
    </p:spTree>
    <p:extLst>
      <p:ext uri="{BB962C8B-B14F-4D97-AF65-F5344CB8AC3E}">
        <p14:creationId xmlns:p14="http://schemas.microsoft.com/office/powerpoint/2010/main" val="38051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FC41F72-FD41-6D45-8A56-346730F39600}"/>
              </a:ext>
            </a:extLst>
          </p:cNvPr>
          <p:cNvSpPr txBox="1">
            <a:spLocks/>
          </p:cNvSpPr>
          <p:nvPr/>
        </p:nvSpPr>
        <p:spPr>
          <a:xfrm>
            <a:off x="0" y="0"/>
            <a:ext cx="6858000" cy="768096"/>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algn="l" defTabSz="685800" rtl="0" eaLnBrk="1" latinLnBrk="0" hangingPunct="1">
              <a:lnSpc>
                <a:spcPct val="90000"/>
              </a:lnSpc>
              <a:spcBef>
                <a:spcPct val="0"/>
              </a:spcBef>
              <a:buNone/>
              <a:defRPr sz="33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4000" b="1" u="sng"/>
              <a:t>Earthquake Case studies</a:t>
            </a:r>
            <a:endParaRPr lang="en-GB" sz="4000" b="1" u="sng" dirty="0"/>
          </a:p>
        </p:txBody>
      </p:sp>
      <p:sp>
        <p:nvSpPr>
          <p:cNvPr id="8" name="Text Placeholder 4">
            <a:extLst>
              <a:ext uri="{FF2B5EF4-FFF2-40B4-BE49-F238E27FC236}">
                <a16:creationId xmlns:a16="http://schemas.microsoft.com/office/drawing/2014/main" id="{C8A2E468-6A05-DD4A-8DA9-67E3DE89C90C}"/>
              </a:ext>
            </a:extLst>
          </p:cNvPr>
          <p:cNvSpPr txBox="1">
            <a:spLocks/>
          </p:cNvSpPr>
          <p:nvPr/>
        </p:nvSpPr>
        <p:spPr>
          <a:xfrm>
            <a:off x="0" y="768096"/>
            <a:ext cx="6857999" cy="487172"/>
          </a:xfrm>
          <a:prstGeom prst="rect">
            <a:avLst/>
          </a:prstGeom>
        </p:spPr>
        <p:style>
          <a:lnRef idx="1">
            <a:schemeClr val="accent3"/>
          </a:lnRef>
          <a:fillRef idx="2">
            <a:schemeClr val="accent3"/>
          </a:fillRef>
          <a:effectRef idx="1">
            <a:schemeClr val="accent3"/>
          </a:effectRef>
          <a:fontRef idx="minor">
            <a:schemeClr val="dk1"/>
          </a:fontRef>
        </p:style>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dk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dk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dk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9pPr>
          </a:lstStyle>
          <a:p>
            <a:pPr marL="0" indent="0" algn="ctr">
              <a:buNone/>
            </a:pPr>
            <a:r>
              <a:rPr lang="en-GB" dirty="0"/>
              <a:t>New Zealand,  2011</a:t>
            </a:r>
          </a:p>
        </p:txBody>
      </p:sp>
      <p:sp>
        <p:nvSpPr>
          <p:cNvPr id="9" name="Rectangle 8">
            <a:extLst>
              <a:ext uri="{FF2B5EF4-FFF2-40B4-BE49-F238E27FC236}">
                <a16:creationId xmlns:a16="http://schemas.microsoft.com/office/drawing/2014/main" id="{E495E821-17A7-C848-BCB0-E0E29F63DA17}"/>
              </a:ext>
            </a:extLst>
          </p:cNvPr>
          <p:cNvSpPr/>
          <p:nvPr/>
        </p:nvSpPr>
        <p:spPr>
          <a:xfrm>
            <a:off x="0" y="1282696"/>
            <a:ext cx="6858000"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When</a:t>
            </a:r>
            <a:r>
              <a:rPr lang="en-GB" sz="1200" dirty="0">
                <a:latin typeface="Calibri" panose="020F0502020204030204" pitchFamily="34" charset="0"/>
                <a:ea typeface="Calibri" panose="020F0502020204030204" pitchFamily="34" charset="0"/>
                <a:cs typeface="Times New Roman" panose="02020603050405020304" pitchFamily="18" charset="0"/>
              </a:rPr>
              <a:t>: 22.2.2011 @ 12.51pm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Magnitude:</a:t>
            </a:r>
            <a:r>
              <a:rPr lang="en-GB" sz="1200" dirty="0">
                <a:latin typeface="Calibri" panose="020F0502020204030204" pitchFamily="34" charset="0"/>
                <a:ea typeface="Calibri" panose="020F0502020204030204" pitchFamily="34" charset="0"/>
                <a:cs typeface="Times New Roman" panose="02020603050405020304" pitchFamily="18" charset="0"/>
              </a:rPr>
              <a:t> 6.2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Deaths</a:t>
            </a:r>
            <a:r>
              <a:rPr lang="en-GB" sz="1200" dirty="0">
                <a:latin typeface="Calibri" panose="020F0502020204030204" pitchFamily="34" charset="0"/>
                <a:ea typeface="Calibri" panose="020F0502020204030204" pitchFamily="34" charset="0"/>
                <a:cs typeface="Times New Roman" panose="02020603050405020304" pitchFamily="18" charset="0"/>
              </a:rPr>
              <a:t>: 181</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Injured:</a:t>
            </a:r>
            <a:r>
              <a:rPr lang="en-GB" sz="1200" dirty="0">
                <a:latin typeface="Calibri" panose="020F0502020204030204" pitchFamily="34" charset="0"/>
                <a:ea typeface="Calibri" panose="020F0502020204030204" pitchFamily="34" charset="0"/>
                <a:cs typeface="Times New Roman" panose="02020603050405020304" pitchFamily="18" charset="0"/>
              </a:rPr>
              <a:t> 1500-2000</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Homeless</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Damage:</a:t>
            </a:r>
            <a:r>
              <a:rPr lang="en-GB" sz="1200" dirty="0">
                <a:latin typeface="Calibri" panose="020F0502020204030204" pitchFamily="34" charset="0"/>
                <a:ea typeface="Calibri" panose="020F0502020204030204" pitchFamily="34" charset="0"/>
                <a:cs typeface="Times New Roman" panose="02020603050405020304" pitchFamily="18" charset="0"/>
              </a:rPr>
              <a:t> $20 bn </a:t>
            </a:r>
          </a:p>
          <a:p>
            <a:pPr algn="ctr">
              <a:spcAft>
                <a:spcPts val="0"/>
              </a:spcAft>
            </a:pPr>
            <a:r>
              <a:rPr lang="en-GB" sz="1200" b="1" dirty="0">
                <a:latin typeface="Calibri" panose="020F0502020204030204" pitchFamily="34" charset="0"/>
                <a:ea typeface="Calibri" panose="020F0502020204030204" pitchFamily="34" charset="0"/>
                <a:cs typeface="Times New Roman" panose="02020603050405020304" pitchFamily="18" charset="0"/>
              </a:rPr>
              <a:t>GDP per capita</a:t>
            </a:r>
            <a:r>
              <a:rPr lang="en-GB" sz="1200" dirty="0">
                <a:latin typeface="Calibri" panose="020F0502020204030204" pitchFamily="34" charset="0"/>
                <a:ea typeface="Calibri" panose="020F0502020204030204" pitchFamily="34" charset="0"/>
                <a:cs typeface="Times New Roman" panose="02020603050405020304" pitchFamily="18" charset="0"/>
              </a:rPr>
              <a:t>: $43000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ontent Placeholder 5">
            <a:extLst>
              <a:ext uri="{FF2B5EF4-FFF2-40B4-BE49-F238E27FC236}">
                <a16:creationId xmlns:a16="http://schemas.microsoft.com/office/drawing/2014/main" id="{17B2882B-6963-3C47-9BF7-DAA3F0D632A5}"/>
              </a:ext>
            </a:extLst>
          </p:cNvPr>
          <p:cNvSpPr txBox="1">
            <a:spLocks/>
          </p:cNvSpPr>
          <p:nvPr/>
        </p:nvSpPr>
        <p:spPr>
          <a:xfrm>
            <a:off x="0" y="2665709"/>
            <a:ext cx="6858000" cy="1846659"/>
          </a:xfrm>
          <a:prstGeom prst="rect">
            <a:avLst/>
          </a:prstGeom>
        </p:spPr>
        <p:style>
          <a:lnRef idx="1">
            <a:schemeClr val="accent1"/>
          </a:lnRef>
          <a:fillRef idx="2">
            <a:schemeClr val="accent1"/>
          </a:fillRef>
          <a:effectRef idx="1">
            <a:schemeClr val="accent1"/>
          </a:effectRef>
          <a:fontRef idx="minor">
            <a:schemeClr val="dk1"/>
          </a:fontRef>
        </p:style>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dk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dk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dk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dk1"/>
                </a:solidFill>
                <a:latin typeface="+mn-lt"/>
                <a:ea typeface="+mn-ea"/>
                <a:cs typeface="+mn-cs"/>
              </a:defRPr>
            </a:lvl9pPr>
          </a:lstStyle>
          <a:p>
            <a:pPr marL="0" indent="0">
              <a:lnSpc>
                <a:spcPct val="100000"/>
              </a:lnSpc>
              <a:buNone/>
            </a:pPr>
            <a:r>
              <a:rPr lang="en-GB" sz="1200" b="1" dirty="0"/>
              <a:t>Impacts on infrastructure</a:t>
            </a:r>
          </a:p>
          <a:p>
            <a:pPr lvl="0">
              <a:lnSpc>
                <a:spcPct val="100000"/>
              </a:lnSpc>
            </a:pPr>
            <a:r>
              <a:rPr lang="en-GB" sz="1200" dirty="0"/>
              <a:t>Schools were closed for two weeks due to the damage.</a:t>
            </a:r>
          </a:p>
          <a:p>
            <a:pPr lvl="0">
              <a:lnSpc>
                <a:spcPct val="100000"/>
              </a:lnSpc>
            </a:pPr>
            <a:r>
              <a:rPr lang="en-GB" sz="1200" dirty="0"/>
              <a:t>Over 50 per cent of the city's buildings were damaged.</a:t>
            </a:r>
          </a:p>
          <a:p>
            <a:pPr lvl="0">
              <a:lnSpc>
                <a:spcPct val="100000"/>
              </a:lnSpc>
            </a:pPr>
            <a:r>
              <a:rPr lang="en-GB" sz="1200" dirty="0"/>
              <a:t>The city's cathedral spire collapsed.</a:t>
            </a:r>
          </a:p>
          <a:p>
            <a:pPr lvl="0">
              <a:lnSpc>
                <a:spcPct val="100000"/>
              </a:lnSpc>
            </a:pPr>
            <a:r>
              <a:rPr lang="en-GB" sz="1200" dirty="0"/>
              <a:t>Train and bus services were severely disrupted.</a:t>
            </a:r>
          </a:p>
          <a:p>
            <a:pPr lvl="0">
              <a:lnSpc>
                <a:spcPct val="100000"/>
              </a:lnSpc>
            </a:pPr>
            <a:r>
              <a:rPr lang="en-GB" sz="1200" dirty="0"/>
              <a:t>Water and sewage pipes were damaged.</a:t>
            </a:r>
          </a:p>
        </p:txBody>
      </p:sp>
      <p:sp>
        <p:nvSpPr>
          <p:cNvPr id="11" name="Rectangle 10">
            <a:extLst>
              <a:ext uri="{FF2B5EF4-FFF2-40B4-BE49-F238E27FC236}">
                <a16:creationId xmlns:a16="http://schemas.microsoft.com/office/drawing/2014/main" id="{D05329D2-357B-A548-B613-546B721F085B}"/>
              </a:ext>
            </a:extLst>
          </p:cNvPr>
          <p:cNvSpPr/>
          <p:nvPr/>
        </p:nvSpPr>
        <p:spPr>
          <a:xfrm>
            <a:off x="-1" y="6189345"/>
            <a:ext cx="6857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spcAft>
                <a:spcPts val="0"/>
              </a:spcAft>
            </a:pPr>
            <a:r>
              <a:rPr lang="en-GB" sz="1200" b="1" dirty="0">
                <a:ea typeface="Calibri" panose="020F0502020204030204" pitchFamily="34" charset="0"/>
                <a:cs typeface="Times New Roman" panose="02020603050405020304" pitchFamily="18" charset="0"/>
              </a:rPr>
              <a:t>Short Term Responses</a:t>
            </a:r>
          </a:p>
          <a:p>
            <a:pPr marL="285750" indent="-285750">
              <a:buFont typeface="Arial" panose="020B0604020202020204" pitchFamily="34" charset="0"/>
              <a:buChar char="•"/>
            </a:pPr>
            <a:r>
              <a:rPr lang="en-GB" sz="1200" dirty="0"/>
              <a:t>International aid was provided (around $6 to $7 million).</a:t>
            </a:r>
          </a:p>
          <a:p>
            <a:pPr marL="285750" indent="-285750">
              <a:buFont typeface="Arial" panose="020B0604020202020204" pitchFamily="34" charset="0"/>
              <a:buChar char="•"/>
            </a:pPr>
            <a:r>
              <a:rPr lang="en-GB" sz="1200" dirty="0"/>
              <a:t>Aid workers from charities such as the Red Cross came to help.</a:t>
            </a:r>
          </a:p>
          <a:p>
            <a:pPr marL="285750" indent="-285750">
              <a:buFont typeface="Arial" panose="020B0604020202020204" pitchFamily="34" charset="0"/>
              <a:buChar char="•"/>
            </a:pPr>
            <a:r>
              <a:rPr lang="en-GB" sz="1200" dirty="0"/>
              <a:t>300 Australian police officers were flown in.</a:t>
            </a:r>
          </a:p>
          <a:p>
            <a:pPr marL="285750" indent="-285750">
              <a:buFont typeface="Arial" panose="020B0604020202020204" pitchFamily="34" charset="0"/>
              <a:buChar char="•"/>
            </a:pPr>
            <a:r>
              <a:rPr lang="en-GB" sz="1200" dirty="0"/>
              <a:t>Temporary housing was provided.</a:t>
            </a:r>
          </a:p>
          <a:p>
            <a:pPr marL="285750" indent="-285750">
              <a:buFont typeface="Arial" panose="020B0604020202020204" pitchFamily="34" charset="0"/>
              <a:buChar char="•"/>
            </a:pPr>
            <a:r>
              <a:rPr lang="en-GB" sz="1200" dirty="0"/>
              <a:t>Pop-up hospitals were set up which would be a short term but effective response.</a:t>
            </a:r>
          </a:p>
        </p:txBody>
      </p:sp>
      <p:sp>
        <p:nvSpPr>
          <p:cNvPr id="12" name="Rectangle 11">
            <a:extLst>
              <a:ext uri="{FF2B5EF4-FFF2-40B4-BE49-F238E27FC236}">
                <a16:creationId xmlns:a16="http://schemas.microsoft.com/office/drawing/2014/main" id="{D3A1367F-7CDE-4541-A1FE-31736574143A}"/>
              </a:ext>
            </a:extLst>
          </p:cNvPr>
          <p:cNvSpPr/>
          <p:nvPr/>
        </p:nvSpPr>
        <p:spPr>
          <a:xfrm>
            <a:off x="0" y="4512368"/>
            <a:ext cx="6858000" cy="166199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spcAft>
                <a:spcPts val="1200"/>
              </a:spcAft>
            </a:pPr>
            <a:r>
              <a:rPr lang="en-GB" sz="1200" b="1"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Social and economic Impacts </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SzPts val="1000"/>
              <a:buFont typeface="Symbol" pitchFamily="2" charset="2"/>
              <a:buChar char=""/>
              <a:tabLst>
                <a:tab pos="457200" algn="l"/>
              </a:tabLst>
            </a:pPr>
            <a:r>
              <a:rPr lang="en-GB" sz="1200"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181 people were killed.</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SzPts val="1000"/>
              <a:buFont typeface="Symbol" pitchFamily="2" charset="2"/>
              <a:buChar char=""/>
              <a:tabLst>
                <a:tab pos="457200" algn="l"/>
              </a:tabLst>
            </a:pPr>
            <a:r>
              <a:rPr lang="en-GB" sz="1200"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2,000 people injured.</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SzPts val="1000"/>
              <a:buFont typeface="Symbol" pitchFamily="2" charset="2"/>
              <a:buChar char=""/>
              <a:tabLst>
                <a:tab pos="457200" algn="l"/>
              </a:tabLst>
            </a:pPr>
            <a:r>
              <a:rPr lang="en-GB" sz="1200"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Damaged sewage pipes contaminated water supplies which increased risk of disease.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SzPts val="1000"/>
              <a:buFont typeface="Symbol" pitchFamily="2" charset="2"/>
              <a:buChar char=""/>
              <a:tabLst>
                <a:tab pos="457200" algn="l"/>
              </a:tabLst>
            </a:pPr>
            <a:r>
              <a:rPr lang="en-GB" sz="1200"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Businesses were closed for a long time.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SzPts val="1000"/>
              <a:buFont typeface="Symbol" pitchFamily="2" charset="2"/>
              <a:buChar char=""/>
              <a:tabLst>
                <a:tab pos="457200" algn="l"/>
              </a:tabLst>
            </a:pPr>
            <a:r>
              <a:rPr lang="en-GB" sz="1200" dirty="0">
                <a:solidFill>
                  <a:srgbClr val="231F20"/>
                </a:solidFill>
                <a:latin typeface="Calibri" panose="020F0502020204030204" pitchFamily="34" charset="0"/>
                <a:ea typeface="Times New Roman" panose="02020603050405020304" pitchFamily="18" charset="0"/>
                <a:cs typeface="Times New Roman" panose="02020603050405020304" pitchFamily="18" charset="0"/>
              </a:rPr>
              <a:t>Christchurch could not host five Rugby World Cup matches.</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798DB182-C019-6F47-9FC4-DD1CFAA520DF}"/>
              </a:ext>
            </a:extLst>
          </p:cNvPr>
          <p:cNvSpPr/>
          <p:nvPr/>
        </p:nvSpPr>
        <p:spPr>
          <a:xfrm>
            <a:off x="0" y="7389674"/>
            <a:ext cx="68580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GB" sz="1200" b="1" dirty="0">
                <a:solidFill>
                  <a:srgbClr val="231F20"/>
                </a:solidFill>
              </a:rPr>
              <a:t>Long Term Responses </a:t>
            </a:r>
          </a:p>
          <a:p>
            <a:endParaRPr lang="en-GB" sz="1200" dirty="0">
              <a:solidFill>
                <a:srgbClr val="231F20"/>
              </a:solidFill>
            </a:endParaRPr>
          </a:p>
          <a:p>
            <a:pPr marL="285750" indent="-285750">
              <a:buFont typeface="Arial" panose="020B0604020202020204" pitchFamily="34" charset="0"/>
              <a:buChar char="•"/>
            </a:pPr>
            <a:r>
              <a:rPr lang="en-GB" sz="1200" dirty="0">
                <a:solidFill>
                  <a:srgbClr val="231F20"/>
                </a:solidFill>
              </a:rPr>
              <a:t>A new government taskforce was created to help deal with future earthquakes.</a:t>
            </a:r>
          </a:p>
          <a:p>
            <a:pPr marL="285750" indent="-285750">
              <a:buFont typeface="Arial" panose="020B0604020202020204" pitchFamily="34" charset="0"/>
              <a:buChar char="•"/>
            </a:pPr>
            <a:r>
              <a:rPr lang="en-GB" sz="1200" dirty="0">
                <a:solidFill>
                  <a:srgbClr val="231F20"/>
                </a:solidFill>
              </a:rPr>
              <a:t>Areas were zoned to assess damage.</a:t>
            </a:r>
          </a:p>
          <a:p>
            <a:pPr marL="285750" indent="-285750">
              <a:buFont typeface="Arial" panose="020B0604020202020204" pitchFamily="34" charset="0"/>
              <a:buChar char="•"/>
            </a:pPr>
            <a:r>
              <a:rPr lang="en-GB" sz="1200" dirty="0">
                <a:solidFill>
                  <a:srgbClr val="231F20"/>
                </a:solidFill>
              </a:rPr>
              <a:t>People are now being educated across New Zealand to do earthquake drills.</a:t>
            </a:r>
          </a:p>
          <a:p>
            <a:pPr marL="285750" indent="-285750">
              <a:buFont typeface="Arial" panose="020B0604020202020204" pitchFamily="34" charset="0"/>
              <a:buChar char="•"/>
            </a:pPr>
            <a:r>
              <a:rPr lang="en-GB" sz="1200" dirty="0">
                <a:solidFill>
                  <a:srgbClr val="231F20"/>
                </a:solidFill>
              </a:rPr>
              <a:t>The government of New Zealand is trying hard to raise money so that people can build homes and structures which could withstand earthquakes.</a:t>
            </a:r>
          </a:p>
          <a:p>
            <a:pPr marL="285750" indent="-285750">
              <a:buFont typeface="Arial" panose="020B0604020202020204" pitchFamily="34" charset="0"/>
              <a:buChar char="•"/>
            </a:pPr>
            <a:r>
              <a:rPr lang="en-GB" sz="1200" b="0" i="0" u="none" strike="noStrike" dirty="0">
                <a:solidFill>
                  <a:srgbClr val="231F20"/>
                </a:solidFill>
                <a:effectLst/>
              </a:rPr>
              <a:t>Earthquake proof homes to be built </a:t>
            </a:r>
          </a:p>
          <a:p>
            <a:pPr marL="285750" indent="-285750">
              <a:buFont typeface="Arial" panose="020B0604020202020204" pitchFamily="34" charset="0"/>
              <a:buChar char="•"/>
            </a:pPr>
            <a:endParaRPr lang="en-GB" sz="1200" b="0" i="0" u="none" strike="noStrike" dirty="0">
              <a:solidFill>
                <a:srgbClr val="231F20"/>
              </a:solidFill>
              <a:effectLst/>
            </a:endParaRPr>
          </a:p>
        </p:txBody>
      </p:sp>
    </p:spTree>
    <p:extLst>
      <p:ext uri="{BB962C8B-B14F-4D97-AF65-F5344CB8AC3E}">
        <p14:creationId xmlns:p14="http://schemas.microsoft.com/office/powerpoint/2010/main" val="22683485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6" ma:contentTypeDescription="Create a new document." ma:contentTypeScope="" ma:versionID="f069b6af45b4aa22b27054607ccb302e">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4a6b082dbbe60cbb943fc0831f2f0784"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276e521-d8f5-44a8-8722-75164a36e364">
      <UserInfo>
        <DisplayName>Reprographics</DisplayName>
        <AccountId>48</AccountId>
        <AccountType/>
      </UserInfo>
    </SharedWithUsers>
  </documentManagement>
</p:properties>
</file>

<file path=customXml/itemProps1.xml><?xml version="1.0" encoding="utf-8"?>
<ds:datastoreItem xmlns:ds="http://schemas.openxmlformats.org/officeDocument/2006/customXml" ds:itemID="{7E4118BE-7229-45D0-AFBC-089C7BBA9EEB}"/>
</file>

<file path=customXml/itemProps2.xml><?xml version="1.0" encoding="utf-8"?>
<ds:datastoreItem xmlns:ds="http://schemas.openxmlformats.org/officeDocument/2006/customXml" ds:itemID="{923F69E6-98E4-4088-ADEF-F1E649FDAB74}"/>
</file>

<file path=customXml/itemProps3.xml><?xml version="1.0" encoding="utf-8"?>
<ds:datastoreItem xmlns:ds="http://schemas.openxmlformats.org/officeDocument/2006/customXml" ds:itemID="{FE95F082-9A6C-4451-B117-74812B21D5CF}"/>
</file>

<file path=docProps/app.xml><?xml version="1.0" encoding="utf-8"?>
<Properties xmlns="http://schemas.openxmlformats.org/officeDocument/2006/extended-properties" xmlns:vt="http://schemas.openxmlformats.org/officeDocument/2006/docPropsVTypes">
  <Template>Office Theme</Template>
  <TotalTime>145</TotalTime>
  <Words>1045</Words>
  <Application>Microsoft Macintosh PowerPoint</Application>
  <PresentationFormat>On-screen Show (4:3)</PresentationFormat>
  <Paragraphs>104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Symbol</vt:lpstr>
      <vt:lpstr>Office Theme</vt:lpstr>
      <vt:lpstr>PowerPoint Presentation</vt:lpstr>
      <vt:lpstr>Earthquake Case studies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 Macpherson</dc:creator>
  <cp:lastModifiedBy>Isla Macpherson</cp:lastModifiedBy>
  <cp:revision>8</cp:revision>
  <dcterms:created xsi:type="dcterms:W3CDTF">2020-07-07T12:56:09Z</dcterms:created>
  <dcterms:modified xsi:type="dcterms:W3CDTF">2020-07-07T15:21:33Z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y fmtid="{D5CDD505-2E9C-101B-9397-08002B2CF9AE}" pid="3" name="xd_ProgID">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y fmtid="{D5CDD505-2E9C-101B-9397-08002B2CF9AE}" pid="11" name="SharedWithUsers">
    <vt:lpwstr>48;#Reprographics</vt:lpwstr>
  </property>
  <property fmtid="{D5CDD505-2E9C-101B-9397-08002B2CF9AE}" pid="12" name="Order">
    <vt:r8>25100</vt:r8>
  </property>
</Properties>
</file>