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9799638" cy="14355763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3F2"/>
    <a:srgbClr val="AB403B"/>
    <a:srgbClr val="4B9AD7"/>
    <a:srgbClr val="95C1E4"/>
    <a:srgbClr val="F8B308"/>
    <a:srgbClr val="4EA0DE"/>
    <a:srgbClr val="9E1812"/>
    <a:srgbClr val="002060"/>
    <a:srgbClr val="CC66FF"/>
    <a:srgbClr val="144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434" autoAdjust="0"/>
    <p:restoredTop sz="95833" autoAdjust="0"/>
  </p:normalViewPr>
  <p:slideViewPr>
    <p:cSldViewPr snapToGrid="0">
      <p:cViewPr>
        <p:scale>
          <a:sx n="33" d="100"/>
          <a:sy n="33" d="100"/>
        </p:scale>
        <p:origin x="277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 Jackson" userId="9b1c845a-b906-4a14-8534-a0a825da70eb" providerId="ADAL" clId="{129543DB-3FAD-4AD5-8FDD-A9CF80299ACC}"/>
    <pc:docChg chg="modSld">
      <pc:chgData name="K Jackson" userId="9b1c845a-b906-4a14-8534-a0a825da70eb" providerId="ADAL" clId="{129543DB-3FAD-4AD5-8FDD-A9CF80299ACC}" dt="2023-09-04T15:17:50.539" v="6" actId="1076"/>
      <pc:docMkLst>
        <pc:docMk/>
      </pc:docMkLst>
      <pc:sldChg chg="addSp modSp">
        <pc:chgData name="K Jackson" userId="9b1c845a-b906-4a14-8534-a0a825da70eb" providerId="ADAL" clId="{129543DB-3FAD-4AD5-8FDD-A9CF80299ACC}" dt="2023-09-04T15:17:50.539" v="6" actId="1076"/>
        <pc:sldMkLst>
          <pc:docMk/>
          <pc:sldMk cId="1074321042" sldId="256"/>
        </pc:sldMkLst>
        <pc:picChg chg="mod">
          <ac:chgData name="K Jackson" userId="9b1c845a-b906-4a14-8534-a0a825da70eb" providerId="ADAL" clId="{129543DB-3FAD-4AD5-8FDD-A9CF80299ACC}" dt="2023-09-04T15:17:50.539" v="6" actId="1076"/>
          <ac:picMkLst>
            <pc:docMk/>
            <pc:sldMk cId="1074321042" sldId="256"/>
            <ac:picMk id="118" creationId="{00000000-0000-0000-0000-000000000000}"/>
          </ac:picMkLst>
        </pc:picChg>
        <pc:picChg chg="mod">
          <ac:chgData name="K Jackson" userId="9b1c845a-b906-4a14-8534-a0a825da70eb" providerId="ADAL" clId="{129543DB-3FAD-4AD5-8FDD-A9CF80299ACC}" dt="2023-09-04T15:17:16.668" v="0" actId="1076"/>
          <ac:picMkLst>
            <pc:docMk/>
            <pc:sldMk cId="1074321042" sldId="256"/>
            <ac:picMk id="144" creationId="{00000000-0000-0000-0000-000000000000}"/>
          </ac:picMkLst>
        </pc:picChg>
        <pc:picChg chg="mod">
          <ac:chgData name="K Jackson" userId="9b1c845a-b906-4a14-8534-a0a825da70eb" providerId="ADAL" clId="{129543DB-3FAD-4AD5-8FDD-A9CF80299ACC}" dt="2023-09-04T15:17:32.050" v="3" actId="1076"/>
          <ac:picMkLst>
            <pc:docMk/>
            <pc:sldMk cId="1074321042" sldId="256"/>
            <ac:picMk id="200" creationId="{00000000-0000-0000-0000-000000000000}"/>
          </ac:picMkLst>
        </pc:picChg>
        <pc:picChg chg="add mod">
          <ac:chgData name="K Jackson" userId="9b1c845a-b906-4a14-8534-a0a825da70eb" providerId="ADAL" clId="{129543DB-3FAD-4AD5-8FDD-A9CF80299ACC}" dt="2023-09-04T15:17:27.960" v="2" actId="1076"/>
          <ac:picMkLst>
            <pc:docMk/>
            <pc:sldMk cId="1074321042" sldId="256"/>
            <ac:picMk id="217" creationId="{19D9D557-29F4-4F52-B799-3AFFDD1C2EDA}"/>
          </ac:picMkLst>
        </pc:picChg>
        <pc:picChg chg="add mod">
          <ac:chgData name="K Jackson" userId="9b1c845a-b906-4a14-8534-a0a825da70eb" providerId="ADAL" clId="{129543DB-3FAD-4AD5-8FDD-A9CF80299ACC}" dt="2023-09-04T15:17:44.263" v="5" actId="1076"/>
          <ac:picMkLst>
            <pc:docMk/>
            <pc:sldMk cId="1074321042" sldId="256"/>
            <ac:picMk id="218" creationId="{10292B1E-3789-4AD8-BDC3-9C513E0E7FC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7578" cy="718592"/>
          </a:xfrm>
          <a:prstGeom prst="rect">
            <a:avLst/>
          </a:prstGeom>
        </p:spPr>
        <p:txBody>
          <a:bodyPr vert="horz" lIns="132067" tIns="66033" rIns="132067" bIns="66033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49772" y="0"/>
            <a:ext cx="4247578" cy="718592"/>
          </a:xfrm>
          <a:prstGeom prst="rect">
            <a:avLst/>
          </a:prstGeom>
        </p:spPr>
        <p:txBody>
          <a:bodyPr vert="horz" lIns="132067" tIns="66033" rIns="132067" bIns="66033" rtlCol="0"/>
          <a:lstStyle>
            <a:lvl1pPr algn="r">
              <a:defRPr sz="1700"/>
            </a:lvl1pPr>
          </a:lstStyle>
          <a:p>
            <a:fld id="{627EA94C-77A3-2040-8584-2856F8330D11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65525" y="1795463"/>
            <a:ext cx="26685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067" tIns="66033" rIns="132067" bIns="660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507" y="6908124"/>
            <a:ext cx="7840626" cy="5652309"/>
          </a:xfrm>
          <a:prstGeom prst="rect">
            <a:avLst/>
          </a:prstGeom>
        </p:spPr>
        <p:txBody>
          <a:bodyPr vert="horz" lIns="132067" tIns="66033" rIns="132067" bIns="6603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247578" cy="718592"/>
          </a:xfrm>
          <a:prstGeom prst="rect">
            <a:avLst/>
          </a:prstGeom>
        </p:spPr>
        <p:txBody>
          <a:bodyPr vert="horz" lIns="132067" tIns="66033" rIns="132067" bIns="66033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49772" y="13637171"/>
            <a:ext cx="4247578" cy="718592"/>
          </a:xfrm>
          <a:prstGeom prst="rect">
            <a:avLst/>
          </a:prstGeom>
        </p:spPr>
        <p:txBody>
          <a:bodyPr vert="horz" lIns="132067" tIns="66033" rIns="132067" bIns="66033" rtlCol="0" anchor="b"/>
          <a:lstStyle>
            <a:lvl1pPr algn="r">
              <a:defRPr sz="17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65525" y="1795463"/>
            <a:ext cx="2668588" cy="4843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image" Target="../media/image1.png"/><Relationship Id="rId21" Type="http://schemas.openxmlformats.org/officeDocument/2006/relationships/image" Target="../media/image16.png"/><Relationship Id="rId7" Type="http://schemas.openxmlformats.org/officeDocument/2006/relationships/image" Target="../media/image4.png"/><Relationship Id="rId12" Type="http://schemas.microsoft.com/office/2007/relationships/hdphoto" Target="../media/hdphoto3.wdp"/><Relationship Id="rId17" Type="http://schemas.openxmlformats.org/officeDocument/2006/relationships/image" Target="../media/image12.png"/><Relationship Id="rId25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7.png"/><Relationship Id="rId24" Type="http://schemas.openxmlformats.org/officeDocument/2006/relationships/image" Target="../media/image19.png"/><Relationship Id="rId5" Type="http://schemas.openxmlformats.org/officeDocument/2006/relationships/image" Target="../media/image3.png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10" Type="http://schemas.openxmlformats.org/officeDocument/2006/relationships/image" Target="../media/image6.png"/><Relationship Id="rId19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9.pn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76761" y="139488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Where are areas of surplus and deficit located globally?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19964" y="13663093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38254"/>
            <a:ext cx="6163563" cy="610731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404950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73987"/>
            <a:ext cx="5942715" cy="621843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43335"/>
            <a:ext cx="5841604" cy="642690"/>
          </a:xfrm>
          <a:prstGeom prst="rect">
            <a:avLst/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53966" y="7079145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78644"/>
            <a:ext cx="5935711" cy="64800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80" y="6821733"/>
            <a:ext cx="5713462" cy="617391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174F9E2F-4304-4EA9-9B43-D510498E0880}"/>
              </a:ext>
            </a:extLst>
          </p:cNvPr>
          <p:cNvSpPr/>
          <p:nvPr/>
        </p:nvSpPr>
        <p:spPr>
          <a:xfrm>
            <a:off x="6887541" y="13341299"/>
            <a:ext cx="1038217" cy="647686"/>
          </a:xfrm>
          <a:prstGeom prst="rect">
            <a:avLst/>
          </a:prstGeom>
          <a:solidFill>
            <a:srgbClr val="9E1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8775" y="2788295"/>
            <a:ext cx="2794370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86257"/>
            <a:ext cx="5733212" cy="604171"/>
          </a:xfrm>
          <a:prstGeom prst="rect">
            <a:avLst/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97841"/>
            <a:ext cx="5854586" cy="618474"/>
          </a:xfrm>
          <a:prstGeom prst="rect">
            <a:avLst/>
          </a:prstGeom>
          <a:solidFill>
            <a:srgbClr val="CFE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7603361F-7D00-405D-94EC-75583220DE39}"/>
              </a:ext>
            </a:extLst>
          </p:cNvPr>
          <p:cNvSpPr/>
          <p:nvPr/>
        </p:nvSpPr>
        <p:spPr>
          <a:xfrm>
            <a:off x="2110422" y="4675273"/>
            <a:ext cx="2216765" cy="621066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A183D85D-EF81-4E97-A0B3-08A0BA3038F3}"/>
              </a:ext>
            </a:extLst>
          </p:cNvPr>
          <p:cNvSpPr/>
          <p:nvPr/>
        </p:nvSpPr>
        <p:spPr>
          <a:xfrm>
            <a:off x="1966681" y="2493266"/>
            <a:ext cx="2814510" cy="622447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3588245" y="4515085"/>
            <a:ext cx="841075" cy="854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>
            <a:off x="4349783" y="16046915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TextBox 400">
            <a:extLst>
              <a:ext uri="{FF2B5EF4-FFF2-40B4-BE49-F238E27FC236}">
                <a16:creationId xmlns:a16="http://schemas.microsoft.com/office/drawing/2014/main" id="{189D5999-43F7-F641-9393-172A969C8B1F}"/>
              </a:ext>
            </a:extLst>
          </p:cNvPr>
          <p:cNvSpPr txBox="1"/>
          <p:nvPr/>
        </p:nvSpPr>
        <p:spPr>
          <a:xfrm>
            <a:off x="1" y="17218451"/>
            <a:ext cx="972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Gill Sans MT" panose="020B0502020104020203" pitchFamily="34" charset="0"/>
              </a:rPr>
              <a:t>‘A reader lives a thousand lives before he dies. The man who never reads lives only one.’</a:t>
            </a:r>
          </a:p>
        </p:txBody>
      </p: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2651992" y="12939007"/>
            <a:ext cx="0" cy="444556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550462" y="597553"/>
            <a:ext cx="2846103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58318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73513" y="268269"/>
            <a:ext cx="462817" cy="617664"/>
          </a:xfrm>
          <a:prstGeom prst="rect">
            <a:avLst/>
          </a:prstGeom>
          <a:solidFill>
            <a:srgbClr val="95C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C1E68218-A72C-42FF-BFD3-B8AD3C756B2E}"/>
              </a:ext>
            </a:extLst>
          </p:cNvPr>
          <p:cNvCxnSpPr>
            <a:cxnSpLocks/>
          </p:cNvCxnSpPr>
          <p:nvPr/>
        </p:nvCxnSpPr>
        <p:spPr>
          <a:xfrm>
            <a:off x="1482808" y="14704859"/>
            <a:ext cx="969874" cy="2585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1" name="Picture 16" descr="https://static.thenounproject.com/png/996079-200.png">
            <a:extLst>
              <a:ext uri="{FF2B5EF4-FFF2-40B4-BE49-F238E27FC236}">
                <a16:creationId xmlns:a16="http://schemas.microsoft.com/office/drawing/2014/main" id="{EE8194A5-BB65-46A0-B946-5C9ABEB7E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003" y="22229468"/>
            <a:ext cx="150239" cy="15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3126704" y="238051"/>
            <a:ext cx="53078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00" b="1" dirty="0">
                <a:solidFill>
                  <a:srgbClr val="4B9AD7"/>
                </a:solidFill>
                <a:latin typeface="Gill Sans MT" panose="020B0502020104020203" pitchFamily="34" charset="0"/>
                <a:ea typeface="Malgun Gothic" panose="020B0503020000020004" pitchFamily="34" charset="-127"/>
                <a:cs typeface="Aharoni" panose="020B0604020202020204" pitchFamily="2" charset="-79"/>
              </a:rPr>
              <a:t>English Learning Journey</a:t>
            </a:r>
          </a:p>
        </p:txBody>
      </p:sp>
      <p:pic>
        <p:nvPicPr>
          <p:cNvPr id="3" name="Picture 2" descr="Ormiston Maritime Academ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589" y="218686"/>
            <a:ext cx="972114" cy="63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9" name="TextBox 488"/>
          <p:cNvSpPr txBox="1"/>
          <p:nvPr/>
        </p:nvSpPr>
        <p:spPr>
          <a:xfrm>
            <a:off x="1197792" y="12493964"/>
            <a:ext cx="2890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Metaphor Poetry</a:t>
            </a:r>
          </a:p>
        </p:txBody>
      </p:sp>
      <p:pic>
        <p:nvPicPr>
          <p:cNvPr id="169" name="Picture 16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013586" y="14786394"/>
            <a:ext cx="406029" cy="204819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7018" y="13259223"/>
            <a:ext cx="1134937" cy="2717571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061777" y="14786394"/>
            <a:ext cx="406029" cy="2048191"/>
          </a:xfrm>
          <a:prstGeom prst="rect">
            <a:avLst/>
          </a:prstGeom>
        </p:spPr>
      </p:pic>
      <p:pic>
        <p:nvPicPr>
          <p:cNvPr id="172" name="Picture 171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6440805" y="15405810"/>
            <a:ext cx="406029" cy="809360"/>
          </a:xfrm>
          <a:prstGeom prst="rect">
            <a:avLst/>
          </a:prstGeom>
        </p:spPr>
      </p:pic>
      <p:pic>
        <p:nvPicPr>
          <p:cNvPr id="173" name="Picture 17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7734232" y="11342511"/>
            <a:ext cx="1134937" cy="2717571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2999556" y="12600686"/>
            <a:ext cx="406029" cy="2048191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047747" y="12600686"/>
            <a:ext cx="406029" cy="2048191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6426775" y="13220102"/>
            <a:ext cx="406029" cy="809360"/>
          </a:xfrm>
          <a:prstGeom prst="rect">
            <a:avLst/>
          </a:prstGeom>
        </p:spPr>
      </p:pic>
      <p:pic>
        <p:nvPicPr>
          <p:cNvPr id="181" name="Picture 180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110415" y="10444257"/>
            <a:ext cx="406029" cy="2064530"/>
          </a:xfrm>
          <a:prstGeom prst="rect">
            <a:avLst/>
          </a:prstGeom>
        </p:spPr>
      </p:pic>
      <p:pic>
        <p:nvPicPr>
          <p:cNvPr id="182" name="Picture 18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6228" y="8916939"/>
            <a:ext cx="1134937" cy="2729418"/>
          </a:xfrm>
          <a:prstGeom prst="rect">
            <a:avLst/>
          </a:prstGeom>
        </p:spPr>
      </p:pic>
      <p:pic>
        <p:nvPicPr>
          <p:cNvPr id="183" name="Picture 18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164525" y="10451735"/>
            <a:ext cx="406029" cy="2048191"/>
          </a:xfrm>
          <a:prstGeom prst="rect">
            <a:avLst/>
          </a:prstGeom>
        </p:spPr>
      </p:pic>
      <p:pic>
        <p:nvPicPr>
          <p:cNvPr id="184" name="Picture 18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451042" y="11189956"/>
            <a:ext cx="406029" cy="575369"/>
          </a:xfrm>
          <a:prstGeom prst="rect">
            <a:avLst/>
          </a:prstGeom>
        </p:spPr>
      </p:pic>
      <p:pic>
        <p:nvPicPr>
          <p:cNvPr id="185" name="Picture 184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7131405" y="11073304"/>
            <a:ext cx="406029" cy="809360"/>
          </a:xfrm>
          <a:prstGeom prst="rect">
            <a:avLst/>
          </a:prstGeom>
        </p:spPr>
      </p:pic>
      <p:pic>
        <p:nvPicPr>
          <p:cNvPr id="186" name="Picture 18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7647261" y="7008072"/>
            <a:ext cx="1134937" cy="2717571"/>
          </a:xfrm>
          <a:prstGeom prst="rect">
            <a:avLst/>
          </a:prstGeom>
        </p:spPr>
      </p:pic>
      <p:pic>
        <p:nvPicPr>
          <p:cNvPr id="187" name="Picture 18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100389" y="8243608"/>
            <a:ext cx="406029" cy="2064530"/>
          </a:xfrm>
          <a:prstGeom prst="rect">
            <a:avLst/>
          </a:prstGeom>
        </p:spPr>
      </p:pic>
      <p:pic>
        <p:nvPicPr>
          <p:cNvPr id="188" name="Picture 18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154499" y="8251086"/>
            <a:ext cx="406029" cy="2048191"/>
          </a:xfrm>
          <a:prstGeom prst="rect">
            <a:avLst/>
          </a:prstGeom>
        </p:spPr>
      </p:pic>
      <p:pic>
        <p:nvPicPr>
          <p:cNvPr id="189" name="Picture 18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7121379" y="8872655"/>
            <a:ext cx="406029" cy="809360"/>
          </a:xfrm>
          <a:prstGeom prst="rect">
            <a:avLst/>
          </a:prstGeom>
        </p:spPr>
      </p:pic>
      <p:pic>
        <p:nvPicPr>
          <p:cNvPr id="190" name="Picture 189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440861" y="8990092"/>
            <a:ext cx="406029" cy="575369"/>
          </a:xfrm>
          <a:prstGeom prst="rect">
            <a:avLst/>
          </a:prstGeom>
        </p:spPr>
      </p:pic>
      <p:pic>
        <p:nvPicPr>
          <p:cNvPr id="194" name="Picture 19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158750" y="6113227"/>
            <a:ext cx="406029" cy="2064530"/>
          </a:xfrm>
          <a:prstGeom prst="rect">
            <a:avLst/>
          </a:prstGeom>
        </p:spPr>
      </p:pic>
      <p:pic>
        <p:nvPicPr>
          <p:cNvPr id="195" name="Picture 194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4563" y="4585909"/>
            <a:ext cx="1134937" cy="2729418"/>
          </a:xfrm>
          <a:prstGeom prst="rect">
            <a:avLst/>
          </a:prstGeom>
        </p:spPr>
      </p:pic>
      <p:pic>
        <p:nvPicPr>
          <p:cNvPr id="203" name="Picture 20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7570800" y="2634700"/>
            <a:ext cx="1135125" cy="2717571"/>
          </a:xfrm>
          <a:prstGeom prst="rect">
            <a:avLst/>
          </a:prstGeom>
        </p:spPr>
      </p:pic>
      <p:pic>
        <p:nvPicPr>
          <p:cNvPr id="196" name="Picture 19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212860" y="6120705"/>
            <a:ext cx="406029" cy="2048191"/>
          </a:xfrm>
          <a:prstGeom prst="rect">
            <a:avLst/>
          </a:prstGeom>
        </p:spPr>
      </p:pic>
      <p:pic>
        <p:nvPicPr>
          <p:cNvPr id="197" name="Picture 196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499377" y="6858926"/>
            <a:ext cx="406029" cy="575369"/>
          </a:xfrm>
          <a:prstGeom prst="rect">
            <a:avLst/>
          </a:prstGeom>
        </p:spPr>
      </p:pic>
      <p:pic>
        <p:nvPicPr>
          <p:cNvPr id="198" name="Picture 197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5404"/>
          <a:stretch/>
        </p:blipFill>
        <p:spPr>
          <a:xfrm rot="5400000">
            <a:off x="7129360" y="6792655"/>
            <a:ext cx="406029" cy="708600"/>
          </a:xfrm>
          <a:prstGeom prst="rect">
            <a:avLst/>
          </a:prstGeom>
        </p:spPr>
      </p:pic>
      <p:pic>
        <p:nvPicPr>
          <p:cNvPr id="199" name="Picture 19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148724" y="3910197"/>
            <a:ext cx="406029" cy="2064530"/>
          </a:xfrm>
          <a:prstGeom prst="rect">
            <a:avLst/>
          </a:prstGeom>
        </p:spPr>
      </p:pic>
      <p:pic>
        <p:nvPicPr>
          <p:cNvPr id="204" name="Picture 20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b="67952"/>
          <a:stretch/>
        </p:blipFill>
        <p:spPr>
          <a:xfrm rot="5400000">
            <a:off x="3648245" y="4678363"/>
            <a:ext cx="406029" cy="661641"/>
          </a:xfrm>
          <a:prstGeom prst="rect">
            <a:avLst/>
          </a:prstGeom>
        </p:spPr>
      </p:pic>
      <p:pic>
        <p:nvPicPr>
          <p:cNvPr id="205" name="Picture 204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000911" y="3931056"/>
            <a:ext cx="406029" cy="2048191"/>
          </a:xfrm>
          <a:prstGeom prst="rect">
            <a:avLst/>
          </a:prstGeom>
        </p:spPr>
      </p:pic>
      <p:pic>
        <p:nvPicPr>
          <p:cNvPr id="206" name="Picture 20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0484"/>
          <a:stretch/>
        </p:blipFill>
        <p:spPr>
          <a:xfrm rot="5400000">
            <a:off x="6967791" y="4552625"/>
            <a:ext cx="406029" cy="809360"/>
          </a:xfrm>
          <a:prstGeom prst="rect">
            <a:avLst/>
          </a:prstGeom>
        </p:spPr>
      </p:pic>
      <p:pic>
        <p:nvPicPr>
          <p:cNvPr id="207" name="Picture 206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287273" y="4670062"/>
            <a:ext cx="406029" cy="575369"/>
          </a:xfrm>
          <a:prstGeom prst="rect">
            <a:avLst/>
          </a:prstGeom>
        </p:spPr>
      </p:pic>
      <p:pic>
        <p:nvPicPr>
          <p:cNvPr id="208" name="Picture 207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3028977" y="1741753"/>
            <a:ext cx="406029" cy="2064530"/>
          </a:xfrm>
          <a:prstGeom prst="rect">
            <a:avLst/>
          </a:prstGeom>
        </p:spPr>
      </p:pic>
      <p:pic>
        <p:nvPicPr>
          <p:cNvPr id="209" name="Picture 20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964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5600" y="214435"/>
            <a:ext cx="1134937" cy="2729418"/>
          </a:xfrm>
          <a:prstGeom prst="rect">
            <a:avLst/>
          </a:prstGeom>
        </p:spPr>
      </p:pic>
      <p:pic>
        <p:nvPicPr>
          <p:cNvPr id="210" name="Picture 20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5092612" y="1749231"/>
            <a:ext cx="406029" cy="2048191"/>
          </a:xfrm>
          <a:prstGeom prst="rect">
            <a:avLst/>
          </a:prstGeom>
        </p:spPr>
      </p:pic>
      <p:pic>
        <p:nvPicPr>
          <p:cNvPr id="211" name="Picture 210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71907" b="1"/>
          <a:stretch/>
        </p:blipFill>
        <p:spPr>
          <a:xfrm rot="5400000">
            <a:off x="6379130" y="2487452"/>
            <a:ext cx="406029" cy="575369"/>
          </a:xfrm>
          <a:prstGeom prst="rect">
            <a:avLst/>
          </a:prstGeom>
        </p:spPr>
      </p:pic>
      <p:pic>
        <p:nvPicPr>
          <p:cNvPr id="212" name="Picture 211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91875"/>
          <a:stretch/>
        </p:blipFill>
        <p:spPr>
          <a:xfrm rot="5400000">
            <a:off x="2070555" y="487120"/>
            <a:ext cx="406029" cy="167737"/>
          </a:xfrm>
          <a:prstGeom prst="rect">
            <a:avLst/>
          </a:prstGeom>
        </p:spPr>
      </p:pic>
      <p:pic>
        <p:nvPicPr>
          <p:cNvPr id="213" name="Picture 212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889" r="88889"/>
                    </a14:imgEffect>
                  </a14:imgLayer>
                </a14:imgProps>
              </a:ext>
            </a:extLst>
          </a:blip>
          <a:srcRect t="65404"/>
          <a:stretch/>
        </p:blipFill>
        <p:spPr>
          <a:xfrm rot="5400000">
            <a:off x="7017819" y="2415506"/>
            <a:ext cx="406029" cy="708600"/>
          </a:xfrm>
          <a:prstGeom prst="rect">
            <a:avLst/>
          </a:prstGeom>
        </p:spPr>
      </p:pic>
      <p:grpSp>
        <p:nvGrpSpPr>
          <p:cNvPr id="219" name="Group 218"/>
          <p:cNvGrpSpPr/>
          <p:nvPr/>
        </p:nvGrpSpPr>
        <p:grpSpPr>
          <a:xfrm>
            <a:off x="6847621" y="13144908"/>
            <a:ext cx="1154673" cy="1158849"/>
            <a:chOff x="7055876" y="15297149"/>
            <a:chExt cx="1154673" cy="1158849"/>
          </a:xfrm>
        </p:grpSpPr>
        <p:pic>
          <p:nvPicPr>
            <p:cNvPr id="226" name="Picture 225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227" name="TextBox 226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latin typeface="Gill Sans MT" panose="020B0502020104020203" pitchFamily="34" charset="0"/>
                </a:rPr>
                <a:t>YEAR 8</a:t>
              </a: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180310" y="8806231"/>
            <a:ext cx="1154673" cy="1158849"/>
            <a:chOff x="7055876" y="15297149"/>
            <a:chExt cx="1154673" cy="1158849"/>
          </a:xfrm>
        </p:grpSpPr>
        <p:pic>
          <p:nvPicPr>
            <p:cNvPr id="233" name="Picture 232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235" name="TextBox 234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latin typeface="Gill Sans MT" panose="020B0502020104020203" pitchFamily="34" charset="0"/>
                </a:rPr>
                <a:t>YEAR 9</a:t>
              </a: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3368968" y="4468329"/>
            <a:ext cx="1154673" cy="1158849"/>
            <a:chOff x="7055876" y="15297149"/>
            <a:chExt cx="1154673" cy="1158849"/>
          </a:xfrm>
        </p:grpSpPr>
        <p:pic>
          <p:nvPicPr>
            <p:cNvPr id="237" name="Picture 236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238" name="TextBox 237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latin typeface="Gill Sans MT" panose="020B0502020104020203" pitchFamily="34" charset="0"/>
                </a:rPr>
                <a:t>YEAR 10</a:t>
              </a: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4159850" y="2287591"/>
            <a:ext cx="1154673" cy="1158849"/>
            <a:chOff x="7055876" y="15297149"/>
            <a:chExt cx="1154673" cy="1158849"/>
          </a:xfrm>
        </p:grpSpPr>
        <p:pic>
          <p:nvPicPr>
            <p:cNvPr id="240" name="Picture 239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241" name="TextBox 240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latin typeface="Gill Sans MT" panose="020B0502020104020203" pitchFamily="34" charset="0"/>
                </a:rPr>
                <a:t>YEAR 11</a:t>
              </a:r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8005298" y="14236018"/>
            <a:ext cx="1635146" cy="1635146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2158357" y="122346"/>
            <a:ext cx="1051144" cy="1044335"/>
            <a:chOff x="2218412" y="-21012"/>
            <a:chExt cx="1138123" cy="1443347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717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218412" y="-21012"/>
              <a:ext cx="1138123" cy="1443347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500002" y="235936"/>
              <a:ext cx="603630" cy="603630"/>
            </a:xfrm>
            <a:prstGeom prst="rect">
              <a:avLst/>
            </a:prstGeom>
          </p:spPr>
        </p:pic>
      </p:grpSp>
      <p:sp>
        <p:nvSpPr>
          <p:cNvPr id="243" name="TextBox 242"/>
          <p:cNvSpPr txBox="1"/>
          <p:nvPr/>
        </p:nvSpPr>
        <p:spPr>
          <a:xfrm>
            <a:off x="767790" y="16030162"/>
            <a:ext cx="1223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Grammar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2447252" y="14104578"/>
            <a:ext cx="3302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Shakespeare:  A Midsummer Night’s Dream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2642132" y="16509325"/>
            <a:ext cx="3402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Dickens: Oliver Twist</a:t>
            </a:r>
          </a:p>
        </p:txBody>
      </p: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6257242" y="12967323"/>
            <a:ext cx="0" cy="444556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4762728" y="12259645"/>
            <a:ext cx="295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Short Stories </a:t>
            </a:r>
            <a:r>
              <a:rPr lang="en-GB" sz="2000" b="1" dirty="0">
                <a:solidFill>
                  <a:srgbClr val="AB403B"/>
                </a:solidFill>
                <a:latin typeface="Gill Sans MT" panose="020B0502020104020203" pitchFamily="34" charset="0"/>
              </a:rPr>
              <a:t>(Dystopian and Gothic)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4960849" y="10084951"/>
            <a:ext cx="4438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Conan Doyle: The Adventures of Sherlock Holmes</a:t>
            </a: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7194007" y="10893678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1762031" y="10018026"/>
            <a:ext cx="2376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Shakespeare: </a:t>
            </a:r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The Tempest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2950352" y="10845754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TextBox 252"/>
          <p:cNvSpPr txBox="1"/>
          <p:nvPr/>
        </p:nvSpPr>
        <p:spPr>
          <a:xfrm>
            <a:off x="52249" y="8008701"/>
            <a:ext cx="33378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Hill: The Woman</a:t>
            </a:r>
            <a:b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</a:br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 in Black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1648140" y="8847750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5300987" y="7866260"/>
            <a:ext cx="2860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Orwell: </a:t>
            </a:r>
            <a:b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</a:br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Animal Farm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rot="5400000" flipV="1">
            <a:off x="8200608" y="7929819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2199726" y="5701655"/>
            <a:ext cx="2575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Shakespeare: Julius Caesar</a:t>
            </a: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>
            <a:off x="7159557" y="5141065"/>
            <a:ext cx="0" cy="44883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-2421" y="3725389"/>
            <a:ext cx="183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Poetry: Duty and Courage</a:t>
            </a:r>
            <a:endParaRPr lang="en-GB" sz="2400" b="1" dirty="0">
              <a:solidFill>
                <a:srgbClr val="AB403B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3588245" y="6465269"/>
            <a:ext cx="0" cy="402892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C1E68218-A72C-42FF-BFD3-B8AD3C756B2E}"/>
              </a:ext>
            </a:extLst>
          </p:cNvPr>
          <p:cNvCxnSpPr>
            <a:cxnSpLocks/>
          </p:cNvCxnSpPr>
          <p:nvPr/>
        </p:nvCxnSpPr>
        <p:spPr>
          <a:xfrm flipV="1">
            <a:off x="1062786" y="4941015"/>
            <a:ext cx="2814" cy="976175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5942408" y="5545372"/>
            <a:ext cx="2534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Dickens:  A Christmas Carol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4880738" y="950068"/>
            <a:ext cx="1670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Poetry: Power and Conflict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C1E68218-A72C-42FF-BFD3-B8AD3C756B2E}"/>
              </a:ext>
            </a:extLst>
          </p:cNvPr>
          <p:cNvCxnSpPr>
            <a:cxnSpLocks/>
          </p:cNvCxnSpPr>
          <p:nvPr/>
        </p:nvCxnSpPr>
        <p:spPr>
          <a:xfrm flipH="1" flipV="1">
            <a:off x="7602620" y="3906977"/>
            <a:ext cx="720000" cy="2585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8557674" y="2463153"/>
            <a:ext cx="6716" cy="681673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xtBox 266"/>
          <p:cNvSpPr txBox="1"/>
          <p:nvPr/>
        </p:nvSpPr>
        <p:spPr>
          <a:xfrm>
            <a:off x="7390592" y="1330006"/>
            <a:ext cx="215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Shakespeare: </a:t>
            </a:r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Romeo</a:t>
            </a:r>
            <a:b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</a:br>
            <a:r>
              <a:rPr lang="en-GB" sz="2400" b="1" dirty="0" smtClean="0">
                <a:solidFill>
                  <a:srgbClr val="AB403B"/>
                </a:solidFill>
                <a:latin typeface="Gill Sans MT" panose="020B0502020104020203" pitchFamily="34" charset="0"/>
              </a:rPr>
              <a:t>and </a:t>
            </a:r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Juliet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407226" y="3565944"/>
            <a:ext cx="2755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Russell:</a:t>
            </a:r>
            <a:b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</a:br>
            <a:r>
              <a:rPr lang="en-GB" sz="2400" b="1" dirty="0">
                <a:solidFill>
                  <a:srgbClr val="AB403B"/>
                </a:solidFill>
                <a:latin typeface="Gill Sans MT" panose="020B0502020104020203" pitchFamily="34" charset="0"/>
              </a:rPr>
              <a:t>Blood Brothers</a:t>
            </a:r>
          </a:p>
        </p:txBody>
      </p: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5749635" y="2131910"/>
            <a:ext cx="0" cy="396936"/>
          </a:xfrm>
          <a:prstGeom prst="line">
            <a:avLst/>
          </a:prstGeom>
          <a:ln w="19050">
            <a:solidFill>
              <a:srgbClr val="AB403B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31398" y="14678866"/>
            <a:ext cx="1080000" cy="1080000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859429" y="14674360"/>
            <a:ext cx="1080000" cy="108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694" y="14580118"/>
            <a:ext cx="1080000" cy="1080000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87068" y="12190533"/>
            <a:ext cx="1080000" cy="1080000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129189" y="11741150"/>
            <a:ext cx="1080000" cy="1080000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058723" y="14651491"/>
            <a:ext cx="1080000" cy="1080000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667511" y="5181130"/>
            <a:ext cx="1080000" cy="1080000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887188" y="16044807"/>
            <a:ext cx="1080000" cy="1080000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411995" y="13892120"/>
            <a:ext cx="1080000" cy="1080000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793640" y="16048618"/>
            <a:ext cx="1080000" cy="1080000"/>
          </a:xfrm>
          <a:prstGeom prst="rect">
            <a:avLst/>
          </a:prstGeom>
        </p:spPr>
      </p:pic>
      <p:sp>
        <p:nvSpPr>
          <p:cNvPr id="125" name="TextBox 124"/>
          <p:cNvSpPr txBox="1"/>
          <p:nvPr/>
        </p:nvSpPr>
        <p:spPr>
          <a:xfrm>
            <a:off x="3244429" y="13071376"/>
            <a:ext cx="1776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Descriptive 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941498" y="7422980"/>
            <a:ext cx="3164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Rhetoric and persuasion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989993" y="3121948"/>
            <a:ext cx="2034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4B9AD7"/>
                </a:solidFill>
                <a:latin typeface="Gill Sans MT" panose="020B0502020104020203" pitchFamily="34" charset="0"/>
              </a:rPr>
              <a:t>Viewpoint </a:t>
            </a:r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527956" y="1087287"/>
            <a:ext cx="2379019" cy="1200329"/>
          </a:xfrm>
          <a:prstGeom prst="rect">
            <a:avLst/>
          </a:prstGeom>
          <a:solidFill>
            <a:srgbClr val="AB403B"/>
          </a:solidFill>
          <a:effectLst>
            <a:softEdge rad="63500"/>
          </a:effectLst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550" dirty="0">
                <a:solidFill>
                  <a:schemeClr val="bg1"/>
                </a:solidFill>
                <a:latin typeface="Gill Sans MT" panose="020B0502020104020203" pitchFamily="34" charset="0"/>
              </a:rPr>
              <a:t>Rich cultural knowledge</a:t>
            </a:r>
            <a:br>
              <a:rPr lang="en-GB" sz="155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550" dirty="0">
                <a:solidFill>
                  <a:srgbClr val="CFE3F2"/>
                </a:solidFill>
                <a:latin typeface="Gill Sans MT" panose="020B0502020104020203" pitchFamily="34" charset="0"/>
              </a:rPr>
              <a:t>Articulate and analytical</a:t>
            </a:r>
            <a:br>
              <a:rPr lang="en-GB" sz="1550" dirty="0">
                <a:solidFill>
                  <a:srgbClr val="CFE3F2"/>
                </a:solidFill>
                <a:latin typeface="Gill Sans MT" panose="020B0502020104020203" pitchFamily="34" charset="0"/>
              </a:rPr>
            </a:br>
            <a:r>
              <a:rPr lang="en-GB" sz="1550" dirty="0">
                <a:solidFill>
                  <a:schemeClr val="bg1"/>
                </a:solidFill>
                <a:latin typeface="Gill Sans MT" panose="020B0502020104020203" pitchFamily="34" charset="0"/>
              </a:rPr>
              <a:t>Socially aware</a:t>
            </a:r>
            <a:br>
              <a:rPr lang="en-GB" sz="155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GB" sz="1550" dirty="0">
                <a:solidFill>
                  <a:srgbClr val="CFE3F2"/>
                </a:solidFill>
                <a:latin typeface="Gill Sans MT" panose="020B0502020104020203" pitchFamily="34" charset="0"/>
              </a:rPr>
              <a:t>Well qualified</a:t>
            </a:r>
            <a:br>
              <a:rPr lang="en-GB" sz="1550" dirty="0">
                <a:solidFill>
                  <a:srgbClr val="CFE3F2"/>
                </a:solidFill>
                <a:latin typeface="Gill Sans MT" panose="020B0502020104020203" pitchFamily="34" charset="0"/>
              </a:rPr>
            </a:br>
            <a:r>
              <a:rPr lang="en-GB" sz="1550" dirty="0">
                <a:solidFill>
                  <a:schemeClr val="bg1"/>
                </a:solidFill>
                <a:latin typeface="Gill Sans MT" panose="020B0502020104020203" pitchFamily="34" charset="0"/>
              </a:rPr>
              <a:t>Prepared for further study</a:t>
            </a:r>
          </a:p>
        </p:txBody>
      </p:sp>
      <p:pic>
        <p:nvPicPr>
          <p:cNvPr id="134" name="Picture 133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6153" y="13705299"/>
            <a:ext cx="1080000" cy="1080000"/>
          </a:xfrm>
          <a:prstGeom prst="rect">
            <a:avLst/>
          </a:prstGeom>
        </p:spPr>
      </p:pic>
      <p:sp>
        <p:nvSpPr>
          <p:cNvPr id="137" name="TextBox 136"/>
          <p:cNvSpPr txBox="1"/>
          <p:nvPr/>
        </p:nvSpPr>
        <p:spPr>
          <a:xfrm>
            <a:off x="-36668" y="2725662"/>
            <a:ext cx="199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4B9AD7"/>
                </a:solidFill>
                <a:latin typeface="Gill Sans MT" panose="020B0502020104020203" pitchFamily="34" charset="0"/>
              </a:rPr>
              <a:t>Exam Preparation</a:t>
            </a:r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522401" y="10305754"/>
            <a:ext cx="1080000" cy="1080000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965519" y="10275510"/>
            <a:ext cx="1080000" cy="1080000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673661" y="9944500"/>
            <a:ext cx="1080000" cy="1080000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98728" y="7260615"/>
            <a:ext cx="1080000" cy="1080000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647854" y="5597193"/>
            <a:ext cx="1080000" cy="1080000"/>
          </a:xfrm>
          <a:prstGeom prst="rect">
            <a:avLst/>
          </a:prstGeom>
        </p:spPr>
      </p:pic>
      <p:pic>
        <p:nvPicPr>
          <p:cNvPr id="148" name="Picture 147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591746" y="7101583"/>
            <a:ext cx="1080000" cy="1080000"/>
          </a:xfrm>
          <a:prstGeom prst="rect">
            <a:avLst/>
          </a:prstGeom>
        </p:spPr>
      </p:pic>
      <p:pic>
        <p:nvPicPr>
          <p:cNvPr id="149" name="Picture 148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271531" y="1332186"/>
            <a:ext cx="1080000" cy="1080000"/>
          </a:xfrm>
          <a:prstGeom prst="rect">
            <a:avLst/>
          </a:prstGeom>
        </p:spPr>
      </p:pic>
      <p:pic>
        <p:nvPicPr>
          <p:cNvPr id="150" name="Picture 14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591746" y="2369393"/>
            <a:ext cx="1080000" cy="10800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7000179" y="1516366"/>
            <a:ext cx="962278" cy="1010943"/>
            <a:chOff x="8140762" y="1020651"/>
            <a:chExt cx="1461639" cy="1388443"/>
          </a:xfrm>
        </p:grpSpPr>
        <p:pic>
          <p:nvPicPr>
            <p:cNvPr id="151" name="Picture 150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 rot="1092861">
              <a:off x="8522401" y="1329094"/>
              <a:ext cx="1080000" cy="1080000"/>
            </a:xfrm>
            <a:prstGeom prst="rect">
              <a:avLst/>
            </a:prstGeom>
          </p:spPr>
        </p:pic>
        <p:pic>
          <p:nvPicPr>
            <p:cNvPr id="152" name="Picture 151"/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 rot="20889404">
              <a:off x="8140762" y="1020651"/>
              <a:ext cx="1080000" cy="1080000"/>
            </a:xfrm>
            <a:prstGeom prst="rect">
              <a:avLst/>
            </a:prstGeom>
          </p:spPr>
        </p:pic>
      </p:grpSp>
      <p:pic>
        <p:nvPicPr>
          <p:cNvPr id="153" name="Picture 152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39053" y="7275647"/>
            <a:ext cx="1080000" cy="1080000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617191" y="8320557"/>
            <a:ext cx="1080000" cy="1080000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353648" y="5054362"/>
            <a:ext cx="1080000" cy="1080000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549876" y="6399367"/>
            <a:ext cx="1080000" cy="1080000"/>
          </a:xfrm>
          <a:prstGeom prst="rect">
            <a:avLst/>
          </a:prstGeom>
        </p:spPr>
      </p:pic>
      <p:pic>
        <p:nvPicPr>
          <p:cNvPr id="158" name="Picture 15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566693" y="3820239"/>
            <a:ext cx="1080000" cy="1080000"/>
          </a:xfrm>
          <a:prstGeom prst="rect">
            <a:avLst/>
          </a:prstGeom>
        </p:spPr>
      </p:pic>
      <p:pic>
        <p:nvPicPr>
          <p:cNvPr id="159" name="Picture 15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803048" y="1471065"/>
            <a:ext cx="1080000" cy="1080000"/>
          </a:xfrm>
          <a:prstGeom prst="rect">
            <a:avLst/>
          </a:prstGeom>
        </p:spPr>
      </p:pic>
      <p:pic>
        <p:nvPicPr>
          <p:cNvPr id="160" name="Picture 15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653468" y="5850431"/>
            <a:ext cx="1080000" cy="1080000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10028" y="674345"/>
            <a:ext cx="1080000" cy="1080000"/>
          </a:xfrm>
          <a:prstGeom prst="rect">
            <a:avLst/>
          </a:prstGeom>
        </p:spPr>
      </p:pic>
      <p:pic>
        <p:nvPicPr>
          <p:cNvPr id="162" name="Picture 16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50524" y="5502917"/>
            <a:ext cx="1080000" cy="1080000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841796" y="3747396"/>
            <a:ext cx="1080000" cy="1080000"/>
          </a:xfrm>
          <a:prstGeom prst="rect">
            <a:avLst/>
          </a:prstGeom>
        </p:spPr>
      </p:pic>
      <p:pic>
        <p:nvPicPr>
          <p:cNvPr id="165" name="Picture 16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14470" y="5861362"/>
            <a:ext cx="1080000" cy="1080000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653869" y="7723782"/>
            <a:ext cx="1080000" cy="1080000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81783" y="3727141"/>
            <a:ext cx="1080000" cy="1080000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63029" y="3007705"/>
            <a:ext cx="1080000" cy="1080000"/>
          </a:xfrm>
          <a:prstGeom prst="rect">
            <a:avLst/>
          </a:prstGeom>
        </p:spPr>
      </p:pic>
      <p:pic>
        <p:nvPicPr>
          <p:cNvPr id="177" name="Picture 17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80967" y="700640"/>
            <a:ext cx="1080000" cy="1080000"/>
          </a:xfrm>
          <a:prstGeom prst="rect">
            <a:avLst/>
          </a:prstGeom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052190" y="1520962"/>
            <a:ext cx="1080000" cy="1080000"/>
          </a:xfrm>
          <a:prstGeom prst="rect">
            <a:avLst/>
          </a:prstGeom>
        </p:spPr>
      </p:pic>
      <p:pic>
        <p:nvPicPr>
          <p:cNvPr id="179" name="Picture 17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45456" y="4733338"/>
            <a:ext cx="1080000" cy="1080000"/>
          </a:xfrm>
          <a:prstGeom prst="rect">
            <a:avLst/>
          </a:prstGeom>
        </p:spPr>
      </p:pic>
      <p:pic>
        <p:nvPicPr>
          <p:cNvPr id="180" name="Picture 17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653963" y="3084048"/>
            <a:ext cx="1080000" cy="1080000"/>
          </a:xfrm>
          <a:prstGeom prst="rect">
            <a:avLst/>
          </a:prstGeom>
        </p:spPr>
      </p:pic>
      <p:pic>
        <p:nvPicPr>
          <p:cNvPr id="191" name="Picture 19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394457" y="3151346"/>
            <a:ext cx="1080000" cy="1080000"/>
          </a:xfrm>
          <a:prstGeom prst="rect">
            <a:avLst/>
          </a:prstGeom>
        </p:spPr>
      </p:pic>
      <p:pic>
        <p:nvPicPr>
          <p:cNvPr id="192" name="Picture 19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448589" y="11753452"/>
            <a:ext cx="1080000" cy="1080000"/>
          </a:xfrm>
          <a:prstGeom prst="rect">
            <a:avLst/>
          </a:prstGeom>
        </p:spPr>
      </p:pic>
      <p:pic>
        <p:nvPicPr>
          <p:cNvPr id="193" name="Picture 192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652133" y="5093964"/>
            <a:ext cx="1080000" cy="1080000"/>
          </a:xfrm>
          <a:prstGeom prst="rect">
            <a:avLst/>
          </a:prstGeom>
        </p:spPr>
      </p:pic>
      <p:pic>
        <p:nvPicPr>
          <p:cNvPr id="200" name="Picture 199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648779" y="7901471"/>
            <a:ext cx="1080000" cy="1080000"/>
          </a:xfrm>
          <a:prstGeom prst="rect">
            <a:avLst/>
          </a:prstGeom>
        </p:spPr>
      </p:pic>
      <p:pic>
        <p:nvPicPr>
          <p:cNvPr id="201" name="Picture 200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392852" y="13110233"/>
            <a:ext cx="1080000" cy="1080000"/>
          </a:xfrm>
          <a:prstGeom prst="rect">
            <a:avLst/>
          </a:prstGeom>
        </p:spPr>
      </p:pic>
      <p:pic>
        <p:nvPicPr>
          <p:cNvPr id="202" name="Picture 201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7156622" y="7187364"/>
            <a:ext cx="1080000" cy="1080000"/>
          </a:xfrm>
          <a:prstGeom prst="rect">
            <a:avLst/>
          </a:prstGeom>
        </p:spPr>
      </p:pic>
      <p:sp>
        <p:nvSpPr>
          <p:cNvPr id="216" name="TextBox 215"/>
          <p:cNvSpPr txBox="1"/>
          <p:nvPr/>
        </p:nvSpPr>
        <p:spPr>
          <a:xfrm>
            <a:off x="7991799" y="15356416"/>
            <a:ext cx="1584974" cy="1865126"/>
          </a:xfrm>
          <a:prstGeom prst="rect">
            <a:avLst/>
          </a:prstGeom>
          <a:solidFill>
            <a:srgbClr val="AB403B"/>
          </a:solidFill>
          <a:effectLst>
            <a:softEdge rad="63500"/>
          </a:effectLst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600" dirty="0">
                <a:solidFill>
                  <a:schemeClr val="bg1"/>
                </a:solidFill>
                <a:latin typeface="Gill Sans MT" panose="020B0502020104020203" pitchFamily="34" charset="0"/>
              </a:rPr>
              <a:t>Vocabulary</a:t>
            </a:r>
          </a:p>
          <a:p>
            <a:pPr algn="ctr">
              <a:lnSpc>
                <a:spcPct val="90000"/>
              </a:lnSpc>
            </a:pPr>
            <a:r>
              <a:rPr lang="en-GB" sz="1600" dirty="0">
                <a:solidFill>
                  <a:srgbClr val="CFE3F2"/>
                </a:solidFill>
                <a:latin typeface="Gill Sans MT" panose="020B0502020104020203" pitchFamily="34" charset="0"/>
              </a:rPr>
              <a:t>Literary concepts</a:t>
            </a:r>
          </a:p>
          <a:p>
            <a:pPr algn="ctr">
              <a:lnSpc>
                <a:spcPct val="90000"/>
              </a:lnSpc>
            </a:pPr>
            <a:r>
              <a:rPr lang="en-GB" sz="1600" dirty="0">
                <a:solidFill>
                  <a:schemeClr val="bg1"/>
                </a:solidFill>
                <a:latin typeface="Gill Sans MT" panose="020B0502020104020203" pitchFamily="34" charset="0"/>
              </a:rPr>
              <a:t>Historical context</a:t>
            </a:r>
          </a:p>
          <a:p>
            <a:pPr algn="ctr">
              <a:lnSpc>
                <a:spcPct val="90000"/>
              </a:lnSpc>
            </a:pPr>
            <a:r>
              <a:rPr lang="en-GB" sz="1600" dirty="0">
                <a:solidFill>
                  <a:srgbClr val="CFE3F2"/>
                </a:solidFill>
                <a:latin typeface="Gill Sans MT" panose="020B0502020104020203" pitchFamily="34" charset="0"/>
              </a:rPr>
              <a:t>Reading skills</a:t>
            </a:r>
          </a:p>
          <a:p>
            <a:pPr algn="ctr">
              <a:lnSpc>
                <a:spcPct val="90000"/>
              </a:lnSpc>
            </a:pPr>
            <a:r>
              <a:rPr lang="en-GB" sz="1600" dirty="0">
                <a:solidFill>
                  <a:schemeClr val="bg1"/>
                </a:solidFill>
                <a:latin typeface="Gill Sans MT" panose="020B0502020104020203" pitchFamily="34" charset="0"/>
              </a:rPr>
              <a:t>Writing skills</a:t>
            </a:r>
          </a:p>
          <a:p>
            <a:pPr algn="ctr">
              <a:lnSpc>
                <a:spcPct val="90000"/>
              </a:lnSpc>
            </a:pPr>
            <a:r>
              <a:rPr lang="en-GB" sz="1600" dirty="0">
                <a:solidFill>
                  <a:srgbClr val="CFE3F2"/>
                </a:solidFill>
                <a:latin typeface="Gill Sans MT" panose="020B0502020104020203" pitchFamily="34" charset="0"/>
              </a:rPr>
              <a:t>Speaking skills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859935" y="15297149"/>
            <a:ext cx="1154673" cy="1158849"/>
            <a:chOff x="7055876" y="15297149"/>
            <a:chExt cx="1154673" cy="115884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9"/>
            <a:srcRect l="820" t="1310" r="532" b="1722"/>
            <a:stretch/>
          </p:blipFill>
          <p:spPr>
            <a:xfrm>
              <a:off x="7058024" y="15297149"/>
              <a:ext cx="1152525" cy="1121569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7055876" y="16086666"/>
              <a:ext cx="114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latin typeface="Gill Sans MT" panose="020B0502020104020203" pitchFamily="34" charset="0"/>
                </a:rPr>
                <a:t>YEAR 7</a:t>
              </a:r>
            </a:p>
          </p:txBody>
        </p:sp>
      </p:grpSp>
      <p:pic>
        <p:nvPicPr>
          <p:cNvPr id="217" name="Picture 216">
            <a:extLst>
              <a:ext uri="{FF2B5EF4-FFF2-40B4-BE49-F238E27FC236}">
                <a16:creationId xmlns:a16="http://schemas.microsoft.com/office/drawing/2014/main" id="{19D9D557-29F4-4F52-B799-3AFFDD1C2EDA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09965" y="10390699"/>
            <a:ext cx="1080000" cy="1080000"/>
          </a:xfrm>
          <a:prstGeom prst="rect">
            <a:avLst/>
          </a:prstGeom>
        </p:spPr>
      </p:pic>
      <p:pic>
        <p:nvPicPr>
          <p:cNvPr id="218" name="Picture 217">
            <a:extLst>
              <a:ext uri="{FF2B5EF4-FFF2-40B4-BE49-F238E27FC236}">
                <a16:creationId xmlns:a16="http://schemas.microsoft.com/office/drawing/2014/main" id="{10292B1E-3789-4AD8-BDC3-9C513E0E7FC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47965" y="11145840"/>
            <a:ext cx="1080000" cy="1080000"/>
          </a:xfrm>
          <a:prstGeom prst="rect">
            <a:avLst/>
          </a:prstGeom>
        </p:spPr>
      </p:pic>
      <p:pic>
        <p:nvPicPr>
          <p:cNvPr id="220" name="Picture 21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57848" y="8280838"/>
            <a:ext cx="1080000" cy="1080000"/>
          </a:xfrm>
          <a:prstGeom prst="rect">
            <a:avLst/>
          </a:prstGeom>
        </p:spPr>
      </p:pic>
      <p:pic>
        <p:nvPicPr>
          <p:cNvPr id="222" name="Picture 221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782768" y="7298528"/>
            <a:ext cx="1080000" cy="1080000"/>
          </a:xfrm>
          <a:prstGeom prst="rect">
            <a:avLst/>
          </a:prstGeom>
        </p:spPr>
      </p:pic>
      <p:sp>
        <p:nvSpPr>
          <p:cNvPr id="224" name="TextBox 223"/>
          <p:cNvSpPr txBox="1"/>
          <p:nvPr/>
        </p:nvSpPr>
        <p:spPr>
          <a:xfrm>
            <a:off x="5411758" y="4402903"/>
            <a:ext cx="207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Creative 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3953753" y="9550024"/>
            <a:ext cx="1776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B9AD7"/>
                </a:solidFill>
                <a:latin typeface="Gill Sans MT" panose="020B0502020104020203" pitchFamily="34" charset="0"/>
              </a:rPr>
              <a:t>Narrative writing</a:t>
            </a:r>
            <a:endParaRPr lang="en-GB" sz="1600" dirty="0">
              <a:solidFill>
                <a:srgbClr val="4B9AD7"/>
              </a:solidFill>
              <a:latin typeface="Gill Sans MT" panose="020B0502020104020203" pitchFamily="34" charset="0"/>
            </a:endParaRPr>
          </a:p>
        </p:txBody>
      </p:sp>
      <p:pic>
        <p:nvPicPr>
          <p:cNvPr id="228" name="Picture 22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4270" y="5410618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1877B1952F2140ABCE7689A2BB4BEA" ma:contentTypeVersion="14" ma:contentTypeDescription="Create a new document." ma:contentTypeScope="" ma:versionID="5b7c31e1f469937b466c88d0ed05e4ee">
  <xsd:schema xmlns:xsd="http://www.w3.org/2001/XMLSchema" xmlns:xs="http://www.w3.org/2001/XMLSchema" xmlns:p="http://schemas.microsoft.com/office/2006/metadata/properties" xmlns:ns3="dc998093-9e9c-4e07-86fa-8dba3de4acf1" xmlns:ns4="4a28ce9a-f95f-441c-8d34-ec1873dc2c4e" targetNamespace="http://schemas.microsoft.com/office/2006/metadata/properties" ma:root="true" ma:fieldsID="79e974601478c4115863b2e5d111f2b9" ns3:_="" ns4:_="">
    <xsd:import namespace="dc998093-9e9c-4e07-86fa-8dba3de4acf1"/>
    <xsd:import namespace="4a28ce9a-f95f-441c-8d34-ec1873dc2c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98093-9e9c-4e07-86fa-8dba3de4ac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8ce9a-f95f-441c-8d34-ec1873dc2c4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c998093-9e9c-4e07-86fa-8dba3de4ac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E0B988-14F9-4ED6-A699-11B2F445B9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998093-9e9c-4e07-86fa-8dba3de4acf1"/>
    <ds:schemaRef ds:uri="4a28ce9a-f95f-441c-8d34-ec1873dc2c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C23B01-30F4-4714-9062-C0C6126CC23D}">
  <ds:schemaRefs>
    <ds:schemaRef ds:uri="http://purl.org/dc/dcmitype/"/>
    <ds:schemaRef ds:uri="http://schemas.microsoft.com/office/infopath/2007/PartnerControls"/>
    <ds:schemaRef ds:uri="dc998093-9e9c-4e07-86fa-8dba3de4acf1"/>
    <ds:schemaRef ds:uri="http://schemas.microsoft.com/office/2006/documentManagement/types"/>
    <ds:schemaRef ds:uri="http://purl.org/dc/elements/1.1/"/>
    <ds:schemaRef ds:uri="http://schemas.microsoft.com/office/2006/metadata/properties"/>
    <ds:schemaRef ds:uri="4a28ce9a-f95f-441c-8d34-ec1873dc2c4e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D374A0-2661-4B20-B729-AB104B51B6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18217</TotalTime>
  <Words>133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Malgun Gothic</vt:lpstr>
      <vt:lpstr>Aharoni</vt:lpstr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Jackson</dc:creator>
  <cp:lastModifiedBy>K Jackson</cp:lastModifiedBy>
  <cp:revision>311</cp:revision>
  <cp:lastPrinted>2022-07-05T09:04:03Z</cp:lastPrinted>
  <dcterms:created xsi:type="dcterms:W3CDTF">2018-02-08T08:28:53Z</dcterms:created>
  <dcterms:modified xsi:type="dcterms:W3CDTF">2024-09-23T15:03:19Z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0x010100581877B1952F2140ABCE7689A2BB4BEA</vt:lpwstr>
  </property>
</Properties>
</file>