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3"/>
    <p:sldMasterId id="2147483683" r:id="rId4"/>
    <p:sldMasterId id="2147483684" r:id="rId5"/>
  </p:sldMasterIdLst>
  <p:notesMasterIdLst>
    <p:notesMasterId r:id="rId13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</p:sldIdLst>
  <p:sldSz cx="10691813" cy="7559675"/>
  <p:notesSz cx="7559675" cy="10691813"/>
  <p:embeddedFontLst>
    <p:embeddedFont>
      <p:font typeface="Alfa Slab One" panose="020B0604020202020204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fortaa" panose="020B0604020202020204" charset="0"/>
      <p:regular r:id="rId19"/>
      <p:bold r:id="rId20"/>
    </p:embeddedFont>
    <p:embeddedFont>
      <p:font typeface="Questrial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F25536-2345-439D-BD1A-A5A1BFA626D4}" v="33" dt="2022-10-25T09:23:47.759"/>
  </p1510:revLst>
</p1510:revInfo>
</file>

<file path=ppt/tableStyles.xml><?xml version="1.0" encoding="utf-8"?>
<a:tblStyleLst xmlns:a="http://schemas.openxmlformats.org/drawingml/2006/main" def="{03EF73A1-1B10-4B4D-9F80-4D1086DF804C}">
  <a:tblStyle styleId="{03EF73A1-1B10-4B4D-9F80-4D1086DF80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C51354-917E-4DF9-84E5-CF28C6E051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602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860d4fa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860d4fa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860d4fa7e_2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860d4fa7e_2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860d4fa7e_2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860d4fa7e_2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5adb7d93c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25adb7d93c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860d4fa7e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585788"/>
            <a:ext cx="41481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0860d4fa7e_1_276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860d4fa7e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0860d4fa7e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7400" tIns="117400" rIns="117400" bIns="117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Autofit/>
          </a:bodyPr>
          <a:lstStyle>
            <a:lvl1pPr marL="457200" lvl="0" indent="-374650" algn="ctr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>
  <p:cSld name="OBJECT_2">
    <p:bg>
      <p:bgPr>
        <a:solidFill>
          <a:srgbClr val="D9D9D9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633114" y="-2"/>
            <a:ext cx="85242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Century Gothic"/>
              <a:buNone/>
              <a:defRPr sz="3000" b="1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18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18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18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18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18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18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18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18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1"/>
          </p:nvPr>
        </p:nvSpPr>
        <p:spPr>
          <a:xfrm>
            <a:off x="898126" y="964374"/>
            <a:ext cx="8205000" cy="59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 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C4587"/>
              </a:buClr>
              <a:buSzPts val="1500"/>
              <a:buFont typeface="Noto Sans Symbols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1C4587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143" name="Google Shape;143;p37"/>
          <p:cNvGrpSpPr/>
          <p:nvPr/>
        </p:nvGrpSpPr>
        <p:grpSpPr>
          <a:xfrm>
            <a:off x="0" y="0"/>
            <a:ext cx="10692079" cy="7559917"/>
            <a:chOff x="0" y="0"/>
            <a:chExt cx="9143999" cy="5143500"/>
          </a:xfrm>
        </p:grpSpPr>
        <p:pic>
          <p:nvPicPr>
            <p:cNvPr id="144" name="Google Shape;144;p37"/>
            <p:cNvPicPr preferRelativeResize="0"/>
            <p:nvPr/>
          </p:nvPicPr>
          <p:blipFill rotWithShape="1">
            <a:blip r:embed="rId2">
              <a:alphaModFix/>
            </a:blip>
            <a:srcRect r="94852"/>
            <a:stretch/>
          </p:blipFill>
          <p:spPr>
            <a:xfrm>
              <a:off x="11975" y="0"/>
              <a:ext cx="470725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7"/>
            <p:cNvPicPr preferRelativeResize="0"/>
            <p:nvPr/>
          </p:nvPicPr>
          <p:blipFill rotWithShape="1">
            <a:blip r:embed="rId2">
              <a:alphaModFix/>
            </a:blip>
            <a:srcRect t="91285"/>
            <a:stretch/>
          </p:blipFill>
          <p:spPr>
            <a:xfrm>
              <a:off x="0" y="4695275"/>
              <a:ext cx="9143999" cy="44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37"/>
            <p:cNvSpPr txBox="1"/>
            <p:nvPr/>
          </p:nvSpPr>
          <p:spPr>
            <a:xfrm rot="-5400000">
              <a:off x="-1587300" y="2997300"/>
              <a:ext cx="3657300" cy="48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050" tIns="43500" rIns="87050" bIns="435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66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WJEC Engineering L1&amp;2</a:t>
              </a:r>
              <a:endParaRPr sz="3000" b="1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</p:grpSp>
      <p:sp>
        <p:nvSpPr>
          <p:cNvPr id="147" name="Google Shape;147;p37"/>
          <p:cNvSpPr txBox="1">
            <a:spLocks noGrp="1"/>
          </p:cNvSpPr>
          <p:nvPr>
            <p:ph type="sldNum" idx="12"/>
          </p:nvPr>
        </p:nvSpPr>
        <p:spPr>
          <a:xfrm>
            <a:off x="10005373" y="6981408"/>
            <a:ext cx="641700" cy="578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buNone/>
              <a:defRPr sz="1300" b="1">
                <a:solidFill>
                  <a:schemeClr val="lt1"/>
                </a:solidFill>
              </a:defRPr>
            </a:lvl1pPr>
            <a:lvl2pPr lvl="1" algn="ctr">
              <a:buNone/>
              <a:defRPr sz="1300" b="1">
                <a:solidFill>
                  <a:schemeClr val="lt1"/>
                </a:solidFill>
              </a:defRPr>
            </a:lvl2pPr>
            <a:lvl3pPr lvl="2" algn="ctr">
              <a:buNone/>
              <a:defRPr sz="1300" b="1">
                <a:solidFill>
                  <a:schemeClr val="lt1"/>
                </a:solidFill>
              </a:defRPr>
            </a:lvl3pPr>
            <a:lvl4pPr lvl="3" algn="ctr">
              <a:buNone/>
              <a:defRPr sz="1300" b="1">
                <a:solidFill>
                  <a:schemeClr val="lt1"/>
                </a:solidFill>
              </a:defRPr>
            </a:lvl4pPr>
            <a:lvl5pPr lvl="4" algn="ctr">
              <a:buNone/>
              <a:defRPr sz="1300" b="1">
                <a:solidFill>
                  <a:schemeClr val="lt1"/>
                </a:solidFill>
              </a:defRPr>
            </a:lvl5pPr>
            <a:lvl6pPr lvl="5" algn="ctr">
              <a:buNone/>
              <a:defRPr sz="1300" b="1">
                <a:solidFill>
                  <a:schemeClr val="lt1"/>
                </a:solidFill>
              </a:defRPr>
            </a:lvl6pPr>
            <a:lvl7pPr lvl="6" algn="ctr">
              <a:buNone/>
              <a:defRPr sz="1300" b="1">
                <a:solidFill>
                  <a:schemeClr val="lt1"/>
                </a:solidFill>
              </a:defRPr>
            </a:lvl7pPr>
            <a:lvl8pPr lvl="7" algn="ctr">
              <a:buNone/>
              <a:defRPr sz="1300" b="1">
                <a:solidFill>
                  <a:schemeClr val="lt1"/>
                </a:solidFill>
              </a:defRPr>
            </a:lvl8pPr>
            <a:lvl9pPr lvl="8" algn="ctr">
              <a:buNone/>
              <a:defRPr sz="1300" b="1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00" tIns="117400" rIns="117400" bIns="117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00" tIns="117400" rIns="117400" bIns="117400" anchor="t" anchorCtr="0">
            <a:no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lt1"/>
                </a:solidFill>
              </a:defRPr>
            </a:lvl1pPr>
            <a:lvl2pPr lvl="1" algn="ctr" rtl="0">
              <a:buNone/>
              <a:defRPr sz="1300" b="1">
                <a:solidFill>
                  <a:schemeClr val="lt1"/>
                </a:solidFill>
              </a:defRPr>
            </a:lvl2pPr>
            <a:lvl3pPr lvl="2" algn="ctr" rtl="0">
              <a:buNone/>
              <a:defRPr sz="1300" b="1">
                <a:solidFill>
                  <a:schemeClr val="lt1"/>
                </a:solidFill>
              </a:defRPr>
            </a:lvl3pPr>
            <a:lvl4pPr lvl="3" algn="ctr" rtl="0">
              <a:buNone/>
              <a:defRPr sz="1300" b="1">
                <a:solidFill>
                  <a:schemeClr val="lt1"/>
                </a:solidFill>
              </a:defRPr>
            </a:lvl4pPr>
            <a:lvl5pPr lvl="4" algn="ctr" rtl="0">
              <a:buNone/>
              <a:defRPr sz="1300" b="1">
                <a:solidFill>
                  <a:schemeClr val="lt1"/>
                </a:solidFill>
              </a:defRPr>
            </a:lvl5pPr>
            <a:lvl6pPr lvl="5" algn="ctr" rtl="0">
              <a:buNone/>
              <a:defRPr sz="1300" b="1">
                <a:solidFill>
                  <a:schemeClr val="lt1"/>
                </a:solidFill>
              </a:defRPr>
            </a:lvl6pPr>
            <a:lvl7pPr lvl="6" algn="ctr" rtl="0">
              <a:buNone/>
              <a:defRPr sz="1300" b="1">
                <a:solidFill>
                  <a:schemeClr val="lt1"/>
                </a:solidFill>
              </a:defRPr>
            </a:lvl7pPr>
            <a:lvl8pPr lvl="7" algn="ctr" rtl="0">
              <a:buNone/>
              <a:defRPr sz="1300" b="1">
                <a:solidFill>
                  <a:schemeClr val="lt1"/>
                </a:solidFill>
              </a:defRPr>
            </a:lvl8pPr>
            <a:lvl9pPr lvl="8" algn="ctr" rtl="0">
              <a:buNone/>
              <a:defRPr sz="1300" b="1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Level 1/2 Engineering </a:t>
            </a:r>
            <a:endParaRPr sz="43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Knowledge Organisers</a:t>
            </a:r>
            <a:endParaRPr dirty="0"/>
          </a:p>
        </p:txBody>
      </p:sp>
      <p:pic>
        <p:nvPicPr>
          <p:cNvPr id="154" name="Google Shape;1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924" y="4539775"/>
            <a:ext cx="2250483" cy="2250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 txBox="1">
            <a:spLocks noGrp="1"/>
          </p:cNvSpPr>
          <p:nvPr>
            <p:ph type="sldNum" idx="12"/>
          </p:nvPr>
        </p:nvSpPr>
        <p:spPr>
          <a:xfrm>
            <a:off x="10327475" y="0"/>
            <a:ext cx="3645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0000"/>
          </a:srgbClr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>
            <a:spLocks noGrp="1"/>
          </p:cNvSpPr>
          <p:nvPr>
            <p:ph type="title"/>
          </p:nvPr>
        </p:nvSpPr>
        <p:spPr>
          <a:xfrm>
            <a:off x="364468" y="424226"/>
            <a:ext cx="9963000" cy="6852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Drawings and calculations</a:t>
            </a:r>
            <a:endParaRPr dirty="0"/>
          </a:p>
        </p:txBody>
      </p:sp>
      <p:sp>
        <p:nvSpPr>
          <p:cNvPr id="170" name="Google Shape;170;p40"/>
          <p:cNvSpPr txBox="1">
            <a:spLocks noGrp="1"/>
          </p:cNvSpPr>
          <p:nvPr>
            <p:ph type="sldNum" idx="12"/>
          </p:nvPr>
        </p:nvSpPr>
        <p:spPr>
          <a:xfrm>
            <a:off x="10256546" y="0"/>
            <a:ext cx="364500" cy="21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2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/>
          <p:nvPr/>
        </p:nvSpPr>
        <p:spPr>
          <a:xfrm>
            <a:off x="0" y="0"/>
            <a:ext cx="66354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Orthographic drawings: standard drawing conventions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41"/>
          <p:cNvSpPr/>
          <p:nvPr/>
        </p:nvSpPr>
        <p:spPr>
          <a:xfrm>
            <a:off x="125850" y="5992400"/>
            <a:ext cx="3692100" cy="14586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entury Gothic"/>
                <a:ea typeface="Century Gothic"/>
                <a:cs typeface="Century Gothic"/>
                <a:sym typeface="Century Gothic"/>
              </a:rPr>
              <a:t>Dimensions</a:t>
            </a:r>
            <a:r>
              <a:rPr lang="en" dirty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171196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Extension lines lead from the corners being measured. The do not touch the drawing.</a:t>
            </a:r>
            <a:endParaRPr sz="1100" dirty="0">
              <a:latin typeface="Century Gothic"/>
              <a:ea typeface="Century Gothic"/>
              <a:cs typeface="Century Gothic"/>
            </a:endParaRPr>
          </a:p>
          <a:p>
            <a:pPr marL="1714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Straight, double ended arrows with solid heads are drawn with the dimension </a:t>
            </a:r>
            <a:r>
              <a:rPr lang="en" sz="1100" b="1" dirty="0">
                <a:latin typeface="Century Gothic"/>
                <a:ea typeface="Century Gothic"/>
                <a:cs typeface="Century Gothic"/>
                <a:sym typeface="Century Gothic"/>
              </a:rPr>
              <a:t>above the line</a:t>
            </a: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 in millimeters.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41"/>
          <p:cNvPicPr preferRelativeResize="0"/>
          <p:nvPr/>
        </p:nvPicPr>
        <p:blipFill rotWithShape="1">
          <a:blip r:embed="rId3">
            <a:alphaModFix/>
          </a:blip>
          <a:srcRect l="31746" t="16714" r="1586" b="50001"/>
          <a:stretch/>
        </p:blipFill>
        <p:spPr>
          <a:xfrm>
            <a:off x="2653325" y="2349950"/>
            <a:ext cx="5037625" cy="3557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Google Shape;178;p41"/>
          <p:cNvGraphicFramePr/>
          <p:nvPr>
            <p:extLst>
              <p:ext uri="{D42A27DB-BD31-4B8C-83A1-F6EECF244321}">
                <p14:modId xmlns:p14="http://schemas.microsoft.com/office/powerpoint/2010/main" val="3081618053"/>
              </p:ext>
            </p:extLst>
          </p:nvPr>
        </p:nvGraphicFramePr>
        <p:xfrm>
          <a:off x="7914150" y="113100"/>
          <a:ext cx="2673775" cy="6175465"/>
        </p:xfrm>
        <a:graphic>
          <a:graphicData uri="http://schemas.openxmlformats.org/drawingml/2006/table">
            <a:tbl>
              <a:tblPr>
                <a:noFill/>
                <a:tableStyleId>{03EF73A1-1B10-4B4D-9F80-4D1086DF804C}</a:tableStyleId>
              </a:tblPr>
              <a:tblGrid>
                <a:gridCol w="84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word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Definition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BSI 8888:2017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name of the list of standard conventions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Elevation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View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Scale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size of a drawing in proportion to the real object. e.g.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1:1 = full sized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1:2 = half sized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2:1 = double size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Weighted line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Thicker lines used to define the object you are drawing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Construction line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light line used to construct the shapes you are drawing. They help you to line up views.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</a:rPr>
                        <a:t>Dimensions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Measurements of a drawing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Diameter</a:t>
                      </a: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</a:rPr>
                        <a:t> 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(shown with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⌀) the distance across the </a:t>
                      </a:r>
                      <a:r>
                        <a:rPr lang="en" sz="1100" dirty="0" err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centre</a:t>
                      </a:r>
                      <a:endParaRPr sz="1100" dirty="0" err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Radius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(shown with R) the distance of half the diameter of a circle. Often used to measure curves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00" marR="45700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9" name="Google Shape;179;p41"/>
          <p:cNvSpPr/>
          <p:nvPr/>
        </p:nvSpPr>
        <p:spPr>
          <a:xfrm>
            <a:off x="125850" y="2443450"/>
            <a:ext cx="2441400" cy="34851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Layout: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entury Gothic"/>
                <a:ea typeface="Century Gothic"/>
                <a:cs typeface="Century Gothic"/>
                <a:sym typeface="Century Gothic"/>
              </a:rPr>
              <a:t>3rd angle </a:t>
            </a:r>
            <a:endParaRPr sz="1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entury Gothic"/>
                <a:ea typeface="Century Gothic"/>
                <a:cs typeface="Century Gothic"/>
                <a:sym typeface="Century Gothic"/>
              </a:rPr>
              <a:t>orthographic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Front elevation is in the bottom left corner of the page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Plan(top)elevation is directly above the front elevation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End (side) elevation is directly to the right of the front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41"/>
          <p:cNvSpPr/>
          <p:nvPr/>
        </p:nvSpPr>
        <p:spPr>
          <a:xfrm>
            <a:off x="7811025" y="6319825"/>
            <a:ext cx="1521900" cy="11091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Parts list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Part name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Quantity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Material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(Process)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41"/>
          <p:cNvSpPr/>
          <p:nvPr/>
        </p:nvSpPr>
        <p:spPr>
          <a:xfrm>
            <a:off x="93250" y="335575"/>
            <a:ext cx="5157600" cy="15261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Construction lines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1808863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These are used to </a:t>
            </a:r>
            <a:r>
              <a:rPr lang="en" sz="1100" b="1">
                <a:latin typeface="Century Gothic"/>
                <a:ea typeface="Century Gothic"/>
                <a:cs typeface="Century Gothic"/>
                <a:sym typeface="Century Gothic"/>
              </a:rPr>
              <a:t>help you 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accurately draw all views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1808863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Construction lines are drawn very </a:t>
            </a:r>
            <a:r>
              <a:rPr lang="en" sz="1100" b="1">
                <a:latin typeface="Century Gothic"/>
                <a:ea typeface="Century Gothic"/>
                <a:cs typeface="Century Gothic"/>
                <a:sym typeface="Century Gothic"/>
              </a:rPr>
              <a:t>lightly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and not rubbed out afterwards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1808863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Construction lines are drawn vertically and horizontally from the front view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1808863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 45° line is drawn from the front view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Google Shape;182;p41"/>
          <p:cNvPicPr preferRelativeResize="0"/>
          <p:nvPr/>
        </p:nvPicPr>
        <p:blipFill rotWithShape="1">
          <a:blip r:embed="rId3">
            <a:alphaModFix/>
          </a:blip>
          <a:srcRect l="50132" t="44788" r="38447" b="51939"/>
          <a:stretch/>
        </p:blipFill>
        <p:spPr>
          <a:xfrm>
            <a:off x="1986975" y="6084276"/>
            <a:ext cx="1743450" cy="70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925" y="4393975"/>
            <a:ext cx="1857850" cy="14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1"/>
          <p:cNvPicPr preferRelativeResize="0"/>
          <p:nvPr/>
        </p:nvPicPr>
        <p:blipFill rotWithShape="1">
          <a:blip r:embed="rId5">
            <a:alphaModFix/>
          </a:blip>
          <a:srcRect t="1846" b="4424"/>
          <a:stretch/>
        </p:blipFill>
        <p:spPr>
          <a:xfrm>
            <a:off x="3329025" y="369850"/>
            <a:ext cx="1816000" cy="14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/>
          <p:cNvSpPr/>
          <p:nvPr/>
        </p:nvSpPr>
        <p:spPr>
          <a:xfrm>
            <a:off x="5301475" y="335700"/>
            <a:ext cx="2565000" cy="18621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entury Gothic"/>
                <a:ea typeface="Century Gothic"/>
                <a:cs typeface="Century Gothic"/>
                <a:sym typeface="Century Gothic"/>
              </a:rPr>
              <a:t>Circles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63754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The dimensions are shown with an arrow pointing to the edge of the circle in R or </a:t>
            </a:r>
            <a:r>
              <a:rPr lang="en" dirty="0">
                <a:latin typeface="Century Gothic"/>
                <a:ea typeface="Century Gothic"/>
                <a:cs typeface="Century Gothic"/>
                <a:sym typeface="Century Gothic"/>
              </a:rPr>
              <a:t>⌀</a:t>
            </a:r>
            <a:endParaRPr dirty="0">
              <a:latin typeface="Century Gothic"/>
              <a:ea typeface="Century Gothic"/>
              <a:cs typeface="Century Gothic"/>
            </a:endParaRPr>
          </a:p>
          <a:p>
            <a:pPr marL="228600" marR="694690" indent="-184150">
              <a:buSzPts val="1100"/>
              <a:buFont typeface="Century Gothic"/>
              <a:buChar char="●"/>
            </a:pP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 Circular holes are shown with hidden lines at the edges and </a:t>
            </a:r>
            <a:r>
              <a:rPr lang="en" sz="1100" dirty="0" err="1">
                <a:latin typeface="Century Gothic"/>
                <a:ea typeface="Century Gothic"/>
                <a:cs typeface="Century Gothic"/>
                <a:sym typeface="Century Gothic"/>
              </a:rPr>
              <a:t>centre</a:t>
            </a: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 line through the </a:t>
            </a:r>
            <a:r>
              <a:rPr lang="en" sz="1100" dirty="0" err="1">
                <a:latin typeface="Century Gothic"/>
                <a:ea typeface="Century Gothic"/>
                <a:cs typeface="Century Gothic"/>
                <a:sym typeface="Century Gothic"/>
              </a:rPr>
              <a:t>centre</a:t>
            </a:r>
            <a:endParaRPr sz="1100" dirty="0" err="1"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86" name="Google Shape;186;p41"/>
          <p:cNvPicPr preferRelativeResize="0"/>
          <p:nvPr/>
        </p:nvPicPr>
        <p:blipFill rotWithShape="1">
          <a:blip r:embed="rId3">
            <a:alphaModFix/>
          </a:blip>
          <a:srcRect l="40391" t="30554" r="49940" b="64458"/>
          <a:stretch/>
        </p:blipFill>
        <p:spPr>
          <a:xfrm>
            <a:off x="7090550" y="608201"/>
            <a:ext cx="730523" cy="53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1"/>
          <p:cNvPicPr preferRelativeResize="0"/>
          <p:nvPr/>
        </p:nvPicPr>
        <p:blipFill rotWithShape="1">
          <a:blip r:embed="rId3">
            <a:alphaModFix/>
          </a:blip>
          <a:srcRect l="37798" t="41649" r="52534" b="53363"/>
          <a:stretch/>
        </p:blipFill>
        <p:spPr>
          <a:xfrm>
            <a:off x="7090550" y="1402876"/>
            <a:ext cx="730523" cy="5330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1"/>
          <p:cNvSpPr/>
          <p:nvPr/>
        </p:nvSpPr>
        <p:spPr>
          <a:xfrm>
            <a:off x="9452725" y="6319875"/>
            <a:ext cx="1185600" cy="11091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block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Author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Date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Scale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Title of drawi</a:t>
            </a: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ng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41"/>
          <p:cNvSpPr txBox="1"/>
          <p:nvPr/>
        </p:nvSpPr>
        <p:spPr>
          <a:xfrm>
            <a:off x="6344575" y="0"/>
            <a:ext cx="1521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38761D"/>
                </a:solidFill>
              </a:rPr>
              <a:t>WJEC Engineering</a:t>
            </a:r>
            <a:endParaRPr sz="1100" b="1" dirty="0">
              <a:solidFill>
                <a:srgbClr val="38761D"/>
              </a:solidFill>
            </a:endParaRPr>
          </a:p>
        </p:txBody>
      </p:sp>
      <p:grpSp>
        <p:nvGrpSpPr>
          <p:cNvPr id="190" name="Google Shape;190;p41"/>
          <p:cNvGrpSpPr/>
          <p:nvPr/>
        </p:nvGrpSpPr>
        <p:grpSpPr>
          <a:xfrm>
            <a:off x="3976575" y="5992673"/>
            <a:ext cx="3768300" cy="1458648"/>
            <a:chOff x="3976575" y="5831100"/>
            <a:chExt cx="3768300" cy="1620000"/>
          </a:xfrm>
        </p:grpSpPr>
        <p:sp>
          <p:nvSpPr>
            <p:cNvPr id="191" name="Google Shape;191;p41"/>
            <p:cNvSpPr/>
            <p:nvPr/>
          </p:nvSpPr>
          <p:spPr>
            <a:xfrm>
              <a:off x="3976575" y="5831100"/>
              <a:ext cx="3768300" cy="1620000"/>
            </a:xfrm>
            <a:prstGeom prst="roundRect">
              <a:avLst>
                <a:gd name="adj" fmla="val 8036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entury Gothic"/>
                  <a:ea typeface="Century Gothic"/>
                  <a:cs typeface="Century Gothic"/>
                  <a:sym typeface="Century Gothic"/>
                </a:rPr>
                <a:t>Line types</a:t>
              </a:r>
              <a:r>
                <a:rPr lang="en" dirty="0">
                  <a:latin typeface="Century Gothic"/>
                  <a:ea typeface="Century Gothic"/>
                  <a:cs typeface="Century Gothic"/>
                  <a:sym typeface="Century Gothic"/>
                </a:rPr>
                <a:t>:</a:t>
              </a:r>
              <a:endParaRPr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Century Gothic"/>
                <a:buChar char="●"/>
              </a:pPr>
              <a:r>
                <a:rPr lang="en" sz="1100" b="1" dirty="0">
                  <a:latin typeface="Century Gothic"/>
                  <a:ea typeface="Century Gothic"/>
                  <a:cs typeface="Century Gothic"/>
                  <a:sym typeface="Century Gothic"/>
                </a:rPr>
                <a:t>Hidden line</a:t>
              </a:r>
              <a:endParaRPr sz="1100" b="1"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Century Gothic"/>
                <a:buChar char="●"/>
              </a:pPr>
              <a:r>
                <a:rPr lang="en" sz="1100" b="1" dirty="0">
                  <a:latin typeface="Century Gothic"/>
                  <a:ea typeface="Century Gothic"/>
                  <a:cs typeface="Century Gothic"/>
                  <a:sym typeface="Century Gothic"/>
                </a:rPr>
                <a:t>Centre line</a:t>
              </a:r>
              <a:endParaRPr sz="1100" b="1"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Century Gothic"/>
                <a:buChar char="●"/>
              </a:pPr>
              <a:r>
                <a:rPr lang="en" sz="1100" b="1" dirty="0">
                  <a:latin typeface="Century Gothic"/>
                  <a:ea typeface="Century Gothic"/>
                  <a:cs typeface="Century Gothic"/>
                  <a:sym typeface="Century Gothic"/>
                </a:rPr>
                <a:t>Construction line</a:t>
              </a:r>
              <a:endParaRPr sz="1100" b="1"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Century Gothic"/>
                <a:buChar char="●"/>
              </a:pPr>
              <a:r>
                <a:rPr lang="en" sz="1100" b="1" dirty="0">
                  <a:latin typeface="Century Gothic"/>
                  <a:ea typeface="Century Gothic"/>
                  <a:cs typeface="Century Gothic"/>
                  <a:sym typeface="Century Gothic"/>
                </a:rPr>
                <a:t>Weighted line</a:t>
              </a:r>
              <a:endParaRPr sz="1100" b="1"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Century Gothic"/>
                <a:buChar char="●"/>
              </a:pPr>
              <a:r>
                <a:rPr lang="en" sz="1100" b="1" dirty="0">
                  <a:latin typeface="Century Gothic"/>
                  <a:ea typeface="Century Gothic"/>
                  <a:cs typeface="Century Gothic"/>
                  <a:sym typeface="Century Gothic"/>
                </a:rPr>
                <a:t>Dimension and extension lines</a:t>
              </a:r>
              <a:endParaRPr sz="1100" b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92" name="Google Shape;192;p41"/>
            <p:cNvCxnSpPr/>
            <p:nvPr/>
          </p:nvCxnSpPr>
          <p:spPr>
            <a:xfrm>
              <a:off x="5798275" y="6321500"/>
              <a:ext cx="1383900" cy="0"/>
            </a:xfrm>
            <a:prstGeom prst="straightConnector1">
              <a:avLst/>
            </a:prstGeom>
            <a:noFill/>
            <a:ln w="28575" cap="flat" cmpd="sng">
              <a:solidFill>
                <a:srgbClr val="335B74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1"/>
            <p:cNvCxnSpPr/>
            <p:nvPr/>
          </p:nvCxnSpPr>
          <p:spPr>
            <a:xfrm>
              <a:off x="5798275" y="6115375"/>
              <a:ext cx="1383900" cy="0"/>
            </a:xfrm>
            <a:prstGeom prst="straightConnector1">
              <a:avLst/>
            </a:prstGeom>
            <a:noFill/>
            <a:ln w="28575" cap="flat" cmpd="sng">
              <a:solidFill>
                <a:srgbClr val="335B7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1"/>
            <p:cNvCxnSpPr/>
            <p:nvPr/>
          </p:nvCxnSpPr>
          <p:spPr>
            <a:xfrm>
              <a:off x="5798275" y="6695550"/>
              <a:ext cx="1383900" cy="0"/>
            </a:xfrm>
            <a:prstGeom prst="straightConnector1">
              <a:avLst/>
            </a:prstGeom>
            <a:noFill/>
            <a:ln w="28575" cap="flat" cmpd="sng">
              <a:solidFill>
                <a:srgbClr val="335B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1"/>
            <p:cNvCxnSpPr/>
            <p:nvPr/>
          </p:nvCxnSpPr>
          <p:spPr>
            <a:xfrm>
              <a:off x="5798275" y="6510625"/>
              <a:ext cx="1383900" cy="0"/>
            </a:xfrm>
            <a:prstGeom prst="straightConnector1">
              <a:avLst/>
            </a:prstGeom>
            <a:noFill/>
            <a:ln w="9525" cap="flat" cmpd="sng">
              <a:solidFill>
                <a:srgbClr val="335B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6" name="Google Shape;196;p41"/>
            <p:cNvPicPr preferRelativeResize="0"/>
            <p:nvPr/>
          </p:nvPicPr>
          <p:blipFill rotWithShape="1">
            <a:blip r:embed="rId3">
              <a:alphaModFix/>
            </a:blip>
            <a:srcRect l="50132" t="47052" r="38447" b="51939"/>
            <a:stretch/>
          </p:blipFill>
          <p:spPr>
            <a:xfrm>
              <a:off x="5145025" y="7101029"/>
              <a:ext cx="1743450" cy="2174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" name="Google Shape;197;p41"/>
          <p:cNvPicPr preferRelativeResize="0"/>
          <p:nvPr/>
        </p:nvPicPr>
        <p:blipFill rotWithShape="1">
          <a:blip r:embed="rId6">
            <a:alphaModFix/>
          </a:blip>
          <a:srcRect r="6489"/>
          <a:stretch/>
        </p:blipFill>
        <p:spPr>
          <a:xfrm>
            <a:off x="1224899" y="2491200"/>
            <a:ext cx="1255225" cy="5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1"/>
          <p:cNvPicPr preferRelativeResize="0"/>
          <p:nvPr/>
        </p:nvPicPr>
        <p:blipFill rotWithShape="1">
          <a:blip r:embed="rId6">
            <a:alphaModFix/>
          </a:blip>
          <a:srcRect l="6681"/>
          <a:stretch/>
        </p:blipFill>
        <p:spPr>
          <a:xfrm>
            <a:off x="2743900" y="2474025"/>
            <a:ext cx="788950" cy="3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1"/>
          <p:cNvSpPr txBox="1"/>
          <p:nvPr/>
        </p:nvSpPr>
        <p:spPr>
          <a:xfrm>
            <a:off x="145625" y="1881992"/>
            <a:ext cx="515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highlight>
                  <a:srgbClr val="D9D9D9"/>
                </a:highlight>
                <a:latin typeface="Comfortaa"/>
                <a:ea typeface="Comfortaa"/>
                <a:cs typeface="Comfortaa"/>
                <a:sym typeface="Comfortaa"/>
              </a:rPr>
              <a:t>Section drawings</a:t>
            </a:r>
            <a:r>
              <a:rPr lang="en" sz="1000">
                <a:latin typeface="Comfortaa"/>
                <a:ea typeface="Comfortaa"/>
                <a:cs typeface="Comfortaa"/>
                <a:sym typeface="Comfortaa"/>
              </a:rPr>
              <a:t> show the </a:t>
            </a:r>
            <a:r>
              <a:rPr lang="en" sz="1000" b="1">
                <a:latin typeface="Comfortaa"/>
                <a:ea typeface="Comfortaa"/>
                <a:cs typeface="Comfortaa"/>
                <a:sym typeface="Comfortaa"/>
              </a:rPr>
              <a:t>internal details </a:t>
            </a:r>
            <a:r>
              <a:rPr lang="en" sz="1000">
                <a:latin typeface="Comfortaa"/>
                <a:ea typeface="Comfortaa"/>
                <a:cs typeface="Comfortaa"/>
                <a:sym typeface="Comfortaa"/>
              </a:rPr>
              <a:t>of a drawing if it was</a:t>
            </a:r>
            <a:r>
              <a:rPr lang="en" sz="1000" b="1">
                <a:latin typeface="Comfortaa"/>
                <a:ea typeface="Comfortaa"/>
                <a:cs typeface="Comfortaa"/>
                <a:sym typeface="Comfortaa"/>
              </a:rPr>
              <a:t> cut in half</a:t>
            </a:r>
            <a:r>
              <a:rPr lang="en" sz="1000"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" sz="1000" b="1">
                <a:latin typeface="Comfortaa"/>
                <a:ea typeface="Comfortaa"/>
                <a:cs typeface="Comfortaa"/>
                <a:sym typeface="Comfortaa"/>
              </a:rPr>
              <a:t>Hatched lines</a:t>
            </a:r>
            <a:r>
              <a:rPr lang="en" sz="1000">
                <a:latin typeface="Comfortaa"/>
                <a:ea typeface="Comfortaa"/>
                <a:cs typeface="Comfortaa"/>
                <a:sym typeface="Comfortaa"/>
              </a:rPr>
              <a:t> at 45° are used to show parts that would have been cut. A slice line is drawn on the orthographic drawing and labelled A:A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00" name="Google Shape;200;p41"/>
          <p:cNvCxnSpPr/>
          <p:nvPr/>
        </p:nvCxnSpPr>
        <p:spPr>
          <a:xfrm>
            <a:off x="4408175" y="2406700"/>
            <a:ext cx="182100" cy="29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41"/>
          <p:cNvCxnSpPr/>
          <p:nvPr/>
        </p:nvCxnSpPr>
        <p:spPr>
          <a:xfrm flipH="1">
            <a:off x="3937675" y="2439325"/>
            <a:ext cx="288300" cy="12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2" name="Google Shape;202;p41"/>
          <p:cNvPicPr preferRelativeResize="0"/>
          <p:nvPr/>
        </p:nvPicPr>
        <p:blipFill rotWithShape="1">
          <a:blip r:embed="rId7">
            <a:alphaModFix/>
          </a:blip>
          <a:srcRect l="16288" t="12212" r="16294" b="12212"/>
          <a:stretch/>
        </p:blipFill>
        <p:spPr>
          <a:xfrm>
            <a:off x="8147450" y="4949600"/>
            <a:ext cx="288300" cy="28910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1"/>
          <p:cNvSpPr txBox="1"/>
          <p:nvPr/>
        </p:nvSpPr>
        <p:spPr>
          <a:xfrm>
            <a:off x="7995050" y="5700025"/>
            <a:ext cx="6174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R10</a:t>
            </a:r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sldNum" idx="12"/>
          </p:nvPr>
        </p:nvSpPr>
        <p:spPr>
          <a:xfrm>
            <a:off x="10214749" y="-2"/>
            <a:ext cx="477300" cy="207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/>
          <p:nvPr/>
        </p:nvSpPr>
        <p:spPr>
          <a:xfrm>
            <a:off x="6344575" y="2215675"/>
            <a:ext cx="4249200" cy="53004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Exploded Isometric drawings.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63368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This is a drawing style used to show how parts fit together. Parts are ‘exploded’ in isometric, so that they in line with their original position.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Cutaway drawings.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a drawing style used to show the inside of a solid object, where part of the drawing has been ‘cut away’.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lines that have been ‘cut’ are filled with hatched lines.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42"/>
          <p:cNvSpPr txBox="1"/>
          <p:nvPr/>
        </p:nvSpPr>
        <p:spPr>
          <a:xfrm>
            <a:off x="0" y="0"/>
            <a:ext cx="66354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Isometric drawings: 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42"/>
          <p:cNvSpPr/>
          <p:nvPr/>
        </p:nvSpPr>
        <p:spPr>
          <a:xfrm>
            <a:off x="74310" y="335575"/>
            <a:ext cx="2973940" cy="883259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What are isometric drawings?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They are 3D drawing technical drawings.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There are no horizontal lines, instead they are drawn at 30° from horizontal.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42"/>
          <p:cNvSpPr txBox="1"/>
          <p:nvPr/>
        </p:nvSpPr>
        <p:spPr>
          <a:xfrm>
            <a:off x="6344575" y="0"/>
            <a:ext cx="1521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8761D"/>
                </a:solidFill>
              </a:rPr>
              <a:t>WJEC Engineering</a:t>
            </a:r>
            <a:endParaRPr sz="1100" b="1">
              <a:solidFill>
                <a:srgbClr val="38761D"/>
              </a:solidFill>
            </a:endParaRPr>
          </a:p>
        </p:txBody>
      </p:sp>
      <p:pic>
        <p:nvPicPr>
          <p:cNvPr id="213" name="Google Shape;2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200" y="280074"/>
            <a:ext cx="4674325" cy="17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2"/>
          <p:cNvSpPr/>
          <p:nvPr/>
        </p:nvSpPr>
        <p:spPr>
          <a:xfrm>
            <a:off x="3290300" y="335575"/>
            <a:ext cx="2727300" cy="7980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How do I draw in Isometric?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Either by using isometric grid paper, or using plain paper with a ruler and </a:t>
            </a: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30° set square.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85975"/>
            <a:ext cx="28958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2"/>
          <p:cNvPicPr preferRelativeResize="0"/>
          <p:nvPr/>
        </p:nvPicPr>
        <p:blipFill rotWithShape="1">
          <a:blip r:embed="rId5">
            <a:alphaModFix/>
          </a:blip>
          <a:srcRect r="49535" b="47630"/>
          <a:stretch/>
        </p:blipFill>
        <p:spPr>
          <a:xfrm>
            <a:off x="3248498" y="1285975"/>
            <a:ext cx="2675574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2"/>
          <p:cNvSpPr txBox="1"/>
          <p:nvPr/>
        </p:nvSpPr>
        <p:spPr>
          <a:xfrm>
            <a:off x="154050" y="2983025"/>
            <a:ext cx="289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Isometric grid paper (vertical lines not included)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42"/>
          <p:cNvSpPr txBox="1"/>
          <p:nvPr/>
        </p:nvSpPr>
        <p:spPr>
          <a:xfrm>
            <a:off x="3249300" y="2983025"/>
            <a:ext cx="289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Isometric grid paper (vertical lines included)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42"/>
          <p:cNvSpPr/>
          <p:nvPr/>
        </p:nvSpPr>
        <p:spPr>
          <a:xfrm>
            <a:off x="93250" y="5858500"/>
            <a:ext cx="6201300" cy="16575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Drawing circles and curves in isometric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39992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In isometric, circles actually appear as ellipses.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39992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Circles can constructed by drawing an isometric square and drawing the circle within.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39992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Often, ellipse templates are used for drawing.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42"/>
          <p:cNvPicPr preferRelativeResize="0"/>
          <p:nvPr/>
        </p:nvPicPr>
        <p:blipFill rotWithShape="1">
          <a:blip r:embed="rId6">
            <a:alphaModFix/>
          </a:blip>
          <a:srcRect b="2987"/>
          <a:stretch/>
        </p:blipFill>
        <p:spPr>
          <a:xfrm>
            <a:off x="76200" y="3421602"/>
            <a:ext cx="2727300" cy="200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2850" y="3212624"/>
            <a:ext cx="1592450" cy="26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35575" y="2543296"/>
            <a:ext cx="1592450" cy="271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22145" y="6170075"/>
            <a:ext cx="4071625" cy="12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97601" y="6014301"/>
            <a:ext cx="3401724" cy="143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72095" y="3402097"/>
            <a:ext cx="22475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78125" y="3911663"/>
            <a:ext cx="123825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41425" y="4423248"/>
            <a:ext cx="1463563" cy="13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2"/>
          <p:cNvSpPr txBox="1"/>
          <p:nvPr/>
        </p:nvSpPr>
        <p:spPr>
          <a:xfrm>
            <a:off x="2717625" y="3304350"/>
            <a:ext cx="1521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Isometric drawings may be done by hand or using CAD. They may be left plain, or rendered to look like the final materials.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42"/>
          <p:cNvSpPr txBox="1">
            <a:spLocks noGrp="1"/>
          </p:cNvSpPr>
          <p:nvPr>
            <p:ph type="sldNum" idx="12"/>
          </p:nvPr>
        </p:nvSpPr>
        <p:spPr>
          <a:xfrm>
            <a:off x="10214749" y="-2"/>
            <a:ext cx="477300" cy="207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50" y="1595473"/>
            <a:ext cx="3401725" cy="185656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3"/>
          <p:cNvSpPr/>
          <p:nvPr/>
        </p:nvSpPr>
        <p:spPr>
          <a:xfrm>
            <a:off x="6344575" y="2215675"/>
            <a:ext cx="4249200" cy="53004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entury Gothic"/>
                <a:ea typeface="Century Gothic"/>
                <a:cs typeface="Century Gothic"/>
                <a:sym typeface="Century Gothic"/>
              </a:rPr>
              <a:t>Cutaway drawings.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6332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This is the same principle as section drawings, but it in </a:t>
            </a:r>
            <a:r>
              <a:rPr lang="en" sz="1100" b="1" dirty="0">
                <a:latin typeface="Century Gothic"/>
                <a:ea typeface="Century Gothic"/>
                <a:cs typeface="Century Gothic"/>
                <a:sym typeface="Century Gothic"/>
              </a:rPr>
              <a:t>isometric.</a:t>
            </a:r>
            <a:endParaRPr sz="1100" b="1" dirty="0">
              <a:latin typeface="Century Gothic"/>
              <a:ea typeface="Century Gothic"/>
              <a:cs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lines that have been ‘cut’ are filled with hatched lines.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43"/>
          <p:cNvSpPr txBox="1"/>
          <p:nvPr/>
        </p:nvSpPr>
        <p:spPr>
          <a:xfrm>
            <a:off x="0" y="0"/>
            <a:ext cx="66354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Section drawings: 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43"/>
          <p:cNvSpPr/>
          <p:nvPr/>
        </p:nvSpPr>
        <p:spPr>
          <a:xfrm>
            <a:off x="93250" y="335575"/>
            <a:ext cx="5345700" cy="13233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entury Gothic"/>
                <a:ea typeface="Century Gothic"/>
                <a:cs typeface="Century Gothic"/>
                <a:sym typeface="Century Gothic"/>
              </a:rPr>
              <a:t>What are Section drawings?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These are 2D drawings which show the inside of a product.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They are labelled with an arrow and two letter, which then match the section drawing: as shown below A:A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The arrow shows the </a:t>
            </a:r>
            <a:r>
              <a:rPr lang="en" sz="1100" b="1" dirty="0">
                <a:latin typeface="Century Gothic"/>
                <a:ea typeface="Century Gothic"/>
                <a:cs typeface="Century Gothic"/>
                <a:sym typeface="Century Gothic"/>
              </a:rPr>
              <a:t>cutting plane </a:t>
            </a: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section to be shown in the section view.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entury Gothic"/>
                <a:ea typeface="Century Gothic"/>
                <a:cs typeface="Century Gothic"/>
                <a:sym typeface="Century Gothic"/>
              </a:rPr>
              <a:t>Cutting plane lines may also be shown on a </a:t>
            </a:r>
            <a:r>
              <a:rPr lang="en" sz="1100" b="1" dirty="0">
                <a:latin typeface="Century Gothic"/>
                <a:ea typeface="Century Gothic"/>
                <a:cs typeface="Century Gothic"/>
                <a:sym typeface="Century Gothic"/>
              </a:rPr>
              <a:t>isometric drawing.</a:t>
            </a:r>
            <a:endParaRPr sz="11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43"/>
          <p:cNvSpPr txBox="1"/>
          <p:nvPr/>
        </p:nvSpPr>
        <p:spPr>
          <a:xfrm>
            <a:off x="6344575" y="0"/>
            <a:ext cx="1521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8761D"/>
                </a:solidFill>
              </a:rPr>
              <a:t>WJEC Engineering</a:t>
            </a:r>
            <a:endParaRPr sz="1100" b="1">
              <a:solidFill>
                <a:srgbClr val="38761D"/>
              </a:solidFill>
            </a:endParaRPr>
          </a:p>
        </p:txBody>
      </p:sp>
      <p:sp>
        <p:nvSpPr>
          <p:cNvPr id="239" name="Google Shape;239;p43"/>
          <p:cNvSpPr/>
          <p:nvPr/>
        </p:nvSpPr>
        <p:spPr>
          <a:xfrm>
            <a:off x="93250" y="3433425"/>
            <a:ext cx="6044700" cy="12285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How to draw a section drawing?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Section drawings are the same scale as the orthographic drawing that they accompany (unless otherwise stated)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entury Gothic"/>
                <a:ea typeface="Century Gothic"/>
                <a:cs typeface="Century Gothic"/>
                <a:sym typeface="Century Gothic"/>
              </a:rPr>
              <a:t>Hatched lines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are drawn on a section drawing to show solid parts that have been cut through. Different parts touching will have opposite direction hatched lines.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0" name="Google Shape;24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000" y="5679225"/>
            <a:ext cx="3921245" cy="16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7000" y="3098676"/>
            <a:ext cx="3610650" cy="21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738125"/>
            <a:ext cx="5126725" cy="26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2225" y="317001"/>
            <a:ext cx="3855375" cy="17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/>
          <p:nvPr/>
        </p:nvSpPr>
        <p:spPr>
          <a:xfrm>
            <a:off x="0" y="0"/>
            <a:ext cx="66354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Engineering calculations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Knowledge organiser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44"/>
          <p:cNvSpPr txBox="1"/>
          <p:nvPr/>
        </p:nvSpPr>
        <p:spPr>
          <a:xfrm>
            <a:off x="6344575" y="0"/>
            <a:ext cx="1522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8761D"/>
                </a:solidFill>
              </a:rPr>
              <a:t>WJEC Engineering</a:t>
            </a:r>
            <a:endParaRPr sz="1100" b="1">
              <a:solidFill>
                <a:srgbClr val="38761D"/>
              </a:solidFill>
            </a:endParaRPr>
          </a:p>
        </p:txBody>
      </p:sp>
      <p:sp>
        <p:nvSpPr>
          <p:cNvPr id="250" name="Google Shape;250;p44"/>
          <p:cNvSpPr/>
          <p:nvPr/>
        </p:nvSpPr>
        <p:spPr>
          <a:xfrm>
            <a:off x="134475" y="335700"/>
            <a:ext cx="4996500" cy="70956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0" rIns="92475" bIns="92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entury Gothic"/>
                <a:ea typeface="Century Gothic"/>
                <a:cs typeface="Century Gothic"/>
                <a:sym typeface="Century Gothic"/>
              </a:rPr>
              <a:t>Calculating areas</a:t>
            </a:r>
            <a:endParaRPr sz="13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841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44"/>
          <p:cNvSpPr txBox="1"/>
          <p:nvPr/>
        </p:nvSpPr>
        <p:spPr>
          <a:xfrm>
            <a:off x="9536950" y="0"/>
            <a:ext cx="10509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Pg 1 of 1</a:t>
            </a:r>
            <a:endParaRPr sz="1400"/>
          </a:p>
        </p:txBody>
      </p:sp>
      <p:sp>
        <p:nvSpPr>
          <p:cNvPr id="252" name="Google Shape;252;p44"/>
          <p:cNvSpPr/>
          <p:nvPr/>
        </p:nvSpPr>
        <p:spPr>
          <a:xfrm>
            <a:off x="5591350" y="345927"/>
            <a:ext cx="4996500" cy="70956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0" rIns="92475" bIns="92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entury Gothic"/>
                <a:ea typeface="Century Gothic"/>
                <a:cs typeface="Century Gothic"/>
                <a:sym typeface="Century Gothic"/>
              </a:rPr>
              <a:t>Calculating volumes</a:t>
            </a:r>
            <a:endParaRPr sz="13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841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 rotWithShape="1">
          <a:blip r:embed="rId3">
            <a:alphaModFix/>
          </a:blip>
          <a:srcRect l="19897" t="22079" r="19897" b="13094"/>
          <a:stretch/>
        </p:blipFill>
        <p:spPr>
          <a:xfrm>
            <a:off x="3012800" y="2061800"/>
            <a:ext cx="1965774" cy="9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00" y="4439550"/>
            <a:ext cx="4827413" cy="27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4"/>
          <p:cNvPicPr preferRelativeResize="0"/>
          <p:nvPr/>
        </p:nvPicPr>
        <p:blipFill rotWithShape="1">
          <a:blip r:embed="rId5">
            <a:alphaModFix/>
          </a:blip>
          <a:srcRect l="14851" t="14840" r="15291" b="19404"/>
          <a:stretch/>
        </p:blipFill>
        <p:spPr>
          <a:xfrm>
            <a:off x="1866850" y="2050825"/>
            <a:ext cx="1050900" cy="106530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4"/>
          <p:cNvSpPr txBox="1"/>
          <p:nvPr/>
        </p:nvSpPr>
        <p:spPr>
          <a:xfrm>
            <a:off x="201475" y="675425"/>
            <a:ext cx="28914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Area of rectangles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 = Area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 = Length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 = Width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 = L x W</a:t>
            </a:r>
            <a:endParaRPr sz="1300"/>
          </a:p>
        </p:txBody>
      </p:sp>
      <p:sp>
        <p:nvSpPr>
          <p:cNvPr id="257" name="Google Shape;257;p44"/>
          <p:cNvSpPr txBox="1"/>
          <p:nvPr/>
        </p:nvSpPr>
        <p:spPr>
          <a:xfrm>
            <a:off x="201475" y="1898425"/>
            <a:ext cx="28914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Area of a circle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 = ℼ x r²</a:t>
            </a:r>
            <a:endParaRPr sz="1300"/>
          </a:p>
        </p:txBody>
      </p:sp>
      <p:pic>
        <p:nvPicPr>
          <p:cNvPr id="258" name="Google Shape;25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5850" y="789325"/>
            <a:ext cx="1816049" cy="9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4"/>
          <p:cNvSpPr txBox="1"/>
          <p:nvPr/>
        </p:nvSpPr>
        <p:spPr>
          <a:xfrm>
            <a:off x="201475" y="3268525"/>
            <a:ext cx="45384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Calculating the area of compound shapes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To calculate the area of a compound shape, start with the formulas your know, then add or divide them to make the shape you need, </a:t>
            </a:r>
            <a:r>
              <a:rPr lang="en" sz="1300" i="1"/>
              <a:t>e.g. for q.b below, you would calculate the area of a whole circle then divide by 4.</a:t>
            </a:r>
            <a:endParaRPr sz="1300" i="1"/>
          </a:p>
        </p:txBody>
      </p:sp>
      <p:sp>
        <p:nvSpPr>
          <p:cNvPr id="260" name="Google Shape;260;p44"/>
          <p:cNvSpPr txBox="1"/>
          <p:nvPr/>
        </p:nvSpPr>
        <p:spPr>
          <a:xfrm>
            <a:off x="5659825" y="713125"/>
            <a:ext cx="47226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Volume of prisms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For the volume of prisms, you calculate the cross sectional area, then multiply by the height.</a:t>
            </a:r>
            <a:endParaRPr sz="1300"/>
          </a:p>
        </p:txBody>
      </p:sp>
      <p:pic>
        <p:nvPicPr>
          <p:cNvPr id="261" name="Google Shape;261;p44"/>
          <p:cNvPicPr preferRelativeResize="0"/>
          <p:nvPr/>
        </p:nvPicPr>
        <p:blipFill rotWithShape="1">
          <a:blip r:embed="rId7">
            <a:alphaModFix/>
          </a:blip>
          <a:srcRect l="20725" r="20725"/>
          <a:stretch/>
        </p:blipFill>
        <p:spPr>
          <a:xfrm>
            <a:off x="5779650" y="1498225"/>
            <a:ext cx="147225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4"/>
          <p:cNvSpPr txBox="1"/>
          <p:nvPr/>
        </p:nvSpPr>
        <p:spPr>
          <a:xfrm>
            <a:off x="5782575" y="3353425"/>
            <a:ext cx="14724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Cylinder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 = (</a:t>
            </a:r>
            <a:r>
              <a:rPr lang="en" sz="1300">
                <a:solidFill>
                  <a:schemeClr val="dk1"/>
                </a:solidFill>
              </a:rPr>
              <a:t>ℼ x r²) x h</a:t>
            </a:r>
            <a:endParaRPr sz="1400"/>
          </a:p>
        </p:txBody>
      </p:sp>
      <p:pic>
        <p:nvPicPr>
          <p:cNvPr id="263" name="Google Shape;263;p44"/>
          <p:cNvPicPr preferRelativeResize="0"/>
          <p:nvPr/>
        </p:nvPicPr>
        <p:blipFill rotWithShape="1">
          <a:blip r:embed="rId8">
            <a:alphaModFix/>
          </a:blip>
          <a:srcRect l="17244" r="17237"/>
          <a:stretch/>
        </p:blipFill>
        <p:spPr>
          <a:xfrm>
            <a:off x="7413513" y="1498225"/>
            <a:ext cx="196577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4"/>
          <p:cNvSpPr txBox="1"/>
          <p:nvPr/>
        </p:nvSpPr>
        <p:spPr>
          <a:xfrm>
            <a:off x="7413525" y="3353425"/>
            <a:ext cx="14724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Cuboid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 = (l x w) x h</a:t>
            </a:r>
            <a:endParaRPr sz="1400"/>
          </a:p>
        </p:txBody>
      </p:sp>
      <p:sp>
        <p:nvSpPr>
          <p:cNvPr id="265" name="Google Shape;265;p44"/>
          <p:cNvSpPr txBox="1"/>
          <p:nvPr/>
        </p:nvSpPr>
        <p:spPr>
          <a:xfrm>
            <a:off x="5751925" y="4004950"/>
            <a:ext cx="45384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Calculating the volume of compound shapes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To calculate the volume of a compound shape, calculate the area by adding/ subtracting the simple areas, then multiply by the height, e.g: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66" name="Google Shape;266;p44"/>
          <p:cNvPicPr preferRelativeResize="0"/>
          <p:nvPr/>
        </p:nvPicPr>
        <p:blipFill rotWithShape="1">
          <a:blip r:embed="rId9">
            <a:alphaModFix/>
          </a:blip>
          <a:srcRect t="6751"/>
          <a:stretch/>
        </p:blipFill>
        <p:spPr>
          <a:xfrm>
            <a:off x="5751925" y="5382950"/>
            <a:ext cx="2376850" cy="175997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4"/>
          <p:cNvSpPr txBox="1"/>
          <p:nvPr/>
        </p:nvSpPr>
        <p:spPr>
          <a:xfrm>
            <a:off x="5806275" y="4929400"/>
            <a:ext cx="44199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For this pill shaped cuboid, we would first calculate the cross-sectional area</a:t>
            </a:r>
            <a:endParaRPr sz="1100"/>
          </a:p>
        </p:txBody>
      </p:sp>
      <p:pic>
        <p:nvPicPr>
          <p:cNvPr id="268" name="Google Shape;268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61856" y="5382949"/>
            <a:ext cx="1784342" cy="75727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4"/>
          <p:cNvSpPr txBox="1"/>
          <p:nvPr/>
        </p:nvSpPr>
        <p:spPr>
          <a:xfrm>
            <a:off x="8270975" y="6298850"/>
            <a:ext cx="22338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Semi circles = (</a:t>
            </a:r>
            <a:r>
              <a:rPr lang="en" sz="1000">
                <a:solidFill>
                  <a:schemeClr val="dk1"/>
                </a:solidFill>
              </a:rPr>
              <a:t>ℼ x r²) / 2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Rectangle = 50 x (R15 x2)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	       = 50 x 30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Area = 706+706+1500 = 2912mm²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Volume = 2912 x 60 = 174720mm³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70" name="Google Shape;270;p44"/>
          <p:cNvSpPr txBox="1"/>
          <p:nvPr/>
        </p:nvSpPr>
        <p:spPr>
          <a:xfrm>
            <a:off x="3009775" y="3033475"/>
            <a:ext cx="19659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Diameter Ø is twice the Radius</a:t>
            </a:r>
            <a:endParaRPr sz="1000"/>
          </a:p>
        </p:txBody>
      </p:sp>
      <p:sp>
        <p:nvSpPr>
          <p:cNvPr id="271" name="Google Shape;271;p44"/>
          <p:cNvSpPr txBox="1"/>
          <p:nvPr/>
        </p:nvSpPr>
        <p:spPr>
          <a:xfrm>
            <a:off x="256000" y="2583475"/>
            <a:ext cx="28914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Area of a triangle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 = ½ b x h</a:t>
            </a:r>
            <a:endParaRPr sz="1300"/>
          </a:p>
        </p:txBody>
      </p:sp>
      <p:sp>
        <p:nvSpPr>
          <p:cNvPr id="272" name="Google Shape;272;p44"/>
          <p:cNvSpPr txBox="1">
            <a:spLocks noGrp="1"/>
          </p:cNvSpPr>
          <p:nvPr>
            <p:ph type="sldNum" idx="12"/>
          </p:nvPr>
        </p:nvSpPr>
        <p:spPr>
          <a:xfrm>
            <a:off x="10280299" y="-2"/>
            <a:ext cx="411600" cy="19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/>
          <p:nvPr/>
        </p:nvSpPr>
        <p:spPr>
          <a:xfrm>
            <a:off x="0" y="0"/>
            <a:ext cx="66354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Engineering calculations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Knowledge organiser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6344575" y="0"/>
            <a:ext cx="1521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8761D"/>
                </a:solidFill>
              </a:rPr>
              <a:t>WJEC Engineering</a:t>
            </a:r>
            <a:endParaRPr sz="1100" b="1">
              <a:solidFill>
                <a:srgbClr val="38761D"/>
              </a:solidFill>
            </a:endParaRPr>
          </a:p>
        </p:txBody>
      </p:sp>
      <p:sp>
        <p:nvSpPr>
          <p:cNvPr id="279" name="Google Shape;279;p45"/>
          <p:cNvSpPr/>
          <p:nvPr/>
        </p:nvSpPr>
        <p:spPr>
          <a:xfrm>
            <a:off x="134475" y="335700"/>
            <a:ext cx="4996500" cy="34932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entury Gothic"/>
                <a:ea typeface="Century Gothic"/>
                <a:cs typeface="Century Gothic"/>
                <a:sym typeface="Century Gothic"/>
              </a:rPr>
              <a:t>Electronic calculations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8088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45"/>
          <p:cNvSpPr txBox="1"/>
          <p:nvPr/>
        </p:nvSpPr>
        <p:spPr>
          <a:xfrm>
            <a:off x="9536950" y="0"/>
            <a:ext cx="105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Pg 1 of 1</a:t>
            </a:r>
            <a:endParaRPr/>
          </a:p>
        </p:txBody>
      </p:sp>
      <p:sp>
        <p:nvSpPr>
          <p:cNvPr id="281" name="Google Shape;281;p45"/>
          <p:cNvSpPr/>
          <p:nvPr/>
        </p:nvSpPr>
        <p:spPr>
          <a:xfrm>
            <a:off x="5591350" y="345926"/>
            <a:ext cx="4996500" cy="34932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entury Gothic"/>
                <a:ea typeface="Century Gothic"/>
                <a:cs typeface="Century Gothic"/>
                <a:sym typeface="Century Gothic"/>
              </a:rPr>
              <a:t>Calculating mean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8088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45"/>
          <p:cNvSpPr txBox="1"/>
          <p:nvPr/>
        </p:nvSpPr>
        <p:spPr>
          <a:xfrm>
            <a:off x="5659825" y="713125"/>
            <a:ext cx="4722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To calculate the mean, add up all the values and divide by the number of values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/>
              <a:t>e.g.</a:t>
            </a:r>
            <a:endParaRPr sz="1300" i="1"/>
          </a:p>
        </p:txBody>
      </p:sp>
      <p:sp>
        <p:nvSpPr>
          <p:cNvPr id="283" name="Google Shape;283;p45"/>
          <p:cNvSpPr txBox="1"/>
          <p:nvPr/>
        </p:nvSpPr>
        <p:spPr>
          <a:xfrm>
            <a:off x="271425" y="625425"/>
            <a:ext cx="4722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 may be asked to calculate voltage (</a:t>
            </a:r>
            <a:r>
              <a:rPr lang="en" sz="1100" b="1"/>
              <a:t>V)</a:t>
            </a:r>
            <a:r>
              <a:rPr lang="en" sz="1100"/>
              <a:t>, current </a:t>
            </a:r>
            <a:r>
              <a:rPr lang="en" sz="1100" b="1"/>
              <a:t>(I)</a:t>
            </a:r>
            <a:r>
              <a:rPr lang="en" sz="1100"/>
              <a:t> or resistance </a:t>
            </a:r>
            <a:r>
              <a:rPr lang="en" sz="1100" b="1"/>
              <a:t>(R)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Units: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Voltage= volts (</a:t>
            </a:r>
            <a:r>
              <a:rPr lang="en" sz="1100" b="1"/>
              <a:t>V</a:t>
            </a:r>
            <a:r>
              <a:rPr lang="en" sz="1100"/>
              <a:t>)	Current = amps (</a:t>
            </a:r>
            <a:r>
              <a:rPr lang="en" sz="1100" b="1"/>
              <a:t>A</a:t>
            </a:r>
            <a:r>
              <a:rPr lang="en" sz="1100"/>
              <a:t>)	resistance = </a:t>
            </a:r>
            <a:r>
              <a:rPr lang="en" sz="1100">
                <a:solidFill>
                  <a:schemeClr val="dk1"/>
                </a:solidFill>
              </a:rPr>
              <a:t>ohms (</a:t>
            </a:r>
            <a:r>
              <a:rPr lang="en" sz="1100" b="1">
                <a:solidFill>
                  <a:schemeClr val="dk1"/>
                </a:solidFill>
              </a:rPr>
              <a:t>Ω</a:t>
            </a:r>
            <a:r>
              <a:rPr lang="en" sz="1100">
                <a:solidFill>
                  <a:schemeClr val="dk1"/>
                </a:solidFill>
              </a:rPr>
              <a:t>) </a:t>
            </a:r>
            <a:endParaRPr sz="1100"/>
          </a:p>
        </p:txBody>
      </p:sp>
      <p:sp>
        <p:nvSpPr>
          <p:cNvPr id="284" name="Google Shape;284;p45"/>
          <p:cNvSpPr/>
          <p:nvPr/>
        </p:nvSpPr>
        <p:spPr>
          <a:xfrm>
            <a:off x="134475" y="3937800"/>
            <a:ext cx="4996500" cy="36021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entury Gothic"/>
                <a:ea typeface="Century Gothic"/>
                <a:cs typeface="Century Gothic"/>
                <a:sym typeface="Century Gothic"/>
              </a:rPr>
              <a:t>Calculating costs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You may be asked to calculate the cost of materials etc.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For this, remember that £1 = 100 pence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entury Gothic"/>
                <a:ea typeface="Century Gothic"/>
                <a:cs typeface="Century Gothic"/>
                <a:sym typeface="Century Gothic"/>
              </a:rPr>
              <a:t>Example question: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latin typeface="Century Gothic"/>
                <a:ea typeface="Century Gothic"/>
                <a:cs typeface="Century Gothic"/>
                <a:sym typeface="Century Gothic"/>
              </a:rPr>
              <a:t>Table A lists the cost per litre of paints.</a:t>
            </a:r>
            <a:endParaRPr sz="1200" b="1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15886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latin typeface="Century Gothic"/>
                <a:ea typeface="Century Gothic"/>
                <a:cs typeface="Century Gothic"/>
                <a:sym typeface="Century Gothic"/>
              </a:rPr>
              <a:t>Calculate how many 5L cans of </a:t>
            </a:r>
            <a:r>
              <a:rPr lang="en" sz="1200" b="1" i="1" u="sng">
                <a:latin typeface="Century Gothic"/>
                <a:ea typeface="Century Gothic"/>
                <a:cs typeface="Century Gothic"/>
                <a:sym typeface="Century Gothic"/>
              </a:rPr>
              <a:t>green </a:t>
            </a:r>
            <a:r>
              <a:rPr lang="en" sz="1200" b="1" i="1">
                <a:latin typeface="Century Gothic"/>
                <a:ea typeface="Century Gothic"/>
                <a:cs typeface="Century Gothic"/>
                <a:sym typeface="Century Gothic"/>
              </a:rPr>
              <a:t>paint you can buy for £50. Give your answer to the nearest whole can of paint. </a:t>
            </a:r>
            <a:endParaRPr sz="1200" b="1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15886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15886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entury Gothic"/>
                <a:ea typeface="Century Gothic"/>
                <a:cs typeface="Century Gothic"/>
                <a:sym typeface="Century Gothic"/>
              </a:rPr>
              <a:t>£50 x 100 = 5000p  [convert pounds to pence]</a:t>
            </a:r>
            <a:endParaRPr sz="12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15886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entury Gothic"/>
                <a:ea typeface="Century Gothic"/>
                <a:cs typeface="Century Gothic"/>
                <a:sym typeface="Century Gothic"/>
              </a:rPr>
              <a:t>5000/5.80 = 862.068 [how many litres for cost]</a:t>
            </a:r>
            <a:endParaRPr sz="12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15886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entury Gothic"/>
                <a:ea typeface="Century Gothic"/>
                <a:cs typeface="Century Gothic"/>
                <a:sym typeface="Century Gothic"/>
              </a:rPr>
              <a:t>862.068 / 5 = 172.41 [divide into 5 litre cans]</a:t>
            </a:r>
            <a:endParaRPr sz="12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15886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entury Gothic"/>
                <a:ea typeface="Century Gothic"/>
                <a:cs typeface="Century Gothic"/>
                <a:sym typeface="Century Gothic"/>
              </a:rPr>
              <a:t>Nearest whole number = </a:t>
            </a:r>
            <a:r>
              <a:rPr lang="en" sz="1200" b="1" i="1">
                <a:latin typeface="Century Gothic"/>
                <a:ea typeface="Century Gothic"/>
                <a:cs typeface="Century Gothic"/>
                <a:sym typeface="Century Gothic"/>
              </a:rPr>
              <a:t>172 cans</a:t>
            </a:r>
            <a:endParaRPr sz="1200" b="1"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85" name="Google Shape;285;p45"/>
          <p:cNvGraphicFramePr/>
          <p:nvPr/>
        </p:nvGraphicFramePr>
        <p:xfrm>
          <a:off x="3755675" y="5587400"/>
          <a:ext cx="1238350" cy="1524000"/>
        </p:xfrm>
        <a:graphic>
          <a:graphicData uri="http://schemas.openxmlformats.org/drawingml/2006/table">
            <a:tbl>
              <a:tblPr>
                <a:noFill/>
                <a:tableStyleId>{03EF73A1-1B10-4B4D-9F80-4D1086DF804C}</a:tableStyleId>
              </a:tblPr>
              <a:tblGrid>
                <a:gridCol w="6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Colour</a:t>
                      </a:r>
                      <a:endParaRPr sz="1000" b="1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Price per litre</a:t>
                      </a:r>
                      <a:endParaRPr sz="1000" b="1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Green</a:t>
                      </a:r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5.80</a:t>
                      </a:r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Red</a:t>
                      </a:r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2.32</a:t>
                      </a:r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Blue</a:t>
                      </a:r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1.29</a:t>
                      </a:r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" name="Google Shape;286;p45"/>
          <p:cNvSpPr txBox="1"/>
          <p:nvPr/>
        </p:nvSpPr>
        <p:spPr>
          <a:xfrm>
            <a:off x="3780000" y="7157125"/>
            <a:ext cx="1214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2"/>
                </a:solidFill>
              </a:rPr>
              <a:t>Table A</a:t>
            </a:r>
            <a:endParaRPr sz="1000" u="sng">
              <a:solidFill>
                <a:schemeClr val="dk2"/>
              </a:solidFill>
            </a:endParaRPr>
          </a:p>
        </p:txBody>
      </p:sp>
      <p:pic>
        <p:nvPicPr>
          <p:cNvPr id="287" name="Google Shape;28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25" y="1352625"/>
            <a:ext cx="4864876" cy="228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5"/>
          <p:cNvSpPr txBox="1"/>
          <p:nvPr/>
        </p:nvSpPr>
        <p:spPr>
          <a:xfrm>
            <a:off x="3472325" y="1433800"/>
            <a:ext cx="1521900" cy="1386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</a:rPr>
              <a:t>To find resistance</a:t>
            </a:r>
            <a:endParaRPr sz="900" b="1">
              <a:solidFill>
                <a:schemeClr val="lt1"/>
              </a:solidFill>
            </a:endParaRPr>
          </a:p>
        </p:txBody>
      </p:sp>
      <p:sp>
        <p:nvSpPr>
          <p:cNvPr id="289" name="Google Shape;289;p45"/>
          <p:cNvSpPr/>
          <p:nvPr/>
        </p:nvSpPr>
        <p:spPr>
          <a:xfrm>
            <a:off x="5591350" y="5865525"/>
            <a:ext cx="4996500" cy="16743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entury Gothic"/>
                <a:ea typeface="Century Gothic"/>
                <a:cs typeface="Century Gothic"/>
                <a:sym typeface="Century Gothic"/>
              </a:rPr>
              <a:t>Calculating ratios: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 ratio is a mathematical term used to describe how much of one thing there is in comparison to another thing.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entury Gothic"/>
                <a:ea typeface="Century Gothic"/>
                <a:cs typeface="Century Gothic"/>
                <a:sym typeface="Century Gothic"/>
              </a:rPr>
              <a:t>Example: 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latin typeface="Century Gothic"/>
                <a:ea typeface="Century Gothic"/>
                <a:cs typeface="Century Gothic"/>
                <a:sym typeface="Century Gothic"/>
              </a:rPr>
              <a:t>In a bag of 20 sweets, there are 8 blue sweets and 12 pink sweets. What is the ratio of blue to pink sweets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8 blue : 12 pink = 8:12	common factor of both is 4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8/4 = 2	12/4 = 3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Ratio is </a:t>
            </a:r>
            <a:r>
              <a:rPr lang="en" sz="1200" b="1">
                <a:latin typeface="Century Gothic"/>
                <a:ea typeface="Century Gothic"/>
                <a:cs typeface="Century Gothic"/>
                <a:sym typeface="Century Gothic"/>
              </a:rPr>
              <a:t>2:3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375" y="1761971"/>
            <a:ext cx="2376099" cy="178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0325" y="1761975"/>
            <a:ext cx="2376099" cy="1782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5"/>
          <p:cNvSpPr/>
          <p:nvPr/>
        </p:nvSpPr>
        <p:spPr>
          <a:xfrm>
            <a:off x="5591350" y="4015175"/>
            <a:ext cx="4996500" cy="1674300"/>
          </a:xfrm>
          <a:prstGeom prst="roundRect">
            <a:avLst>
              <a:gd name="adj" fmla="val 803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entury Gothic"/>
                <a:ea typeface="Century Gothic"/>
                <a:cs typeface="Century Gothic"/>
                <a:sym typeface="Century Gothic"/>
              </a:rPr>
              <a:t>Calculating percentages: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To calculate the percentage of something you divide it by the total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E.g. </a:t>
            </a:r>
            <a:r>
              <a:rPr lang="en" sz="1200" i="1">
                <a:latin typeface="Century Gothic"/>
                <a:ea typeface="Century Gothic"/>
                <a:cs typeface="Century Gothic"/>
                <a:sym typeface="Century Gothic"/>
              </a:rPr>
              <a:t>You have 500mm of steel, you have cut off 3 lengths of 150mm. What percentage of the material has been waster?</a:t>
            </a:r>
            <a:endParaRPr sz="12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150 +150+150= 450mm		500mm - 450mm = 50mm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50/500 = 0.1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0.1 x 100 = 10%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8088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45"/>
          <p:cNvSpPr txBox="1">
            <a:spLocks noGrp="1"/>
          </p:cNvSpPr>
          <p:nvPr>
            <p:ph type="sldNum" idx="12"/>
          </p:nvPr>
        </p:nvSpPr>
        <p:spPr>
          <a:xfrm>
            <a:off x="10214749" y="-2"/>
            <a:ext cx="477300" cy="207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34C23-9217-4D95-9203-CB8CD2276B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29AF6A-3A67-4639-B115-E9178F0DD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1327</Words>
  <Application>Microsoft Office PowerPoint</Application>
  <PresentationFormat>Custom</PresentationFormat>
  <Paragraphs>213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Alfa Slab One</vt:lpstr>
      <vt:lpstr>Arial</vt:lpstr>
      <vt:lpstr>Comfortaa</vt:lpstr>
      <vt:lpstr>Century Gothic</vt:lpstr>
      <vt:lpstr>Questrial</vt:lpstr>
      <vt:lpstr>Noto Sans Symbols</vt:lpstr>
      <vt:lpstr>Simple Light</vt:lpstr>
      <vt:lpstr>Simple Light</vt:lpstr>
      <vt:lpstr>Simple Light</vt:lpstr>
      <vt:lpstr>Level 1/2 Engineering  Knowledge Organisers</vt:lpstr>
      <vt:lpstr>Drawings and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1/2 Engineering  Knowledge Organisers</dc:title>
  <dc:creator>C Blowman</dc:creator>
  <cp:lastModifiedBy>Levon Sargent</cp:lastModifiedBy>
  <cp:revision>14</cp:revision>
  <dcterms:modified xsi:type="dcterms:W3CDTF">2024-10-17T09:24:34Z</dcterms:modified>
</cp:coreProperties>
</file>