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3"/>
    <p:sldMasterId id="2147483684" r:id="rId4"/>
  </p:sldMasterIdLst>
  <p:notesMasterIdLst>
    <p:notesMasterId r:id="rId17"/>
  </p:notesMasterIdLst>
  <p:sldIdLst>
    <p:sldId id="256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</p:sldIdLst>
  <p:sldSz cx="10691813" cy="7559675"/>
  <p:notesSz cx="7559675" cy="10691813"/>
  <p:embeddedFontLst>
    <p:embeddedFont>
      <p:font typeface="Alfa Slab One" panose="020B0604020202020204" charset="0"/>
      <p:regular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Questrial" pitchFamily="2" charset="0"/>
      <p:regular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F25536-2345-439D-BD1A-A5A1BFA626D4}" v="33" dt="2022-10-25T09:23:47.759"/>
  </p1510:revLst>
</p1510:revInfo>
</file>

<file path=ppt/tableStyles.xml><?xml version="1.0" encoding="utf-8"?>
<a:tblStyleLst xmlns:a="http://schemas.openxmlformats.org/drawingml/2006/main" def="{03EF73A1-1B10-4B4D-9F80-4D1086DF804C}">
  <a:tblStyle styleId="{03EF73A1-1B10-4B4D-9F80-4D1086DF80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7C51354-917E-4DF9-84E5-CF28C6E05116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63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1602" y="96"/>
      </p:cViewPr>
      <p:guideLst>
        <p:guide orient="horz" pos="2381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4515" y="685800"/>
            <a:ext cx="4849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guides/z6byb82/revision/5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guides/z6byb82/revision/5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11025dcd46d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11025dcd46d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10860d4fa7e_1_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6638" y="585788"/>
            <a:ext cx="4148137" cy="2933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10860d4fa7e_1_787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11025dcd46d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Google Shape;591;g11025dcd46d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0860d4fa7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0860d4fa7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0860d4fa7e_1_9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36638" y="585788"/>
            <a:ext cx="4148137" cy="2933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0860d4fa7e_1_945:notes"/>
          <p:cNvSpPr txBox="1">
            <a:spLocks noGrp="1"/>
          </p:cNvSpPr>
          <p:nvPr>
            <p:ph type="body" idx="1"/>
          </p:nvPr>
        </p:nvSpPr>
        <p:spPr>
          <a:xfrm>
            <a:off x="622119" y="3714558"/>
            <a:ext cx="4977000" cy="351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10860d4fa7e_2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10860d4fa7e_2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0860d4fa7e_2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10860d4fa7e_2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10860d4fa7e_2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10860d4fa7e_2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0860d4fa7e_2_10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10860d4fa7e_2_10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details on different plastics here: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https://www.bbc.co.uk/bitesize/guides/z6byb82/revision/5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10860d4fa7e_2_10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10860d4fa7e_2_10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More details on different plastics here: </a:t>
            </a:r>
            <a:r>
              <a:rPr lang="en" u="sng">
                <a:solidFill>
                  <a:srgbClr val="0097A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https://www.bbc.co.uk/bitesize/guides/z6byb82/revision/5</a:t>
            </a: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10860d4fa7e_2_1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98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10860d4fa7e_2_1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64478" y="1094388"/>
            <a:ext cx="9963000" cy="30168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64468" y="4165643"/>
            <a:ext cx="9963000" cy="11649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0327475" y="0"/>
            <a:ext cx="364500" cy="21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64468" y="1625801"/>
            <a:ext cx="9963000" cy="28860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64468" y="4633192"/>
            <a:ext cx="9963000" cy="19119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74650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0327475" y="0"/>
            <a:ext cx="364500" cy="21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6"/>
          <p:cNvSpPr txBox="1">
            <a:spLocks noGrp="1"/>
          </p:cNvSpPr>
          <p:nvPr>
            <p:ph type="ctrTitle"/>
          </p:nvPr>
        </p:nvSpPr>
        <p:spPr>
          <a:xfrm>
            <a:off x="364478" y="1094388"/>
            <a:ext cx="9963000" cy="30168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6600"/>
            </a:lvl9pPr>
          </a:lstStyle>
          <a:p>
            <a:endParaRPr/>
          </a:p>
        </p:txBody>
      </p:sp>
      <p:sp>
        <p:nvSpPr>
          <p:cNvPr id="101" name="Google Shape;101;p26"/>
          <p:cNvSpPr txBox="1">
            <a:spLocks noGrp="1"/>
          </p:cNvSpPr>
          <p:nvPr>
            <p:ph type="subTitle" idx="1"/>
          </p:nvPr>
        </p:nvSpPr>
        <p:spPr>
          <a:xfrm>
            <a:off x="364468" y="4165643"/>
            <a:ext cx="9963000" cy="11649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26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7"/>
          <p:cNvSpPr txBox="1">
            <a:spLocks noGrp="1"/>
          </p:cNvSpPr>
          <p:nvPr>
            <p:ph type="title"/>
          </p:nvPr>
        </p:nvSpPr>
        <p:spPr>
          <a:xfrm>
            <a:off x="364468" y="3161354"/>
            <a:ext cx="9963000" cy="12372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endParaRPr/>
          </a:p>
        </p:txBody>
      </p:sp>
      <p:sp>
        <p:nvSpPr>
          <p:cNvPr id="105" name="Google Shape;105;p27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8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8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000"/>
              </a:spcBef>
              <a:spcAft>
                <a:spcPts val="20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09" name="Google Shape;109;p28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9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9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4677000" cy="5021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13" name="Google Shape;113;p29"/>
          <p:cNvSpPr txBox="1">
            <a:spLocks noGrp="1"/>
          </p:cNvSpPr>
          <p:nvPr>
            <p:ph type="body" idx="2"/>
          </p:nvPr>
        </p:nvSpPr>
        <p:spPr>
          <a:xfrm>
            <a:off x="5650483" y="1693927"/>
            <a:ext cx="4677000" cy="5021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14" name="Google Shape;114;p29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0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0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1"/>
          <p:cNvSpPr txBox="1">
            <a:spLocks noGrp="1"/>
          </p:cNvSpPr>
          <p:nvPr>
            <p:ph type="title"/>
          </p:nvPr>
        </p:nvSpPr>
        <p:spPr>
          <a:xfrm>
            <a:off x="364468" y="816630"/>
            <a:ext cx="3283500" cy="11106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0" name="Google Shape;120;p31"/>
          <p:cNvSpPr txBox="1">
            <a:spLocks noGrp="1"/>
          </p:cNvSpPr>
          <p:nvPr>
            <p:ph type="body" idx="1"/>
          </p:nvPr>
        </p:nvSpPr>
        <p:spPr>
          <a:xfrm>
            <a:off x="364468" y="2042457"/>
            <a:ext cx="3283500" cy="46731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20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20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20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2000"/>
              </a:spcBef>
              <a:spcAft>
                <a:spcPts val="20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21" name="Google Shape;121;p31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2"/>
          <p:cNvSpPr txBox="1">
            <a:spLocks noGrp="1"/>
          </p:cNvSpPr>
          <p:nvPr>
            <p:ph type="title"/>
          </p:nvPr>
        </p:nvSpPr>
        <p:spPr>
          <a:xfrm>
            <a:off x="573245" y="661638"/>
            <a:ext cx="7445700" cy="6012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endParaRPr/>
          </a:p>
        </p:txBody>
      </p:sp>
      <p:sp>
        <p:nvSpPr>
          <p:cNvPr id="124" name="Google Shape;124;p32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3"/>
          <p:cNvSpPr/>
          <p:nvPr/>
        </p:nvSpPr>
        <p:spPr>
          <a:xfrm>
            <a:off x="5346000" y="-184"/>
            <a:ext cx="5346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title"/>
          </p:nvPr>
        </p:nvSpPr>
        <p:spPr>
          <a:xfrm>
            <a:off x="310447" y="1812541"/>
            <a:ext cx="4730100" cy="21786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subTitle" idx="1"/>
          </p:nvPr>
        </p:nvSpPr>
        <p:spPr>
          <a:xfrm>
            <a:off x="310447" y="4120005"/>
            <a:ext cx="4730100" cy="18153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body" idx="2"/>
          </p:nvPr>
        </p:nvSpPr>
        <p:spPr>
          <a:xfrm>
            <a:off x="5775715" y="1064257"/>
            <a:ext cx="4486500" cy="54312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2000"/>
              </a:spcBef>
              <a:spcAft>
                <a:spcPts val="20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0" name="Google Shape;130;p33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4"/>
          <p:cNvSpPr txBox="1">
            <a:spLocks noGrp="1"/>
          </p:cNvSpPr>
          <p:nvPr>
            <p:ph type="body" idx="1"/>
          </p:nvPr>
        </p:nvSpPr>
        <p:spPr>
          <a:xfrm>
            <a:off x="364468" y="6218168"/>
            <a:ext cx="7014300" cy="8895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64468" y="3161354"/>
            <a:ext cx="9963000" cy="12372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0327475" y="0"/>
            <a:ext cx="364500" cy="21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5"/>
          <p:cNvSpPr txBox="1">
            <a:spLocks noGrp="1"/>
          </p:cNvSpPr>
          <p:nvPr>
            <p:ph type="title" hasCustomPrompt="1"/>
          </p:nvPr>
        </p:nvSpPr>
        <p:spPr>
          <a:xfrm>
            <a:off x="364468" y="1625801"/>
            <a:ext cx="9963000" cy="28860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15200"/>
              <a:buNone/>
              <a:defRPr sz="15200"/>
            </a:lvl9pPr>
          </a:lstStyle>
          <a:p>
            <a:r>
              <a:t>xx%</a:t>
            </a:r>
          </a:p>
        </p:txBody>
      </p:sp>
      <p:sp>
        <p:nvSpPr>
          <p:cNvPr id="136" name="Google Shape;136;p35"/>
          <p:cNvSpPr txBox="1">
            <a:spLocks noGrp="1"/>
          </p:cNvSpPr>
          <p:nvPr>
            <p:ph type="body" idx="1"/>
          </p:nvPr>
        </p:nvSpPr>
        <p:spPr>
          <a:xfrm>
            <a:off x="364468" y="4633192"/>
            <a:ext cx="9963000" cy="19119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74650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 algn="ctr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 algn="ctr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 algn="ctr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algn="ctr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algn="ctr">
              <a:spcBef>
                <a:spcPts val="200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algn="ctr">
              <a:spcBef>
                <a:spcPts val="200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algn="ctr">
              <a:spcBef>
                <a:spcPts val="200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algn="ctr">
              <a:spcBef>
                <a:spcPts val="2000"/>
              </a:spcBef>
              <a:spcAft>
                <a:spcPts val="200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6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">
  <p:cSld name="OBJECT_2">
    <p:bg>
      <p:bgPr>
        <a:solidFill>
          <a:srgbClr val="D9D9D9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7"/>
          <p:cNvSpPr txBox="1">
            <a:spLocks noGrp="1"/>
          </p:cNvSpPr>
          <p:nvPr>
            <p:ph type="title"/>
          </p:nvPr>
        </p:nvSpPr>
        <p:spPr>
          <a:xfrm>
            <a:off x="633114" y="-2"/>
            <a:ext cx="8524200" cy="8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Century Gothic"/>
              <a:buNone/>
              <a:defRPr sz="3000" b="1" i="0" u="none" strike="noStrike" cap="none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18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18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18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18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18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18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18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None/>
              <a:defRPr sz="18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42" name="Google Shape;142;p37"/>
          <p:cNvSpPr txBox="1">
            <a:spLocks noGrp="1"/>
          </p:cNvSpPr>
          <p:nvPr>
            <p:ph type="body" idx="1"/>
          </p:nvPr>
        </p:nvSpPr>
        <p:spPr>
          <a:xfrm>
            <a:off x="898126" y="964374"/>
            <a:ext cx="8205000" cy="59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estrial"/>
              <a:buChar char=" 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1C4587"/>
              </a:buClr>
              <a:buSzPts val="1500"/>
              <a:buFont typeface="Noto Sans Symbols"/>
              <a:buChar char="•"/>
              <a:defRPr sz="15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1C4587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rgbClr val="1C4587"/>
              </a:buClr>
              <a:buSzPts val="1400"/>
              <a:buFont typeface="Noto Sans Symbols"/>
              <a:buChar char="•"/>
              <a:defRPr sz="1400" b="0" i="0" u="none" strike="noStrike" cap="none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endParaRPr/>
          </a:p>
        </p:txBody>
      </p:sp>
      <p:grpSp>
        <p:nvGrpSpPr>
          <p:cNvPr id="143" name="Google Shape;143;p37"/>
          <p:cNvGrpSpPr/>
          <p:nvPr/>
        </p:nvGrpSpPr>
        <p:grpSpPr>
          <a:xfrm>
            <a:off x="0" y="0"/>
            <a:ext cx="10692079" cy="7559917"/>
            <a:chOff x="0" y="0"/>
            <a:chExt cx="9143999" cy="5143500"/>
          </a:xfrm>
        </p:grpSpPr>
        <p:pic>
          <p:nvPicPr>
            <p:cNvPr id="144" name="Google Shape;144;p37"/>
            <p:cNvPicPr preferRelativeResize="0"/>
            <p:nvPr/>
          </p:nvPicPr>
          <p:blipFill rotWithShape="1">
            <a:blip r:embed="rId2">
              <a:alphaModFix/>
            </a:blip>
            <a:srcRect r="94852"/>
            <a:stretch/>
          </p:blipFill>
          <p:spPr>
            <a:xfrm>
              <a:off x="11975" y="0"/>
              <a:ext cx="470725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37"/>
            <p:cNvPicPr preferRelativeResize="0"/>
            <p:nvPr/>
          </p:nvPicPr>
          <p:blipFill rotWithShape="1">
            <a:blip r:embed="rId2">
              <a:alphaModFix/>
            </a:blip>
            <a:srcRect t="91285"/>
            <a:stretch/>
          </p:blipFill>
          <p:spPr>
            <a:xfrm>
              <a:off x="0" y="4695275"/>
              <a:ext cx="9143999" cy="448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" name="Google Shape;146;p37"/>
            <p:cNvSpPr txBox="1"/>
            <p:nvPr/>
          </p:nvSpPr>
          <p:spPr>
            <a:xfrm rot="-5400000">
              <a:off x="-1587300" y="2997300"/>
              <a:ext cx="3657300" cy="4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7050" tIns="43500" rIns="87050" bIns="4350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666666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WJEC Engineering L1&amp;2</a:t>
              </a:r>
              <a:endParaRPr sz="3000" b="1">
                <a:solidFill>
                  <a:srgbClr val="666666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>
                <a:solidFill>
                  <a:srgbClr val="FFFFFF"/>
                </a:solidFill>
                <a:latin typeface="Alfa Slab One"/>
                <a:ea typeface="Alfa Slab One"/>
                <a:cs typeface="Alfa Slab One"/>
                <a:sym typeface="Alfa Slab One"/>
              </a:endParaRPr>
            </a:p>
          </p:txBody>
        </p:sp>
      </p:grpSp>
      <p:sp>
        <p:nvSpPr>
          <p:cNvPr id="147" name="Google Shape;147;p37"/>
          <p:cNvSpPr txBox="1">
            <a:spLocks noGrp="1"/>
          </p:cNvSpPr>
          <p:nvPr>
            <p:ph type="sldNum" idx="12"/>
          </p:nvPr>
        </p:nvSpPr>
        <p:spPr>
          <a:xfrm>
            <a:off x="10005373" y="6981408"/>
            <a:ext cx="641700" cy="5787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rtl="0">
              <a:buNone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rtl="0">
              <a:buNone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rtl="0">
              <a:buNone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rtl="0">
              <a:buNone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rtl="0">
              <a:buNone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rtl="0">
              <a:buNone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rtl="0">
              <a:buNone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rtl="0">
              <a:buNone/>
              <a:defRPr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0327475" y="0"/>
            <a:ext cx="364500" cy="21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4677000" cy="5021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5650483" y="1693927"/>
            <a:ext cx="4677000" cy="50214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0327475" y="0"/>
            <a:ext cx="364500" cy="21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0327475" y="0"/>
            <a:ext cx="364500" cy="21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64468" y="816630"/>
            <a:ext cx="3283500" cy="11106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64468" y="2042457"/>
            <a:ext cx="3283500" cy="46731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0327475" y="0"/>
            <a:ext cx="364500" cy="21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573245" y="661638"/>
            <a:ext cx="7445700" cy="6012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1pPr>
            <a:lvl2pPr lvl="1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2pPr>
            <a:lvl3pPr lvl="2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3pPr>
            <a:lvl4pPr lvl="3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4pPr>
            <a:lvl5pPr lvl="4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5pPr>
            <a:lvl6pPr lvl="5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6pPr>
            <a:lvl7pPr lvl="6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7pPr>
            <a:lvl8pPr lvl="7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8pPr>
            <a:lvl9pPr lvl="8">
              <a:spcBef>
                <a:spcPts val="0"/>
              </a:spcBef>
              <a:spcAft>
                <a:spcPts val="0"/>
              </a:spcAft>
              <a:buSzPts val="6100"/>
              <a:buNone/>
              <a:defRPr sz="61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0327475" y="0"/>
            <a:ext cx="364500" cy="21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5346000" y="-184"/>
            <a:ext cx="5346000" cy="7560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10447" y="1812541"/>
            <a:ext cx="4730100" cy="21786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1pPr>
            <a:lvl2pPr lvl="1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2pPr>
            <a:lvl3pPr lvl="2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3pPr>
            <a:lvl4pPr lvl="3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4pPr>
            <a:lvl5pPr lvl="4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5pPr>
            <a:lvl6pPr lvl="5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6pPr>
            <a:lvl7pPr lvl="6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7pPr>
            <a:lvl8pPr lvl="7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8pPr>
            <a:lvl9pPr lvl="8" algn="ctr">
              <a:spcBef>
                <a:spcPts val="0"/>
              </a:spcBef>
              <a:spcAft>
                <a:spcPts val="0"/>
              </a:spcAft>
              <a:buSzPts val="5300"/>
              <a:buNone/>
              <a:defRPr sz="53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10447" y="4120005"/>
            <a:ext cx="4730100" cy="181530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5775715" y="1064257"/>
            <a:ext cx="4486500" cy="54312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marL="457200" lvl="0" indent="-374650">
              <a:spcBef>
                <a:spcPts val="0"/>
              </a:spcBef>
              <a:spcAft>
                <a:spcPts val="0"/>
              </a:spcAft>
              <a:buSzPts val="2300"/>
              <a:buChar char="●"/>
              <a:defRPr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0327475" y="0"/>
            <a:ext cx="364500" cy="21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64468" y="6218168"/>
            <a:ext cx="7014300" cy="8895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0327475" y="0"/>
            <a:ext cx="364500" cy="21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rmAutofit/>
          </a:bodyPr>
          <a:lstStyle>
            <a:lvl1pPr marL="457200" lvl="0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1pPr>
            <a:lvl2pPr marL="914400" lvl="1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marL="1371600" lvl="2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marL="1828800" lvl="3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marL="2286000" lvl="4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0327475" y="0"/>
            <a:ext cx="364500" cy="218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buNone/>
              <a:defRPr sz="1300" b="1">
                <a:solidFill>
                  <a:schemeClr val="lt1"/>
                </a:solidFill>
              </a:defRPr>
            </a:lvl1pPr>
            <a:lvl2pPr lvl="1" algn="ctr">
              <a:buNone/>
              <a:defRPr sz="1300" b="1">
                <a:solidFill>
                  <a:schemeClr val="lt1"/>
                </a:solidFill>
              </a:defRPr>
            </a:lvl2pPr>
            <a:lvl3pPr lvl="2" algn="ctr">
              <a:buNone/>
              <a:defRPr sz="1300" b="1">
                <a:solidFill>
                  <a:schemeClr val="lt1"/>
                </a:solidFill>
              </a:defRPr>
            </a:lvl3pPr>
            <a:lvl4pPr lvl="3" algn="ctr">
              <a:buNone/>
              <a:defRPr sz="1300" b="1">
                <a:solidFill>
                  <a:schemeClr val="lt1"/>
                </a:solidFill>
              </a:defRPr>
            </a:lvl4pPr>
            <a:lvl5pPr lvl="4" algn="ctr">
              <a:buNone/>
              <a:defRPr sz="1300" b="1">
                <a:solidFill>
                  <a:schemeClr val="lt1"/>
                </a:solidFill>
              </a:defRPr>
            </a:lvl5pPr>
            <a:lvl6pPr lvl="5" algn="ctr">
              <a:buNone/>
              <a:defRPr sz="1300" b="1">
                <a:solidFill>
                  <a:schemeClr val="lt1"/>
                </a:solidFill>
              </a:defRPr>
            </a:lvl6pPr>
            <a:lvl7pPr lvl="6" algn="ctr">
              <a:buNone/>
              <a:defRPr sz="1300" b="1">
                <a:solidFill>
                  <a:schemeClr val="lt1"/>
                </a:solidFill>
              </a:defRPr>
            </a:lvl7pPr>
            <a:lvl8pPr lvl="7" algn="ctr">
              <a:buNone/>
              <a:defRPr sz="1300" b="1">
                <a:solidFill>
                  <a:schemeClr val="lt1"/>
                </a:solidFill>
              </a:defRPr>
            </a:lvl8pPr>
            <a:lvl9pPr lvl="8" algn="ctr">
              <a:buNone/>
              <a:defRPr sz="1300" b="1"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</a:t>
            </a: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5"/>
          <p:cNvSpPr txBox="1">
            <a:spLocks noGrp="1"/>
          </p:cNvSpPr>
          <p:nvPr>
            <p:ph type="title"/>
          </p:nvPr>
        </p:nvSpPr>
        <p:spPr>
          <a:xfrm>
            <a:off x="364468" y="654105"/>
            <a:ext cx="9963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5"/>
          <p:cNvSpPr txBox="1">
            <a:spLocks noGrp="1"/>
          </p:cNvSpPr>
          <p:nvPr>
            <p:ph type="body" idx="1"/>
          </p:nvPr>
        </p:nvSpPr>
        <p:spPr>
          <a:xfrm>
            <a:off x="364468" y="1693927"/>
            <a:ext cx="9963000" cy="502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746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Char char="●"/>
              <a:defRPr sz="2300">
                <a:solidFill>
                  <a:schemeClr val="dk2"/>
                </a:solidFill>
              </a:defRPr>
            </a:lvl1pPr>
            <a:lvl2pPr marL="914400" lvl="1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2pPr>
            <a:lvl3pPr marL="1371600" lvl="2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3pPr>
            <a:lvl4pPr marL="1828800" lvl="3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marL="2286000" lvl="4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>
              <a:lnSpc>
                <a:spcPct val="115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>
              <a:lnSpc>
                <a:spcPct val="115000"/>
              </a:lnSpc>
              <a:spcBef>
                <a:spcPts val="2000"/>
              </a:spcBef>
              <a:spcAft>
                <a:spcPts val="200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5"/>
          <p:cNvSpPr txBox="1">
            <a:spLocks noGrp="1"/>
          </p:cNvSpPr>
          <p:nvPr>
            <p:ph type="sldNum" idx="12"/>
          </p:nvPr>
        </p:nvSpPr>
        <p:spPr>
          <a:xfrm>
            <a:off x="9906772" y="6854072"/>
            <a:ext cx="641700" cy="5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hyperlink" Target="https://technologystudent.com/pdf16/poster_electronic_components1.pdf" TargetMode="External"/><Relationship Id="rId21" Type="http://schemas.openxmlformats.org/officeDocument/2006/relationships/image" Target="../media/image94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hyperlink" Target="https://www.bbc.co.uk/bitesize/guides/zgvq4qt/revision/1" TargetMode="External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hyperlink" Target="https://technologystudent.com/joints/matsind1.html" TargetMode="External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2.jp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16.png"/><Relationship Id="rId10" Type="http://schemas.openxmlformats.org/officeDocument/2006/relationships/image" Target="../media/image44.png"/><Relationship Id="rId4" Type="http://schemas.openxmlformats.org/officeDocument/2006/relationships/image" Target="../media/image20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 txBox="1">
            <a:spLocks noGrp="1"/>
          </p:cNvSpPr>
          <p:nvPr>
            <p:ph type="ctrTitle"/>
          </p:nvPr>
        </p:nvSpPr>
        <p:spPr>
          <a:xfrm>
            <a:off x="364478" y="1094388"/>
            <a:ext cx="9963000" cy="30168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 dirty="0"/>
              <a:t>Level 1/2 Engineering </a:t>
            </a:r>
            <a:endParaRPr sz="43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Knowledge Organisers</a:t>
            </a:r>
            <a:endParaRPr dirty="0"/>
          </a:p>
        </p:txBody>
      </p:sp>
      <p:pic>
        <p:nvPicPr>
          <p:cNvPr id="154" name="Google Shape;15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6924" y="4539775"/>
            <a:ext cx="2250483" cy="225048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8"/>
          <p:cNvSpPr txBox="1">
            <a:spLocks noGrp="1"/>
          </p:cNvSpPr>
          <p:nvPr>
            <p:ph type="sldNum" idx="12"/>
          </p:nvPr>
        </p:nvSpPr>
        <p:spPr>
          <a:xfrm>
            <a:off x="10327475" y="0"/>
            <a:ext cx="364500" cy="21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4"/>
          <p:cNvSpPr/>
          <p:nvPr/>
        </p:nvSpPr>
        <p:spPr>
          <a:xfrm>
            <a:off x="7941950" y="2626200"/>
            <a:ext cx="2452800" cy="49122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entury Gothic"/>
                <a:ea typeface="Century Gothic"/>
                <a:cs typeface="Century Gothic"/>
                <a:sym typeface="Century Gothic"/>
              </a:rPr>
              <a:t>Shape memory alloys</a:t>
            </a:r>
            <a:endParaRPr sz="1500" b="1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move in response to an external stimuli, e.g. they can be bent out of shape then return to original shape when heat/ electricity is applied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1" name="Google Shape;531;p54"/>
          <p:cNvSpPr/>
          <p:nvPr/>
        </p:nvSpPr>
        <p:spPr>
          <a:xfrm>
            <a:off x="124075" y="936100"/>
            <a:ext cx="2452800" cy="32478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entury Gothic"/>
                <a:ea typeface="Century Gothic"/>
                <a:cs typeface="Century Gothic"/>
                <a:sym typeface="Century Gothic"/>
              </a:rPr>
              <a:t>Piezoelectric</a:t>
            </a:r>
            <a:endParaRPr sz="15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Piezoelectricity is the process of using crystals to convert mechanical energy into electrical energy, or vice versa.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2" name="Google Shape;532;p54"/>
          <p:cNvSpPr txBox="1"/>
          <p:nvPr/>
        </p:nvSpPr>
        <p:spPr>
          <a:xfrm>
            <a:off x="0" y="0"/>
            <a:ext cx="6635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Smart Materials </a:t>
            </a:r>
            <a:r>
              <a:rPr lang="en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Knowledge organiser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3" name="Google Shape;533;p54"/>
          <p:cNvSpPr txBox="1"/>
          <p:nvPr/>
        </p:nvSpPr>
        <p:spPr>
          <a:xfrm>
            <a:off x="6344575" y="0"/>
            <a:ext cx="28389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38761D"/>
                </a:solidFill>
              </a:rPr>
              <a:t>WJEC Engineering </a:t>
            </a:r>
            <a:endParaRPr sz="1100" b="1">
              <a:solidFill>
                <a:srgbClr val="38761D"/>
              </a:solidFill>
            </a:endParaRPr>
          </a:p>
        </p:txBody>
      </p:sp>
      <p:sp>
        <p:nvSpPr>
          <p:cNvPr id="535" name="Google Shape;535;p54"/>
          <p:cNvSpPr/>
          <p:nvPr/>
        </p:nvSpPr>
        <p:spPr>
          <a:xfrm>
            <a:off x="124075" y="307800"/>
            <a:ext cx="5574600" cy="5217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Smart material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is a material that changes it properties in response to an external stimuli (e.g. heat, light, sound or electrical current)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6" name="Google Shape;536;p54"/>
          <p:cNvSpPr/>
          <p:nvPr/>
        </p:nvSpPr>
        <p:spPr>
          <a:xfrm>
            <a:off x="7748900" y="307800"/>
            <a:ext cx="2838900" cy="22281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latin typeface="Century Gothic"/>
                <a:ea typeface="Century Gothic"/>
                <a:cs typeface="Century Gothic"/>
                <a:sym typeface="Century Gothic"/>
              </a:rPr>
              <a:t>Keywords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Thermo: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From the Greek word for 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heat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Hydro: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From the Greek word for 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water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Photo: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From the Greek word for 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light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Chromo: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From the Greek word for 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colour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7" name="Google Shape;537;p54"/>
          <p:cNvSpPr txBox="1"/>
          <p:nvPr/>
        </p:nvSpPr>
        <p:spPr>
          <a:xfrm>
            <a:off x="62450" y="3712300"/>
            <a:ext cx="2452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Products: </a:t>
            </a: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microphones, lighters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8" name="Google Shape;538;p54"/>
          <p:cNvSpPr/>
          <p:nvPr/>
        </p:nvSpPr>
        <p:spPr>
          <a:xfrm>
            <a:off x="2667650" y="936100"/>
            <a:ext cx="2452800" cy="32478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entury Gothic"/>
                <a:ea typeface="Century Gothic"/>
                <a:cs typeface="Century Gothic"/>
                <a:sym typeface="Century Gothic"/>
              </a:rPr>
              <a:t>Thermochromic pigment</a:t>
            </a:r>
            <a:endParaRPr sz="15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These pigments are added to materials to make them change 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colour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when 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heat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is applied, and 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change back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 when cool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9" name="Google Shape;539;p54"/>
          <p:cNvSpPr txBox="1"/>
          <p:nvPr/>
        </p:nvSpPr>
        <p:spPr>
          <a:xfrm>
            <a:off x="2758425" y="3712325"/>
            <a:ext cx="245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Products: </a:t>
            </a: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thermometers, heat warnings e.g. baby spoons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0" name="Google Shape;540;p54"/>
          <p:cNvSpPr/>
          <p:nvPr/>
        </p:nvSpPr>
        <p:spPr>
          <a:xfrm>
            <a:off x="5211225" y="936100"/>
            <a:ext cx="2452800" cy="32478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entury Gothic"/>
                <a:ea typeface="Century Gothic"/>
                <a:cs typeface="Century Gothic"/>
                <a:sym typeface="Century Gothic"/>
              </a:rPr>
              <a:t>Hydrochromic pigment</a:t>
            </a:r>
            <a:endParaRPr sz="15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pigments are added to materials to make them change </a:t>
            </a:r>
            <a:r>
              <a:rPr lang="en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colour </a:t>
            </a: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when </a:t>
            </a:r>
            <a:r>
              <a:rPr lang="en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liquid </a:t>
            </a: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 applied, and change back when </a:t>
            </a:r>
            <a:r>
              <a:rPr lang="en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dry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1" name="Google Shape;541;p54"/>
          <p:cNvSpPr txBox="1"/>
          <p:nvPr/>
        </p:nvSpPr>
        <p:spPr>
          <a:xfrm>
            <a:off x="5302000" y="3712325"/>
            <a:ext cx="245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Products: </a:t>
            </a: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Colour changing car paint. Moisture detectors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2" name="Google Shape;542;p54"/>
          <p:cNvSpPr/>
          <p:nvPr/>
        </p:nvSpPr>
        <p:spPr>
          <a:xfrm>
            <a:off x="169450" y="4290500"/>
            <a:ext cx="2452800" cy="32478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entury Gothic"/>
                <a:ea typeface="Century Gothic"/>
                <a:cs typeface="Century Gothic"/>
                <a:sym typeface="Century Gothic"/>
              </a:rPr>
              <a:t>D3O</a:t>
            </a:r>
            <a:endParaRPr sz="15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material has high impact absorption and is used for impact protection.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3" name="Google Shape;543;p54"/>
          <p:cNvSpPr txBox="1"/>
          <p:nvPr/>
        </p:nvSpPr>
        <p:spPr>
          <a:xfrm>
            <a:off x="184025" y="7066700"/>
            <a:ext cx="245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Products: </a:t>
            </a: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Protective sportswear e.g. shin pads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4" name="Google Shape;544;p54"/>
          <p:cNvSpPr/>
          <p:nvPr/>
        </p:nvSpPr>
        <p:spPr>
          <a:xfrm>
            <a:off x="2713025" y="4290500"/>
            <a:ext cx="2452800" cy="32478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entury Gothic"/>
                <a:ea typeface="Century Gothic"/>
                <a:cs typeface="Century Gothic"/>
                <a:sym typeface="Century Gothic"/>
              </a:rPr>
              <a:t>Photochromic pigment</a:t>
            </a:r>
            <a:endParaRPr sz="15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pigments are added to materials to make them change dark when bright light is present, and change back with darker light.</a:t>
            </a:r>
            <a:endParaRPr sz="1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5" name="Google Shape;545;p54"/>
          <p:cNvSpPr txBox="1"/>
          <p:nvPr/>
        </p:nvSpPr>
        <p:spPr>
          <a:xfrm>
            <a:off x="2803800" y="7066725"/>
            <a:ext cx="245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Products: </a:t>
            </a: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welding goggles, sunscreens</a:t>
            </a:r>
            <a:endParaRPr/>
          </a:p>
        </p:txBody>
      </p:sp>
      <p:sp>
        <p:nvSpPr>
          <p:cNvPr id="546" name="Google Shape;546;p54"/>
          <p:cNvSpPr/>
          <p:nvPr/>
        </p:nvSpPr>
        <p:spPr>
          <a:xfrm>
            <a:off x="5256600" y="4290500"/>
            <a:ext cx="2452800" cy="32478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entury Gothic"/>
                <a:ea typeface="Century Gothic"/>
                <a:cs typeface="Century Gothic"/>
                <a:sym typeface="Century Gothic"/>
              </a:rPr>
              <a:t>Self-healing materials </a:t>
            </a:r>
            <a:r>
              <a:rPr lang="en" sz="1500" b="1" i="1">
                <a:latin typeface="Century Gothic"/>
                <a:ea typeface="Century Gothic"/>
                <a:cs typeface="Century Gothic"/>
                <a:sym typeface="Century Gothic"/>
              </a:rPr>
              <a:t>(e.g. self healing paint)</a:t>
            </a:r>
            <a:endParaRPr sz="1500" b="1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are materials that can heal themselves without human influence.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7" name="Google Shape;547;p54"/>
          <p:cNvSpPr txBox="1"/>
          <p:nvPr/>
        </p:nvSpPr>
        <p:spPr>
          <a:xfrm>
            <a:off x="5271175" y="7066725"/>
            <a:ext cx="2452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Products: </a:t>
            </a: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Kawasaki motorcycle paint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48" name="Google Shape;548;p54"/>
          <p:cNvPicPr preferRelativeResize="0"/>
          <p:nvPr/>
        </p:nvPicPr>
        <p:blipFill rotWithShape="1">
          <a:blip r:embed="rId3">
            <a:alphaModFix/>
          </a:blip>
          <a:srcRect t="13569" r="14813"/>
          <a:stretch/>
        </p:blipFill>
        <p:spPr>
          <a:xfrm>
            <a:off x="260225" y="2378199"/>
            <a:ext cx="2316650" cy="13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8425" y="2441000"/>
            <a:ext cx="1746325" cy="127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54"/>
          <p:cNvPicPr preferRelativeResize="0"/>
          <p:nvPr/>
        </p:nvPicPr>
        <p:blipFill rotWithShape="1">
          <a:blip r:embed="rId5">
            <a:alphaModFix/>
          </a:blip>
          <a:srcRect t="10051" b="10051"/>
          <a:stretch/>
        </p:blipFill>
        <p:spPr>
          <a:xfrm>
            <a:off x="5321538" y="2378201"/>
            <a:ext cx="2226283" cy="13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54"/>
          <p:cNvPicPr preferRelativeResize="0"/>
          <p:nvPr/>
        </p:nvPicPr>
        <p:blipFill rotWithShape="1">
          <a:blip r:embed="rId6">
            <a:alphaModFix/>
          </a:blip>
          <a:srcRect l="15770" t="24939" r="28481" b="17871"/>
          <a:stretch/>
        </p:blipFill>
        <p:spPr>
          <a:xfrm>
            <a:off x="260225" y="5505041"/>
            <a:ext cx="2316651" cy="15843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61450" y="5818075"/>
            <a:ext cx="2158306" cy="127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97100" y="5619616"/>
            <a:ext cx="2226275" cy="1447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046238" y="4482563"/>
            <a:ext cx="2143125" cy="2143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54"/>
          <p:cNvSpPr txBox="1"/>
          <p:nvPr/>
        </p:nvSpPr>
        <p:spPr>
          <a:xfrm>
            <a:off x="7941950" y="6674050"/>
            <a:ext cx="2452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Products: </a:t>
            </a: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Glasses frames, dental braces, windows that close in the heat, 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56" name="Google Shape;556;p54"/>
          <p:cNvSpPr txBox="1">
            <a:spLocks noGrp="1"/>
          </p:cNvSpPr>
          <p:nvPr>
            <p:ph type="sldNum" idx="12"/>
          </p:nvPr>
        </p:nvSpPr>
        <p:spPr>
          <a:xfrm>
            <a:off x="10214749" y="-2"/>
            <a:ext cx="477300" cy="207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1" name="Google Shape;561;p55"/>
          <p:cNvGraphicFramePr/>
          <p:nvPr/>
        </p:nvGraphicFramePr>
        <p:xfrm>
          <a:off x="132638" y="1434900"/>
          <a:ext cx="6981825" cy="6003200"/>
        </p:xfrm>
        <a:graphic>
          <a:graphicData uri="http://schemas.openxmlformats.org/drawingml/2006/table">
            <a:tbl>
              <a:tblPr bandRow="1">
                <a:noFill/>
                <a:tableStyleId>{57C51354-917E-4DF9-84E5-CF28C6E05116}</a:tableStyleId>
              </a:tblPr>
              <a:tblGrid>
                <a:gridCol w="152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0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3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6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6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Component photo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Component name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Purpose in a circuit</a:t>
                      </a:r>
                      <a:endParaRPr sz="110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Circuit symbol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0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Resistor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limit the current and to control the flow of current to other components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0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3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Push switch</a:t>
                      </a:r>
                      <a:endParaRPr sz="13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 turn a circuit on and off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0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Capacitor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It stores and releases electricity in a circuit.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0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 dependent resistor (LDR)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The resistance of a LDR depends on light intensity. 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0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Lamp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 electrical current heats the filament in a bulb so that it gives out light.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90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Light Emitting Diode (LED)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Produces light when electricity passes through it (in one direction only)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09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Integrated circuit (IC)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performs high-level tasks such as amplification, signal processing, or calculations</a:t>
                      </a:r>
                      <a:endParaRPr sz="13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68575" marR="6857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62" name="Google Shape;562;p55"/>
          <p:cNvSpPr txBox="1"/>
          <p:nvPr/>
        </p:nvSpPr>
        <p:spPr>
          <a:xfrm>
            <a:off x="0" y="0"/>
            <a:ext cx="6635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entury Gothic"/>
                <a:ea typeface="Century Gothic"/>
                <a:cs typeface="Century Gothic"/>
                <a:sym typeface="Century Gothic"/>
              </a:rPr>
              <a:t>Electronic components 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Knowledge organiser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3" name="Google Shape;563;p55"/>
          <p:cNvSpPr txBox="1"/>
          <p:nvPr/>
        </p:nvSpPr>
        <p:spPr>
          <a:xfrm>
            <a:off x="7071425" y="-16200"/>
            <a:ext cx="24963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38761D"/>
                </a:solidFill>
              </a:rPr>
              <a:t>WJEC Engineering textbook p162-163</a:t>
            </a:r>
            <a:endParaRPr sz="1100" b="1">
              <a:solidFill>
                <a:srgbClr val="38761D"/>
              </a:solidFill>
            </a:endParaRPr>
          </a:p>
        </p:txBody>
      </p:sp>
      <p:sp>
        <p:nvSpPr>
          <p:cNvPr id="564" name="Google Shape;564;p55"/>
          <p:cNvSpPr/>
          <p:nvPr/>
        </p:nvSpPr>
        <p:spPr>
          <a:xfrm>
            <a:off x="134475" y="335700"/>
            <a:ext cx="6892500" cy="9648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There are many electronic components that make up circuits.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These are 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 of the components that you may be tested on in your Engineering exam.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When designing and drawing circuits, circuit symbols are used to identify the components.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6" name="Google Shape;566;p55"/>
          <p:cNvSpPr/>
          <p:nvPr/>
        </p:nvSpPr>
        <p:spPr>
          <a:xfrm>
            <a:off x="8259125" y="344700"/>
            <a:ext cx="2328600" cy="9648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Useful websites: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Technology student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BBC bitesize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67" name="Google Shape;567;p55" descr="C:\DATA\teachingmaterials\book\Components\resistorimages.png"/>
          <p:cNvPicPr preferRelativeResize="0"/>
          <p:nvPr/>
        </p:nvPicPr>
        <p:blipFill rotWithShape="1">
          <a:blip r:embed="rId5">
            <a:alphaModFix/>
          </a:blip>
          <a:srcRect b="53488"/>
          <a:stretch/>
        </p:blipFill>
        <p:spPr>
          <a:xfrm>
            <a:off x="134475" y="2090275"/>
            <a:ext cx="1405975" cy="28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134461" y="2706913"/>
            <a:ext cx="776300" cy="7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55"/>
          <p:cNvPicPr preferRelativeResize="0"/>
          <p:nvPr/>
        </p:nvPicPr>
        <p:blipFill rotWithShape="1">
          <a:blip r:embed="rId7">
            <a:alphaModFix/>
          </a:blip>
          <a:srcRect l="9710" t="17302" r="10039" b="22179"/>
          <a:stretch/>
        </p:blipFill>
        <p:spPr>
          <a:xfrm>
            <a:off x="5346000" y="2796527"/>
            <a:ext cx="1219200" cy="59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4475" y="5854400"/>
            <a:ext cx="730100" cy="77526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0650" y="6696475"/>
            <a:ext cx="1050900" cy="69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5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0800000">
            <a:off x="134475" y="4311225"/>
            <a:ext cx="754250" cy="7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5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38475" y="5085800"/>
            <a:ext cx="568287" cy="75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55"/>
          <p:cNvPicPr preferRelativeResize="0"/>
          <p:nvPr/>
        </p:nvPicPr>
        <p:blipFill rotWithShape="1">
          <a:blip r:embed="rId12">
            <a:alphaModFix/>
          </a:blip>
          <a:srcRect l="10165" t="12786" r="10165" b="12786"/>
          <a:stretch/>
        </p:blipFill>
        <p:spPr>
          <a:xfrm rot="-5400000">
            <a:off x="885050" y="2727400"/>
            <a:ext cx="781500" cy="7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5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80643" y="3555841"/>
            <a:ext cx="1219200" cy="68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55"/>
          <p:cNvPicPr preferRelativeResize="0"/>
          <p:nvPr/>
        </p:nvPicPr>
        <p:blipFill rotWithShape="1">
          <a:blip r:embed="rId14">
            <a:alphaModFix/>
          </a:blip>
          <a:srcRect l="9641" t="12201" b="6511"/>
          <a:stretch/>
        </p:blipFill>
        <p:spPr>
          <a:xfrm>
            <a:off x="1253425" y="3874098"/>
            <a:ext cx="387425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55"/>
          <p:cNvPicPr preferRelativeResize="0"/>
          <p:nvPr/>
        </p:nvPicPr>
        <p:blipFill rotWithShape="1">
          <a:blip r:embed="rId15">
            <a:alphaModFix/>
          </a:blip>
          <a:srcRect t="8163" b="35380"/>
          <a:stretch/>
        </p:blipFill>
        <p:spPr>
          <a:xfrm>
            <a:off x="5157675" y="5953150"/>
            <a:ext cx="1583375" cy="68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157681" y="5149975"/>
            <a:ext cx="1944240" cy="59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5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157682" y="1974300"/>
            <a:ext cx="1869300" cy="556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55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157676" y="4382850"/>
            <a:ext cx="1343115" cy="68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55"/>
          <p:cNvPicPr preferRelativeResize="0"/>
          <p:nvPr/>
        </p:nvPicPr>
        <p:blipFill rotWithShape="1">
          <a:blip r:embed="rId19">
            <a:alphaModFix/>
          </a:blip>
          <a:srcRect l="11119" t="15960" r="12140" b="25035"/>
          <a:stretch/>
        </p:blipFill>
        <p:spPr>
          <a:xfrm>
            <a:off x="5389337" y="3559806"/>
            <a:ext cx="1405975" cy="656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5"/>
          <p:cNvPicPr preferRelativeResize="0"/>
          <p:nvPr/>
        </p:nvPicPr>
        <p:blipFill rotWithShape="1">
          <a:blip r:embed="rId20">
            <a:alphaModFix/>
          </a:blip>
          <a:srcRect b="11158"/>
          <a:stretch/>
        </p:blipFill>
        <p:spPr>
          <a:xfrm>
            <a:off x="5488775" y="6680400"/>
            <a:ext cx="1050900" cy="69652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5"/>
          <p:cNvSpPr/>
          <p:nvPr/>
        </p:nvSpPr>
        <p:spPr>
          <a:xfrm>
            <a:off x="7183950" y="5055875"/>
            <a:ext cx="3403800" cy="24555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Calculations: OHM’s law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037424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Voltage (V)= current x resistance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037424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Current (I) = </a:t>
            </a:r>
            <a:r>
              <a:rPr lang="en" sz="1200" u="sng">
                <a:latin typeface="Century Gothic"/>
                <a:ea typeface="Century Gothic"/>
                <a:cs typeface="Century Gothic"/>
                <a:sym typeface="Century Gothic"/>
              </a:rPr>
              <a:t>voltage </a:t>
            </a:r>
            <a:endParaRPr sz="1200" u="sng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1037424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resistance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037424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Resistance (R) = </a:t>
            </a:r>
            <a:r>
              <a:rPr lang="en" sz="1200" u="sng">
                <a:latin typeface="Century Gothic"/>
                <a:ea typeface="Century Gothic"/>
                <a:cs typeface="Century Gothic"/>
                <a:sym typeface="Century Gothic"/>
              </a:rPr>
              <a:t>voltage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marR="1037424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        Current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037424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037424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Units of measurement: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037424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Voltage = volts (V)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037424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Current = amps (A)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037424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Resistance =ohms (Ω)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84" name="Google Shape;584;p55"/>
          <p:cNvPicPr preferRelativeResize="0"/>
          <p:nvPr/>
        </p:nvPicPr>
        <p:blipFill rotWithShape="1">
          <a:blip r:embed="rId21">
            <a:alphaModFix/>
          </a:blip>
          <a:srcRect r="18877"/>
          <a:stretch/>
        </p:blipFill>
        <p:spPr>
          <a:xfrm>
            <a:off x="7266875" y="1452900"/>
            <a:ext cx="1641300" cy="113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5"/>
          <p:cNvSpPr txBox="1"/>
          <p:nvPr/>
        </p:nvSpPr>
        <p:spPr>
          <a:xfrm>
            <a:off x="8946550" y="1376700"/>
            <a:ext cx="16413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Components are often attached to a </a:t>
            </a:r>
            <a:r>
              <a:rPr lang="en" sz="1200" b="1"/>
              <a:t>Printed Circuit Board (PCB)</a:t>
            </a:r>
            <a:r>
              <a:rPr lang="en" sz="1200"/>
              <a:t> which is made from Epoxy resin, a thermosetting polymer which is a good electrical insulator.</a:t>
            </a:r>
            <a:endParaRPr sz="1200"/>
          </a:p>
        </p:txBody>
      </p:sp>
      <p:sp>
        <p:nvSpPr>
          <p:cNvPr id="586" name="Google Shape;586;p55"/>
          <p:cNvSpPr txBox="1"/>
          <p:nvPr/>
        </p:nvSpPr>
        <p:spPr>
          <a:xfrm>
            <a:off x="7280250" y="3393575"/>
            <a:ext cx="3211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Key words: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Voltage:</a:t>
            </a:r>
            <a:r>
              <a:rPr lang="en" sz="1200"/>
              <a:t> the power supply of the circuit, the push (e.g 9 volt battery)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Current:</a:t>
            </a:r>
            <a:r>
              <a:rPr lang="en" sz="1200"/>
              <a:t> The amount of electricity flowing around the circuit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Resistance: </a:t>
            </a:r>
            <a:r>
              <a:rPr lang="en" sz="1200"/>
              <a:t>How the current is slowed down by econdountering things in the way e.g, wires and components.</a:t>
            </a:r>
            <a:endParaRPr sz="1200"/>
          </a:p>
        </p:txBody>
      </p:sp>
      <p:pic>
        <p:nvPicPr>
          <p:cNvPr id="587" name="Google Shape;587;p55"/>
          <p:cNvPicPr preferRelativeResize="0"/>
          <p:nvPr/>
        </p:nvPicPr>
        <p:blipFill rotWithShape="1">
          <a:blip r:embed="rId22">
            <a:alphaModFix/>
          </a:blip>
          <a:srcRect l="65728" t="8578" b="38982"/>
          <a:stretch/>
        </p:blipFill>
        <p:spPr>
          <a:xfrm>
            <a:off x="9536950" y="5357575"/>
            <a:ext cx="1050900" cy="964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55"/>
          <p:cNvSpPr txBox="1">
            <a:spLocks noGrp="1"/>
          </p:cNvSpPr>
          <p:nvPr>
            <p:ph type="sldNum" idx="12"/>
          </p:nvPr>
        </p:nvSpPr>
        <p:spPr>
          <a:xfrm>
            <a:off x="10214749" y="-2"/>
            <a:ext cx="477300" cy="207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6"/>
          <p:cNvSpPr/>
          <p:nvPr/>
        </p:nvSpPr>
        <p:spPr>
          <a:xfrm>
            <a:off x="84100" y="738475"/>
            <a:ext cx="2534700" cy="57669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Hardness test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Hardness is the ability to withstand scratching, wear and indentation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latin typeface="Century Gothic"/>
                <a:ea typeface="Century Gothic"/>
                <a:cs typeface="Century Gothic"/>
                <a:sym typeface="Century Gothic"/>
              </a:rPr>
              <a:t>Workshop test:</a:t>
            </a:r>
            <a:endParaRPr b="1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entury Gothic"/>
              <a:buChar char="●"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Using a centre punch to ‘indent’ the surface of a material, is a basic test. Different materials require a different amount of force to form an indent. 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entury Gothic"/>
              <a:buChar char="●"/>
            </a:pP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Result: 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The harder the material is,the smaller the indentation will be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4" name="Google Shape;594;p56"/>
          <p:cNvSpPr txBox="1"/>
          <p:nvPr/>
        </p:nvSpPr>
        <p:spPr>
          <a:xfrm>
            <a:off x="0" y="0"/>
            <a:ext cx="80178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entury Gothic"/>
                <a:ea typeface="Century Gothic"/>
                <a:cs typeface="Century Gothic"/>
                <a:sym typeface="Century Gothic"/>
              </a:rPr>
              <a:t>Testing materials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Materials are tested so that their properties can be identified and the correct material is chosen for a use.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5" name="Google Shape;595;p56"/>
          <p:cNvSpPr txBox="1"/>
          <p:nvPr/>
        </p:nvSpPr>
        <p:spPr>
          <a:xfrm>
            <a:off x="6344575" y="0"/>
            <a:ext cx="15219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38761D"/>
                </a:solidFill>
              </a:rPr>
              <a:t>WJEC Engineering</a:t>
            </a:r>
            <a:endParaRPr sz="1100" b="1">
              <a:solidFill>
                <a:srgbClr val="38761D"/>
              </a:solidFill>
            </a:endParaRPr>
          </a:p>
        </p:txBody>
      </p:sp>
      <p:sp>
        <p:nvSpPr>
          <p:cNvPr id="596" name="Google Shape;596;p56"/>
          <p:cNvSpPr/>
          <p:nvPr/>
        </p:nvSpPr>
        <p:spPr>
          <a:xfrm>
            <a:off x="5239575" y="681325"/>
            <a:ext cx="2778300" cy="39756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Toughness test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Toughness is the ability of a material to absorb sudden shock without breaking or shattering.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latin typeface="Century Gothic"/>
                <a:ea typeface="Century Gothic"/>
                <a:cs typeface="Century Gothic"/>
                <a:sym typeface="Century Gothic"/>
              </a:rPr>
              <a:t>Workshop</a:t>
            </a:r>
            <a:r>
              <a:rPr lang="en" b="1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test:</a:t>
            </a:r>
            <a:endParaRPr b="1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entury Gothic"/>
              <a:buChar char="●"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hit a sample of material with a hammer, whilst it is secured in an engineers vice. 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entury Gothic"/>
              <a:buChar char="●"/>
            </a:pP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Result: 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If it survives the blow, without bending too far, it can be said to be tough. If it shatters, it can be said to be brittle.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7" name="Google Shape;597;p56"/>
          <p:cNvSpPr/>
          <p:nvPr/>
        </p:nvSpPr>
        <p:spPr>
          <a:xfrm>
            <a:off x="8172025" y="733525"/>
            <a:ext cx="2458500" cy="38814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Conductivity test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Conductivity is the ability of a material to conduct electricity or heat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i="1">
                <a:latin typeface="Century Gothic"/>
                <a:ea typeface="Century Gothic"/>
                <a:cs typeface="Century Gothic"/>
                <a:sym typeface="Century Gothic"/>
              </a:rPr>
              <a:t>Workshop</a:t>
            </a:r>
            <a:r>
              <a:rPr lang="en" sz="1000" b="1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test (heat conductivity)</a:t>
            </a:r>
            <a:r>
              <a:rPr lang="en" b="1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b="1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entury Gothic"/>
              <a:buChar char="●"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Put a bunsen burner at one end of the material and a thermometer at the other. Time how long it takes to get to a chosen temperature.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entury Gothic"/>
              <a:buChar char="●"/>
            </a:pP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Result: 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The quicker it takes, the better that material is at conducting heat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8" name="Google Shape;598;p56"/>
          <p:cNvSpPr/>
          <p:nvPr/>
        </p:nvSpPr>
        <p:spPr>
          <a:xfrm>
            <a:off x="2691725" y="733525"/>
            <a:ext cx="2458500" cy="64710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Ductility and Malleability test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Ductility is the ability of a material to change shape (deform) usually by stretching along its length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>
                <a:latin typeface="Century Gothic"/>
                <a:ea typeface="Century Gothic"/>
                <a:cs typeface="Century Gothic"/>
                <a:sym typeface="Century Gothic"/>
              </a:rPr>
              <a:t>Workshop</a:t>
            </a:r>
            <a:r>
              <a:rPr lang="en" b="1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test:</a:t>
            </a:r>
            <a:endParaRPr b="1" i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42064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entury Gothic"/>
              <a:buChar char="●"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A piece of tube is placed over a piece of material and used as a lever. The material is folded to 90 degrees. 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42064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entury Gothic"/>
              <a:buChar char="●"/>
            </a:pP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Result: 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Cracks / damage on the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outside 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of the bend represents a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lack of ductilit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y. Cracks / damage on the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inside 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of the bend represents a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 lack of malleability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1808863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99" name="Google Shape;599;p56"/>
          <p:cNvSpPr txBox="1"/>
          <p:nvPr/>
        </p:nvSpPr>
        <p:spPr>
          <a:xfrm>
            <a:off x="7984225" y="87025"/>
            <a:ext cx="2458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Other links: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u="sng">
                <a:solidFill>
                  <a:schemeClr val="hlink"/>
                </a:solidFill>
                <a:hlinkClick r:id="rId3"/>
              </a:rPr>
              <a:t>https://technologystudent.com/joints/matsind1.html</a:t>
            </a:r>
            <a:r>
              <a:rPr lang="en" sz="1000"/>
              <a:t> </a:t>
            </a:r>
            <a:endParaRPr sz="1000"/>
          </a:p>
        </p:txBody>
      </p:sp>
      <p:pic>
        <p:nvPicPr>
          <p:cNvPr id="600" name="Google Shape;600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738" y="4170025"/>
            <a:ext cx="2157225" cy="21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56"/>
          <p:cNvSpPr/>
          <p:nvPr/>
        </p:nvSpPr>
        <p:spPr>
          <a:xfrm>
            <a:off x="5361325" y="4716775"/>
            <a:ext cx="5184600" cy="27402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Testing in industry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Industry testing is very similar, but highly accurate machines are used to apply pressure and given numerical results that can be compared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example, in this industrial hardness test: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1808863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●"/>
            </a:pPr>
            <a:r>
              <a:rPr lang="en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sample test material is clamped on the table. The table is moved upwards until it comes in contact with the ‘test point’. The dial is set to ‘0'.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28600" marR="1808863" lvl="0" indent="-184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entury Gothic"/>
              <a:buChar char="●"/>
            </a:pPr>
            <a:r>
              <a:rPr lang="en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pressure in increased and the diameter of the indent made is measured. This gives a measure of the samples ‘hardness’.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2" name="Google Shape;60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06625" y="5507875"/>
            <a:ext cx="1836108" cy="1949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3" name="Google Shape;603;p56"/>
          <p:cNvGrpSpPr/>
          <p:nvPr/>
        </p:nvGrpSpPr>
        <p:grpSpPr>
          <a:xfrm>
            <a:off x="5418975" y="2925075"/>
            <a:ext cx="2458500" cy="1537400"/>
            <a:chOff x="2762400" y="2982225"/>
            <a:chExt cx="2458500" cy="1537400"/>
          </a:xfrm>
        </p:grpSpPr>
        <p:pic>
          <p:nvPicPr>
            <p:cNvPr id="604" name="Google Shape;604;p5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762400" y="2982225"/>
              <a:ext cx="2458500" cy="14923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5" name="Google Shape;605;p56"/>
            <p:cNvSpPr txBox="1"/>
            <p:nvPr/>
          </p:nvSpPr>
          <p:spPr>
            <a:xfrm>
              <a:off x="3116425" y="4365725"/>
              <a:ext cx="379200" cy="153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Tough</a:t>
              </a:r>
              <a:endParaRPr sz="1000"/>
            </a:p>
          </p:txBody>
        </p:sp>
        <p:sp>
          <p:nvSpPr>
            <p:cNvPr id="606" name="Google Shape;606;p56"/>
            <p:cNvSpPr txBox="1"/>
            <p:nvPr/>
          </p:nvSpPr>
          <p:spPr>
            <a:xfrm>
              <a:off x="4453775" y="4365725"/>
              <a:ext cx="440100" cy="153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/>
                <a:t>Brittle</a:t>
              </a:r>
              <a:endParaRPr sz="1000"/>
            </a:p>
          </p:txBody>
        </p:sp>
      </p:grpSp>
      <p:pic>
        <p:nvPicPr>
          <p:cNvPr id="607" name="Google Shape;607;p56"/>
          <p:cNvPicPr preferRelativeResize="0"/>
          <p:nvPr/>
        </p:nvPicPr>
        <p:blipFill rotWithShape="1">
          <a:blip r:embed="rId7">
            <a:alphaModFix/>
          </a:blip>
          <a:srcRect t="31712" r="34887"/>
          <a:stretch/>
        </p:blipFill>
        <p:spPr>
          <a:xfrm>
            <a:off x="2850575" y="4270491"/>
            <a:ext cx="2157226" cy="163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56"/>
          <p:cNvPicPr preferRelativeResize="0"/>
          <p:nvPr/>
        </p:nvPicPr>
        <p:blipFill rotWithShape="1">
          <a:blip r:embed="rId8">
            <a:alphaModFix/>
          </a:blip>
          <a:srcRect l="36780" t="64336"/>
          <a:stretch/>
        </p:blipFill>
        <p:spPr>
          <a:xfrm>
            <a:off x="2821412" y="6006331"/>
            <a:ext cx="2337300" cy="952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56"/>
          <p:cNvPicPr preferRelativeResize="0"/>
          <p:nvPr/>
        </p:nvPicPr>
        <p:blipFill rotWithShape="1">
          <a:blip r:embed="rId9">
            <a:alphaModFix/>
          </a:blip>
          <a:srcRect l="52536"/>
          <a:stretch/>
        </p:blipFill>
        <p:spPr>
          <a:xfrm>
            <a:off x="9239375" y="3179375"/>
            <a:ext cx="1306550" cy="13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56"/>
          <p:cNvPicPr preferRelativeResize="0"/>
          <p:nvPr/>
        </p:nvPicPr>
        <p:blipFill rotWithShape="1">
          <a:blip r:embed="rId10">
            <a:alphaModFix/>
          </a:blip>
          <a:srcRect l="11191" t="28915" r="5042" b="35369"/>
          <a:stretch/>
        </p:blipFill>
        <p:spPr>
          <a:xfrm>
            <a:off x="204900" y="3298675"/>
            <a:ext cx="2337274" cy="747008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56"/>
          <p:cNvSpPr txBox="1"/>
          <p:nvPr/>
        </p:nvSpPr>
        <p:spPr>
          <a:xfrm>
            <a:off x="391675" y="3939600"/>
            <a:ext cx="379200" cy="15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Soft</a:t>
            </a:r>
            <a:endParaRPr sz="1000"/>
          </a:p>
        </p:txBody>
      </p:sp>
      <p:sp>
        <p:nvSpPr>
          <p:cNvPr id="612" name="Google Shape;612;p56"/>
          <p:cNvSpPr txBox="1"/>
          <p:nvPr/>
        </p:nvSpPr>
        <p:spPr>
          <a:xfrm>
            <a:off x="1871225" y="3939600"/>
            <a:ext cx="379200" cy="153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Hard</a:t>
            </a:r>
            <a:endParaRPr sz="1000"/>
          </a:p>
        </p:txBody>
      </p:sp>
      <p:sp>
        <p:nvSpPr>
          <p:cNvPr id="613" name="Google Shape;613;p56"/>
          <p:cNvSpPr txBox="1">
            <a:spLocks noGrp="1"/>
          </p:cNvSpPr>
          <p:nvPr>
            <p:ph type="sldNum" idx="12"/>
          </p:nvPr>
        </p:nvSpPr>
        <p:spPr>
          <a:xfrm>
            <a:off x="10214749" y="-2"/>
            <a:ext cx="477300" cy="207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>
            <a:alpha val="20000"/>
          </a:srgbClr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6"/>
          <p:cNvSpPr txBox="1">
            <a:spLocks noGrp="1"/>
          </p:cNvSpPr>
          <p:nvPr>
            <p:ph type="title"/>
          </p:nvPr>
        </p:nvSpPr>
        <p:spPr>
          <a:xfrm>
            <a:off x="364468" y="1625801"/>
            <a:ext cx="9963000" cy="288600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Materials</a:t>
            </a:r>
            <a:endParaRPr/>
          </a:p>
        </p:txBody>
      </p:sp>
      <p:sp>
        <p:nvSpPr>
          <p:cNvPr id="300" name="Google Shape;300;p46"/>
          <p:cNvSpPr txBox="1">
            <a:spLocks noGrp="1"/>
          </p:cNvSpPr>
          <p:nvPr>
            <p:ph type="sldNum" idx="12"/>
          </p:nvPr>
        </p:nvSpPr>
        <p:spPr>
          <a:xfrm>
            <a:off x="10327475" y="0"/>
            <a:ext cx="364500" cy="2184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tx1"/>
                </a:solidFill>
              </a:rPr>
              <a:t>2</a:t>
            </a:fld>
            <a:endParaRPr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7"/>
          <p:cNvSpPr txBox="1"/>
          <p:nvPr/>
        </p:nvSpPr>
        <p:spPr>
          <a:xfrm>
            <a:off x="5114525" y="6174650"/>
            <a:ext cx="1521900" cy="1108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Matt finish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When a material does not reflect much light and appears dull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p47"/>
          <p:cNvSpPr txBox="1"/>
          <p:nvPr/>
        </p:nvSpPr>
        <p:spPr>
          <a:xfrm>
            <a:off x="8642925" y="6158450"/>
            <a:ext cx="1969200" cy="1293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Conductivity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How well a material conducts heat (thermal conductivity) or electricity (electrical conductivity)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7" name="Google Shape;307;p47"/>
          <p:cNvSpPr txBox="1"/>
          <p:nvPr/>
        </p:nvSpPr>
        <p:spPr>
          <a:xfrm>
            <a:off x="6755613" y="6158450"/>
            <a:ext cx="1770300" cy="12930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Density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How solid a material is. </a:t>
            </a: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(A denser material will weigh more than a another material of the same size)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8" name="Google Shape;308;p47"/>
          <p:cNvSpPr txBox="1"/>
          <p:nvPr/>
        </p:nvSpPr>
        <p:spPr>
          <a:xfrm>
            <a:off x="1061275" y="6250850"/>
            <a:ext cx="1896000" cy="11082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Non-toxic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Is not harmful to humans (</a:t>
            </a: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e.g. non-toxic paint is used on baby toys)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9" name="Google Shape;309;p47"/>
          <p:cNvSpPr txBox="1"/>
          <p:nvPr/>
        </p:nvSpPr>
        <p:spPr>
          <a:xfrm>
            <a:off x="3087900" y="6174650"/>
            <a:ext cx="1896000" cy="1108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Shiny/ High lustre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When a material is very shiny and reflects light well. e.g. gold or brass when polished. 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0" name="Google Shape;310;p47"/>
          <p:cNvSpPr txBox="1"/>
          <p:nvPr/>
        </p:nvSpPr>
        <p:spPr>
          <a:xfrm>
            <a:off x="8168925" y="5134262"/>
            <a:ext cx="1896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Corrosion resistant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It will not corrode in its environment (e.g. doesn’t rust)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47"/>
          <p:cNvSpPr txBox="1"/>
          <p:nvPr/>
        </p:nvSpPr>
        <p:spPr>
          <a:xfrm>
            <a:off x="5889550" y="5134250"/>
            <a:ext cx="2054400" cy="9234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Compressive strength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Retains strength when under pressure, </a:t>
            </a: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e.g. concrete.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2" name="Google Shape;312;p47"/>
          <p:cNvSpPr txBox="1"/>
          <p:nvPr/>
        </p:nvSpPr>
        <p:spPr>
          <a:xfrm>
            <a:off x="2103450" y="5178200"/>
            <a:ext cx="1839900" cy="9234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Toughness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Is resistant to breaking and bending </a:t>
            </a: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(e.g. cast iron)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3" name="Google Shape;313;p47"/>
          <p:cNvSpPr txBox="1"/>
          <p:nvPr/>
        </p:nvSpPr>
        <p:spPr>
          <a:xfrm>
            <a:off x="8166225" y="2803050"/>
            <a:ext cx="2209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Work hardening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When the properties of a material change due to working </a:t>
            </a: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(e,g bending a sheet will make it stronger at the joint)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4" name="Google Shape;314;p47"/>
          <p:cNvSpPr txBox="1"/>
          <p:nvPr/>
        </p:nvSpPr>
        <p:spPr>
          <a:xfrm>
            <a:off x="5822775" y="2775950"/>
            <a:ext cx="22098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Hardness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The ability to resist scratching, cutting or wear and tear </a:t>
            </a: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(e.g. high carbon steel drill bits don’t get worn down by drilling into other materials.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5" name="Google Shape;315;p47"/>
          <p:cNvSpPr txBox="1"/>
          <p:nvPr/>
        </p:nvSpPr>
        <p:spPr>
          <a:xfrm>
            <a:off x="3926667" y="2775962"/>
            <a:ext cx="1896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Malleability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The ability to be pressed, spread out or hammered </a:t>
            </a: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(e.g. lead can be easily shaped as it is malleable)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6" name="Google Shape;316;p47"/>
          <p:cNvSpPr txBox="1"/>
          <p:nvPr/>
        </p:nvSpPr>
        <p:spPr>
          <a:xfrm>
            <a:off x="2030571" y="2775962"/>
            <a:ext cx="18960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Ductility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The ability to be stretched without breaking </a:t>
            </a: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(e.g copper stretches in wire)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7" name="Google Shape;31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475" y="1355728"/>
            <a:ext cx="1896096" cy="142023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7"/>
          <p:cNvSpPr txBox="1"/>
          <p:nvPr/>
        </p:nvSpPr>
        <p:spPr>
          <a:xfrm>
            <a:off x="0" y="0"/>
            <a:ext cx="6635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entury Gothic"/>
                <a:ea typeface="Century Gothic"/>
                <a:cs typeface="Century Gothic"/>
                <a:sym typeface="Century Gothic"/>
              </a:rPr>
              <a:t>Material properties 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Knowledge organiser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9" name="Google Shape;319;p47"/>
          <p:cNvSpPr txBox="1"/>
          <p:nvPr/>
        </p:nvSpPr>
        <p:spPr>
          <a:xfrm>
            <a:off x="6344575" y="0"/>
            <a:ext cx="15219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38761D"/>
                </a:solidFill>
              </a:rPr>
              <a:t>WJEC Engineering</a:t>
            </a:r>
            <a:endParaRPr sz="1100" b="1">
              <a:solidFill>
                <a:srgbClr val="38761D"/>
              </a:solidFill>
            </a:endParaRPr>
          </a:p>
        </p:txBody>
      </p:sp>
      <p:sp>
        <p:nvSpPr>
          <p:cNvPr id="320" name="Google Shape;320;p47"/>
          <p:cNvSpPr/>
          <p:nvPr/>
        </p:nvSpPr>
        <p:spPr>
          <a:xfrm>
            <a:off x="134475" y="335700"/>
            <a:ext cx="7181400" cy="9648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Material properties are broken down into two main categories: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Char char="●"/>
            </a:pPr>
            <a:r>
              <a:rPr lang="en" sz="1200" b="1">
                <a:highlight>
                  <a:srgbClr val="FCE5CD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Physical properties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(the properties before it is used, appearance, conductivity etc)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Char char="●"/>
            </a:pPr>
            <a:r>
              <a:rPr lang="en" sz="1200" b="1">
                <a:highlight>
                  <a:srgbClr val="CFE2F3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Working properties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(how the material behaves)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47"/>
          <p:cNvSpPr txBox="1"/>
          <p:nvPr/>
        </p:nvSpPr>
        <p:spPr>
          <a:xfrm>
            <a:off x="9536950" y="0"/>
            <a:ext cx="105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Pg 1 of 1</a:t>
            </a:r>
            <a:endParaRPr/>
          </a:p>
        </p:txBody>
      </p:sp>
      <p:sp>
        <p:nvSpPr>
          <p:cNvPr id="322" name="Google Shape;322;p47"/>
          <p:cNvSpPr txBox="1"/>
          <p:nvPr/>
        </p:nvSpPr>
        <p:spPr>
          <a:xfrm>
            <a:off x="134475" y="2775950"/>
            <a:ext cx="1839900" cy="11082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Elasticity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The ability to regain its original shape </a:t>
            </a: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(e.g. rubber)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3" name="Google Shape;323;p47"/>
          <p:cNvPicPr preferRelativeResize="0"/>
          <p:nvPr/>
        </p:nvPicPr>
        <p:blipFill rotWithShape="1">
          <a:blip r:embed="rId4">
            <a:alphaModFix/>
          </a:blip>
          <a:srcRect l="12703" r="7950"/>
          <a:stretch/>
        </p:blipFill>
        <p:spPr>
          <a:xfrm>
            <a:off x="2086736" y="1482641"/>
            <a:ext cx="1839873" cy="1192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6610" y="1345025"/>
            <a:ext cx="1686935" cy="1420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86130" y="1370648"/>
            <a:ext cx="1969304" cy="1368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28000" y="1345031"/>
            <a:ext cx="2448012" cy="129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47"/>
          <p:cNvSpPr txBox="1"/>
          <p:nvPr/>
        </p:nvSpPr>
        <p:spPr>
          <a:xfrm>
            <a:off x="190725" y="5178200"/>
            <a:ext cx="1839900" cy="9234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Brittleness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Will snap easily and not bend </a:t>
            </a: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(e.g. glass)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8" name="Google Shape;328;p47"/>
          <p:cNvPicPr preferRelativeResize="0"/>
          <p:nvPr/>
        </p:nvPicPr>
        <p:blipFill rotWithShape="1">
          <a:blip r:embed="rId8">
            <a:alphaModFix/>
          </a:blip>
          <a:srcRect b="29991"/>
          <a:stretch/>
        </p:blipFill>
        <p:spPr>
          <a:xfrm>
            <a:off x="190725" y="4213401"/>
            <a:ext cx="1839875" cy="96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7"/>
          <p:cNvPicPr preferRelativeResize="0"/>
          <p:nvPr/>
        </p:nvPicPr>
        <p:blipFill rotWithShape="1">
          <a:blip r:embed="rId9">
            <a:alphaModFix/>
          </a:blip>
          <a:srcRect t="4119" b="34938"/>
          <a:stretch/>
        </p:blipFill>
        <p:spPr>
          <a:xfrm>
            <a:off x="2179650" y="4183775"/>
            <a:ext cx="1050900" cy="1031217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7"/>
          <p:cNvSpPr txBox="1"/>
          <p:nvPr/>
        </p:nvSpPr>
        <p:spPr>
          <a:xfrm>
            <a:off x="3982800" y="5134250"/>
            <a:ext cx="1839900" cy="9648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Tensile strength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Retains strength when stretched.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31" name="Google Shape;331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18688" y="4079375"/>
            <a:ext cx="1686950" cy="1122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44212" y="4289775"/>
            <a:ext cx="829894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47"/>
          <p:cNvPicPr preferRelativeResize="0"/>
          <p:nvPr/>
        </p:nvPicPr>
        <p:blipFill rotWithShape="1">
          <a:blip r:embed="rId12">
            <a:alphaModFix/>
          </a:blip>
          <a:srcRect r="6725" b="12365"/>
          <a:stretch/>
        </p:blipFill>
        <p:spPr>
          <a:xfrm>
            <a:off x="8168925" y="4197575"/>
            <a:ext cx="1686950" cy="987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4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34475" y="6263566"/>
            <a:ext cx="926800" cy="1082752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47"/>
          <p:cNvSpPr txBox="1"/>
          <p:nvPr/>
        </p:nvSpPr>
        <p:spPr>
          <a:xfrm>
            <a:off x="8095625" y="5134325"/>
            <a:ext cx="1969200" cy="9234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Corrosion resistant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It will not corrode in its environment (e.g. doesn’t rust)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6" name="Google Shape;336;p47"/>
          <p:cNvSpPr txBox="1"/>
          <p:nvPr/>
        </p:nvSpPr>
        <p:spPr>
          <a:xfrm>
            <a:off x="8166225" y="2803125"/>
            <a:ext cx="2209800" cy="12930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Work hardening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When the properties of a material change due to working </a:t>
            </a: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(e,g bending a sheet will make it stronger at the joint)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7" name="Google Shape;337;p47"/>
          <p:cNvSpPr txBox="1"/>
          <p:nvPr/>
        </p:nvSpPr>
        <p:spPr>
          <a:xfrm>
            <a:off x="5889550" y="2809775"/>
            <a:ext cx="2209800" cy="14775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Hardness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The ability to resist scratching, cutting or wear and tear </a:t>
            </a: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(e.g. high carbon steel drill bits don’t get worn down by drilling into other materials.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8" name="Google Shape;338;p47"/>
          <p:cNvSpPr txBox="1"/>
          <p:nvPr/>
        </p:nvSpPr>
        <p:spPr>
          <a:xfrm>
            <a:off x="3926675" y="2776026"/>
            <a:ext cx="1896000" cy="12930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Malleability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The ability to be pressed, spread out or hammered </a:t>
            </a: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(e.g. lead can be easily shaped as it is malleable)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9" name="Google Shape;339;p47"/>
          <p:cNvSpPr txBox="1"/>
          <p:nvPr/>
        </p:nvSpPr>
        <p:spPr>
          <a:xfrm>
            <a:off x="2030575" y="2776025"/>
            <a:ext cx="1839900" cy="11082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Ductility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The ability to be stretched without breaking </a:t>
            </a: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(e.g copper stretches in wire)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0" name="Google Shape;340;p47"/>
          <p:cNvSpPr txBox="1">
            <a:spLocks noGrp="1"/>
          </p:cNvSpPr>
          <p:nvPr>
            <p:ph type="sldNum" idx="12"/>
          </p:nvPr>
        </p:nvSpPr>
        <p:spPr>
          <a:xfrm>
            <a:off x="10214749" y="-2"/>
            <a:ext cx="477300" cy="207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48"/>
          <p:cNvSpPr/>
          <p:nvPr/>
        </p:nvSpPr>
        <p:spPr>
          <a:xfrm>
            <a:off x="93250" y="2437200"/>
            <a:ext cx="6158100" cy="48741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Ferrous metals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Ferrous metals are never 100% iron as iron is too soft to use on its own, so other elements are mixed with it.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You can easily identify a ferrous metal as iron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corrodes 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(rusts), so anything with rust on the surface (</a:t>
            </a:r>
            <a:r>
              <a:rPr lang="en" sz="11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oxidation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) must contain iron. Also, iron has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magnetic 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properties.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46" name="Google Shape;346;p48"/>
          <p:cNvGraphicFramePr/>
          <p:nvPr/>
        </p:nvGraphicFramePr>
        <p:xfrm>
          <a:off x="264888" y="3443675"/>
          <a:ext cx="5861850" cy="3705100"/>
        </p:xfrm>
        <a:graphic>
          <a:graphicData uri="http://schemas.openxmlformats.org/drawingml/2006/table">
            <a:tbl>
              <a:tblPr>
                <a:noFill/>
                <a:tableStyleId>{03EF73A1-1B10-4B4D-9F80-4D1086DF804C}</a:tableStyleId>
              </a:tblPr>
              <a:tblGrid>
                <a:gridCol w="136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4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0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8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80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4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Material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Properties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Common uses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Made up from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0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Mild steel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Good tensile strength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Good toughness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 b="1">
                          <a:solidFill>
                            <a:schemeClr val="accent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Corrodes </a:t>
                      </a: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easily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Used for many products such as: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PC carcasses (body frames)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Xboxes, etc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Fences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Signs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Structures e.g. bridge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Iron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0.1-0.3% carbon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High-carbon steel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i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(or tool steel)</a:t>
                      </a:r>
                      <a:endParaRPr sz="1000"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Tough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Hard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Can be brittle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Tools such as: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Saw blades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Drill bits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Tap and die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Iron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0.5-1.5% carbon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Stainless steel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Corrosive resistant (doesn’t rust)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Tough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Medical instruments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Cutlery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Iron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Nickel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Chromium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Cast iron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Good compressive strength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Drain and manhole covers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Engine blocks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Iron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2-6% carbon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47" name="Google Shape;347;p48"/>
          <p:cNvSpPr txBox="1"/>
          <p:nvPr/>
        </p:nvSpPr>
        <p:spPr>
          <a:xfrm>
            <a:off x="0" y="0"/>
            <a:ext cx="6635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entury Gothic"/>
                <a:ea typeface="Century Gothic"/>
                <a:cs typeface="Century Gothic"/>
                <a:sym typeface="Century Gothic"/>
              </a:rPr>
              <a:t>Metals 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Knowledge organiser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8" name="Google Shape;348;p48"/>
          <p:cNvSpPr/>
          <p:nvPr/>
        </p:nvSpPr>
        <p:spPr>
          <a:xfrm>
            <a:off x="93250" y="335575"/>
            <a:ext cx="6158100" cy="19947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Types of metal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Metals generally fit into 2 categories: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1808863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●"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Ferrous metals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1319831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These 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contain iron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. This means that they are 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magnetic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and will 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rust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(unless they have corrosive resistant properties e.g. stainless steel)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27721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Char char="●"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Non-ferrous metals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do not contain iron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27721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And the subcategory: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27721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Century Gothic"/>
              <a:buChar char="●"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Alloys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(these are made up of ferrous and non-ferrous metal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s)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9" name="Google Shape;349;p48"/>
          <p:cNvSpPr txBox="1"/>
          <p:nvPr/>
        </p:nvSpPr>
        <p:spPr>
          <a:xfrm>
            <a:off x="6344575" y="0"/>
            <a:ext cx="15219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38761D"/>
                </a:solidFill>
              </a:rPr>
              <a:t>WJEC Engineering</a:t>
            </a:r>
            <a:endParaRPr sz="1100" b="1">
              <a:solidFill>
                <a:srgbClr val="38761D"/>
              </a:solidFill>
            </a:endParaRPr>
          </a:p>
        </p:txBody>
      </p:sp>
      <p:pic>
        <p:nvPicPr>
          <p:cNvPr id="350" name="Google Shape;350;p48"/>
          <p:cNvPicPr preferRelativeResize="0"/>
          <p:nvPr/>
        </p:nvPicPr>
        <p:blipFill rotWithShape="1">
          <a:blip r:embed="rId3">
            <a:alphaModFix/>
          </a:blip>
          <a:srcRect l="21838"/>
          <a:stretch/>
        </p:blipFill>
        <p:spPr>
          <a:xfrm>
            <a:off x="264888" y="3839875"/>
            <a:ext cx="1367625" cy="13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8"/>
          <p:cNvPicPr preferRelativeResize="0"/>
          <p:nvPr/>
        </p:nvPicPr>
        <p:blipFill rotWithShape="1">
          <a:blip r:embed="rId4">
            <a:alphaModFix/>
          </a:blip>
          <a:srcRect t="9099"/>
          <a:stretch/>
        </p:blipFill>
        <p:spPr>
          <a:xfrm>
            <a:off x="264888" y="5096100"/>
            <a:ext cx="1367625" cy="75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8"/>
          <p:cNvPicPr preferRelativeResize="0"/>
          <p:nvPr/>
        </p:nvPicPr>
        <p:blipFill rotWithShape="1">
          <a:blip r:embed="rId5">
            <a:alphaModFix/>
          </a:blip>
          <a:srcRect l="15579" r="33123"/>
          <a:stretch/>
        </p:blipFill>
        <p:spPr>
          <a:xfrm rot="5400000">
            <a:off x="598488" y="5518987"/>
            <a:ext cx="700450" cy="13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48"/>
          <p:cNvPicPr preferRelativeResize="0"/>
          <p:nvPr/>
        </p:nvPicPr>
        <p:blipFill rotWithShape="1">
          <a:blip r:embed="rId6">
            <a:alphaModFix/>
          </a:blip>
          <a:srcRect t="9311" b="13090"/>
          <a:stretch/>
        </p:blipFill>
        <p:spPr>
          <a:xfrm>
            <a:off x="264888" y="6552475"/>
            <a:ext cx="1367625" cy="596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8"/>
          <p:cNvSpPr txBox="1"/>
          <p:nvPr/>
        </p:nvSpPr>
        <p:spPr>
          <a:xfrm>
            <a:off x="9536950" y="0"/>
            <a:ext cx="105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Pg 1 of 3</a:t>
            </a:r>
            <a:endParaRPr/>
          </a:p>
        </p:txBody>
      </p:sp>
      <p:pic>
        <p:nvPicPr>
          <p:cNvPr id="355" name="Google Shape;355;p48"/>
          <p:cNvPicPr preferRelativeResize="0"/>
          <p:nvPr/>
        </p:nvPicPr>
        <p:blipFill rotWithShape="1">
          <a:blip r:embed="rId7">
            <a:alphaModFix/>
          </a:blip>
          <a:srcRect l="6091" t="7270" r="27551"/>
          <a:stretch/>
        </p:blipFill>
        <p:spPr>
          <a:xfrm>
            <a:off x="4854650" y="455125"/>
            <a:ext cx="1050900" cy="991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8"/>
          <p:cNvPicPr preferRelativeResize="0"/>
          <p:nvPr/>
        </p:nvPicPr>
        <p:blipFill rotWithShape="1">
          <a:blip r:embed="rId8">
            <a:alphaModFix/>
          </a:blip>
          <a:srcRect b="21060"/>
          <a:stretch/>
        </p:blipFill>
        <p:spPr>
          <a:xfrm>
            <a:off x="4854650" y="1442300"/>
            <a:ext cx="1008475" cy="5963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57" name="Google Shape;357;p48"/>
          <p:cNvGraphicFramePr/>
          <p:nvPr/>
        </p:nvGraphicFramePr>
        <p:xfrm>
          <a:off x="6344575" y="335700"/>
          <a:ext cx="4243350" cy="7132055"/>
        </p:xfrm>
        <a:graphic>
          <a:graphicData uri="http://schemas.openxmlformats.org/drawingml/2006/table">
            <a:tbl>
              <a:tblPr>
                <a:noFill/>
                <a:tableStyleId>{03EF73A1-1B10-4B4D-9F80-4D1086DF804C}</a:tableStyleId>
              </a:tblPr>
              <a:tblGrid>
                <a:gridCol w="1110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2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35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For material property key words, see your </a:t>
                      </a: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material properties</a:t>
                      </a:r>
                      <a:r>
                        <a:rPr lang="en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knowledge organiser.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Key word</a:t>
                      </a:r>
                      <a:endParaRPr sz="12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66CF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Definition</a:t>
                      </a:r>
                      <a:endParaRPr sz="12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66C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Oxidisation</a:t>
                      </a:r>
                      <a:endParaRPr sz="12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When a metal </a:t>
                      </a: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containing iron</a:t>
                      </a:r>
                      <a:r>
                        <a:rPr lang="en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reacts with </a:t>
                      </a: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oxygen </a:t>
                      </a:r>
                      <a:r>
                        <a:rPr lang="en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 the air. </a:t>
                      </a: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Rust </a:t>
                      </a:r>
                      <a:r>
                        <a:rPr lang="en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on the surface of a metal is evidence of this.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i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(When rust is present on the surface, oxidisation has occurred)</a:t>
                      </a:r>
                      <a:endParaRPr sz="1200"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Fabricate</a:t>
                      </a:r>
                      <a:endParaRPr sz="12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shape and join materials to make a product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i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(Mild steel is easy to fabricate using many different methods such as welding)</a:t>
                      </a:r>
                      <a:endParaRPr sz="1200"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Extract</a:t>
                      </a:r>
                      <a:endParaRPr sz="12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 remove from something else. Metals are extracted from the earth by digging them up.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Refine</a:t>
                      </a:r>
                      <a:endParaRPr sz="12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Metals are refined by separating them from others into a </a:t>
                      </a: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pure metal.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Corrosion</a:t>
                      </a:r>
                      <a:endParaRPr sz="12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breaking down of a metal due to chemical reactions e.g. rust. This causes its physical appearance to change.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i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(To corrode/is corrosive/ corrosion is visible by the evidence of rust)</a:t>
                      </a:r>
                      <a:endParaRPr sz="1200"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Tarnish</a:t>
                      </a:r>
                      <a:endParaRPr sz="12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When a surface loses its colour/brightness/shine </a:t>
                      </a:r>
                      <a:r>
                        <a:rPr lang="en" sz="1200" i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(e.g. silver tarnishes easily so needs polishing)</a:t>
                      </a:r>
                      <a:endParaRPr sz="1200"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Galvanise</a:t>
                      </a:r>
                      <a:endParaRPr sz="12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The process of coating a ferrous metal with zinc to protect it against corrosion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58" name="Google Shape;358;p48"/>
          <p:cNvSpPr txBox="1">
            <a:spLocks noGrp="1"/>
          </p:cNvSpPr>
          <p:nvPr>
            <p:ph type="sldNum" idx="12"/>
          </p:nvPr>
        </p:nvSpPr>
        <p:spPr>
          <a:xfrm>
            <a:off x="10214749" y="-2"/>
            <a:ext cx="477300" cy="207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9"/>
          <p:cNvSpPr txBox="1"/>
          <p:nvPr/>
        </p:nvSpPr>
        <p:spPr>
          <a:xfrm>
            <a:off x="0" y="0"/>
            <a:ext cx="6635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entury Gothic"/>
                <a:ea typeface="Century Gothic"/>
                <a:cs typeface="Century Gothic"/>
                <a:sym typeface="Century Gothic"/>
              </a:rPr>
              <a:t>Metals 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Knowledge organiser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4" name="Google Shape;364;p49"/>
          <p:cNvSpPr txBox="1"/>
          <p:nvPr/>
        </p:nvSpPr>
        <p:spPr>
          <a:xfrm>
            <a:off x="6344575" y="0"/>
            <a:ext cx="15219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38761D"/>
                </a:solidFill>
              </a:rPr>
              <a:t>WJEC Engineering</a:t>
            </a:r>
            <a:endParaRPr sz="1100" b="1">
              <a:solidFill>
                <a:srgbClr val="38761D"/>
              </a:solidFill>
            </a:endParaRPr>
          </a:p>
        </p:txBody>
      </p:sp>
      <p:sp>
        <p:nvSpPr>
          <p:cNvPr id="365" name="Google Shape;365;p49"/>
          <p:cNvSpPr/>
          <p:nvPr/>
        </p:nvSpPr>
        <p:spPr>
          <a:xfrm>
            <a:off x="152400" y="525200"/>
            <a:ext cx="7751400" cy="68397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Non-ferrous metals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Non-ferrous metals do not contain iron. They have different properties and many different uses. Non-ferrous metals mostly have a much greater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 resistance to corrosion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 than ferrous metals and are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not magnetic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. However, as they are not as common as iron (except aluminium), non-ferrous metals tend to be a lot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more expensive to </a:t>
            </a:r>
            <a:r>
              <a:rPr lang="en" sz="11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refin</a:t>
            </a:r>
            <a:r>
              <a:rPr lang="en" sz="11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from their ore. They are also more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expensive to </a:t>
            </a:r>
            <a:r>
              <a:rPr lang="en" sz="11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fabricate 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compared to iron.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6" name="Google Shape;366;p49"/>
          <p:cNvSpPr/>
          <p:nvPr/>
        </p:nvSpPr>
        <p:spPr>
          <a:xfrm>
            <a:off x="7985925" y="525200"/>
            <a:ext cx="2601900" cy="67686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Standard forms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Metals are ordered in the shape required for manufacturing. 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The most common metal forms ordered are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extrusions.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 These are a fixed sectional shape that is continued for a long as desired: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7" name="Google Shape;367;p49"/>
          <p:cNvSpPr txBox="1"/>
          <p:nvPr/>
        </p:nvSpPr>
        <p:spPr>
          <a:xfrm>
            <a:off x="9536950" y="0"/>
            <a:ext cx="105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Pg 2 of 3</a:t>
            </a:r>
            <a:endParaRPr/>
          </a:p>
        </p:txBody>
      </p:sp>
      <p:graphicFrame>
        <p:nvGraphicFramePr>
          <p:cNvPr id="368" name="Google Shape;368;p49"/>
          <p:cNvGraphicFramePr/>
          <p:nvPr/>
        </p:nvGraphicFramePr>
        <p:xfrm>
          <a:off x="280625" y="1634625"/>
          <a:ext cx="7549750" cy="5455600"/>
        </p:xfrm>
        <a:graphic>
          <a:graphicData uri="http://schemas.openxmlformats.org/drawingml/2006/table">
            <a:tbl>
              <a:tblPr>
                <a:noFill/>
                <a:tableStyleId>{03EF73A1-1B10-4B4D-9F80-4D1086DF804C}</a:tableStyleId>
              </a:tblPr>
              <a:tblGrid>
                <a:gridCol w="1367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6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6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964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Material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Properties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Common uses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Made up from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28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Aluminium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Light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Malleable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Corrosion resistant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Non-toxic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Polishes well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Good for alloys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Products used outside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Aircrafts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Ladders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Aluminum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5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Lead</a:t>
                      </a:r>
                      <a:endParaRPr sz="1000"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Ductile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Malleable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Heavy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Roofing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Batteries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Lead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5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Copper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Good electrical and heat conductor 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Ductile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Piping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Electrical wiring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Copper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Gold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Soft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Malleable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 b="1">
                          <a:solidFill>
                            <a:schemeClr val="accent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Tarnish</a:t>
                      </a: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/corrosion resistant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Good conductor of electricity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Jewellry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High-end stereo connections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Circuit boards contact points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Gold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5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Brass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Hard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Corrosion resistant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Musical instruments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Ornamental products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Copper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Zinc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3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Titanium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strength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corrosion resistant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density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Ductile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shine (lustre)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Aircrafts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Spacecrafts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Missiles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Prosthetic limbs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Titanium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Often alloyed with other metals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Zinc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corrosion resistance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Good conductor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Very weak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Poor strength to weight ratio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melting point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Used to </a:t>
                      </a:r>
                      <a:r>
                        <a:rPr lang="en" sz="1000" b="1">
                          <a:solidFill>
                            <a:schemeClr val="accent5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galvanise </a:t>
                      </a: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other metals (such as iron)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Batteries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Zinc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69" name="Google Shape;369;p49"/>
          <p:cNvPicPr preferRelativeResize="0"/>
          <p:nvPr/>
        </p:nvPicPr>
        <p:blipFill rotWithShape="1">
          <a:blip r:embed="rId3">
            <a:alphaModFix/>
          </a:blip>
          <a:srcRect t="22573" b="16775"/>
          <a:stretch/>
        </p:blipFill>
        <p:spPr>
          <a:xfrm>
            <a:off x="280625" y="4834825"/>
            <a:ext cx="1155858" cy="7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49"/>
          <p:cNvPicPr preferRelativeResize="0"/>
          <p:nvPr/>
        </p:nvPicPr>
        <p:blipFill rotWithShape="1">
          <a:blip r:embed="rId4">
            <a:alphaModFix/>
          </a:blip>
          <a:srcRect t="18850" r="6733" b="18856"/>
          <a:stretch/>
        </p:blipFill>
        <p:spPr>
          <a:xfrm>
            <a:off x="280625" y="3945413"/>
            <a:ext cx="1367625" cy="8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49"/>
          <p:cNvPicPr preferRelativeResize="0"/>
          <p:nvPr/>
        </p:nvPicPr>
        <p:blipFill rotWithShape="1">
          <a:blip r:embed="rId5">
            <a:alphaModFix/>
          </a:blip>
          <a:srcRect t="25197" b="24174"/>
          <a:stretch/>
        </p:blipFill>
        <p:spPr>
          <a:xfrm>
            <a:off x="280625" y="3434825"/>
            <a:ext cx="1367625" cy="51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625" y="1878425"/>
            <a:ext cx="903935" cy="100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775" y="2275525"/>
            <a:ext cx="619475" cy="6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49"/>
          <p:cNvPicPr preferRelativeResize="0"/>
          <p:nvPr/>
        </p:nvPicPr>
        <p:blipFill rotWithShape="1">
          <a:blip r:embed="rId8">
            <a:alphaModFix/>
          </a:blip>
          <a:srcRect l="62431" t="18850" b="53329"/>
          <a:stretch/>
        </p:blipFill>
        <p:spPr>
          <a:xfrm>
            <a:off x="280625" y="2884225"/>
            <a:ext cx="1367624" cy="54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49"/>
          <p:cNvPicPr preferRelativeResize="0"/>
          <p:nvPr/>
        </p:nvPicPr>
        <p:blipFill rotWithShape="1">
          <a:blip r:embed="rId9">
            <a:alphaModFix/>
          </a:blip>
          <a:srcRect r="10136"/>
          <a:stretch/>
        </p:blipFill>
        <p:spPr>
          <a:xfrm>
            <a:off x="280625" y="5515948"/>
            <a:ext cx="1155850" cy="723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49"/>
          <p:cNvPicPr preferRelativeResize="0"/>
          <p:nvPr/>
        </p:nvPicPr>
        <p:blipFill rotWithShape="1">
          <a:blip r:embed="rId10">
            <a:alphaModFix/>
          </a:blip>
          <a:srcRect t="39375"/>
          <a:stretch/>
        </p:blipFill>
        <p:spPr>
          <a:xfrm>
            <a:off x="280625" y="6257775"/>
            <a:ext cx="1367625" cy="8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22125" y="2621029"/>
            <a:ext cx="619475" cy="58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122122" y="4318885"/>
            <a:ext cx="619475" cy="61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122125" y="3200600"/>
            <a:ext cx="619475" cy="54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9"/>
          <p:cNvPicPr preferRelativeResize="0"/>
          <p:nvPr/>
        </p:nvPicPr>
        <p:blipFill rotWithShape="1">
          <a:blip r:embed="rId14">
            <a:alphaModFix/>
          </a:blip>
          <a:srcRect b="16275"/>
          <a:stretch/>
        </p:blipFill>
        <p:spPr>
          <a:xfrm>
            <a:off x="8122125" y="3757388"/>
            <a:ext cx="619475" cy="518650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49"/>
          <p:cNvSpPr txBox="1"/>
          <p:nvPr/>
        </p:nvSpPr>
        <p:spPr>
          <a:xfrm>
            <a:off x="9572675" y="2640025"/>
            <a:ext cx="984600" cy="430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Round tube section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2" name="Google Shape;382;p49"/>
          <p:cNvSpPr txBox="1"/>
          <p:nvPr/>
        </p:nvSpPr>
        <p:spPr>
          <a:xfrm>
            <a:off x="9572675" y="3171475"/>
            <a:ext cx="984600" cy="6003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L channel/ angle section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3" name="Google Shape;383;p49"/>
          <p:cNvSpPr txBox="1"/>
          <p:nvPr/>
        </p:nvSpPr>
        <p:spPr>
          <a:xfrm>
            <a:off x="9572675" y="3856163"/>
            <a:ext cx="984600" cy="430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U channel section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4" name="Google Shape;384;p49"/>
          <p:cNvSpPr txBox="1"/>
          <p:nvPr/>
        </p:nvSpPr>
        <p:spPr>
          <a:xfrm>
            <a:off x="9492275" y="4371350"/>
            <a:ext cx="1050900" cy="430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Square tube/ box section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5" name="Google Shape;385;p49"/>
          <p:cNvSpPr txBox="1"/>
          <p:nvPr/>
        </p:nvSpPr>
        <p:spPr>
          <a:xfrm>
            <a:off x="9572675" y="4952100"/>
            <a:ext cx="984600" cy="430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Square section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6" name="Google Shape;386;p49"/>
          <p:cNvSpPr txBox="1"/>
          <p:nvPr/>
        </p:nvSpPr>
        <p:spPr>
          <a:xfrm>
            <a:off x="9572675" y="2056075"/>
            <a:ext cx="984600" cy="5421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Round section/ bar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7" name="Google Shape;387;p49"/>
          <p:cNvPicPr preferRelativeResize="0"/>
          <p:nvPr/>
        </p:nvPicPr>
        <p:blipFill rotWithShape="1">
          <a:blip r:embed="rId15">
            <a:alphaModFix/>
          </a:blip>
          <a:srcRect l="26567" t="28738" r="27459" b="32872"/>
          <a:stretch/>
        </p:blipFill>
        <p:spPr>
          <a:xfrm>
            <a:off x="8099875" y="2018571"/>
            <a:ext cx="706348" cy="589850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49"/>
          <p:cNvSpPr txBox="1"/>
          <p:nvPr/>
        </p:nvSpPr>
        <p:spPr>
          <a:xfrm>
            <a:off x="9572675" y="5571225"/>
            <a:ext cx="984600" cy="430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Chamfered section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89" name="Google Shape;389;p49"/>
          <p:cNvPicPr preferRelativeResize="0"/>
          <p:nvPr/>
        </p:nvPicPr>
        <p:blipFill rotWithShape="1">
          <a:blip r:embed="rId16">
            <a:alphaModFix/>
          </a:blip>
          <a:srcRect l="27762" t="44271" r="43604" b="36882"/>
          <a:stretch/>
        </p:blipFill>
        <p:spPr>
          <a:xfrm>
            <a:off x="8109375" y="6138875"/>
            <a:ext cx="654525" cy="43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49"/>
          <p:cNvSpPr txBox="1"/>
          <p:nvPr/>
        </p:nvSpPr>
        <p:spPr>
          <a:xfrm>
            <a:off x="9572675" y="6171025"/>
            <a:ext cx="984600" cy="2616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Flat bar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1" name="Google Shape;391;p49"/>
          <p:cNvSpPr txBox="1"/>
          <p:nvPr/>
        </p:nvSpPr>
        <p:spPr>
          <a:xfrm>
            <a:off x="9937800" y="6601625"/>
            <a:ext cx="619500" cy="2616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Sheet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92" name="Google Shape;392;p49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8122125" y="6637199"/>
            <a:ext cx="536625" cy="53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9"/>
          <p:cNvPicPr preferRelativeResize="0"/>
          <p:nvPr/>
        </p:nvPicPr>
        <p:blipFill rotWithShape="1">
          <a:blip r:embed="rId18">
            <a:alphaModFix/>
          </a:blip>
          <a:srcRect l="14994" t="44127" r="43470" b="18467"/>
          <a:stretch/>
        </p:blipFill>
        <p:spPr>
          <a:xfrm>
            <a:off x="8109374" y="5590799"/>
            <a:ext cx="654525" cy="48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9"/>
          <p:cNvPicPr preferRelativeResize="0"/>
          <p:nvPr/>
        </p:nvPicPr>
        <p:blipFill rotWithShape="1">
          <a:blip r:embed="rId19">
            <a:alphaModFix/>
          </a:blip>
          <a:srcRect l="21052" t="24516" r="25351" b="28587"/>
          <a:stretch/>
        </p:blipFill>
        <p:spPr>
          <a:xfrm>
            <a:off x="8122123" y="4981225"/>
            <a:ext cx="619475" cy="5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9"/>
          <p:cNvPicPr preferRelativeResize="0"/>
          <p:nvPr/>
        </p:nvPicPr>
        <p:blipFill rotWithShape="1">
          <a:blip r:embed="rId20">
            <a:alphaModFix/>
          </a:blip>
          <a:srcRect l="58799" t="64239" r="32738" b="24354"/>
          <a:stretch/>
        </p:blipFill>
        <p:spPr>
          <a:xfrm>
            <a:off x="8862375" y="2018575"/>
            <a:ext cx="593170" cy="5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9"/>
          <p:cNvPicPr preferRelativeResize="0"/>
          <p:nvPr/>
        </p:nvPicPr>
        <p:blipFill rotWithShape="1">
          <a:blip r:embed="rId20">
            <a:alphaModFix/>
          </a:blip>
          <a:srcRect t="58374" r="81018" b="15635"/>
          <a:stretch/>
        </p:blipFill>
        <p:spPr>
          <a:xfrm>
            <a:off x="8862375" y="2641650"/>
            <a:ext cx="536616" cy="5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9"/>
          <p:cNvPicPr preferRelativeResize="0"/>
          <p:nvPr/>
        </p:nvPicPr>
        <p:blipFill rotWithShape="1">
          <a:blip r:embed="rId20">
            <a:alphaModFix/>
          </a:blip>
          <a:srcRect l="59299" t="7214" r="21718" b="66794"/>
          <a:stretch/>
        </p:blipFill>
        <p:spPr>
          <a:xfrm>
            <a:off x="8888825" y="3216925"/>
            <a:ext cx="536616" cy="5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9"/>
          <p:cNvPicPr preferRelativeResize="0"/>
          <p:nvPr/>
        </p:nvPicPr>
        <p:blipFill rotWithShape="1">
          <a:blip r:embed="rId20">
            <a:alphaModFix/>
          </a:blip>
          <a:srcRect l="20562" t="57228" r="58454" b="14488"/>
          <a:stretch/>
        </p:blipFill>
        <p:spPr>
          <a:xfrm>
            <a:off x="8820350" y="4297050"/>
            <a:ext cx="593175" cy="589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9" name="Google Shape;399;p49"/>
          <p:cNvGrpSpPr/>
          <p:nvPr/>
        </p:nvGrpSpPr>
        <p:grpSpPr>
          <a:xfrm>
            <a:off x="8862363" y="3776434"/>
            <a:ext cx="483319" cy="480551"/>
            <a:chOff x="8860550" y="3721788"/>
            <a:chExt cx="593175" cy="589850"/>
          </a:xfrm>
        </p:grpSpPr>
        <p:pic>
          <p:nvPicPr>
            <p:cNvPr id="400" name="Google Shape;400;p49"/>
            <p:cNvPicPr preferRelativeResize="0"/>
            <p:nvPr/>
          </p:nvPicPr>
          <p:blipFill rotWithShape="1">
            <a:blip r:embed="rId20">
              <a:alphaModFix/>
            </a:blip>
            <a:srcRect l="20562" t="57228" r="58454" b="14488"/>
            <a:stretch/>
          </p:blipFill>
          <p:spPr>
            <a:xfrm>
              <a:off x="8860550" y="3721788"/>
              <a:ext cx="593175" cy="589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1" name="Google Shape;401;p49"/>
            <p:cNvSpPr/>
            <p:nvPr/>
          </p:nvSpPr>
          <p:spPr>
            <a:xfrm>
              <a:off x="8950000" y="3721800"/>
              <a:ext cx="396300" cy="159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02" name="Google Shape;402;p49"/>
          <p:cNvPicPr preferRelativeResize="0"/>
          <p:nvPr/>
        </p:nvPicPr>
        <p:blipFill rotWithShape="1">
          <a:blip r:embed="rId20">
            <a:alphaModFix/>
          </a:blip>
          <a:srcRect l="41379" t="64436" r="43467" b="23020"/>
          <a:stretch/>
        </p:blipFill>
        <p:spPr>
          <a:xfrm>
            <a:off x="8820350" y="6138875"/>
            <a:ext cx="654525" cy="3997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9"/>
          <p:cNvPicPr preferRelativeResize="0"/>
          <p:nvPr/>
        </p:nvPicPr>
        <p:blipFill rotWithShape="1">
          <a:blip r:embed="rId20">
            <a:alphaModFix/>
          </a:blip>
          <a:srcRect l="70442" t="64436" r="2798" b="27354"/>
          <a:stretch/>
        </p:blipFill>
        <p:spPr>
          <a:xfrm>
            <a:off x="8720350" y="6637200"/>
            <a:ext cx="1155850" cy="2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9"/>
          <p:cNvPicPr preferRelativeResize="0"/>
          <p:nvPr/>
        </p:nvPicPr>
        <p:blipFill rotWithShape="1">
          <a:blip r:embed="rId21">
            <a:alphaModFix/>
          </a:blip>
          <a:srcRect l="8514" t="61273" r="69208" b="20814"/>
          <a:stretch/>
        </p:blipFill>
        <p:spPr>
          <a:xfrm>
            <a:off x="8834903" y="5725285"/>
            <a:ext cx="654525" cy="375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9"/>
          <p:cNvPicPr preferRelativeResize="0"/>
          <p:nvPr/>
        </p:nvPicPr>
        <p:blipFill rotWithShape="1">
          <a:blip r:embed="rId21">
            <a:alphaModFix/>
          </a:blip>
          <a:srcRect l="9220" t="9832" r="70372" b="62915"/>
          <a:stretch/>
        </p:blipFill>
        <p:spPr>
          <a:xfrm>
            <a:off x="8820350" y="4946702"/>
            <a:ext cx="593175" cy="565273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49"/>
          <p:cNvSpPr txBox="1">
            <a:spLocks noGrp="1"/>
          </p:cNvSpPr>
          <p:nvPr>
            <p:ph type="sldNum" idx="12"/>
          </p:nvPr>
        </p:nvSpPr>
        <p:spPr>
          <a:xfrm>
            <a:off x="10214749" y="-2"/>
            <a:ext cx="477300" cy="207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0"/>
          <p:cNvSpPr/>
          <p:nvPr/>
        </p:nvSpPr>
        <p:spPr>
          <a:xfrm>
            <a:off x="80600" y="297725"/>
            <a:ext cx="6886500" cy="39771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Alloys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774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An alloy is a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mixture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 of elements that usually have a metal as the main part (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parent metal)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774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Alloys were developed to create different properties than those available in pure metals. By heating up and mixing different metals you can create new metals with different properties.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2" name="Google Shape;412;p50"/>
          <p:cNvSpPr/>
          <p:nvPr/>
        </p:nvSpPr>
        <p:spPr>
          <a:xfrm>
            <a:off x="80600" y="4351125"/>
            <a:ext cx="10542000" cy="31047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Finishes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p50"/>
          <p:cNvSpPr/>
          <p:nvPr/>
        </p:nvSpPr>
        <p:spPr>
          <a:xfrm>
            <a:off x="7030250" y="2734538"/>
            <a:ext cx="3557700" cy="19680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Origin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Metals come from </a:t>
            </a:r>
            <a:r>
              <a:rPr lang="en" sz="1000" b="1">
                <a:latin typeface="Century Gothic"/>
                <a:ea typeface="Century Gothic"/>
                <a:cs typeface="Century Gothic"/>
                <a:sym typeface="Century Gothic"/>
              </a:rPr>
              <a:t>ores</a:t>
            </a: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 which are naturally occurring rocks that contain metals.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Century Gothic"/>
                <a:ea typeface="Century Gothic"/>
                <a:cs typeface="Century Gothic"/>
                <a:sym typeface="Century Gothic"/>
              </a:rPr>
              <a:t>Iron ore</a:t>
            </a: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 is used to make iron and steel.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This material source is </a:t>
            </a:r>
            <a:r>
              <a:rPr lang="en" sz="1000" b="1">
                <a:latin typeface="Century Gothic"/>
                <a:ea typeface="Century Gothic"/>
                <a:cs typeface="Century Gothic"/>
                <a:sym typeface="Century Gothic"/>
              </a:rPr>
              <a:t>non-renewable</a:t>
            </a: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, meaning that once it has been mined it can not be replenished and will eventually run out.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Some metals are more difficult to </a:t>
            </a:r>
            <a:r>
              <a:rPr lang="en" sz="10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extract </a:t>
            </a: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 from the earth and other metals they are mixed with. This can make them much more expensive to </a:t>
            </a:r>
            <a:r>
              <a:rPr lang="en" sz="10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extract</a:t>
            </a:r>
            <a:r>
              <a:rPr lang="en" sz="1000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and </a:t>
            </a:r>
            <a:r>
              <a:rPr lang="en" sz="10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refine</a:t>
            </a:r>
            <a:r>
              <a:rPr lang="en" sz="1000" b="1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10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4" name="Google Shape;414;p50"/>
          <p:cNvSpPr txBox="1"/>
          <p:nvPr/>
        </p:nvSpPr>
        <p:spPr>
          <a:xfrm>
            <a:off x="0" y="0"/>
            <a:ext cx="6635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entury Gothic"/>
                <a:ea typeface="Century Gothic"/>
                <a:cs typeface="Century Gothic"/>
                <a:sym typeface="Century Gothic"/>
              </a:rPr>
              <a:t>Metals 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Knowledge organiser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5" name="Google Shape;415;p50"/>
          <p:cNvSpPr txBox="1"/>
          <p:nvPr/>
        </p:nvSpPr>
        <p:spPr>
          <a:xfrm>
            <a:off x="6344575" y="0"/>
            <a:ext cx="15219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38761D"/>
                </a:solidFill>
              </a:rPr>
              <a:t>WJEC Engineering</a:t>
            </a:r>
            <a:endParaRPr sz="1100" b="1">
              <a:solidFill>
                <a:srgbClr val="38761D"/>
              </a:solidFill>
            </a:endParaRPr>
          </a:p>
        </p:txBody>
      </p:sp>
      <p:sp>
        <p:nvSpPr>
          <p:cNvPr id="416" name="Google Shape;416;p50"/>
          <p:cNvSpPr txBox="1"/>
          <p:nvPr/>
        </p:nvSpPr>
        <p:spPr>
          <a:xfrm>
            <a:off x="9536950" y="0"/>
            <a:ext cx="105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Pg 3 of 3</a:t>
            </a:r>
            <a:endParaRPr/>
          </a:p>
        </p:txBody>
      </p:sp>
      <p:graphicFrame>
        <p:nvGraphicFramePr>
          <p:cNvPr id="417" name="Google Shape;417;p50"/>
          <p:cNvGraphicFramePr/>
          <p:nvPr/>
        </p:nvGraphicFramePr>
        <p:xfrm>
          <a:off x="164325" y="1175875"/>
          <a:ext cx="6635400" cy="3047800"/>
        </p:xfrm>
        <a:graphic>
          <a:graphicData uri="http://schemas.openxmlformats.org/drawingml/2006/table">
            <a:tbl>
              <a:tblPr>
                <a:noFill/>
                <a:tableStyleId>{03EF73A1-1B10-4B4D-9F80-4D1086DF804C}</a:tableStyleId>
              </a:tblPr>
              <a:tblGrid>
                <a:gridCol w="120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6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125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7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8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Material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Properties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Common uses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Made up from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Brass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Hard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Corrosion resistant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Musical instruments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Ornamental products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Copper (parent)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Zinc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5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Bronze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Harder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More corrosion resistant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Easier to melt and cast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Axe heads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Statues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Bronze age: 2500-800 BC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Copper (parent)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Tin )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Stainless Steel</a:t>
                      </a:r>
                      <a:endParaRPr sz="1000" i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Corrosive resistant (doesn’t rust)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Tough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Medical instruments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Cutlery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Iron (parent)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Nickel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Chromium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Duralumin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Lightweight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Strong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Extremely corrosion resistant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 parts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Air craft parts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Aluminium (parent)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Copper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Magnesium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Magnese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18" name="Google Shape;418;p50"/>
          <p:cNvPicPr preferRelativeResize="0"/>
          <p:nvPr/>
        </p:nvPicPr>
        <p:blipFill rotWithShape="1">
          <a:blip r:embed="rId3">
            <a:alphaModFix/>
          </a:blip>
          <a:srcRect t="10956" b="10948"/>
          <a:stretch/>
        </p:blipFill>
        <p:spPr>
          <a:xfrm>
            <a:off x="250475" y="2120675"/>
            <a:ext cx="842419" cy="75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0"/>
          <p:cNvPicPr preferRelativeResize="0"/>
          <p:nvPr/>
        </p:nvPicPr>
        <p:blipFill rotWithShape="1">
          <a:blip r:embed="rId4">
            <a:alphaModFix/>
          </a:blip>
          <a:srcRect t="22573" b="16775"/>
          <a:stretch/>
        </p:blipFill>
        <p:spPr>
          <a:xfrm>
            <a:off x="164325" y="1419675"/>
            <a:ext cx="1155858" cy="7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0"/>
          <p:cNvPicPr preferRelativeResize="0"/>
          <p:nvPr/>
        </p:nvPicPr>
        <p:blipFill rotWithShape="1">
          <a:blip r:embed="rId5">
            <a:alphaModFix/>
          </a:blip>
          <a:srcRect l="15579" r="33123"/>
          <a:stretch/>
        </p:blipFill>
        <p:spPr>
          <a:xfrm rot="5400000">
            <a:off x="449200" y="2538175"/>
            <a:ext cx="586100" cy="11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0999" y="3509450"/>
            <a:ext cx="1142500" cy="641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6499" y="5077163"/>
            <a:ext cx="858125" cy="662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5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87839" y="4853009"/>
            <a:ext cx="1090024" cy="1090023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50"/>
          <p:cNvSpPr txBox="1"/>
          <p:nvPr/>
        </p:nvSpPr>
        <p:spPr>
          <a:xfrm>
            <a:off x="93975" y="5708938"/>
            <a:ext cx="1451100" cy="2175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Plastic dip coating</a:t>
            </a:r>
            <a:endParaRPr sz="11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5" name="Google Shape;425;p50"/>
          <p:cNvSpPr txBox="1"/>
          <p:nvPr/>
        </p:nvSpPr>
        <p:spPr>
          <a:xfrm>
            <a:off x="7387838" y="5729408"/>
            <a:ext cx="1090200" cy="2136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Galvanising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6" name="Google Shape;426;p5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75401" y="4975875"/>
            <a:ext cx="1451057" cy="991932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50"/>
          <p:cNvSpPr txBox="1"/>
          <p:nvPr/>
        </p:nvSpPr>
        <p:spPr>
          <a:xfrm>
            <a:off x="1675375" y="5722617"/>
            <a:ext cx="1451100" cy="2136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Anodising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8" name="Google Shape;428;p50"/>
          <p:cNvPicPr preferRelativeResize="0"/>
          <p:nvPr/>
        </p:nvPicPr>
        <p:blipFill rotWithShape="1">
          <a:blip r:embed="rId10">
            <a:alphaModFix/>
          </a:blip>
          <a:srcRect l="26952" r="26952"/>
          <a:stretch/>
        </p:blipFill>
        <p:spPr>
          <a:xfrm>
            <a:off x="5952110" y="4776811"/>
            <a:ext cx="812858" cy="99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0"/>
          <p:cNvSpPr txBox="1"/>
          <p:nvPr/>
        </p:nvSpPr>
        <p:spPr>
          <a:xfrm>
            <a:off x="5865725" y="5741250"/>
            <a:ext cx="1451100" cy="2175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Powder coating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0" name="Google Shape;430;p50"/>
          <p:cNvPicPr preferRelativeResize="0"/>
          <p:nvPr/>
        </p:nvPicPr>
        <p:blipFill rotWithShape="1">
          <a:blip r:embed="rId11">
            <a:alphaModFix/>
          </a:blip>
          <a:srcRect r="13993" b="34683"/>
          <a:stretch/>
        </p:blipFill>
        <p:spPr>
          <a:xfrm>
            <a:off x="4477513" y="4899675"/>
            <a:ext cx="987150" cy="99192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0"/>
          <p:cNvSpPr txBox="1"/>
          <p:nvPr/>
        </p:nvSpPr>
        <p:spPr>
          <a:xfrm>
            <a:off x="4465425" y="5707550"/>
            <a:ext cx="1335900" cy="2136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Blueing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2" name="Google Shape;432;p5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30790" y="4929201"/>
            <a:ext cx="858135" cy="99193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50"/>
          <p:cNvSpPr txBox="1"/>
          <p:nvPr/>
        </p:nvSpPr>
        <p:spPr>
          <a:xfrm>
            <a:off x="3230800" y="5707550"/>
            <a:ext cx="1142400" cy="2136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Painting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4" name="Google Shape;434;p50"/>
          <p:cNvPicPr preferRelativeResize="0"/>
          <p:nvPr/>
        </p:nvPicPr>
        <p:blipFill rotWithShape="1">
          <a:blip r:embed="rId13">
            <a:alphaModFix/>
          </a:blip>
          <a:srcRect t="18995"/>
          <a:stretch/>
        </p:blipFill>
        <p:spPr>
          <a:xfrm>
            <a:off x="9224150" y="4830875"/>
            <a:ext cx="1345675" cy="1090025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50"/>
          <p:cNvSpPr txBox="1"/>
          <p:nvPr/>
        </p:nvSpPr>
        <p:spPr>
          <a:xfrm>
            <a:off x="9224143" y="5707275"/>
            <a:ext cx="1147800" cy="2136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Enamelling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6" name="Google Shape;436;p50"/>
          <p:cNvSpPr txBox="1"/>
          <p:nvPr/>
        </p:nvSpPr>
        <p:spPr>
          <a:xfrm>
            <a:off x="93975" y="5926438"/>
            <a:ext cx="14511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Used mainly on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steel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. Metal is heated and dipped into plastic powder. Good for anti corrosion and a range of colours for aesthetics.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7" name="Google Shape;437;p50"/>
          <p:cNvSpPr txBox="1"/>
          <p:nvPr/>
        </p:nvSpPr>
        <p:spPr>
          <a:xfrm>
            <a:off x="1636100" y="5967813"/>
            <a:ext cx="14511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Aluminium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 is placed in an acid bath and an Electric current is passed through and coloured dye added.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8" name="Google Shape;438;p50"/>
          <p:cNvSpPr txBox="1"/>
          <p:nvPr/>
        </p:nvSpPr>
        <p:spPr>
          <a:xfrm>
            <a:off x="3250380" y="5950208"/>
            <a:ext cx="11571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Creates a barrier for corrosion resistance. Is prepared first with a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primer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. Needs regular maintenance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9" name="Google Shape;439;p50"/>
          <p:cNvSpPr txBox="1"/>
          <p:nvPr/>
        </p:nvSpPr>
        <p:spPr>
          <a:xfrm>
            <a:off x="4455438" y="6011200"/>
            <a:ext cx="13458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Steel 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is heated then dipped in oil. This creates a anti-corrosion layer which is usually blue/black in colour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0" name="Google Shape;440;p50"/>
          <p:cNvSpPr txBox="1"/>
          <p:nvPr/>
        </p:nvSpPr>
        <p:spPr>
          <a:xfrm>
            <a:off x="5849225" y="6049663"/>
            <a:ext cx="14511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Similar to dip coating but the powder is sprayed on. This is used more in industry and mainly for white goods e.g. washing machines.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1" name="Google Shape;441;p50"/>
          <p:cNvSpPr txBox="1"/>
          <p:nvPr/>
        </p:nvSpPr>
        <p:spPr>
          <a:xfrm>
            <a:off x="7445150" y="6034950"/>
            <a:ext cx="1654800" cy="12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ferrous metal 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is coated in a thin layer of zinc to protect it from corrosion. Use on street lights and fences. Has a durable and speckled finish.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2" name="Google Shape;442;p50"/>
          <p:cNvSpPr txBox="1"/>
          <p:nvPr/>
        </p:nvSpPr>
        <p:spPr>
          <a:xfrm>
            <a:off x="9171438" y="5920888"/>
            <a:ext cx="14511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High temperatures are used to melt glass onto a metallic surface for corrosion resistance and aesthetic appeal. Used for the tin mug and jewellery.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3" name="Google Shape;443;p50"/>
          <p:cNvSpPr txBox="1"/>
          <p:nvPr/>
        </p:nvSpPr>
        <p:spPr>
          <a:xfrm>
            <a:off x="1103225" y="4351125"/>
            <a:ext cx="5532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Finishes are applied to surfaces to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protect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 them and/or improve the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aesthetics 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(e.g. colour, shine etc). Sometimes they are used to add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texture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 (e.g. for grip)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44" name="Google Shape;444;p50"/>
          <p:cNvGraphicFramePr/>
          <p:nvPr/>
        </p:nvGraphicFramePr>
        <p:xfrm>
          <a:off x="2373775" y="8117700"/>
          <a:ext cx="7255700" cy="2986760"/>
        </p:xfrm>
        <a:graphic>
          <a:graphicData uri="http://schemas.openxmlformats.org/drawingml/2006/table">
            <a:tbl>
              <a:tblPr>
                <a:noFill/>
                <a:tableStyleId>{03EF73A1-1B10-4B4D-9F80-4D1086DF804C}</a:tableStyleId>
              </a:tblPr>
              <a:tblGrid>
                <a:gridCol w="142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3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Plastic dip coating</a:t>
                      </a:r>
                      <a:endParaRPr/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Similar to dip coating but the powder is sprayed on. This is used more in industry and mainly for white goods e.g. washing machines.</a:t>
                      </a:r>
                      <a:endParaRPr/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Anodising</a:t>
                      </a:r>
                      <a:endParaRPr/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Aluminium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is placed in an acid bath and an Electric current is passed through and coloured dye added.</a:t>
                      </a:r>
                      <a:endParaRPr/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Painting</a:t>
                      </a:r>
                      <a:endParaRPr/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Creates a barrier for corrosion resistance. Is prepared first with a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primer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 Needs regular maintenance</a:t>
                      </a:r>
                      <a:endParaRPr/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Blueing</a:t>
                      </a:r>
                      <a:endParaRPr/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Steel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heated then dipped in oil. This creates a anti-corrosion layer which is usually blue/black in colour</a:t>
                      </a:r>
                      <a:endParaRPr/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Powder coating</a:t>
                      </a:r>
                      <a:endParaRPr/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Similar to dip coating but the powder is sprayed on. This is used more in industry and mainly for white goods e.g. washing machines.</a:t>
                      </a:r>
                      <a:endParaRPr/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Galvanising</a:t>
                      </a:r>
                      <a:endParaRPr/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ferrous metal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is coated in a thin layer of zinc to protect it from corrosion. Use on street lights and fences. Had a durable and speckled finish.</a:t>
                      </a:r>
                      <a:endParaRPr/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Enamelling</a:t>
                      </a:r>
                      <a:endParaRPr/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temperatures are used to melt glass onto a metallic surface for corrosion resistance and aesthetic appeal. Used for the tin mug and jewellry.</a:t>
                      </a:r>
                      <a:endParaRPr/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45" name="Google Shape;445;p50"/>
          <p:cNvSpPr/>
          <p:nvPr/>
        </p:nvSpPr>
        <p:spPr>
          <a:xfrm>
            <a:off x="7030150" y="297725"/>
            <a:ext cx="3557700" cy="23364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Century Gothic"/>
                <a:ea typeface="Century Gothic"/>
                <a:cs typeface="Century Gothic"/>
                <a:sym typeface="Century Gothic"/>
              </a:rPr>
              <a:t>Alloying agents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Modern Engineers use different alloys to change the properties of materials.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These are commonly used alloying elements in modern-day practice and what properties they  can add to an alloy: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Century Gothic"/>
                <a:ea typeface="Century Gothic"/>
                <a:cs typeface="Century Gothic"/>
                <a:sym typeface="Century Gothic"/>
              </a:rPr>
              <a:t>Nickel:</a:t>
            </a:r>
            <a:endParaRPr sz="1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Increases strength,hardness and resistance to corrosion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Century Gothic"/>
                <a:ea typeface="Century Gothic"/>
                <a:cs typeface="Century Gothic"/>
                <a:sym typeface="Century Gothic"/>
              </a:rPr>
              <a:t>Chromium:</a:t>
            </a:r>
            <a:endParaRPr sz="1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Increases hardness, toughness and resistance to corrosion.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Century Gothic"/>
                <a:ea typeface="Century Gothic"/>
                <a:cs typeface="Century Gothic"/>
                <a:sym typeface="Century Gothic"/>
              </a:rPr>
              <a:t>Vanadium:</a:t>
            </a:r>
            <a:endParaRPr sz="10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Increases toughness of steel and wear resistance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6" name="Google Shape;446;p50"/>
          <p:cNvSpPr txBox="1">
            <a:spLocks noGrp="1"/>
          </p:cNvSpPr>
          <p:nvPr>
            <p:ph type="sldNum" idx="12"/>
          </p:nvPr>
        </p:nvSpPr>
        <p:spPr>
          <a:xfrm>
            <a:off x="10214749" y="-2"/>
            <a:ext cx="477300" cy="207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51"/>
          <p:cNvSpPr/>
          <p:nvPr/>
        </p:nvSpPr>
        <p:spPr>
          <a:xfrm>
            <a:off x="93250" y="2742000"/>
            <a:ext cx="6158100" cy="47082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Thermoplastics (p49-51)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452" name="Google Shape;452;p51"/>
          <p:cNvGraphicFramePr/>
          <p:nvPr/>
        </p:nvGraphicFramePr>
        <p:xfrm>
          <a:off x="264888" y="3191550"/>
          <a:ext cx="5762400" cy="4156025"/>
        </p:xfrm>
        <a:graphic>
          <a:graphicData uri="http://schemas.openxmlformats.org/drawingml/2006/table">
            <a:tbl>
              <a:tblPr>
                <a:noFill/>
                <a:tableStyleId>{03EF73A1-1B10-4B4D-9F80-4D1086DF804C}</a:tableStyleId>
              </a:tblPr>
              <a:tblGrid>
                <a:gridCol w="155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8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4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Picture of use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Material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Properties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Common uses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8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Acrylic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Hard-wearing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Brittle 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Shiny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Range of colours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L="45700" marR="45700" marT="45700" marB="457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Signs 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Glass substitute phone covers 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Baths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HIgh Impact Polystyrene (HIPS)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Tough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Rigid 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Cheap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Range of colours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Toys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Cutlery dividers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Draw organisers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PVC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Hard-wearing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Cheap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Matt or shiny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Doors and windows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Waste pipe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Electric tape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Plumbing fittings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Medical industry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Nylon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Low friction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Door runners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Gears 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washers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6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ABS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Rigid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Abrasion resistant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Impact resistant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Power tool casings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Crates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Lego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53" name="Google Shape;453;p51"/>
          <p:cNvSpPr txBox="1"/>
          <p:nvPr/>
        </p:nvSpPr>
        <p:spPr>
          <a:xfrm>
            <a:off x="0" y="0"/>
            <a:ext cx="6635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entury Gothic"/>
                <a:ea typeface="Century Gothic"/>
                <a:cs typeface="Century Gothic"/>
                <a:sym typeface="Century Gothic"/>
              </a:rPr>
              <a:t>Plastics 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Knowledge organiser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4" name="Google Shape;454;p51"/>
          <p:cNvSpPr/>
          <p:nvPr/>
        </p:nvSpPr>
        <p:spPr>
          <a:xfrm>
            <a:off x="93250" y="335575"/>
            <a:ext cx="6158100" cy="23424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Types of plastic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Plastics generally fit into two main categories: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1476816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entury Gothic"/>
              <a:buChar char="●"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Thermoforming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plastics (or thermoplastics)can be re-shared when re-heated and are therefore re-mouldable. They are therefore also recyclable.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1476816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There are no links between polymer chains in a thermoplastic.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1533966" lvl="0" indent="-304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Char char="●"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Thermosetting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plastics are joined across polymer chains, which gives them a strong bond between the monomers. Thermosetting plastics cannot be re-heated and re-moulded like thermoplastics.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27721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5" name="Google Shape;455;p51"/>
          <p:cNvSpPr txBox="1"/>
          <p:nvPr/>
        </p:nvSpPr>
        <p:spPr>
          <a:xfrm>
            <a:off x="6344575" y="0"/>
            <a:ext cx="15219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38761D"/>
                </a:solidFill>
              </a:rPr>
              <a:t>WJEC Engineering</a:t>
            </a:r>
            <a:endParaRPr sz="1100" b="1">
              <a:solidFill>
                <a:srgbClr val="38761D"/>
              </a:solidFill>
            </a:endParaRPr>
          </a:p>
        </p:txBody>
      </p:sp>
      <p:sp>
        <p:nvSpPr>
          <p:cNvPr id="456" name="Google Shape;456;p51"/>
          <p:cNvSpPr txBox="1"/>
          <p:nvPr/>
        </p:nvSpPr>
        <p:spPr>
          <a:xfrm>
            <a:off x="9536950" y="0"/>
            <a:ext cx="105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Pg 1 of 2</a:t>
            </a:r>
            <a:endParaRPr/>
          </a:p>
        </p:txBody>
      </p:sp>
      <p:graphicFrame>
        <p:nvGraphicFramePr>
          <p:cNvPr id="457" name="Google Shape;457;p51"/>
          <p:cNvGraphicFramePr/>
          <p:nvPr/>
        </p:nvGraphicFramePr>
        <p:xfrm>
          <a:off x="6344575" y="335700"/>
          <a:ext cx="4243350" cy="6266615"/>
        </p:xfrm>
        <a:graphic>
          <a:graphicData uri="http://schemas.openxmlformats.org/drawingml/2006/table">
            <a:tbl>
              <a:tblPr>
                <a:noFill/>
                <a:tableStyleId>{03EF73A1-1B10-4B4D-9F80-4D1086DF804C}</a:tableStyleId>
              </a:tblPr>
              <a:tblGrid>
                <a:gridCol w="1110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2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35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For material property key words, see your </a:t>
                      </a: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material properties</a:t>
                      </a:r>
                      <a:r>
                        <a:rPr lang="en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knowledge organiser.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25" marR="91425" marT="91425" marB="0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23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Key word</a:t>
                      </a:r>
                      <a:endParaRPr sz="12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66CF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Definition</a:t>
                      </a:r>
                      <a:endParaRPr sz="12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66C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Crude oil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202124"/>
                          </a:solidFill>
                        </a:rPr>
                        <a:t>Crude oi</a:t>
                      </a:r>
                      <a:r>
                        <a:rPr lang="en">
                          <a:solidFill>
                            <a:srgbClr val="202124"/>
                          </a:solidFill>
                          <a:highlight>
                            <a:srgbClr val="66CFDA"/>
                          </a:highlight>
                        </a:rPr>
                        <a:t>l is a finite resource that is found in the Earth's crust</a:t>
                      </a:r>
                      <a:endParaRPr sz="1600">
                        <a:highlight>
                          <a:srgbClr val="66CFDA"/>
                        </a:highlight>
                      </a:endParaRPr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Monomer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Single plastic molecules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Polymer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 chain of plastic molecules. The word ‘polymer’ often used instead of ‘plastic’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3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Polymerisation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The industrial process used to create plastics from naphtha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5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PVC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Polyvinyl chloride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06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uPVC</a:t>
                      </a:r>
                      <a:endParaRPr b="1"/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Unplasticised polyvinyl chloride. A hard form of PVC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66C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58" name="Google Shape;458;p51"/>
          <p:cNvSpPr txBox="1"/>
          <p:nvPr/>
        </p:nvSpPr>
        <p:spPr>
          <a:xfrm>
            <a:off x="8085513" y="0"/>
            <a:ext cx="1232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Textbook ref:</a:t>
            </a:r>
            <a:endParaRPr sz="9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P48-52</a:t>
            </a:r>
            <a:endParaRPr b="1"/>
          </a:p>
        </p:txBody>
      </p:sp>
      <p:pic>
        <p:nvPicPr>
          <p:cNvPr id="459" name="Google Shape;45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150" y="3417725"/>
            <a:ext cx="900750" cy="90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800" y="4343475"/>
            <a:ext cx="883449" cy="883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588" y="5196875"/>
            <a:ext cx="1135864" cy="88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850" y="6080325"/>
            <a:ext cx="567350" cy="56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7150" y="6646563"/>
            <a:ext cx="900750" cy="65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1"/>
          <p:cNvPicPr preferRelativeResize="0"/>
          <p:nvPr/>
        </p:nvPicPr>
        <p:blipFill rotWithShape="1">
          <a:blip r:embed="rId8">
            <a:alphaModFix/>
          </a:blip>
          <a:srcRect l="35215" t="53418" r="25599" b="-9011"/>
          <a:stretch/>
        </p:blipFill>
        <p:spPr>
          <a:xfrm>
            <a:off x="4585050" y="1667925"/>
            <a:ext cx="1521900" cy="10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51"/>
          <p:cNvPicPr preferRelativeResize="0"/>
          <p:nvPr/>
        </p:nvPicPr>
        <p:blipFill rotWithShape="1">
          <a:blip r:embed="rId8">
            <a:alphaModFix/>
          </a:blip>
          <a:srcRect l="33830" t="7537" r="28903" b="54338"/>
          <a:stretch/>
        </p:blipFill>
        <p:spPr>
          <a:xfrm>
            <a:off x="4585050" y="498367"/>
            <a:ext cx="1521900" cy="875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51"/>
          <p:cNvSpPr txBox="1">
            <a:spLocks noGrp="1"/>
          </p:cNvSpPr>
          <p:nvPr>
            <p:ph type="sldNum" idx="12"/>
          </p:nvPr>
        </p:nvSpPr>
        <p:spPr>
          <a:xfrm>
            <a:off x="10214749" y="-2"/>
            <a:ext cx="477300" cy="207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2"/>
          <p:cNvSpPr txBox="1"/>
          <p:nvPr/>
        </p:nvSpPr>
        <p:spPr>
          <a:xfrm>
            <a:off x="0" y="0"/>
            <a:ext cx="6635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entury Gothic"/>
                <a:ea typeface="Century Gothic"/>
                <a:cs typeface="Century Gothic"/>
                <a:sym typeface="Century Gothic"/>
              </a:rPr>
              <a:t>Plastics </a:t>
            </a:r>
            <a:r>
              <a:rPr lang="en" sz="1800">
                <a:latin typeface="Century Gothic"/>
                <a:ea typeface="Century Gothic"/>
                <a:cs typeface="Century Gothic"/>
                <a:sym typeface="Century Gothic"/>
              </a:rPr>
              <a:t>Knowledge organiser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2" name="Google Shape;472;p52"/>
          <p:cNvSpPr txBox="1"/>
          <p:nvPr/>
        </p:nvSpPr>
        <p:spPr>
          <a:xfrm>
            <a:off x="6344575" y="0"/>
            <a:ext cx="15219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38761D"/>
                </a:solidFill>
              </a:rPr>
              <a:t>WJEC Engineering</a:t>
            </a:r>
            <a:endParaRPr sz="1100" b="1">
              <a:solidFill>
                <a:srgbClr val="38761D"/>
              </a:solidFill>
            </a:endParaRPr>
          </a:p>
        </p:txBody>
      </p:sp>
      <p:sp>
        <p:nvSpPr>
          <p:cNvPr id="473" name="Google Shape;473;p52"/>
          <p:cNvSpPr/>
          <p:nvPr/>
        </p:nvSpPr>
        <p:spPr>
          <a:xfrm>
            <a:off x="152400" y="525200"/>
            <a:ext cx="5973900" cy="34680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Thermosetting plastics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4" name="Google Shape;474;p52"/>
          <p:cNvSpPr txBox="1"/>
          <p:nvPr/>
        </p:nvSpPr>
        <p:spPr>
          <a:xfrm>
            <a:off x="9536950" y="0"/>
            <a:ext cx="105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Pg 2 of 2</a:t>
            </a:r>
            <a:endParaRPr/>
          </a:p>
        </p:txBody>
      </p:sp>
      <p:sp>
        <p:nvSpPr>
          <p:cNvPr id="475" name="Google Shape;475;p52"/>
          <p:cNvSpPr txBox="1"/>
          <p:nvPr/>
        </p:nvSpPr>
        <p:spPr>
          <a:xfrm>
            <a:off x="8085513" y="0"/>
            <a:ext cx="1232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/>
              <a:t>Textbook ref:</a:t>
            </a:r>
            <a:endParaRPr sz="900" b="1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P48-52</a:t>
            </a:r>
            <a:endParaRPr b="1"/>
          </a:p>
        </p:txBody>
      </p:sp>
      <p:graphicFrame>
        <p:nvGraphicFramePr>
          <p:cNvPr id="476" name="Google Shape;476;p52"/>
          <p:cNvGraphicFramePr/>
          <p:nvPr/>
        </p:nvGraphicFramePr>
        <p:xfrm>
          <a:off x="229338" y="1079075"/>
          <a:ext cx="5762400" cy="2651825"/>
        </p:xfrm>
        <a:graphic>
          <a:graphicData uri="http://schemas.openxmlformats.org/drawingml/2006/table">
            <a:tbl>
              <a:tblPr>
                <a:noFill/>
                <a:tableStyleId>{03EF73A1-1B10-4B4D-9F80-4D1086DF804C}</a:tableStyleId>
              </a:tblPr>
              <a:tblGrid>
                <a:gridCol w="1551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7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8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4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Picture of use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Material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Properties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Common uses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6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Epoxy resin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Rigid 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Durable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Heat resistant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Laminating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Skateboards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Printed circuit boards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Urea formaldehyde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Smooth finish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Range of colours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Heat resistant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Electrical switches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Plug sockets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Door handles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Melamine formaldehyde</a:t>
                      </a:r>
                      <a:endParaRPr sz="1000"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Hard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lvl="0" indent="-177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Brittle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Picnic wear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marL="22860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000"/>
                        <a:buFont typeface="Century Gothic"/>
                        <a:buChar char="●"/>
                      </a:pPr>
                      <a:r>
                        <a:rPr lang="en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Laminates for kitchen worktops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45700" marR="45700" marT="45700" marB="4570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77" name="Google Shape;477;p52"/>
          <p:cNvSpPr/>
          <p:nvPr/>
        </p:nvSpPr>
        <p:spPr>
          <a:xfrm>
            <a:off x="80600" y="4351125"/>
            <a:ext cx="7905300" cy="31047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Finishes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(p58)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8" name="Google Shape;478;p52"/>
          <p:cNvSpPr/>
          <p:nvPr/>
        </p:nvSpPr>
        <p:spPr>
          <a:xfrm>
            <a:off x="7985900" y="525200"/>
            <a:ext cx="2601900" cy="57195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entury Gothic"/>
                <a:ea typeface="Century Gothic"/>
                <a:cs typeface="Century Gothic"/>
                <a:sym typeface="Century Gothic"/>
              </a:rPr>
              <a:t>Origin (p48-49)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Century Gothic"/>
                <a:ea typeface="Century Gothic"/>
                <a:cs typeface="Century Gothic"/>
                <a:sym typeface="Century Gothic"/>
              </a:rPr>
              <a:t>[explanation of where plastics come from]</a:t>
            </a:r>
            <a:endParaRPr sz="10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Chemicals derived from crude oil are used to make plastics. Crude oil is extracted from the field and transported to a refinery, where it goes through the refinement process called </a:t>
            </a:r>
            <a:r>
              <a:rPr lang="en" sz="1300" b="1">
                <a:latin typeface="Century Gothic"/>
                <a:ea typeface="Century Gothic"/>
                <a:cs typeface="Century Gothic"/>
                <a:sym typeface="Century Gothic"/>
              </a:rPr>
              <a:t>fractional distillation</a:t>
            </a:r>
            <a:r>
              <a:rPr lang="en" sz="1300">
                <a:latin typeface="Century Gothic"/>
                <a:ea typeface="Century Gothic"/>
                <a:cs typeface="Century Gothic"/>
                <a:sym typeface="Century Gothic"/>
              </a:rPr>
              <a:t>.The refining process produces a variety of chemicals, one of which is naphtha. The polymerisation process is then used to further process naphtha to manufacture plastics.</a:t>
            </a:r>
            <a:endParaRPr sz="13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9" name="Google Shape;479;p52"/>
          <p:cNvSpPr txBox="1"/>
          <p:nvPr/>
        </p:nvSpPr>
        <p:spPr>
          <a:xfrm>
            <a:off x="93975" y="5708962"/>
            <a:ext cx="1451100" cy="430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Self finishing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0" name="Google Shape;480;p52"/>
          <p:cNvSpPr txBox="1"/>
          <p:nvPr/>
        </p:nvSpPr>
        <p:spPr>
          <a:xfrm>
            <a:off x="1675375" y="5722633"/>
            <a:ext cx="1451100" cy="4002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Glossy, smooth finish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1" name="Google Shape;481;p52"/>
          <p:cNvSpPr txBox="1"/>
          <p:nvPr/>
        </p:nvSpPr>
        <p:spPr>
          <a:xfrm>
            <a:off x="5865725" y="5741250"/>
            <a:ext cx="1451100" cy="3996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After 3D printing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2" name="Google Shape;482;p52"/>
          <p:cNvSpPr txBox="1"/>
          <p:nvPr/>
        </p:nvSpPr>
        <p:spPr>
          <a:xfrm>
            <a:off x="4465425" y="5707550"/>
            <a:ext cx="1335900" cy="430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After cutting or sawing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3" name="Google Shape;483;p52"/>
          <p:cNvSpPr txBox="1"/>
          <p:nvPr/>
        </p:nvSpPr>
        <p:spPr>
          <a:xfrm>
            <a:off x="3230800" y="5707550"/>
            <a:ext cx="1142400" cy="430800"/>
          </a:xfrm>
          <a:prstGeom prst="rect">
            <a:avLst/>
          </a:prstGeom>
          <a:solidFill>
            <a:srgbClr val="B7B7B7"/>
          </a:solidFill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Rough, textured finish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4" name="Google Shape;484;p52"/>
          <p:cNvSpPr txBox="1"/>
          <p:nvPr/>
        </p:nvSpPr>
        <p:spPr>
          <a:xfrm>
            <a:off x="93975" y="6141663"/>
            <a:ext cx="1451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When a material does not have to go through another process to finish it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5" name="Google Shape;485;p52"/>
          <p:cNvSpPr txBox="1"/>
          <p:nvPr/>
        </p:nvSpPr>
        <p:spPr>
          <a:xfrm>
            <a:off x="1103225" y="4351125"/>
            <a:ext cx="55323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Finishes are applied to surfaces to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protect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 them and/or improve the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aesthetics 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(e.g. colour, shine etc). Sometimes they are used to add </a:t>
            </a:r>
            <a:r>
              <a:rPr lang="en" sz="1100" b="1">
                <a:latin typeface="Century Gothic"/>
                <a:ea typeface="Century Gothic"/>
                <a:cs typeface="Century Gothic"/>
                <a:sym typeface="Century Gothic"/>
              </a:rPr>
              <a:t>texture</a:t>
            </a: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 (e.g. for grip)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6" name="Google Shape;486;p52"/>
          <p:cNvSpPr txBox="1"/>
          <p:nvPr/>
        </p:nvSpPr>
        <p:spPr>
          <a:xfrm>
            <a:off x="1675375" y="6141663"/>
            <a:ext cx="14511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Mould with a smooth surface on interior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7" name="Google Shape;487;p52"/>
          <p:cNvSpPr txBox="1"/>
          <p:nvPr/>
        </p:nvSpPr>
        <p:spPr>
          <a:xfrm>
            <a:off x="5871225" y="6141663"/>
            <a:ext cx="14511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Made from plastic wire that leaves ridges around the product.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8" name="Google Shape;488;p52"/>
          <p:cNvSpPr txBox="1"/>
          <p:nvPr/>
        </p:nvSpPr>
        <p:spPr>
          <a:xfrm>
            <a:off x="4464438" y="6141663"/>
            <a:ext cx="14511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This process would leave a rough edge with plastic burrs and may need smoothing down.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9" name="Google Shape;489;p52"/>
          <p:cNvSpPr txBox="1"/>
          <p:nvPr/>
        </p:nvSpPr>
        <p:spPr>
          <a:xfrm>
            <a:off x="3054325" y="6141663"/>
            <a:ext cx="14511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Century Gothic"/>
                <a:ea typeface="Century Gothic"/>
                <a:cs typeface="Century Gothic"/>
                <a:sym typeface="Century Gothic"/>
              </a:rPr>
              <a:t>Mould with textured surface on interior</a:t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0" name="Google Shape;490;p52"/>
          <p:cNvSpPr/>
          <p:nvPr/>
        </p:nvSpPr>
        <p:spPr>
          <a:xfrm>
            <a:off x="5862402" y="4875475"/>
            <a:ext cx="1438200" cy="755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</a:t>
            </a:r>
            <a:endParaRPr/>
          </a:p>
        </p:txBody>
      </p:sp>
      <p:pic>
        <p:nvPicPr>
          <p:cNvPr id="491" name="Google Shape;49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562" y="1539100"/>
            <a:ext cx="757431" cy="56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9550" y="2359600"/>
            <a:ext cx="912000" cy="6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275" y="3122900"/>
            <a:ext cx="912000" cy="60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2"/>
          <p:cNvPicPr preferRelativeResize="0"/>
          <p:nvPr/>
        </p:nvPicPr>
        <p:blipFill rotWithShape="1">
          <a:blip r:embed="rId6">
            <a:alphaModFix/>
          </a:blip>
          <a:srcRect l="25434" t="13651"/>
          <a:stretch/>
        </p:blipFill>
        <p:spPr>
          <a:xfrm>
            <a:off x="3208675" y="4831341"/>
            <a:ext cx="1142400" cy="82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62423" y="4831349"/>
            <a:ext cx="1428552" cy="82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09500" y="4816332"/>
            <a:ext cx="1142400" cy="8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92450" y="4833925"/>
            <a:ext cx="856800" cy="8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17075" y="4898826"/>
            <a:ext cx="1232400" cy="69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5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10500" y="4145600"/>
            <a:ext cx="2352675" cy="19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52"/>
          <p:cNvSpPr txBox="1">
            <a:spLocks noGrp="1"/>
          </p:cNvSpPr>
          <p:nvPr>
            <p:ph type="sldNum" idx="12"/>
          </p:nvPr>
        </p:nvSpPr>
        <p:spPr>
          <a:xfrm>
            <a:off x="10214749" y="-2"/>
            <a:ext cx="477300" cy="207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3"/>
          <p:cNvSpPr/>
          <p:nvPr/>
        </p:nvSpPr>
        <p:spPr>
          <a:xfrm>
            <a:off x="124075" y="4408800"/>
            <a:ext cx="4978500" cy="29988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entury Gothic"/>
                <a:ea typeface="Century Gothic"/>
                <a:cs typeface="Century Gothic"/>
                <a:sym typeface="Century Gothic"/>
              </a:rPr>
              <a:t>GRP</a:t>
            </a:r>
            <a:endParaRPr sz="15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62791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GRP is Glass Reinforced Plastic. This is where fibreglass is layered up with resin into moulds and creates a hard material when cured. As the fibreglass is flexible like fabric, it can be layered up into moulds with complex shapes</a:t>
            </a:r>
            <a:endParaRPr sz="1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627915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62791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Properties: </a:t>
            </a:r>
            <a:r>
              <a:rPr lang="en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High corrosion resistance, high tensile strength (more than steel), lightweight, non-conductive and chemical resistant.</a:t>
            </a:r>
            <a:endParaRPr sz="1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6" name="Google Shape;506;p53"/>
          <p:cNvSpPr/>
          <p:nvPr/>
        </p:nvSpPr>
        <p:spPr>
          <a:xfrm>
            <a:off x="134475" y="1620675"/>
            <a:ext cx="4978500" cy="27189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entury Gothic"/>
                <a:ea typeface="Century Gothic"/>
                <a:cs typeface="Century Gothic"/>
                <a:sym typeface="Century Gothic"/>
              </a:rPr>
              <a:t>Composite front door</a:t>
            </a:r>
            <a:endParaRPr sz="15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2725614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doors have a polyurethane core with steel reinforcements, sandwiched between two outer layers of GRP </a:t>
            </a:r>
            <a:r>
              <a:rPr lang="en" sz="1300" i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(see below)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7" name="Google Shape;507;p53"/>
          <p:cNvSpPr txBox="1"/>
          <p:nvPr/>
        </p:nvSpPr>
        <p:spPr>
          <a:xfrm>
            <a:off x="0" y="0"/>
            <a:ext cx="6635400" cy="3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Composites </a:t>
            </a:r>
            <a:r>
              <a:rPr lang="en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Knowledge organiser</a:t>
            </a:r>
            <a:endParaRPr sz="1800"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8" name="Google Shape;508;p53"/>
          <p:cNvSpPr txBox="1"/>
          <p:nvPr/>
        </p:nvSpPr>
        <p:spPr>
          <a:xfrm>
            <a:off x="6344575" y="0"/>
            <a:ext cx="2838900" cy="2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38761D"/>
                </a:solidFill>
              </a:rPr>
              <a:t>WJEC Engineering </a:t>
            </a:r>
            <a:endParaRPr sz="1100" b="1">
              <a:solidFill>
                <a:srgbClr val="38761D"/>
              </a:solidFill>
            </a:endParaRPr>
          </a:p>
        </p:txBody>
      </p:sp>
      <p:sp>
        <p:nvSpPr>
          <p:cNvPr id="509" name="Google Shape;509;p53"/>
          <p:cNvSpPr txBox="1"/>
          <p:nvPr/>
        </p:nvSpPr>
        <p:spPr>
          <a:xfrm>
            <a:off x="9536950" y="0"/>
            <a:ext cx="105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Pg 1 of 1</a:t>
            </a:r>
            <a:endParaRPr/>
          </a:p>
        </p:txBody>
      </p:sp>
      <p:sp>
        <p:nvSpPr>
          <p:cNvPr id="510" name="Google Shape;510;p53"/>
          <p:cNvSpPr/>
          <p:nvPr/>
        </p:nvSpPr>
        <p:spPr>
          <a:xfrm>
            <a:off x="124075" y="307800"/>
            <a:ext cx="7181400" cy="12060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A Composite is when 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different materials are joined together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to make a 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new material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Composites are made to gain and </a:t>
            </a: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combine the properties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 of different materials that have been added together, e.g. to make a stronger, more lightweight material.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Century Gothic"/>
                <a:ea typeface="Century Gothic"/>
                <a:cs typeface="Century Gothic"/>
                <a:sym typeface="Century Gothic"/>
              </a:rPr>
              <a:t>Note: an alloy is not a composite material as this creates a chemical change.</a:t>
            </a:r>
            <a:endParaRPr sz="1200" i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1" name="Google Shape;511;p53"/>
          <p:cNvSpPr/>
          <p:nvPr/>
        </p:nvSpPr>
        <p:spPr>
          <a:xfrm>
            <a:off x="7604650" y="307788"/>
            <a:ext cx="2983200" cy="11574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Keywords:</a:t>
            </a:r>
            <a:endParaRPr sz="12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Composite: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when different materials are joined together to make a new material with enhanced properties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808863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2" name="Google Shape;512;p53"/>
          <p:cNvSpPr/>
          <p:nvPr/>
        </p:nvSpPr>
        <p:spPr>
          <a:xfrm>
            <a:off x="5257975" y="1622239"/>
            <a:ext cx="4978500" cy="27189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entury Gothic"/>
                <a:ea typeface="Century Gothic"/>
                <a:cs typeface="Century Gothic"/>
                <a:sym typeface="Century Gothic"/>
              </a:rPr>
              <a:t>Man-made / manufactured boards</a:t>
            </a:r>
            <a:endParaRPr sz="15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239714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Plywood, MDF and chipboard are made by combining wood sheets/chips/ dust with resin.</a:t>
            </a:r>
            <a:endParaRPr sz="1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2211264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manufactured boards can be made much larger than natural timber boards and have a greater resistance to warping, twisting, splitting etc ans they do not follow the natural wood grain.</a:t>
            </a:r>
            <a:endParaRPr sz="1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3" name="Google Shape;513;p53"/>
          <p:cNvSpPr txBox="1"/>
          <p:nvPr/>
        </p:nvSpPr>
        <p:spPr>
          <a:xfrm>
            <a:off x="5235775" y="3876363"/>
            <a:ext cx="497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Products </a:t>
            </a: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made manufactured boards: cheap furniture, laminated kitchen worktops, underflooring, etc.</a:t>
            </a:r>
            <a:endParaRPr/>
          </a:p>
        </p:txBody>
      </p:sp>
      <p:sp>
        <p:nvSpPr>
          <p:cNvPr id="514" name="Google Shape;514;p53"/>
          <p:cNvSpPr txBox="1"/>
          <p:nvPr/>
        </p:nvSpPr>
        <p:spPr>
          <a:xfrm>
            <a:off x="178075" y="7114025"/>
            <a:ext cx="4978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Products </a:t>
            </a: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made from GRP include: boats, storage tanks, PPE</a:t>
            </a:r>
            <a:endParaRPr/>
          </a:p>
        </p:txBody>
      </p:sp>
      <p:sp>
        <p:nvSpPr>
          <p:cNvPr id="515" name="Google Shape;515;p53"/>
          <p:cNvSpPr/>
          <p:nvPr/>
        </p:nvSpPr>
        <p:spPr>
          <a:xfrm>
            <a:off x="5257975" y="4408800"/>
            <a:ext cx="4978500" cy="2998800"/>
          </a:xfrm>
          <a:prstGeom prst="roundRect">
            <a:avLst>
              <a:gd name="adj" fmla="val 80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latin typeface="Century Gothic"/>
                <a:ea typeface="Century Gothic"/>
                <a:cs typeface="Century Gothic"/>
                <a:sym typeface="Century Gothic"/>
              </a:rPr>
              <a:t>Carbon Fibre</a:t>
            </a:r>
            <a:endParaRPr sz="1500"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62791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Carbon fibre is similar to GRP, as a textile-like fibre sheet which is layered up with epoxy resin to create a complex shape when cured.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627915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162791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Carbon fibre is known for its black, woven, shiny appearance.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2027965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2027965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Century Gothic"/>
                <a:ea typeface="Century Gothic"/>
                <a:cs typeface="Century Gothic"/>
                <a:sym typeface="Century Gothic"/>
              </a:rPr>
              <a:t>Properties: </a:t>
            </a:r>
            <a:r>
              <a:rPr lang="en" sz="1200">
                <a:latin typeface="Century Gothic"/>
                <a:ea typeface="Century Gothic"/>
                <a:cs typeface="Century Gothic"/>
                <a:sym typeface="Century Gothic"/>
              </a:rPr>
              <a:t>lightweight, tough, high tensile strength to weight ratio, expensive, </a:t>
            </a:r>
            <a:endParaRPr sz="12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6" name="Google Shape;516;p53"/>
          <p:cNvSpPr txBox="1"/>
          <p:nvPr/>
        </p:nvSpPr>
        <p:spPr>
          <a:xfrm>
            <a:off x="5235775" y="6885425"/>
            <a:ext cx="497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Products </a:t>
            </a:r>
            <a:r>
              <a:rPr lang="en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made from Carbon Fibre include: race cars, automotive and space applications, sport equipment, expensive bike frames</a:t>
            </a:r>
            <a:endParaRPr/>
          </a:p>
        </p:txBody>
      </p:sp>
      <p:pic>
        <p:nvPicPr>
          <p:cNvPr id="517" name="Google Shape;51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8950" y="1855550"/>
            <a:ext cx="2838900" cy="2484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65271" y="4526400"/>
            <a:ext cx="1593400" cy="14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3"/>
          <p:cNvPicPr preferRelativeResize="0"/>
          <p:nvPr/>
        </p:nvPicPr>
        <p:blipFill rotWithShape="1">
          <a:blip r:embed="rId5">
            <a:alphaModFix/>
          </a:blip>
          <a:srcRect l="37963" t="56284" r="23032"/>
          <a:stretch/>
        </p:blipFill>
        <p:spPr>
          <a:xfrm>
            <a:off x="3244013" y="5804225"/>
            <a:ext cx="1835914" cy="11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815771" y="2098111"/>
            <a:ext cx="1372903" cy="1033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3"/>
          <p:cNvPicPr preferRelativeResize="0"/>
          <p:nvPr/>
        </p:nvPicPr>
        <p:blipFill rotWithShape="1">
          <a:blip r:embed="rId7">
            <a:alphaModFix/>
          </a:blip>
          <a:srcRect b="13822"/>
          <a:stretch/>
        </p:blipFill>
        <p:spPr>
          <a:xfrm>
            <a:off x="8885325" y="3131775"/>
            <a:ext cx="1303351" cy="77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74325" y="2730750"/>
            <a:ext cx="1033675" cy="10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5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488799" y="4491475"/>
            <a:ext cx="1593400" cy="106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3"/>
          <p:cNvPicPr preferRelativeResize="0"/>
          <p:nvPr/>
        </p:nvPicPr>
        <p:blipFill rotWithShape="1">
          <a:blip r:embed="rId10">
            <a:alphaModFix/>
          </a:blip>
          <a:srcRect t="9973" b="9981"/>
          <a:stretch/>
        </p:blipFill>
        <p:spPr>
          <a:xfrm>
            <a:off x="8175725" y="5549725"/>
            <a:ext cx="1914450" cy="1206024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53"/>
          <p:cNvSpPr txBox="1">
            <a:spLocks noGrp="1"/>
          </p:cNvSpPr>
          <p:nvPr>
            <p:ph type="sldNum" idx="12"/>
          </p:nvPr>
        </p:nvSpPr>
        <p:spPr>
          <a:xfrm>
            <a:off x="10214749" y="-2"/>
            <a:ext cx="477300" cy="20760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A85D441D5968479B2FFF3A7C88333F" ma:contentTypeVersion="15" ma:contentTypeDescription="Create a new document." ma:contentTypeScope="" ma:versionID="4dac7ff436fdfdd594ac7c56390ed539">
  <xsd:schema xmlns:xsd="http://www.w3.org/2001/XMLSchema" xmlns:xs="http://www.w3.org/2001/XMLSchema" xmlns:p="http://schemas.microsoft.com/office/2006/metadata/properties" xmlns:ns2="b6daa2f3-06b5-47f8-a85d-067055f32ca7" xmlns:ns3="4276e521-d8f5-44a8-8722-75164a36e364" targetNamespace="http://schemas.microsoft.com/office/2006/metadata/properties" ma:root="true" ma:fieldsID="8e3826b2454d98bb2f2658cc1a338abe" ns2:_="" ns3:_="">
    <xsd:import namespace="b6daa2f3-06b5-47f8-a85d-067055f32ca7"/>
    <xsd:import namespace="4276e521-d8f5-44a8-8722-75164a36e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aa2f3-06b5-47f8-a85d-067055f32c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76e521-d8f5-44a8-8722-75164a36e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53140eff-5672-4042-a3e4-d3f7522364a3}" ma:internalName="TaxCatchAll" ma:showField="CatchAllData" ma:web="4276e521-d8f5-44a8-8722-75164a36e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29AF6A-3A67-4639-B115-E9178F0DD9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daa2f3-06b5-47f8-a85d-067055f32ca7"/>
    <ds:schemaRef ds:uri="4276e521-d8f5-44a8-8722-75164a36e3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634C23-9217-4D95-9203-CB8CD2276B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3729</Words>
  <Application>Microsoft Office PowerPoint</Application>
  <PresentationFormat>Custom</PresentationFormat>
  <Paragraphs>577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Alfa Slab One</vt:lpstr>
      <vt:lpstr>Arial</vt:lpstr>
      <vt:lpstr>Century Gothic</vt:lpstr>
      <vt:lpstr>Questrial</vt:lpstr>
      <vt:lpstr>Calibri</vt:lpstr>
      <vt:lpstr>Noto Sans Symbols</vt:lpstr>
      <vt:lpstr>Simple Light</vt:lpstr>
      <vt:lpstr>Simple Light</vt:lpstr>
      <vt:lpstr>Level 1/2 Engineering  Knowledge Organisers</vt:lpstr>
      <vt:lpstr>Materials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Level 1/2 Engineering  Knowledge Organisers</dc:title>
  <dc:creator>C Blowman</dc:creator>
  <cp:lastModifiedBy>Levon Sargent</cp:lastModifiedBy>
  <cp:revision>14</cp:revision>
  <dcterms:modified xsi:type="dcterms:W3CDTF">2024-10-17T09:25:38Z</dcterms:modified>
</cp:coreProperties>
</file>