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3"/>
    <p:sldMasterId id="2147483683" r:id="rId4"/>
    <p:sldMasterId id="2147483684" r:id="rId5"/>
  </p:sldMasterIdLst>
  <p:notesMasterIdLst>
    <p:notesMasterId r:id="rId19"/>
  </p:notesMasterIdLst>
  <p:sldIdLst>
    <p:sldId id="256" r:id="rId6"/>
    <p:sldId id="275" r:id="rId7"/>
    <p:sldId id="276" r:id="rId8"/>
    <p:sldId id="277" r:id="rId9"/>
    <p:sldId id="278" r:id="rId10"/>
    <p:sldId id="279" r:id="rId11"/>
    <p:sldId id="280" r:id="rId12"/>
    <p:sldId id="281" r:id="rId13"/>
    <p:sldId id="282" r:id="rId14"/>
    <p:sldId id="283" r:id="rId15"/>
    <p:sldId id="284" r:id="rId16"/>
    <p:sldId id="285" r:id="rId17"/>
    <p:sldId id="286" r:id="rId18"/>
  </p:sldIdLst>
  <p:sldSz cx="10691813" cy="7559675"/>
  <p:notesSz cx="7559675" cy="10691813"/>
  <p:embeddedFontLst>
    <p:embeddedFont>
      <p:font typeface="Alfa Slab One" panose="020B0604020202020204" charset="0"/>
      <p:regular r:id="rId20"/>
    </p:embeddedFont>
    <p:embeddedFont>
      <p:font typeface="Century Gothic" panose="020B0502020202020204" pitchFamily="34" charset="0"/>
      <p:regular r:id="rId21"/>
      <p:bold r:id="rId22"/>
      <p:italic r:id="rId23"/>
      <p:boldItalic r:id="rId24"/>
    </p:embeddedFont>
    <p:embeddedFont>
      <p:font typeface="Questrial" pitchFamily="2" charset="0"/>
      <p:regular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F25536-2345-439D-BD1A-A5A1BFA626D4}" v="33" dt="2022-10-25T09:23:47.759"/>
  </p1510:revLst>
</p1510:revInfo>
</file>

<file path=ppt/tableStyles.xml><?xml version="1.0" encoding="utf-8"?>
<a:tblStyleLst xmlns:a="http://schemas.openxmlformats.org/drawingml/2006/main" def="{03EF73A1-1B10-4B4D-9F80-4D1086DF804C}">
  <a:tblStyle styleId="{03EF73A1-1B10-4B4D-9F80-4D1086DF80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7C51354-917E-4DF9-84E5-CF28C6E05116}"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5" d="100"/>
          <a:sy n="95" d="100"/>
        </p:scale>
        <p:origin x="1602" y="96"/>
      </p:cViewPr>
      <p:guideLst>
        <p:guide orient="horz" pos="2381"/>
        <p:guide pos="3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slideMaster" Target="slideMasters/slideMaster1.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04515" y="685800"/>
            <a:ext cx="4849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24f93e1535_0_16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124f93e1535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10860d4fa7e_2_147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10860d4fa7e_2_1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0860d4fa7e_2_1205: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 name="Google Shape;872;g10860d4fa7e_2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10860d4fa7e_2_1231: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10860d4fa7e_2_1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10860d4fa7e_0_10: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10860d4f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1025dcd46d_0_56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1025dcd46d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0860d4fa7e_1_577: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10860d4fa7e_1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0860d4fa7e_2_69: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0860d4fa7e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10860d4fa7e_1_434: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10860d4fa7e_1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0860d4fa7e_0_83:notes"/>
          <p:cNvSpPr>
            <a:spLocks noGrp="1" noRot="1" noChangeAspect="1"/>
          </p:cNvSpPr>
          <p:nvPr>
            <p:ph type="sldImg" idx="2"/>
          </p:nvPr>
        </p:nvSpPr>
        <p:spPr>
          <a:xfrm>
            <a:off x="1036638" y="585788"/>
            <a:ext cx="4148137" cy="2933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0860d4fa7e_0_83:notes"/>
          <p:cNvSpPr txBox="1">
            <a:spLocks noGrp="1"/>
          </p:cNvSpPr>
          <p:nvPr>
            <p:ph type="body" idx="1"/>
          </p:nvPr>
        </p:nvSpPr>
        <p:spPr>
          <a:xfrm>
            <a:off x="622119" y="3714558"/>
            <a:ext cx="4977000" cy="35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25adb7d93c_0_853: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125adb7d93c_0_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10860d4fa7e_2_206:notes"/>
          <p:cNvSpPr>
            <a:spLocks noGrp="1" noRot="1" noChangeAspect="1"/>
          </p:cNvSpPr>
          <p:nvPr>
            <p:ph type="sldImg" idx="2"/>
          </p:nvPr>
        </p:nvSpPr>
        <p:spPr>
          <a:xfrm>
            <a:off x="1004888" y="685800"/>
            <a:ext cx="48498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10860d4fa7e_2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64478" y="1094388"/>
            <a:ext cx="9963000" cy="30168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endParaRPr/>
          </a:p>
        </p:txBody>
      </p:sp>
      <p:sp>
        <p:nvSpPr>
          <p:cNvPr id="11" name="Google Shape;11;p2"/>
          <p:cNvSpPr txBox="1">
            <a:spLocks noGrp="1"/>
          </p:cNvSpPr>
          <p:nvPr>
            <p:ph type="subTitle" idx="1"/>
          </p:nvPr>
        </p:nvSpPr>
        <p:spPr>
          <a:xfrm>
            <a:off x="364468" y="4165643"/>
            <a:ext cx="9963000" cy="1164900"/>
          </a:xfrm>
          <a:prstGeom prst="rect">
            <a:avLst/>
          </a:prstGeom>
        </p:spPr>
        <p:txBody>
          <a:bodyPr spcFirstLastPara="1" wrap="square" lIns="116050" tIns="116050" rIns="116050" bIns="116050" anchor="t"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2" name="Google Shape;12;p2"/>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64468" y="1625801"/>
            <a:ext cx="9963000" cy="28860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15200"/>
              <a:buNone/>
              <a:defRPr sz="15200"/>
            </a:lvl1pPr>
            <a:lvl2pPr lvl="1" algn="ctr">
              <a:spcBef>
                <a:spcPts val="0"/>
              </a:spcBef>
              <a:spcAft>
                <a:spcPts val="0"/>
              </a:spcAft>
              <a:buSzPts val="15200"/>
              <a:buNone/>
              <a:defRPr sz="15200"/>
            </a:lvl2pPr>
            <a:lvl3pPr lvl="2" algn="ctr">
              <a:spcBef>
                <a:spcPts val="0"/>
              </a:spcBef>
              <a:spcAft>
                <a:spcPts val="0"/>
              </a:spcAft>
              <a:buSzPts val="15200"/>
              <a:buNone/>
              <a:defRPr sz="15200"/>
            </a:lvl3pPr>
            <a:lvl4pPr lvl="3" algn="ctr">
              <a:spcBef>
                <a:spcPts val="0"/>
              </a:spcBef>
              <a:spcAft>
                <a:spcPts val="0"/>
              </a:spcAft>
              <a:buSzPts val="15200"/>
              <a:buNone/>
              <a:defRPr sz="15200"/>
            </a:lvl4pPr>
            <a:lvl5pPr lvl="4" algn="ctr">
              <a:spcBef>
                <a:spcPts val="0"/>
              </a:spcBef>
              <a:spcAft>
                <a:spcPts val="0"/>
              </a:spcAft>
              <a:buSzPts val="15200"/>
              <a:buNone/>
              <a:defRPr sz="15200"/>
            </a:lvl5pPr>
            <a:lvl6pPr lvl="5" algn="ctr">
              <a:spcBef>
                <a:spcPts val="0"/>
              </a:spcBef>
              <a:spcAft>
                <a:spcPts val="0"/>
              </a:spcAft>
              <a:buSzPts val="15200"/>
              <a:buNone/>
              <a:defRPr sz="15200"/>
            </a:lvl6pPr>
            <a:lvl7pPr lvl="6" algn="ctr">
              <a:spcBef>
                <a:spcPts val="0"/>
              </a:spcBef>
              <a:spcAft>
                <a:spcPts val="0"/>
              </a:spcAft>
              <a:buSzPts val="15200"/>
              <a:buNone/>
              <a:defRPr sz="15200"/>
            </a:lvl7pPr>
            <a:lvl8pPr lvl="7" algn="ctr">
              <a:spcBef>
                <a:spcPts val="0"/>
              </a:spcBef>
              <a:spcAft>
                <a:spcPts val="0"/>
              </a:spcAft>
              <a:buSzPts val="15200"/>
              <a:buNone/>
              <a:defRPr sz="15200"/>
            </a:lvl8pPr>
            <a:lvl9pPr lvl="8" algn="ctr">
              <a:spcBef>
                <a:spcPts val="0"/>
              </a:spcBef>
              <a:spcAft>
                <a:spcPts val="0"/>
              </a:spcAft>
              <a:buSzPts val="15200"/>
              <a:buNone/>
              <a:defRPr sz="15200"/>
            </a:lvl9pPr>
          </a:lstStyle>
          <a:p>
            <a:r>
              <a:t>xx%</a:t>
            </a:r>
          </a:p>
        </p:txBody>
      </p:sp>
      <p:sp>
        <p:nvSpPr>
          <p:cNvPr id="46" name="Google Shape;46;p11"/>
          <p:cNvSpPr txBox="1">
            <a:spLocks noGrp="1"/>
          </p:cNvSpPr>
          <p:nvPr>
            <p:ph type="body" idx="1"/>
          </p:nvPr>
        </p:nvSpPr>
        <p:spPr>
          <a:xfrm>
            <a:off x="364468" y="4633192"/>
            <a:ext cx="9963000" cy="1911900"/>
          </a:xfrm>
          <a:prstGeom prst="rect">
            <a:avLst/>
          </a:prstGeom>
        </p:spPr>
        <p:txBody>
          <a:bodyPr spcFirstLastPara="1" wrap="square" lIns="116050" tIns="116050" rIns="116050" bIns="116050" anchor="t" anchorCtr="0">
            <a:normAutofit/>
          </a:bodyPr>
          <a:lstStyle>
            <a:lvl1pPr marL="457200" lvl="0" indent="-374650" algn="ctr">
              <a:spcBef>
                <a:spcPts val="0"/>
              </a:spcBef>
              <a:spcAft>
                <a:spcPts val="0"/>
              </a:spcAft>
              <a:buSzPts val="2300"/>
              <a:buChar char="●"/>
              <a:defRPr/>
            </a:lvl1pPr>
            <a:lvl2pPr marL="914400" lvl="1" indent="-342900" algn="ctr">
              <a:spcBef>
                <a:spcPts val="0"/>
              </a:spcBef>
              <a:spcAft>
                <a:spcPts val="0"/>
              </a:spcAft>
              <a:buSzPts val="1800"/>
              <a:buChar char="○"/>
              <a:defRPr/>
            </a:lvl2pPr>
            <a:lvl3pPr marL="1371600" lvl="2" indent="-342900" algn="ctr">
              <a:spcBef>
                <a:spcPts val="0"/>
              </a:spcBef>
              <a:spcAft>
                <a:spcPts val="0"/>
              </a:spcAft>
              <a:buSzPts val="1800"/>
              <a:buChar char="■"/>
              <a:defRPr/>
            </a:lvl3pPr>
            <a:lvl4pPr marL="1828800" lvl="3" indent="-342900" algn="ctr">
              <a:spcBef>
                <a:spcPts val="0"/>
              </a:spcBef>
              <a:spcAft>
                <a:spcPts val="0"/>
              </a:spcAft>
              <a:buSzPts val="1800"/>
              <a:buChar char="●"/>
              <a:defRPr/>
            </a:lvl4pPr>
            <a:lvl5pPr marL="2286000" lvl="4" indent="-342900" algn="ctr">
              <a:spcBef>
                <a:spcPts val="0"/>
              </a:spcBef>
              <a:spcAft>
                <a:spcPts val="0"/>
              </a:spcAft>
              <a:buSzPts val="1800"/>
              <a:buChar char="○"/>
              <a:defRPr/>
            </a:lvl5pPr>
            <a:lvl6pPr marL="2743200" lvl="5" indent="-342900" algn="ctr">
              <a:spcBef>
                <a:spcPts val="0"/>
              </a:spcBef>
              <a:spcAft>
                <a:spcPts val="0"/>
              </a:spcAft>
              <a:buSzPts val="1800"/>
              <a:buChar char="■"/>
              <a:defRPr/>
            </a:lvl6pPr>
            <a:lvl7pPr marL="3200400" lvl="6" indent="-342900" algn="ctr">
              <a:spcBef>
                <a:spcPts val="0"/>
              </a:spcBef>
              <a:spcAft>
                <a:spcPts val="0"/>
              </a:spcAft>
              <a:buSzPts val="1800"/>
              <a:buChar char="●"/>
              <a:defRPr/>
            </a:lvl7pPr>
            <a:lvl8pPr marL="3657600" lvl="7" indent="-342900" algn="ctr">
              <a:spcBef>
                <a:spcPts val="0"/>
              </a:spcBef>
              <a:spcAft>
                <a:spcPts val="0"/>
              </a:spcAft>
              <a:buSzPts val="1800"/>
              <a:buChar char="○"/>
              <a:defRPr/>
            </a:lvl8pPr>
            <a:lvl9pPr marL="4114800" lvl="8" indent="-342900" algn="ctr">
              <a:spcBef>
                <a:spcPts val="0"/>
              </a:spcBef>
              <a:spcAft>
                <a:spcPts val="0"/>
              </a:spcAft>
              <a:buSzPts val="1800"/>
              <a:buChar char="■"/>
              <a:defRPr/>
            </a:lvl9pPr>
          </a:lstStyle>
          <a:p>
            <a:endParaRPr/>
          </a:p>
        </p:txBody>
      </p:sp>
      <p:sp>
        <p:nvSpPr>
          <p:cNvPr id="47" name="Google Shape;47;p11"/>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64478" y="1094388"/>
            <a:ext cx="9963000" cy="3016800"/>
          </a:xfrm>
          <a:prstGeom prst="rect">
            <a:avLst/>
          </a:prstGeom>
        </p:spPr>
        <p:txBody>
          <a:bodyPr spcFirstLastPara="1" wrap="square" lIns="117400" tIns="117400" rIns="117400" bIns="117400" anchor="b" anchorCtr="0">
            <a:noAutofit/>
          </a:bodyPr>
          <a:lstStyle>
            <a:lvl1pPr lvl="0" algn="ctr" rtl="0">
              <a:spcBef>
                <a:spcPts val="0"/>
              </a:spcBef>
              <a:spcAft>
                <a:spcPts val="0"/>
              </a:spcAft>
              <a:buSzPts val="6700"/>
              <a:buNone/>
              <a:defRPr sz="6700"/>
            </a:lvl1pPr>
            <a:lvl2pPr lvl="1" algn="ctr" rtl="0">
              <a:spcBef>
                <a:spcPts val="0"/>
              </a:spcBef>
              <a:spcAft>
                <a:spcPts val="0"/>
              </a:spcAft>
              <a:buSzPts val="6700"/>
              <a:buNone/>
              <a:defRPr sz="6700"/>
            </a:lvl2pPr>
            <a:lvl3pPr lvl="2" algn="ctr" rtl="0">
              <a:spcBef>
                <a:spcPts val="0"/>
              </a:spcBef>
              <a:spcAft>
                <a:spcPts val="0"/>
              </a:spcAft>
              <a:buSzPts val="6700"/>
              <a:buNone/>
              <a:defRPr sz="6700"/>
            </a:lvl3pPr>
            <a:lvl4pPr lvl="3" algn="ctr" rtl="0">
              <a:spcBef>
                <a:spcPts val="0"/>
              </a:spcBef>
              <a:spcAft>
                <a:spcPts val="0"/>
              </a:spcAft>
              <a:buSzPts val="6700"/>
              <a:buNone/>
              <a:defRPr sz="6700"/>
            </a:lvl4pPr>
            <a:lvl5pPr lvl="4" algn="ctr" rtl="0">
              <a:spcBef>
                <a:spcPts val="0"/>
              </a:spcBef>
              <a:spcAft>
                <a:spcPts val="0"/>
              </a:spcAft>
              <a:buSzPts val="6700"/>
              <a:buNone/>
              <a:defRPr sz="6700"/>
            </a:lvl5pPr>
            <a:lvl6pPr lvl="5" algn="ctr" rtl="0">
              <a:spcBef>
                <a:spcPts val="0"/>
              </a:spcBef>
              <a:spcAft>
                <a:spcPts val="0"/>
              </a:spcAft>
              <a:buSzPts val="6700"/>
              <a:buNone/>
              <a:defRPr sz="6700"/>
            </a:lvl6pPr>
            <a:lvl7pPr lvl="6" algn="ctr" rtl="0">
              <a:spcBef>
                <a:spcPts val="0"/>
              </a:spcBef>
              <a:spcAft>
                <a:spcPts val="0"/>
              </a:spcAft>
              <a:buSzPts val="6700"/>
              <a:buNone/>
              <a:defRPr sz="6700"/>
            </a:lvl7pPr>
            <a:lvl8pPr lvl="7" algn="ctr" rtl="0">
              <a:spcBef>
                <a:spcPts val="0"/>
              </a:spcBef>
              <a:spcAft>
                <a:spcPts val="0"/>
              </a:spcAft>
              <a:buSzPts val="6700"/>
              <a:buNone/>
              <a:defRPr sz="6700"/>
            </a:lvl8pPr>
            <a:lvl9pPr lvl="8" algn="ctr" rtl="0">
              <a:spcBef>
                <a:spcPts val="0"/>
              </a:spcBef>
              <a:spcAft>
                <a:spcPts val="0"/>
              </a:spcAft>
              <a:buSzPts val="6700"/>
              <a:buNone/>
              <a:defRPr sz="6700"/>
            </a:lvl9pPr>
          </a:lstStyle>
          <a:p>
            <a:endParaRPr/>
          </a:p>
        </p:txBody>
      </p:sp>
      <p:sp>
        <p:nvSpPr>
          <p:cNvPr id="56" name="Google Shape;56;p14"/>
          <p:cNvSpPr txBox="1">
            <a:spLocks noGrp="1"/>
          </p:cNvSpPr>
          <p:nvPr>
            <p:ph type="subTitle" idx="1"/>
          </p:nvPr>
        </p:nvSpPr>
        <p:spPr>
          <a:xfrm>
            <a:off x="364468" y="4165643"/>
            <a:ext cx="9963000" cy="1164900"/>
          </a:xfrm>
          <a:prstGeom prst="rect">
            <a:avLst/>
          </a:prstGeom>
        </p:spPr>
        <p:txBody>
          <a:bodyPr spcFirstLastPara="1" wrap="square" lIns="117400" tIns="117400" rIns="117400" bIns="117400" anchor="t" anchorCtr="0">
            <a:noAutofit/>
          </a:bodyPr>
          <a:lstStyle>
            <a:lvl1pPr lvl="0" algn="ctr" rtl="0">
              <a:lnSpc>
                <a:spcPct val="100000"/>
              </a:lnSpc>
              <a:spcBef>
                <a:spcPts val="0"/>
              </a:spcBef>
              <a:spcAft>
                <a:spcPts val="0"/>
              </a:spcAft>
              <a:buSzPts val="3700"/>
              <a:buNone/>
              <a:defRPr sz="37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57" name="Google Shape;57;p14"/>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64468" y="3161354"/>
            <a:ext cx="9963000" cy="1237200"/>
          </a:xfrm>
          <a:prstGeom prst="rect">
            <a:avLst/>
          </a:prstGeom>
        </p:spPr>
        <p:txBody>
          <a:bodyPr spcFirstLastPara="1" wrap="square" lIns="117400" tIns="117400" rIns="117400" bIns="117400" anchor="ctr" anchorCtr="0">
            <a:noAutofit/>
          </a:bodyPr>
          <a:lstStyle>
            <a:lvl1pPr lvl="0" algn="ctr" rtl="0">
              <a:spcBef>
                <a:spcPts val="0"/>
              </a:spcBef>
              <a:spcAft>
                <a:spcPts val="0"/>
              </a:spcAft>
              <a:buSzPts val="4700"/>
              <a:buNone/>
              <a:defRPr sz="4700"/>
            </a:lvl1pPr>
            <a:lvl2pPr lvl="1" algn="ctr" rtl="0">
              <a:spcBef>
                <a:spcPts val="0"/>
              </a:spcBef>
              <a:spcAft>
                <a:spcPts val="0"/>
              </a:spcAft>
              <a:buSzPts val="4700"/>
              <a:buNone/>
              <a:defRPr sz="4700"/>
            </a:lvl2pPr>
            <a:lvl3pPr lvl="2" algn="ctr" rtl="0">
              <a:spcBef>
                <a:spcPts val="0"/>
              </a:spcBef>
              <a:spcAft>
                <a:spcPts val="0"/>
              </a:spcAft>
              <a:buSzPts val="4700"/>
              <a:buNone/>
              <a:defRPr sz="4700"/>
            </a:lvl3pPr>
            <a:lvl4pPr lvl="3" algn="ctr" rtl="0">
              <a:spcBef>
                <a:spcPts val="0"/>
              </a:spcBef>
              <a:spcAft>
                <a:spcPts val="0"/>
              </a:spcAft>
              <a:buSzPts val="4700"/>
              <a:buNone/>
              <a:defRPr sz="4700"/>
            </a:lvl4pPr>
            <a:lvl5pPr lvl="4" algn="ctr" rtl="0">
              <a:spcBef>
                <a:spcPts val="0"/>
              </a:spcBef>
              <a:spcAft>
                <a:spcPts val="0"/>
              </a:spcAft>
              <a:buSzPts val="4700"/>
              <a:buNone/>
              <a:defRPr sz="4700"/>
            </a:lvl5pPr>
            <a:lvl6pPr lvl="5" algn="ctr" rtl="0">
              <a:spcBef>
                <a:spcPts val="0"/>
              </a:spcBef>
              <a:spcAft>
                <a:spcPts val="0"/>
              </a:spcAft>
              <a:buSzPts val="4700"/>
              <a:buNone/>
              <a:defRPr sz="4700"/>
            </a:lvl6pPr>
            <a:lvl7pPr lvl="6" algn="ctr" rtl="0">
              <a:spcBef>
                <a:spcPts val="0"/>
              </a:spcBef>
              <a:spcAft>
                <a:spcPts val="0"/>
              </a:spcAft>
              <a:buSzPts val="4700"/>
              <a:buNone/>
              <a:defRPr sz="4700"/>
            </a:lvl7pPr>
            <a:lvl8pPr lvl="7" algn="ctr" rtl="0">
              <a:spcBef>
                <a:spcPts val="0"/>
              </a:spcBef>
              <a:spcAft>
                <a:spcPts val="0"/>
              </a:spcAft>
              <a:buSzPts val="4700"/>
              <a:buNone/>
              <a:defRPr sz="4700"/>
            </a:lvl8pPr>
            <a:lvl9pPr lvl="8" algn="ctr" rtl="0">
              <a:spcBef>
                <a:spcPts val="0"/>
              </a:spcBef>
              <a:spcAft>
                <a:spcPts val="0"/>
              </a:spcAft>
              <a:buSzPts val="4700"/>
              <a:buNone/>
              <a:defRPr sz="4700"/>
            </a:lvl9pPr>
          </a:lstStyle>
          <a:p>
            <a:endParaRPr/>
          </a:p>
        </p:txBody>
      </p:sp>
      <p:sp>
        <p:nvSpPr>
          <p:cNvPr id="60" name="Google Shape;60;p15"/>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64468" y="654105"/>
            <a:ext cx="9963000" cy="841800"/>
          </a:xfrm>
          <a:prstGeom prst="rect">
            <a:avLst/>
          </a:prstGeom>
        </p:spPr>
        <p:txBody>
          <a:bodyPr spcFirstLastPara="1" wrap="square" lIns="117400" tIns="117400" rIns="117400" bIns="1174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3" name="Google Shape;63;p16"/>
          <p:cNvSpPr txBox="1">
            <a:spLocks noGrp="1"/>
          </p:cNvSpPr>
          <p:nvPr>
            <p:ph type="body" idx="1"/>
          </p:nvPr>
        </p:nvSpPr>
        <p:spPr>
          <a:xfrm>
            <a:off x="364468" y="1693927"/>
            <a:ext cx="9963000" cy="5021400"/>
          </a:xfrm>
          <a:prstGeom prst="rect">
            <a:avLst/>
          </a:prstGeom>
        </p:spPr>
        <p:txBody>
          <a:bodyPr spcFirstLastPara="1" wrap="square" lIns="117400" tIns="117400" rIns="117400" bIns="117400" anchor="t" anchorCtr="0">
            <a:noAutofit/>
          </a:bodyPr>
          <a:lstStyle>
            <a:lvl1pPr marL="457200" lvl="0" indent="-374650" rtl="0">
              <a:spcBef>
                <a:spcPts val="0"/>
              </a:spcBef>
              <a:spcAft>
                <a:spcPts val="0"/>
              </a:spcAft>
              <a:buSzPts val="2300"/>
              <a:buChar char="●"/>
              <a:defRPr/>
            </a:lvl1pPr>
            <a:lvl2pPr marL="914400" lvl="1" indent="-342900" rtl="0">
              <a:spcBef>
                <a:spcPts val="2000"/>
              </a:spcBef>
              <a:spcAft>
                <a:spcPts val="0"/>
              </a:spcAft>
              <a:buSzPts val="1800"/>
              <a:buChar char="○"/>
              <a:defRPr/>
            </a:lvl2pPr>
            <a:lvl3pPr marL="1371600" lvl="2" indent="-342900" rtl="0">
              <a:spcBef>
                <a:spcPts val="2000"/>
              </a:spcBef>
              <a:spcAft>
                <a:spcPts val="0"/>
              </a:spcAft>
              <a:buSzPts val="1800"/>
              <a:buChar char="■"/>
              <a:defRPr/>
            </a:lvl3pPr>
            <a:lvl4pPr marL="1828800" lvl="3" indent="-342900" rtl="0">
              <a:spcBef>
                <a:spcPts val="2000"/>
              </a:spcBef>
              <a:spcAft>
                <a:spcPts val="0"/>
              </a:spcAft>
              <a:buSzPts val="1800"/>
              <a:buChar char="●"/>
              <a:defRPr/>
            </a:lvl4pPr>
            <a:lvl5pPr marL="2286000" lvl="4" indent="-342900" rtl="0">
              <a:spcBef>
                <a:spcPts val="2000"/>
              </a:spcBef>
              <a:spcAft>
                <a:spcPts val="0"/>
              </a:spcAft>
              <a:buSzPts val="1800"/>
              <a:buChar char="○"/>
              <a:defRPr/>
            </a:lvl5pPr>
            <a:lvl6pPr marL="2743200" lvl="5" indent="-342900" rtl="0">
              <a:spcBef>
                <a:spcPts val="2000"/>
              </a:spcBef>
              <a:spcAft>
                <a:spcPts val="0"/>
              </a:spcAft>
              <a:buSzPts val="1800"/>
              <a:buChar char="■"/>
              <a:defRPr/>
            </a:lvl6pPr>
            <a:lvl7pPr marL="3200400" lvl="6" indent="-342900" rtl="0">
              <a:spcBef>
                <a:spcPts val="2000"/>
              </a:spcBef>
              <a:spcAft>
                <a:spcPts val="0"/>
              </a:spcAft>
              <a:buSzPts val="1800"/>
              <a:buChar char="●"/>
              <a:defRPr/>
            </a:lvl7pPr>
            <a:lvl8pPr marL="3657600" lvl="7" indent="-342900" rtl="0">
              <a:spcBef>
                <a:spcPts val="2000"/>
              </a:spcBef>
              <a:spcAft>
                <a:spcPts val="0"/>
              </a:spcAft>
              <a:buSzPts val="1800"/>
              <a:buChar char="○"/>
              <a:defRPr/>
            </a:lvl8pPr>
            <a:lvl9pPr marL="4114800" lvl="8" indent="-342900" rtl="0">
              <a:spcBef>
                <a:spcPts val="2000"/>
              </a:spcBef>
              <a:spcAft>
                <a:spcPts val="2000"/>
              </a:spcAft>
              <a:buSzPts val="1800"/>
              <a:buChar char="■"/>
              <a:defRPr/>
            </a:lvl9pPr>
          </a:lstStyle>
          <a:p>
            <a:endParaRPr/>
          </a:p>
        </p:txBody>
      </p:sp>
      <p:sp>
        <p:nvSpPr>
          <p:cNvPr id="64" name="Google Shape;64;p16"/>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64468" y="654105"/>
            <a:ext cx="9963000" cy="841800"/>
          </a:xfrm>
          <a:prstGeom prst="rect">
            <a:avLst/>
          </a:prstGeom>
        </p:spPr>
        <p:txBody>
          <a:bodyPr spcFirstLastPara="1" wrap="square" lIns="117400" tIns="117400" rIns="117400" bIns="1174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7" name="Google Shape;67;p17"/>
          <p:cNvSpPr txBox="1">
            <a:spLocks noGrp="1"/>
          </p:cNvSpPr>
          <p:nvPr>
            <p:ph type="body" idx="1"/>
          </p:nvPr>
        </p:nvSpPr>
        <p:spPr>
          <a:xfrm>
            <a:off x="364468" y="1693927"/>
            <a:ext cx="4677000" cy="5021400"/>
          </a:xfrm>
          <a:prstGeom prst="rect">
            <a:avLst/>
          </a:prstGeom>
        </p:spPr>
        <p:txBody>
          <a:bodyPr spcFirstLastPara="1" wrap="square" lIns="117400" tIns="117400" rIns="117400" bIns="117400" anchor="t" anchorCtr="0">
            <a:noAutofit/>
          </a:bodyPr>
          <a:lstStyle>
            <a:lvl1pPr marL="457200" lvl="0" indent="-342900" rtl="0">
              <a:spcBef>
                <a:spcPts val="0"/>
              </a:spcBef>
              <a:spcAft>
                <a:spcPts val="0"/>
              </a:spcAft>
              <a:buSzPts val="1800"/>
              <a:buChar char="●"/>
              <a:defRPr sz="18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68" name="Google Shape;68;p17"/>
          <p:cNvSpPr txBox="1">
            <a:spLocks noGrp="1"/>
          </p:cNvSpPr>
          <p:nvPr>
            <p:ph type="body" idx="2"/>
          </p:nvPr>
        </p:nvSpPr>
        <p:spPr>
          <a:xfrm>
            <a:off x="5650483" y="1693927"/>
            <a:ext cx="4677000" cy="5021400"/>
          </a:xfrm>
          <a:prstGeom prst="rect">
            <a:avLst/>
          </a:prstGeom>
        </p:spPr>
        <p:txBody>
          <a:bodyPr spcFirstLastPara="1" wrap="square" lIns="117400" tIns="117400" rIns="117400" bIns="117400" anchor="t" anchorCtr="0">
            <a:noAutofit/>
          </a:bodyPr>
          <a:lstStyle>
            <a:lvl1pPr marL="457200" lvl="0" indent="-342900" rtl="0">
              <a:spcBef>
                <a:spcPts val="0"/>
              </a:spcBef>
              <a:spcAft>
                <a:spcPts val="0"/>
              </a:spcAft>
              <a:buSzPts val="1800"/>
              <a:buChar char="●"/>
              <a:defRPr sz="18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69" name="Google Shape;69;p17"/>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64468" y="654105"/>
            <a:ext cx="9963000" cy="841800"/>
          </a:xfrm>
          <a:prstGeom prst="rect">
            <a:avLst/>
          </a:prstGeom>
        </p:spPr>
        <p:txBody>
          <a:bodyPr spcFirstLastPara="1" wrap="square" lIns="117400" tIns="117400" rIns="117400" bIns="117400" anchor="t"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72" name="Google Shape;72;p18"/>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64468" y="816630"/>
            <a:ext cx="3283500" cy="1110600"/>
          </a:xfrm>
          <a:prstGeom prst="rect">
            <a:avLst/>
          </a:prstGeom>
        </p:spPr>
        <p:txBody>
          <a:bodyPr spcFirstLastPara="1" wrap="square" lIns="117400" tIns="117400" rIns="117400" bIns="117400"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5" name="Google Shape;75;p19"/>
          <p:cNvSpPr txBox="1">
            <a:spLocks noGrp="1"/>
          </p:cNvSpPr>
          <p:nvPr>
            <p:ph type="body" idx="1"/>
          </p:nvPr>
        </p:nvSpPr>
        <p:spPr>
          <a:xfrm>
            <a:off x="364468" y="2042457"/>
            <a:ext cx="3283500" cy="4673100"/>
          </a:xfrm>
          <a:prstGeom prst="rect">
            <a:avLst/>
          </a:prstGeom>
        </p:spPr>
        <p:txBody>
          <a:bodyPr spcFirstLastPara="1" wrap="square" lIns="117400" tIns="117400" rIns="117400" bIns="117400" anchor="t" anchorCtr="0">
            <a:noAutofit/>
          </a:bodyPr>
          <a:lstStyle>
            <a:lvl1pPr marL="457200" lvl="0" indent="-323850" rtl="0">
              <a:spcBef>
                <a:spcPts val="0"/>
              </a:spcBef>
              <a:spcAft>
                <a:spcPts val="0"/>
              </a:spcAft>
              <a:buSzPts val="1500"/>
              <a:buChar char="●"/>
              <a:defRPr sz="15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76" name="Google Shape;76;p19"/>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573245" y="661638"/>
            <a:ext cx="7445700" cy="6012600"/>
          </a:xfrm>
          <a:prstGeom prst="rect">
            <a:avLst/>
          </a:prstGeom>
        </p:spPr>
        <p:txBody>
          <a:bodyPr spcFirstLastPara="1" wrap="square" lIns="117400" tIns="117400" rIns="117400" bIns="117400" anchor="ctr" anchorCtr="0">
            <a:noAutofit/>
          </a:bodyPr>
          <a:lstStyle>
            <a:lvl1pPr lvl="0" rtl="0">
              <a:spcBef>
                <a:spcPts val="0"/>
              </a:spcBef>
              <a:spcAft>
                <a:spcPts val="0"/>
              </a:spcAft>
              <a:buSzPts val="6200"/>
              <a:buNone/>
              <a:defRPr sz="6200"/>
            </a:lvl1pPr>
            <a:lvl2pPr lvl="1" rtl="0">
              <a:spcBef>
                <a:spcPts val="0"/>
              </a:spcBef>
              <a:spcAft>
                <a:spcPts val="0"/>
              </a:spcAft>
              <a:buSzPts val="6200"/>
              <a:buNone/>
              <a:defRPr sz="6200"/>
            </a:lvl2pPr>
            <a:lvl3pPr lvl="2" rtl="0">
              <a:spcBef>
                <a:spcPts val="0"/>
              </a:spcBef>
              <a:spcAft>
                <a:spcPts val="0"/>
              </a:spcAft>
              <a:buSzPts val="6200"/>
              <a:buNone/>
              <a:defRPr sz="6200"/>
            </a:lvl3pPr>
            <a:lvl4pPr lvl="3" rtl="0">
              <a:spcBef>
                <a:spcPts val="0"/>
              </a:spcBef>
              <a:spcAft>
                <a:spcPts val="0"/>
              </a:spcAft>
              <a:buSzPts val="6200"/>
              <a:buNone/>
              <a:defRPr sz="6200"/>
            </a:lvl4pPr>
            <a:lvl5pPr lvl="4" rtl="0">
              <a:spcBef>
                <a:spcPts val="0"/>
              </a:spcBef>
              <a:spcAft>
                <a:spcPts val="0"/>
              </a:spcAft>
              <a:buSzPts val="6200"/>
              <a:buNone/>
              <a:defRPr sz="6200"/>
            </a:lvl5pPr>
            <a:lvl6pPr lvl="5" rtl="0">
              <a:spcBef>
                <a:spcPts val="0"/>
              </a:spcBef>
              <a:spcAft>
                <a:spcPts val="0"/>
              </a:spcAft>
              <a:buSzPts val="6200"/>
              <a:buNone/>
              <a:defRPr sz="6200"/>
            </a:lvl6pPr>
            <a:lvl7pPr lvl="6" rtl="0">
              <a:spcBef>
                <a:spcPts val="0"/>
              </a:spcBef>
              <a:spcAft>
                <a:spcPts val="0"/>
              </a:spcAft>
              <a:buSzPts val="6200"/>
              <a:buNone/>
              <a:defRPr sz="6200"/>
            </a:lvl7pPr>
            <a:lvl8pPr lvl="7" rtl="0">
              <a:spcBef>
                <a:spcPts val="0"/>
              </a:spcBef>
              <a:spcAft>
                <a:spcPts val="0"/>
              </a:spcAft>
              <a:buSzPts val="6200"/>
              <a:buNone/>
              <a:defRPr sz="6200"/>
            </a:lvl8pPr>
            <a:lvl9pPr lvl="8" rtl="0">
              <a:spcBef>
                <a:spcPts val="0"/>
              </a:spcBef>
              <a:spcAft>
                <a:spcPts val="0"/>
              </a:spcAft>
              <a:buSzPts val="6200"/>
              <a:buNone/>
              <a:defRPr sz="6200"/>
            </a:lvl9pPr>
          </a:lstStyle>
          <a:p>
            <a:endParaRPr/>
          </a:p>
        </p:txBody>
      </p:sp>
      <p:sp>
        <p:nvSpPr>
          <p:cNvPr id="79" name="Google Shape;79;p20"/>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5346000" y="-184"/>
            <a:ext cx="5346000" cy="7560000"/>
          </a:xfrm>
          <a:prstGeom prst="rect">
            <a:avLst/>
          </a:prstGeom>
          <a:solidFill>
            <a:schemeClr val="lt2"/>
          </a:solidFill>
          <a:ln>
            <a:noFill/>
          </a:ln>
        </p:spPr>
        <p:txBody>
          <a:bodyPr spcFirstLastPara="1" wrap="square" lIns="117400" tIns="117400" rIns="117400" bIns="117400"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310447" y="1812541"/>
            <a:ext cx="4730100" cy="2178600"/>
          </a:xfrm>
          <a:prstGeom prst="rect">
            <a:avLst/>
          </a:prstGeom>
        </p:spPr>
        <p:txBody>
          <a:bodyPr spcFirstLastPara="1" wrap="square" lIns="117400" tIns="117400" rIns="117400" bIns="117400" anchor="b" anchorCtr="0">
            <a:noAutofit/>
          </a:bodyPr>
          <a:lstStyle>
            <a:lvl1pPr lvl="0" algn="ctr" rtl="0">
              <a:spcBef>
                <a:spcPts val="0"/>
              </a:spcBef>
              <a:spcAft>
                <a:spcPts val="0"/>
              </a:spcAft>
              <a:buSzPts val="5300"/>
              <a:buNone/>
              <a:defRPr sz="5300"/>
            </a:lvl1pPr>
            <a:lvl2pPr lvl="1" algn="ctr" rtl="0">
              <a:spcBef>
                <a:spcPts val="0"/>
              </a:spcBef>
              <a:spcAft>
                <a:spcPts val="0"/>
              </a:spcAft>
              <a:buSzPts val="5300"/>
              <a:buNone/>
              <a:defRPr sz="5300"/>
            </a:lvl2pPr>
            <a:lvl3pPr lvl="2" algn="ctr" rtl="0">
              <a:spcBef>
                <a:spcPts val="0"/>
              </a:spcBef>
              <a:spcAft>
                <a:spcPts val="0"/>
              </a:spcAft>
              <a:buSzPts val="5300"/>
              <a:buNone/>
              <a:defRPr sz="5300"/>
            </a:lvl3pPr>
            <a:lvl4pPr lvl="3" algn="ctr" rtl="0">
              <a:spcBef>
                <a:spcPts val="0"/>
              </a:spcBef>
              <a:spcAft>
                <a:spcPts val="0"/>
              </a:spcAft>
              <a:buSzPts val="5300"/>
              <a:buNone/>
              <a:defRPr sz="5300"/>
            </a:lvl4pPr>
            <a:lvl5pPr lvl="4" algn="ctr" rtl="0">
              <a:spcBef>
                <a:spcPts val="0"/>
              </a:spcBef>
              <a:spcAft>
                <a:spcPts val="0"/>
              </a:spcAft>
              <a:buSzPts val="5300"/>
              <a:buNone/>
              <a:defRPr sz="5300"/>
            </a:lvl5pPr>
            <a:lvl6pPr lvl="5" algn="ctr" rtl="0">
              <a:spcBef>
                <a:spcPts val="0"/>
              </a:spcBef>
              <a:spcAft>
                <a:spcPts val="0"/>
              </a:spcAft>
              <a:buSzPts val="5300"/>
              <a:buNone/>
              <a:defRPr sz="5300"/>
            </a:lvl6pPr>
            <a:lvl7pPr lvl="6" algn="ctr" rtl="0">
              <a:spcBef>
                <a:spcPts val="0"/>
              </a:spcBef>
              <a:spcAft>
                <a:spcPts val="0"/>
              </a:spcAft>
              <a:buSzPts val="5300"/>
              <a:buNone/>
              <a:defRPr sz="5300"/>
            </a:lvl7pPr>
            <a:lvl8pPr lvl="7" algn="ctr" rtl="0">
              <a:spcBef>
                <a:spcPts val="0"/>
              </a:spcBef>
              <a:spcAft>
                <a:spcPts val="0"/>
              </a:spcAft>
              <a:buSzPts val="5300"/>
              <a:buNone/>
              <a:defRPr sz="5300"/>
            </a:lvl8pPr>
            <a:lvl9pPr lvl="8" algn="ctr" rtl="0">
              <a:spcBef>
                <a:spcPts val="0"/>
              </a:spcBef>
              <a:spcAft>
                <a:spcPts val="0"/>
              </a:spcAft>
              <a:buSzPts val="5300"/>
              <a:buNone/>
              <a:defRPr sz="5300"/>
            </a:lvl9pPr>
          </a:lstStyle>
          <a:p>
            <a:endParaRPr/>
          </a:p>
        </p:txBody>
      </p:sp>
      <p:sp>
        <p:nvSpPr>
          <p:cNvPr id="83" name="Google Shape;83;p21"/>
          <p:cNvSpPr txBox="1">
            <a:spLocks noGrp="1"/>
          </p:cNvSpPr>
          <p:nvPr>
            <p:ph type="subTitle" idx="1"/>
          </p:nvPr>
        </p:nvSpPr>
        <p:spPr>
          <a:xfrm>
            <a:off x="310447" y="4120005"/>
            <a:ext cx="4730100" cy="1815300"/>
          </a:xfrm>
          <a:prstGeom prst="rect">
            <a:avLst/>
          </a:prstGeom>
        </p:spPr>
        <p:txBody>
          <a:bodyPr spcFirstLastPara="1" wrap="square" lIns="117400" tIns="117400" rIns="117400" bIns="117400"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84" name="Google Shape;84;p21"/>
          <p:cNvSpPr txBox="1">
            <a:spLocks noGrp="1"/>
          </p:cNvSpPr>
          <p:nvPr>
            <p:ph type="body" idx="2"/>
          </p:nvPr>
        </p:nvSpPr>
        <p:spPr>
          <a:xfrm>
            <a:off x="5775715" y="1064257"/>
            <a:ext cx="4486500" cy="5431200"/>
          </a:xfrm>
          <a:prstGeom prst="rect">
            <a:avLst/>
          </a:prstGeom>
        </p:spPr>
        <p:txBody>
          <a:bodyPr spcFirstLastPara="1" wrap="square" lIns="117400" tIns="117400" rIns="117400" bIns="117400" anchor="ctr" anchorCtr="0">
            <a:noAutofit/>
          </a:bodyPr>
          <a:lstStyle>
            <a:lvl1pPr marL="457200" lvl="0" indent="-374650" rtl="0">
              <a:spcBef>
                <a:spcPts val="0"/>
              </a:spcBef>
              <a:spcAft>
                <a:spcPts val="0"/>
              </a:spcAft>
              <a:buSzPts val="2300"/>
              <a:buChar char="●"/>
              <a:defRPr/>
            </a:lvl1pPr>
            <a:lvl2pPr marL="914400" lvl="1" indent="-342900" rtl="0">
              <a:spcBef>
                <a:spcPts val="2000"/>
              </a:spcBef>
              <a:spcAft>
                <a:spcPts val="0"/>
              </a:spcAft>
              <a:buSzPts val="1800"/>
              <a:buChar char="○"/>
              <a:defRPr/>
            </a:lvl2pPr>
            <a:lvl3pPr marL="1371600" lvl="2" indent="-342900" rtl="0">
              <a:spcBef>
                <a:spcPts val="2000"/>
              </a:spcBef>
              <a:spcAft>
                <a:spcPts val="0"/>
              </a:spcAft>
              <a:buSzPts val="1800"/>
              <a:buChar char="■"/>
              <a:defRPr/>
            </a:lvl3pPr>
            <a:lvl4pPr marL="1828800" lvl="3" indent="-342900" rtl="0">
              <a:spcBef>
                <a:spcPts val="2000"/>
              </a:spcBef>
              <a:spcAft>
                <a:spcPts val="0"/>
              </a:spcAft>
              <a:buSzPts val="1800"/>
              <a:buChar char="●"/>
              <a:defRPr/>
            </a:lvl4pPr>
            <a:lvl5pPr marL="2286000" lvl="4" indent="-342900" rtl="0">
              <a:spcBef>
                <a:spcPts val="2000"/>
              </a:spcBef>
              <a:spcAft>
                <a:spcPts val="0"/>
              </a:spcAft>
              <a:buSzPts val="1800"/>
              <a:buChar char="○"/>
              <a:defRPr/>
            </a:lvl5pPr>
            <a:lvl6pPr marL="2743200" lvl="5" indent="-342900" rtl="0">
              <a:spcBef>
                <a:spcPts val="2000"/>
              </a:spcBef>
              <a:spcAft>
                <a:spcPts val="0"/>
              </a:spcAft>
              <a:buSzPts val="1800"/>
              <a:buChar char="■"/>
              <a:defRPr/>
            </a:lvl6pPr>
            <a:lvl7pPr marL="3200400" lvl="6" indent="-342900" rtl="0">
              <a:spcBef>
                <a:spcPts val="2000"/>
              </a:spcBef>
              <a:spcAft>
                <a:spcPts val="0"/>
              </a:spcAft>
              <a:buSzPts val="1800"/>
              <a:buChar char="●"/>
              <a:defRPr/>
            </a:lvl7pPr>
            <a:lvl8pPr marL="3657600" lvl="7" indent="-342900" rtl="0">
              <a:spcBef>
                <a:spcPts val="2000"/>
              </a:spcBef>
              <a:spcAft>
                <a:spcPts val="0"/>
              </a:spcAft>
              <a:buSzPts val="1800"/>
              <a:buChar char="○"/>
              <a:defRPr/>
            </a:lvl8pPr>
            <a:lvl9pPr marL="4114800" lvl="8" indent="-342900" rtl="0">
              <a:spcBef>
                <a:spcPts val="2000"/>
              </a:spcBef>
              <a:spcAft>
                <a:spcPts val="2000"/>
              </a:spcAft>
              <a:buSzPts val="1800"/>
              <a:buChar char="■"/>
              <a:defRPr/>
            </a:lvl9pPr>
          </a:lstStyle>
          <a:p>
            <a:endParaRPr/>
          </a:p>
        </p:txBody>
      </p:sp>
      <p:sp>
        <p:nvSpPr>
          <p:cNvPr id="85" name="Google Shape;85;p21"/>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64468" y="6218168"/>
            <a:ext cx="7014300" cy="889500"/>
          </a:xfrm>
          <a:prstGeom prst="rect">
            <a:avLst/>
          </a:prstGeom>
        </p:spPr>
        <p:txBody>
          <a:bodyPr spcFirstLastPara="1" wrap="square" lIns="117400" tIns="117400" rIns="117400" bIns="117400" anchor="ctr" anchorCtr="0">
            <a:noAutofit/>
          </a:bodyPr>
          <a:lstStyle>
            <a:lvl1pPr marL="457200" lvl="0" indent="-228600" rtl="0">
              <a:lnSpc>
                <a:spcPct val="100000"/>
              </a:lnSpc>
              <a:spcBef>
                <a:spcPts val="0"/>
              </a:spcBef>
              <a:spcAft>
                <a:spcPts val="0"/>
              </a:spcAft>
              <a:buSzPts val="2300"/>
              <a:buNone/>
              <a:defRPr/>
            </a:lvl1pPr>
          </a:lstStyle>
          <a:p>
            <a:endParaRPr/>
          </a:p>
        </p:txBody>
      </p:sp>
      <p:sp>
        <p:nvSpPr>
          <p:cNvPr id="88" name="Google Shape;88;p22"/>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64468" y="3161354"/>
            <a:ext cx="9963000" cy="1237200"/>
          </a:xfrm>
          <a:prstGeom prst="rect">
            <a:avLst/>
          </a:prstGeom>
        </p:spPr>
        <p:txBody>
          <a:bodyPr spcFirstLastPara="1" wrap="square" lIns="116050" tIns="116050" rIns="116050" bIns="116050" anchor="ctr" anchorCtr="0">
            <a:normAutofit/>
          </a:bodyPr>
          <a:lstStyle>
            <a:lvl1pPr lvl="0" algn="ctr">
              <a:spcBef>
                <a:spcPts val="0"/>
              </a:spcBef>
              <a:spcAft>
                <a:spcPts val="0"/>
              </a:spcAft>
              <a:buSzPts val="4600"/>
              <a:buNone/>
              <a:defRPr sz="4600"/>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a:endParaRPr/>
          </a:p>
        </p:txBody>
      </p:sp>
      <p:sp>
        <p:nvSpPr>
          <p:cNvPr id="15" name="Google Shape;15;p3"/>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64468" y="1625801"/>
            <a:ext cx="9963000" cy="2886000"/>
          </a:xfrm>
          <a:prstGeom prst="rect">
            <a:avLst/>
          </a:prstGeom>
        </p:spPr>
        <p:txBody>
          <a:bodyPr spcFirstLastPara="1" wrap="square" lIns="117400" tIns="117400" rIns="117400" bIns="117400" anchor="b" anchorCtr="0">
            <a:noAutofit/>
          </a:bodyPr>
          <a:lstStyle>
            <a:lvl1pPr lvl="0" algn="ctr" rtl="0">
              <a:spcBef>
                <a:spcPts val="0"/>
              </a:spcBef>
              <a:spcAft>
                <a:spcPts val="0"/>
              </a:spcAft>
              <a:buSzPts val="15400"/>
              <a:buNone/>
              <a:defRPr sz="15400"/>
            </a:lvl1pPr>
            <a:lvl2pPr lvl="1" algn="ctr" rtl="0">
              <a:spcBef>
                <a:spcPts val="0"/>
              </a:spcBef>
              <a:spcAft>
                <a:spcPts val="0"/>
              </a:spcAft>
              <a:buSzPts val="15400"/>
              <a:buNone/>
              <a:defRPr sz="15400"/>
            </a:lvl2pPr>
            <a:lvl3pPr lvl="2" algn="ctr" rtl="0">
              <a:spcBef>
                <a:spcPts val="0"/>
              </a:spcBef>
              <a:spcAft>
                <a:spcPts val="0"/>
              </a:spcAft>
              <a:buSzPts val="15400"/>
              <a:buNone/>
              <a:defRPr sz="15400"/>
            </a:lvl3pPr>
            <a:lvl4pPr lvl="3" algn="ctr" rtl="0">
              <a:spcBef>
                <a:spcPts val="0"/>
              </a:spcBef>
              <a:spcAft>
                <a:spcPts val="0"/>
              </a:spcAft>
              <a:buSzPts val="15400"/>
              <a:buNone/>
              <a:defRPr sz="15400"/>
            </a:lvl4pPr>
            <a:lvl5pPr lvl="4" algn="ctr" rtl="0">
              <a:spcBef>
                <a:spcPts val="0"/>
              </a:spcBef>
              <a:spcAft>
                <a:spcPts val="0"/>
              </a:spcAft>
              <a:buSzPts val="15400"/>
              <a:buNone/>
              <a:defRPr sz="15400"/>
            </a:lvl5pPr>
            <a:lvl6pPr lvl="5" algn="ctr" rtl="0">
              <a:spcBef>
                <a:spcPts val="0"/>
              </a:spcBef>
              <a:spcAft>
                <a:spcPts val="0"/>
              </a:spcAft>
              <a:buSzPts val="15400"/>
              <a:buNone/>
              <a:defRPr sz="15400"/>
            </a:lvl6pPr>
            <a:lvl7pPr lvl="6" algn="ctr" rtl="0">
              <a:spcBef>
                <a:spcPts val="0"/>
              </a:spcBef>
              <a:spcAft>
                <a:spcPts val="0"/>
              </a:spcAft>
              <a:buSzPts val="15400"/>
              <a:buNone/>
              <a:defRPr sz="15400"/>
            </a:lvl7pPr>
            <a:lvl8pPr lvl="7" algn="ctr" rtl="0">
              <a:spcBef>
                <a:spcPts val="0"/>
              </a:spcBef>
              <a:spcAft>
                <a:spcPts val="0"/>
              </a:spcAft>
              <a:buSzPts val="15400"/>
              <a:buNone/>
              <a:defRPr sz="15400"/>
            </a:lvl8pPr>
            <a:lvl9pPr lvl="8" algn="ctr" rtl="0">
              <a:spcBef>
                <a:spcPts val="0"/>
              </a:spcBef>
              <a:spcAft>
                <a:spcPts val="0"/>
              </a:spcAft>
              <a:buSzPts val="15400"/>
              <a:buNone/>
              <a:defRPr sz="15400"/>
            </a:lvl9pPr>
          </a:lstStyle>
          <a:p>
            <a:r>
              <a:t>xx%</a:t>
            </a:r>
          </a:p>
        </p:txBody>
      </p:sp>
      <p:sp>
        <p:nvSpPr>
          <p:cNvPr id="91" name="Google Shape;91;p23"/>
          <p:cNvSpPr txBox="1">
            <a:spLocks noGrp="1"/>
          </p:cNvSpPr>
          <p:nvPr>
            <p:ph type="body" idx="1"/>
          </p:nvPr>
        </p:nvSpPr>
        <p:spPr>
          <a:xfrm>
            <a:off x="364468" y="4633192"/>
            <a:ext cx="9963000" cy="1911900"/>
          </a:xfrm>
          <a:prstGeom prst="rect">
            <a:avLst/>
          </a:prstGeom>
        </p:spPr>
        <p:txBody>
          <a:bodyPr spcFirstLastPara="1" wrap="square" lIns="117400" tIns="117400" rIns="117400" bIns="117400" anchor="t" anchorCtr="0">
            <a:noAutofit/>
          </a:bodyPr>
          <a:lstStyle>
            <a:lvl1pPr marL="457200" lvl="0" indent="-374650" algn="ctr" rtl="0">
              <a:spcBef>
                <a:spcPts val="0"/>
              </a:spcBef>
              <a:spcAft>
                <a:spcPts val="0"/>
              </a:spcAft>
              <a:buSzPts val="2300"/>
              <a:buChar char="●"/>
              <a:defRPr/>
            </a:lvl1pPr>
            <a:lvl2pPr marL="914400" lvl="1" indent="-342900" algn="ctr" rtl="0">
              <a:spcBef>
                <a:spcPts val="2000"/>
              </a:spcBef>
              <a:spcAft>
                <a:spcPts val="0"/>
              </a:spcAft>
              <a:buSzPts val="1800"/>
              <a:buChar char="○"/>
              <a:defRPr/>
            </a:lvl2pPr>
            <a:lvl3pPr marL="1371600" lvl="2" indent="-342900" algn="ctr" rtl="0">
              <a:spcBef>
                <a:spcPts val="2000"/>
              </a:spcBef>
              <a:spcAft>
                <a:spcPts val="0"/>
              </a:spcAft>
              <a:buSzPts val="1800"/>
              <a:buChar char="■"/>
              <a:defRPr/>
            </a:lvl3pPr>
            <a:lvl4pPr marL="1828800" lvl="3" indent="-342900" algn="ctr" rtl="0">
              <a:spcBef>
                <a:spcPts val="2000"/>
              </a:spcBef>
              <a:spcAft>
                <a:spcPts val="0"/>
              </a:spcAft>
              <a:buSzPts val="1800"/>
              <a:buChar char="●"/>
              <a:defRPr/>
            </a:lvl4pPr>
            <a:lvl5pPr marL="2286000" lvl="4" indent="-342900" algn="ctr" rtl="0">
              <a:spcBef>
                <a:spcPts val="2000"/>
              </a:spcBef>
              <a:spcAft>
                <a:spcPts val="0"/>
              </a:spcAft>
              <a:buSzPts val="1800"/>
              <a:buChar char="○"/>
              <a:defRPr/>
            </a:lvl5pPr>
            <a:lvl6pPr marL="2743200" lvl="5" indent="-342900" algn="ctr" rtl="0">
              <a:spcBef>
                <a:spcPts val="2000"/>
              </a:spcBef>
              <a:spcAft>
                <a:spcPts val="0"/>
              </a:spcAft>
              <a:buSzPts val="1800"/>
              <a:buChar char="■"/>
              <a:defRPr/>
            </a:lvl6pPr>
            <a:lvl7pPr marL="3200400" lvl="6" indent="-342900" algn="ctr" rtl="0">
              <a:spcBef>
                <a:spcPts val="2000"/>
              </a:spcBef>
              <a:spcAft>
                <a:spcPts val="0"/>
              </a:spcAft>
              <a:buSzPts val="1800"/>
              <a:buChar char="●"/>
              <a:defRPr/>
            </a:lvl7pPr>
            <a:lvl8pPr marL="3657600" lvl="7" indent="-342900" algn="ctr" rtl="0">
              <a:spcBef>
                <a:spcPts val="2000"/>
              </a:spcBef>
              <a:spcAft>
                <a:spcPts val="0"/>
              </a:spcAft>
              <a:buSzPts val="1800"/>
              <a:buChar char="○"/>
              <a:defRPr/>
            </a:lvl8pPr>
            <a:lvl9pPr marL="4114800" lvl="8" indent="-342900" algn="ctr" rtl="0">
              <a:spcBef>
                <a:spcPts val="2000"/>
              </a:spcBef>
              <a:spcAft>
                <a:spcPts val="2000"/>
              </a:spcAft>
              <a:buSzPts val="1800"/>
              <a:buChar char="■"/>
              <a:defRPr/>
            </a:lvl9pPr>
          </a:lstStyle>
          <a:p>
            <a:endParaRPr/>
          </a:p>
        </p:txBody>
      </p:sp>
      <p:sp>
        <p:nvSpPr>
          <p:cNvPr id="92" name="Google Shape;92;p23"/>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9"/>
        <p:cNvGrpSpPr/>
        <p:nvPr/>
      </p:nvGrpSpPr>
      <p:grpSpPr>
        <a:xfrm>
          <a:off x="0" y="0"/>
          <a:ext cx="0" cy="0"/>
          <a:chOff x="0" y="0"/>
          <a:chExt cx="0" cy="0"/>
        </a:xfrm>
      </p:grpSpPr>
      <p:sp>
        <p:nvSpPr>
          <p:cNvPr id="100" name="Google Shape;100;p26"/>
          <p:cNvSpPr txBox="1">
            <a:spLocks noGrp="1"/>
          </p:cNvSpPr>
          <p:nvPr>
            <p:ph type="ctrTitle"/>
          </p:nvPr>
        </p:nvSpPr>
        <p:spPr>
          <a:xfrm>
            <a:off x="364478" y="1094388"/>
            <a:ext cx="9963000" cy="3016800"/>
          </a:xfrm>
          <a:prstGeom prst="rect">
            <a:avLst/>
          </a:prstGeom>
        </p:spPr>
        <p:txBody>
          <a:bodyPr spcFirstLastPara="1" wrap="square" lIns="116050" tIns="116050" rIns="116050" bIns="116050" anchor="b" anchorCtr="0">
            <a:noAutofit/>
          </a:bodyPr>
          <a:lstStyle>
            <a:lvl1pPr lvl="0" algn="ctr">
              <a:spcBef>
                <a:spcPts val="0"/>
              </a:spcBef>
              <a:spcAft>
                <a:spcPts val="0"/>
              </a:spcAft>
              <a:buSzPts val="6600"/>
              <a:buNone/>
              <a:defRPr sz="6600"/>
            </a:lvl1pPr>
            <a:lvl2pPr lvl="1" algn="ctr">
              <a:spcBef>
                <a:spcPts val="0"/>
              </a:spcBef>
              <a:spcAft>
                <a:spcPts val="0"/>
              </a:spcAft>
              <a:buSzPts val="6600"/>
              <a:buNone/>
              <a:defRPr sz="6600"/>
            </a:lvl2pPr>
            <a:lvl3pPr lvl="2" algn="ctr">
              <a:spcBef>
                <a:spcPts val="0"/>
              </a:spcBef>
              <a:spcAft>
                <a:spcPts val="0"/>
              </a:spcAft>
              <a:buSzPts val="6600"/>
              <a:buNone/>
              <a:defRPr sz="6600"/>
            </a:lvl3pPr>
            <a:lvl4pPr lvl="3" algn="ctr">
              <a:spcBef>
                <a:spcPts val="0"/>
              </a:spcBef>
              <a:spcAft>
                <a:spcPts val="0"/>
              </a:spcAft>
              <a:buSzPts val="6600"/>
              <a:buNone/>
              <a:defRPr sz="6600"/>
            </a:lvl4pPr>
            <a:lvl5pPr lvl="4" algn="ctr">
              <a:spcBef>
                <a:spcPts val="0"/>
              </a:spcBef>
              <a:spcAft>
                <a:spcPts val="0"/>
              </a:spcAft>
              <a:buSzPts val="6600"/>
              <a:buNone/>
              <a:defRPr sz="6600"/>
            </a:lvl5pPr>
            <a:lvl6pPr lvl="5" algn="ctr">
              <a:spcBef>
                <a:spcPts val="0"/>
              </a:spcBef>
              <a:spcAft>
                <a:spcPts val="0"/>
              </a:spcAft>
              <a:buSzPts val="6600"/>
              <a:buNone/>
              <a:defRPr sz="6600"/>
            </a:lvl6pPr>
            <a:lvl7pPr lvl="6" algn="ctr">
              <a:spcBef>
                <a:spcPts val="0"/>
              </a:spcBef>
              <a:spcAft>
                <a:spcPts val="0"/>
              </a:spcAft>
              <a:buSzPts val="6600"/>
              <a:buNone/>
              <a:defRPr sz="6600"/>
            </a:lvl7pPr>
            <a:lvl8pPr lvl="7" algn="ctr">
              <a:spcBef>
                <a:spcPts val="0"/>
              </a:spcBef>
              <a:spcAft>
                <a:spcPts val="0"/>
              </a:spcAft>
              <a:buSzPts val="6600"/>
              <a:buNone/>
              <a:defRPr sz="6600"/>
            </a:lvl8pPr>
            <a:lvl9pPr lvl="8" algn="ctr">
              <a:spcBef>
                <a:spcPts val="0"/>
              </a:spcBef>
              <a:spcAft>
                <a:spcPts val="0"/>
              </a:spcAft>
              <a:buSzPts val="6600"/>
              <a:buNone/>
              <a:defRPr sz="6600"/>
            </a:lvl9pPr>
          </a:lstStyle>
          <a:p>
            <a:endParaRPr/>
          </a:p>
        </p:txBody>
      </p:sp>
      <p:sp>
        <p:nvSpPr>
          <p:cNvPr id="101" name="Google Shape;101;p26"/>
          <p:cNvSpPr txBox="1">
            <a:spLocks noGrp="1"/>
          </p:cNvSpPr>
          <p:nvPr>
            <p:ph type="subTitle" idx="1"/>
          </p:nvPr>
        </p:nvSpPr>
        <p:spPr>
          <a:xfrm>
            <a:off x="364468" y="4165643"/>
            <a:ext cx="9963000" cy="1164900"/>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2" name="Google Shape;102;p26"/>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3"/>
        <p:cNvGrpSpPr/>
        <p:nvPr/>
      </p:nvGrpSpPr>
      <p:grpSpPr>
        <a:xfrm>
          <a:off x="0" y="0"/>
          <a:ext cx="0" cy="0"/>
          <a:chOff x="0" y="0"/>
          <a:chExt cx="0" cy="0"/>
        </a:xfrm>
      </p:grpSpPr>
      <p:sp>
        <p:nvSpPr>
          <p:cNvPr id="104" name="Google Shape;104;p27"/>
          <p:cNvSpPr txBox="1">
            <a:spLocks noGrp="1"/>
          </p:cNvSpPr>
          <p:nvPr>
            <p:ph type="title"/>
          </p:nvPr>
        </p:nvSpPr>
        <p:spPr>
          <a:xfrm>
            <a:off x="364468" y="3161354"/>
            <a:ext cx="9963000" cy="1237200"/>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600"/>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a:endParaRPr/>
          </a:p>
        </p:txBody>
      </p:sp>
      <p:sp>
        <p:nvSpPr>
          <p:cNvPr id="105" name="Google Shape;105;p27"/>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28"/>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8" name="Google Shape;108;p28"/>
          <p:cNvSpPr txBox="1">
            <a:spLocks noGrp="1"/>
          </p:cNvSpPr>
          <p:nvPr>
            <p:ph type="body" idx="1"/>
          </p:nvPr>
        </p:nvSpPr>
        <p:spPr>
          <a:xfrm>
            <a:off x="364468" y="1693927"/>
            <a:ext cx="9963000" cy="5021400"/>
          </a:xfrm>
          <a:prstGeom prst="rect">
            <a:avLst/>
          </a:prstGeom>
        </p:spPr>
        <p:txBody>
          <a:bodyPr spcFirstLastPara="1" wrap="square" lIns="116050" tIns="116050" rIns="116050" bIns="116050" anchor="t" anchorCtr="0">
            <a:noAutofit/>
          </a:bodyPr>
          <a:lstStyle>
            <a:lvl1pPr marL="457200" lvl="0" indent="-374650">
              <a:spcBef>
                <a:spcPts val="0"/>
              </a:spcBef>
              <a:spcAft>
                <a:spcPts val="0"/>
              </a:spcAft>
              <a:buSzPts val="2300"/>
              <a:buChar char="●"/>
              <a:defRPr/>
            </a:lvl1pPr>
            <a:lvl2pPr marL="914400" lvl="1" indent="-342900">
              <a:spcBef>
                <a:spcPts val="2000"/>
              </a:spcBef>
              <a:spcAft>
                <a:spcPts val="0"/>
              </a:spcAft>
              <a:buSzPts val="1800"/>
              <a:buChar char="○"/>
              <a:defRPr/>
            </a:lvl2pPr>
            <a:lvl3pPr marL="1371600" lvl="2" indent="-342900">
              <a:spcBef>
                <a:spcPts val="2000"/>
              </a:spcBef>
              <a:spcAft>
                <a:spcPts val="0"/>
              </a:spcAft>
              <a:buSzPts val="1800"/>
              <a:buChar char="■"/>
              <a:defRPr/>
            </a:lvl3pPr>
            <a:lvl4pPr marL="1828800" lvl="3" indent="-342900">
              <a:spcBef>
                <a:spcPts val="2000"/>
              </a:spcBef>
              <a:spcAft>
                <a:spcPts val="0"/>
              </a:spcAft>
              <a:buSzPts val="1800"/>
              <a:buChar char="●"/>
              <a:defRPr/>
            </a:lvl4pPr>
            <a:lvl5pPr marL="2286000" lvl="4" indent="-342900">
              <a:spcBef>
                <a:spcPts val="2000"/>
              </a:spcBef>
              <a:spcAft>
                <a:spcPts val="0"/>
              </a:spcAft>
              <a:buSzPts val="1800"/>
              <a:buChar char="○"/>
              <a:defRPr/>
            </a:lvl5pPr>
            <a:lvl6pPr marL="2743200" lvl="5" indent="-342900">
              <a:spcBef>
                <a:spcPts val="2000"/>
              </a:spcBef>
              <a:spcAft>
                <a:spcPts val="0"/>
              </a:spcAft>
              <a:buSzPts val="1800"/>
              <a:buChar char="■"/>
              <a:defRPr/>
            </a:lvl6pPr>
            <a:lvl7pPr marL="3200400" lvl="6" indent="-342900">
              <a:spcBef>
                <a:spcPts val="2000"/>
              </a:spcBef>
              <a:spcAft>
                <a:spcPts val="0"/>
              </a:spcAft>
              <a:buSzPts val="1800"/>
              <a:buChar char="●"/>
              <a:defRPr/>
            </a:lvl7pPr>
            <a:lvl8pPr marL="3657600" lvl="7" indent="-342900">
              <a:spcBef>
                <a:spcPts val="2000"/>
              </a:spcBef>
              <a:spcAft>
                <a:spcPts val="0"/>
              </a:spcAft>
              <a:buSzPts val="1800"/>
              <a:buChar char="○"/>
              <a:defRPr/>
            </a:lvl8pPr>
            <a:lvl9pPr marL="4114800" lvl="8" indent="-342900">
              <a:spcBef>
                <a:spcPts val="2000"/>
              </a:spcBef>
              <a:spcAft>
                <a:spcPts val="2000"/>
              </a:spcAft>
              <a:buSzPts val="1800"/>
              <a:buChar char="■"/>
              <a:defRPr/>
            </a:lvl9pPr>
          </a:lstStyle>
          <a:p>
            <a:endParaRPr/>
          </a:p>
        </p:txBody>
      </p:sp>
      <p:sp>
        <p:nvSpPr>
          <p:cNvPr id="109" name="Google Shape;109;p28"/>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0"/>
        <p:cNvGrpSpPr/>
        <p:nvPr/>
      </p:nvGrpSpPr>
      <p:grpSpPr>
        <a:xfrm>
          <a:off x="0" y="0"/>
          <a:ext cx="0" cy="0"/>
          <a:chOff x="0" y="0"/>
          <a:chExt cx="0" cy="0"/>
        </a:xfrm>
      </p:grpSpPr>
      <p:sp>
        <p:nvSpPr>
          <p:cNvPr id="111" name="Google Shape;111;p29"/>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2" name="Google Shape;112;p29"/>
          <p:cNvSpPr txBox="1">
            <a:spLocks noGrp="1"/>
          </p:cNvSpPr>
          <p:nvPr>
            <p:ph type="body" idx="1"/>
          </p:nvPr>
        </p:nvSpPr>
        <p:spPr>
          <a:xfrm>
            <a:off x="364468" y="1693927"/>
            <a:ext cx="4677000" cy="5021400"/>
          </a:xfrm>
          <a:prstGeom prst="rect">
            <a:avLst/>
          </a:prstGeom>
        </p:spPr>
        <p:txBody>
          <a:bodyPr spcFirstLastPara="1" wrap="square" lIns="116050" tIns="116050" rIns="116050" bIns="116050" anchor="t" anchorCtr="0">
            <a:noAutofit/>
          </a:bodyPr>
          <a:lstStyle>
            <a:lvl1pPr marL="457200" lvl="0" indent="-342900">
              <a:spcBef>
                <a:spcPts val="0"/>
              </a:spcBef>
              <a:spcAft>
                <a:spcPts val="0"/>
              </a:spcAft>
              <a:buSzPts val="1800"/>
              <a:buChar char="●"/>
              <a:defRPr sz="18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113" name="Google Shape;113;p29"/>
          <p:cNvSpPr txBox="1">
            <a:spLocks noGrp="1"/>
          </p:cNvSpPr>
          <p:nvPr>
            <p:ph type="body" idx="2"/>
          </p:nvPr>
        </p:nvSpPr>
        <p:spPr>
          <a:xfrm>
            <a:off x="5650483" y="1693927"/>
            <a:ext cx="4677000" cy="5021400"/>
          </a:xfrm>
          <a:prstGeom prst="rect">
            <a:avLst/>
          </a:prstGeom>
        </p:spPr>
        <p:txBody>
          <a:bodyPr spcFirstLastPara="1" wrap="square" lIns="116050" tIns="116050" rIns="116050" bIns="116050" anchor="t" anchorCtr="0">
            <a:noAutofit/>
          </a:bodyPr>
          <a:lstStyle>
            <a:lvl1pPr marL="457200" lvl="0" indent="-342900">
              <a:spcBef>
                <a:spcPts val="0"/>
              </a:spcBef>
              <a:spcAft>
                <a:spcPts val="0"/>
              </a:spcAft>
              <a:buSzPts val="1800"/>
              <a:buChar char="●"/>
              <a:defRPr sz="18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114" name="Google Shape;114;p29"/>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5"/>
        <p:cNvGrpSpPr/>
        <p:nvPr/>
      </p:nvGrpSpPr>
      <p:grpSpPr>
        <a:xfrm>
          <a:off x="0" y="0"/>
          <a:ext cx="0" cy="0"/>
          <a:chOff x="0" y="0"/>
          <a:chExt cx="0" cy="0"/>
        </a:xfrm>
      </p:grpSpPr>
      <p:sp>
        <p:nvSpPr>
          <p:cNvPr id="116" name="Google Shape;116;p30"/>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7" name="Google Shape;117;p30"/>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8"/>
        <p:cNvGrpSpPr/>
        <p:nvPr/>
      </p:nvGrpSpPr>
      <p:grpSpPr>
        <a:xfrm>
          <a:off x="0" y="0"/>
          <a:ext cx="0" cy="0"/>
          <a:chOff x="0" y="0"/>
          <a:chExt cx="0" cy="0"/>
        </a:xfrm>
      </p:grpSpPr>
      <p:sp>
        <p:nvSpPr>
          <p:cNvPr id="119" name="Google Shape;119;p31"/>
          <p:cNvSpPr txBox="1">
            <a:spLocks noGrp="1"/>
          </p:cNvSpPr>
          <p:nvPr>
            <p:ph type="title"/>
          </p:nvPr>
        </p:nvSpPr>
        <p:spPr>
          <a:xfrm>
            <a:off x="364468" y="816630"/>
            <a:ext cx="3283500" cy="1110600"/>
          </a:xfrm>
          <a:prstGeom prst="rect">
            <a:avLst/>
          </a:prstGeom>
        </p:spPr>
        <p:txBody>
          <a:bodyPr spcFirstLastPara="1" wrap="square" lIns="116050" tIns="116050" rIns="116050" bIns="116050"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20" name="Google Shape;120;p31"/>
          <p:cNvSpPr txBox="1">
            <a:spLocks noGrp="1"/>
          </p:cNvSpPr>
          <p:nvPr>
            <p:ph type="body" idx="1"/>
          </p:nvPr>
        </p:nvSpPr>
        <p:spPr>
          <a:xfrm>
            <a:off x="364468" y="2042457"/>
            <a:ext cx="3283500" cy="4673100"/>
          </a:xfrm>
          <a:prstGeom prst="rect">
            <a:avLst/>
          </a:prstGeom>
        </p:spPr>
        <p:txBody>
          <a:bodyPr spcFirstLastPara="1" wrap="square" lIns="116050" tIns="116050" rIns="116050" bIns="116050" anchor="t" anchorCtr="0">
            <a:noAutofit/>
          </a:bodyPr>
          <a:lstStyle>
            <a:lvl1pPr marL="457200" lvl="0" indent="-323850">
              <a:spcBef>
                <a:spcPts val="0"/>
              </a:spcBef>
              <a:spcAft>
                <a:spcPts val="0"/>
              </a:spcAft>
              <a:buSzPts val="1500"/>
              <a:buChar char="●"/>
              <a:defRPr sz="15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121" name="Google Shape;121;p31"/>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2"/>
        <p:cNvGrpSpPr/>
        <p:nvPr/>
      </p:nvGrpSpPr>
      <p:grpSpPr>
        <a:xfrm>
          <a:off x="0" y="0"/>
          <a:ext cx="0" cy="0"/>
          <a:chOff x="0" y="0"/>
          <a:chExt cx="0" cy="0"/>
        </a:xfrm>
      </p:grpSpPr>
      <p:sp>
        <p:nvSpPr>
          <p:cNvPr id="123" name="Google Shape;123;p32"/>
          <p:cNvSpPr txBox="1">
            <a:spLocks noGrp="1"/>
          </p:cNvSpPr>
          <p:nvPr>
            <p:ph type="title"/>
          </p:nvPr>
        </p:nvSpPr>
        <p:spPr>
          <a:xfrm>
            <a:off x="573245" y="661638"/>
            <a:ext cx="7445700" cy="6012600"/>
          </a:xfrm>
          <a:prstGeom prst="rect">
            <a:avLst/>
          </a:prstGeom>
        </p:spPr>
        <p:txBody>
          <a:bodyPr spcFirstLastPara="1" wrap="square" lIns="116050" tIns="116050" rIns="116050" bIns="116050" anchor="ctr" anchorCtr="0">
            <a:noAutofit/>
          </a:bodyPr>
          <a:lstStyle>
            <a:lvl1pPr lvl="0">
              <a:spcBef>
                <a:spcPts val="0"/>
              </a:spcBef>
              <a:spcAft>
                <a:spcPts val="0"/>
              </a:spcAft>
              <a:buSzPts val="6100"/>
              <a:buNone/>
              <a:defRPr sz="6100"/>
            </a:lvl1pPr>
            <a:lvl2pPr lvl="1">
              <a:spcBef>
                <a:spcPts val="0"/>
              </a:spcBef>
              <a:spcAft>
                <a:spcPts val="0"/>
              </a:spcAft>
              <a:buSzPts val="6100"/>
              <a:buNone/>
              <a:defRPr sz="6100"/>
            </a:lvl2pPr>
            <a:lvl3pPr lvl="2">
              <a:spcBef>
                <a:spcPts val="0"/>
              </a:spcBef>
              <a:spcAft>
                <a:spcPts val="0"/>
              </a:spcAft>
              <a:buSzPts val="6100"/>
              <a:buNone/>
              <a:defRPr sz="6100"/>
            </a:lvl3pPr>
            <a:lvl4pPr lvl="3">
              <a:spcBef>
                <a:spcPts val="0"/>
              </a:spcBef>
              <a:spcAft>
                <a:spcPts val="0"/>
              </a:spcAft>
              <a:buSzPts val="6100"/>
              <a:buNone/>
              <a:defRPr sz="6100"/>
            </a:lvl4pPr>
            <a:lvl5pPr lvl="4">
              <a:spcBef>
                <a:spcPts val="0"/>
              </a:spcBef>
              <a:spcAft>
                <a:spcPts val="0"/>
              </a:spcAft>
              <a:buSzPts val="6100"/>
              <a:buNone/>
              <a:defRPr sz="6100"/>
            </a:lvl5pPr>
            <a:lvl6pPr lvl="5">
              <a:spcBef>
                <a:spcPts val="0"/>
              </a:spcBef>
              <a:spcAft>
                <a:spcPts val="0"/>
              </a:spcAft>
              <a:buSzPts val="6100"/>
              <a:buNone/>
              <a:defRPr sz="6100"/>
            </a:lvl6pPr>
            <a:lvl7pPr lvl="6">
              <a:spcBef>
                <a:spcPts val="0"/>
              </a:spcBef>
              <a:spcAft>
                <a:spcPts val="0"/>
              </a:spcAft>
              <a:buSzPts val="6100"/>
              <a:buNone/>
              <a:defRPr sz="6100"/>
            </a:lvl7pPr>
            <a:lvl8pPr lvl="7">
              <a:spcBef>
                <a:spcPts val="0"/>
              </a:spcBef>
              <a:spcAft>
                <a:spcPts val="0"/>
              </a:spcAft>
              <a:buSzPts val="6100"/>
              <a:buNone/>
              <a:defRPr sz="6100"/>
            </a:lvl8pPr>
            <a:lvl9pPr lvl="8">
              <a:spcBef>
                <a:spcPts val="0"/>
              </a:spcBef>
              <a:spcAft>
                <a:spcPts val="0"/>
              </a:spcAft>
              <a:buSzPts val="6100"/>
              <a:buNone/>
              <a:defRPr sz="6100"/>
            </a:lvl9pPr>
          </a:lstStyle>
          <a:p>
            <a:endParaRPr/>
          </a:p>
        </p:txBody>
      </p:sp>
      <p:sp>
        <p:nvSpPr>
          <p:cNvPr id="124" name="Google Shape;124;p32"/>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5"/>
        <p:cNvGrpSpPr/>
        <p:nvPr/>
      </p:nvGrpSpPr>
      <p:grpSpPr>
        <a:xfrm>
          <a:off x="0" y="0"/>
          <a:ext cx="0" cy="0"/>
          <a:chOff x="0" y="0"/>
          <a:chExt cx="0" cy="0"/>
        </a:xfrm>
      </p:grpSpPr>
      <p:sp>
        <p:nvSpPr>
          <p:cNvPr id="126" name="Google Shape;126;p33"/>
          <p:cNvSpPr/>
          <p:nvPr/>
        </p:nvSpPr>
        <p:spPr>
          <a:xfrm>
            <a:off x="5346000" y="-184"/>
            <a:ext cx="5346000" cy="7560000"/>
          </a:xfrm>
          <a:prstGeom prst="rect">
            <a:avLst/>
          </a:prstGeom>
          <a:solidFill>
            <a:schemeClr val="lt2"/>
          </a:solidFill>
          <a:ln>
            <a:noFill/>
          </a:ln>
        </p:spPr>
        <p:txBody>
          <a:bodyPr spcFirstLastPara="1" wrap="square" lIns="116050" tIns="116050" rIns="116050" bIns="116050" anchor="ctr" anchorCtr="0">
            <a:noAutofit/>
          </a:bodyPr>
          <a:lstStyle/>
          <a:p>
            <a:pPr marL="0" lvl="0" indent="0" algn="l" rtl="0">
              <a:spcBef>
                <a:spcPts val="0"/>
              </a:spcBef>
              <a:spcAft>
                <a:spcPts val="0"/>
              </a:spcAft>
              <a:buNone/>
            </a:pPr>
            <a:endParaRPr/>
          </a:p>
        </p:txBody>
      </p:sp>
      <p:sp>
        <p:nvSpPr>
          <p:cNvPr id="127" name="Google Shape;127;p33"/>
          <p:cNvSpPr txBox="1">
            <a:spLocks noGrp="1"/>
          </p:cNvSpPr>
          <p:nvPr>
            <p:ph type="title"/>
          </p:nvPr>
        </p:nvSpPr>
        <p:spPr>
          <a:xfrm>
            <a:off x="310447" y="1812541"/>
            <a:ext cx="4730100" cy="2178600"/>
          </a:xfrm>
          <a:prstGeom prst="rect">
            <a:avLst/>
          </a:prstGeom>
        </p:spPr>
        <p:txBody>
          <a:bodyPr spcFirstLastPara="1" wrap="square" lIns="116050" tIns="116050" rIns="116050" bIns="116050" anchor="b" anchorCtr="0">
            <a:no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128" name="Google Shape;128;p33"/>
          <p:cNvSpPr txBox="1">
            <a:spLocks noGrp="1"/>
          </p:cNvSpPr>
          <p:nvPr>
            <p:ph type="subTitle" idx="1"/>
          </p:nvPr>
        </p:nvSpPr>
        <p:spPr>
          <a:xfrm>
            <a:off x="310447" y="4120005"/>
            <a:ext cx="4730100" cy="1815300"/>
          </a:xfrm>
          <a:prstGeom prst="rect">
            <a:avLst/>
          </a:prstGeom>
        </p:spPr>
        <p:txBody>
          <a:bodyPr spcFirstLastPara="1" wrap="square" lIns="116050" tIns="116050" rIns="116050" bIns="116050" anchor="t" anchorCtr="0">
            <a:no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
        <p:nvSpPr>
          <p:cNvPr id="129" name="Google Shape;129;p33"/>
          <p:cNvSpPr txBox="1">
            <a:spLocks noGrp="1"/>
          </p:cNvSpPr>
          <p:nvPr>
            <p:ph type="body" idx="2"/>
          </p:nvPr>
        </p:nvSpPr>
        <p:spPr>
          <a:xfrm>
            <a:off x="5775715" y="1064257"/>
            <a:ext cx="4486500" cy="5431200"/>
          </a:xfrm>
          <a:prstGeom prst="rect">
            <a:avLst/>
          </a:prstGeom>
        </p:spPr>
        <p:txBody>
          <a:bodyPr spcFirstLastPara="1" wrap="square" lIns="116050" tIns="116050" rIns="116050" bIns="116050" anchor="ctr" anchorCtr="0">
            <a:noAutofit/>
          </a:bodyPr>
          <a:lstStyle>
            <a:lvl1pPr marL="457200" lvl="0" indent="-374650">
              <a:spcBef>
                <a:spcPts val="0"/>
              </a:spcBef>
              <a:spcAft>
                <a:spcPts val="0"/>
              </a:spcAft>
              <a:buSzPts val="2300"/>
              <a:buChar char="●"/>
              <a:defRPr/>
            </a:lvl1pPr>
            <a:lvl2pPr marL="914400" lvl="1" indent="-342900">
              <a:spcBef>
                <a:spcPts val="2000"/>
              </a:spcBef>
              <a:spcAft>
                <a:spcPts val="0"/>
              </a:spcAft>
              <a:buSzPts val="1800"/>
              <a:buChar char="○"/>
              <a:defRPr/>
            </a:lvl2pPr>
            <a:lvl3pPr marL="1371600" lvl="2" indent="-342900">
              <a:spcBef>
                <a:spcPts val="2000"/>
              </a:spcBef>
              <a:spcAft>
                <a:spcPts val="0"/>
              </a:spcAft>
              <a:buSzPts val="1800"/>
              <a:buChar char="■"/>
              <a:defRPr/>
            </a:lvl3pPr>
            <a:lvl4pPr marL="1828800" lvl="3" indent="-342900">
              <a:spcBef>
                <a:spcPts val="2000"/>
              </a:spcBef>
              <a:spcAft>
                <a:spcPts val="0"/>
              </a:spcAft>
              <a:buSzPts val="1800"/>
              <a:buChar char="●"/>
              <a:defRPr/>
            </a:lvl4pPr>
            <a:lvl5pPr marL="2286000" lvl="4" indent="-342900">
              <a:spcBef>
                <a:spcPts val="2000"/>
              </a:spcBef>
              <a:spcAft>
                <a:spcPts val="0"/>
              </a:spcAft>
              <a:buSzPts val="1800"/>
              <a:buChar char="○"/>
              <a:defRPr/>
            </a:lvl5pPr>
            <a:lvl6pPr marL="2743200" lvl="5" indent="-342900">
              <a:spcBef>
                <a:spcPts val="2000"/>
              </a:spcBef>
              <a:spcAft>
                <a:spcPts val="0"/>
              </a:spcAft>
              <a:buSzPts val="1800"/>
              <a:buChar char="■"/>
              <a:defRPr/>
            </a:lvl6pPr>
            <a:lvl7pPr marL="3200400" lvl="6" indent="-342900">
              <a:spcBef>
                <a:spcPts val="2000"/>
              </a:spcBef>
              <a:spcAft>
                <a:spcPts val="0"/>
              </a:spcAft>
              <a:buSzPts val="1800"/>
              <a:buChar char="●"/>
              <a:defRPr/>
            </a:lvl7pPr>
            <a:lvl8pPr marL="3657600" lvl="7" indent="-342900">
              <a:spcBef>
                <a:spcPts val="2000"/>
              </a:spcBef>
              <a:spcAft>
                <a:spcPts val="0"/>
              </a:spcAft>
              <a:buSzPts val="1800"/>
              <a:buChar char="○"/>
              <a:defRPr/>
            </a:lvl8pPr>
            <a:lvl9pPr marL="4114800" lvl="8" indent="-342900">
              <a:spcBef>
                <a:spcPts val="2000"/>
              </a:spcBef>
              <a:spcAft>
                <a:spcPts val="2000"/>
              </a:spcAft>
              <a:buSzPts val="1800"/>
              <a:buChar char="■"/>
              <a:defRPr/>
            </a:lvl9pPr>
          </a:lstStyle>
          <a:p>
            <a:endParaRPr/>
          </a:p>
        </p:txBody>
      </p:sp>
      <p:sp>
        <p:nvSpPr>
          <p:cNvPr id="130" name="Google Shape;130;p33"/>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364468" y="1693927"/>
            <a:ext cx="9963000" cy="5021400"/>
          </a:xfrm>
          <a:prstGeom prst="rect">
            <a:avLst/>
          </a:prstGeom>
        </p:spPr>
        <p:txBody>
          <a:bodyPr spcFirstLastPara="1" wrap="square" lIns="116050" tIns="116050" rIns="116050" bIns="116050" anchor="t"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19" name="Google Shape;19;p4"/>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1"/>
        <p:cNvGrpSpPr/>
        <p:nvPr/>
      </p:nvGrpSpPr>
      <p:grpSpPr>
        <a:xfrm>
          <a:off x="0" y="0"/>
          <a:ext cx="0" cy="0"/>
          <a:chOff x="0" y="0"/>
          <a:chExt cx="0" cy="0"/>
        </a:xfrm>
      </p:grpSpPr>
      <p:sp>
        <p:nvSpPr>
          <p:cNvPr id="132" name="Google Shape;132;p34"/>
          <p:cNvSpPr txBox="1">
            <a:spLocks noGrp="1"/>
          </p:cNvSpPr>
          <p:nvPr>
            <p:ph type="body" idx="1"/>
          </p:nvPr>
        </p:nvSpPr>
        <p:spPr>
          <a:xfrm>
            <a:off x="364468" y="6218168"/>
            <a:ext cx="7014300" cy="889500"/>
          </a:xfrm>
          <a:prstGeom prst="rect">
            <a:avLst/>
          </a:prstGeom>
        </p:spPr>
        <p:txBody>
          <a:bodyPr spcFirstLastPara="1" wrap="square" lIns="116050" tIns="116050" rIns="116050" bIns="116050" anchor="ctr" anchorCtr="0">
            <a:noAutofit/>
          </a:bodyPr>
          <a:lstStyle>
            <a:lvl1pPr marL="457200" lvl="0" indent="-228600">
              <a:lnSpc>
                <a:spcPct val="100000"/>
              </a:lnSpc>
              <a:spcBef>
                <a:spcPts val="0"/>
              </a:spcBef>
              <a:spcAft>
                <a:spcPts val="0"/>
              </a:spcAft>
              <a:buSzPts val="2300"/>
              <a:buNone/>
              <a:defRPr/>
            </a:lvl1pPr>
          </a:lstStyle>
          <a:p>
            <a:endParaRPr/>
          </a:p>
        </p:txBody>
      </p:sp>
      <p:sp>
        <p:nvSpPr>
          <p:cNvPr id="133" name="Google Shape;133;p34"/>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4"/>
        <p:cNvGrpSpPr/>
        <p:nvPr/>
      </p:nvGrpSpPr>
      <p:grpSpPr>
        <a:xfrm>
          <a:off x="0" y="0"/>
          <a:ext cx="0" cy="0"/>
          <a:chOff x="0" y="0"/>
          <a:chExt cx="0" cy="0"/>
        </a:xfrm>
      </p:grpSpPr>
      <p:sp>
        <p:nvSpPr>
          <p:cNvPr id="135" name="Google Shape;135;p35"/>
          <p:cNvSpPr txBox="1">
            <a:spLocks noGrp="1"/>
          </p:cNvSpPr>
          <p:nvPr>
            <p:ph type="title" hasCustomPrompt="1"/>
          </p:nvPr>
        </p:nvSpPr>
        <p:spPr>
          <a:xfrm>
            <a:off x="364468" y="1625801"/>
            <a:ext cx="9963000" cy="288600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5200"/>
              <a:buNone/>
              <a:defRPr sz="15200"/>
            </a:lvl1pPr>
            <a:lvl2pPr lvl="1" algn="ctr">
              <a:spcBef>
                <a:spcPts val="0"/>
              </a:spcBef>
              <a:spcAft>
                <a:spcPts val="0"/>
              </a:spcAft>
              <a:buSzPts val="15200"/>
              <a:buNone/>
              <a:defRPr sz="15200"/>
            </a:lvl2pPr>
            <a:lvl3pPr lvl="2" algn="ctr">
              <a:spcBef>
                <a:spcPts val="0"/>
              </a:spcBef>
              <a:spcAft>
                <a:spcPts val="0"/>
              </a:spcAft>
              <a:buSzPts val="15200"/>
              <a:buNone/>
              <a:defRPr sz="15200"/>
            </a:lvl3pPr>
            <a:lvl4pPr lvl="3" algn="ctr">
              <a:spcBef>
                <a:spcPts val="0"/>
              </a:spcBef>
              <a:spcAft>
                <a:spcPts val="0"/>
              </a:spcAft>
              <a:buSzPts val="15200"/>
              <a:buNone/>
              <a:defRPr sz="15200"/>
            </a:lvl4pPr>
            <a:lvl5pPr lvl="4" algn="ctr">
              <a:spcBef>
                <a:spcPts val="0"/>
              </a:spcBef>
              <a:spcAft>
                <a:spcPts val="0"/>
              </a:spcAft>
              <a:buSzPts val="15200"/>
              <a:buNone/>
              <a:defRPr sz="15200"/>
            </a:lvl5pPr>
            <a:lvl6pPr lvl="5" algn="ctr">
              <a:spcBef>
                <a:spcPts val="0"/>
              </a:spcBef>
              <a:spcAft>
                <a:spcPts val="0"/>
              </a:spcAft>
              <a:buSzPts val="15200"/>
              <a:buNone/>
              <a:defRPr sz="15200"/>
            </a:lvl6pPr>
            <a:lvl7pPr lvl="6" algn="ctr">
              <a:spcBef>
                <a:spcPts val="0"/>
              </a:spcBef>
              <a:spcAft>
                <a:spcPts val="0"/>
              </a:spcAft>
              <a:buSzPts val="15200"/>
              <a:buNone/>
              <a:defRPr sz="15200"/>
            </a:lvl7pPr>
            <a:lvl8pPr lvl="7" algn="ctr">
              <a:spcBef>
                <a:spcPts val="0"/>
              </a:spcBef>
              <a:spcAft>
                <a:spcPts val="0"/>
              </a:spcAft>
              <a:buSzPts val="15200"/>
              <a:buNone/>
              <a:defRPr sz="15200"/>
            </a:lvl8pPr>
            <a:lvl9pPr lvl="8" algn="ctr">
              <a:spcBef>
                <a:spcPts val="0"/>
              </a:spcBef>
              <a:spcAft>
                <a:spcPts val="0"/>
              </a:spcAft>
              <a:buSzPts val="15200"/>
              <a:buNone/>
              <a:defRPr sz="15200"/>
            </a:lvl9pPr>
          </a:lstStyle>
          <a:p>
            <a:r>
              <a:t>xx%</a:t>
            </a:r>
          </a:p>
        </p:txBody>
      </p:sp>
      <p:sp>
        <p:nvSpPr>
          <p:cNvPr id="136" name="Google Shape;136;p35"/>
          <p:cNvSpPr txBox="1">
            <a:spLocks noGrp="1"/>
          </p:cNvSpPr>
          <p:nvPr>
            <p:ph type="body" idx="1"/>
          </p:nvPr>
        </p:nvSpPr>
        <p:spPr>
          <a:xfrm>
            <a:off x="364468" y="4633192"/>
            <a:ext cx="9963000" cy="1911900"/>
          </a:xfrm>
          <a:prstGeom prst="rect">
            <a:avLst/>
          </a:prstGeom>
        </p:spPr>
        <p:txBody>
          <a:bodyPr spcFirstLastPara="1" wrap="square" lIns="116050" tIns="116050" rIns="116050" bIns="116050" anchor="t" anchorCtr="0">
            <a:noAutofit/>
          </a:bodyPr>
          <a:lstStyle>
            <a:lvl1pPr marL="457200" lvl="0" indent="-374650" algn="ctr">
              <a:spcBef>
                <a:spcPts val="0"/>
              </a:spcBef>
              <a:spcAft>
                <a:spcPts val="0"/>
              </a:spcAft>
              <a:buSzPts val="2300"/>
              <a:buChar char="●"/>
              <a:defRPr/>
            </a:lvl1pPr>
            <a:lvl2pPr marL="914400" lvl="1" indent="-342900" algn="ctr">
              <a:spcBef>
                <a:spcPts val="2000"/>
              </a:spcBef>
              <a:spcAft>
                <a:spcPts val="0"/>
              </a:spcAft>
              <a:buSzPts val="1800"/>
              <a:buChar char="○"/>
              <a:defRPr/>
            </a:lvl2pPr>
            <a:lvl3pPr marL="1371600" lvl="2" indent="-342900" algn="ctr">
              <a:spcBef>
                <a:spcPts val="2000"/>
              </a:spcBef>
              <a:spcAft>
                <a:spcPts val="0"/>
              </a:spcAft>
              <a:buSzPts val="1800"/>
              <a:buChar char="■"/>
              <a:defRPr/>
            </a:lvl3pPr>
            <a:lvl4pPr marL="1828800" lvl="3" indent="-342900" algn="ctr">
              <a:spcBef>
                <a:spcPts val="2000"/>
              </a:spcBef>
              <a:spcAft>
                <a:spcPts val="0"/>
              </a:spcAft>
              <a:buSzPts val="1800"/>
              <a:buChar char="●"/>
              <a:defRPr/>
            </a:lvl4pPr>
            <a:lvl5pPr marL="2286000" lvl="4" indent="-342900" algn="ctr">
              <a:spcBef>
                <a:spcPts val="2000"/>
              </a:spcBef>
              <a:spcAft>
                <a:spcPts val="0"/>
              </a:spcAft>
              <a:buSzPts val="1800"/>
              <a:buChar char="○"/>
              <a:defRPr/>
            </a:lvl5pPr>
            <a:lvl6pPr marL="2743200" lvl="5" indent="-342900" algn="ctr">
              <a:spcBef>
                <a:spcPts val="2000"/>
              </a:spcBef>
              <a:spcAft>
                <a:spcPts val="0"/>
              </a:spcAft>
              <a:buSzPts val="1800"/>
              <a:buChar char="■"/>
              <a:defRPr/>
            </a:lvl6pPr>
            <a:lvl7pPr marL="3200400" lvl="6" indent="-342900" algn="ctr">
              <a:spcBef>
                <a:spcPts val="2000"/>
              </a:spcBef>
              <a:spcAft>
                <a:spcPts val="0"/>
              </a:spcAft>
              <a:buSzPts val="1800"/>
              <a:buChar char="●"/>
              <a:defRPr/>
            </a:lvl7pPr>
            <a:lvl8pPr marL="3657600" lvl="7" indent="-342900" algn="ctr">
              <a:spcBef>
                <a:spcPts val="2000"/>
              </a:spcBef>
              <a:spcAft>
                <a:spcPts val="0"/>
              </a:spcAft>
              <a:buSzPts val="1800"/>
              <a:buChar char="○"/>
              <a:defRPr/>
            </a:lvl8pPr>
            <a:lvl9pPr marL="4114800" lvl="8" indent="-342900" algn="ctr">
              <a:spcBef>
                <a:spcPts val="2000"/>
              </a:spcBef>
              <a:spcAft>
                <a:spcPts val="2000"/>
              </a:spcAft>
              <a:buSzPts val="1800"/>
              <a:buChar char="■"/>
              <a:defRPr/>
            </a:lvl9pPr>
          </a:lstStyle>
          <a:p>
            <a:endParaRPr/>
          </a:p>
        </p:txBody>
      </p:sp>
      <p:sp>
        <p:nvSpPr>
          <p:cNvPr id="137" name="Google Shape;137;p35"/>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8"/>
        <p:cNvGrpSpPr/>
        <p:nvPr/>
      </p:nvGrpSpPr>
      <p:grpSpPr>
        <a:xfrm>
          <a:off x="0" y="0"/>
          <a:ext cx="0" cy="0"/>
          <a:chOff x="0" y="0"/>
          <a:chExt cx="0" cy="0"/>
        </a:xfrm>
      </p:grpSpPr>
      <p:sp>
        <p:nvSpPr>
          <p:cNvPr id="139" name="Google Shape;139;p36"/>
          <p:cNvSpPr txBox="1">
            <a:spLocks noGrp="1"/>
          </p:cNvSpPr>
          <p:nvPr>
            <p:ph type="sldNum" idx="12"/>
          </p:nvPr>
        </p:nvSpPr>
        <p:spPr>
          <a:xfrm>
            <a:off x="9906772" y="6854072"/>
            <a:ext cx="641700" cy="578400"/>
          </a:xfrm>
          <a:prstGeom prst="rect">
            <a:avLst/>
          </a:prstGeom>
        </p:spPr>
        <p:txBody>
          <a:bodyPr spcFirstLastPara="1" wrap="square" lIns="116050" tIns="116050" rIns="116050" bIns="11605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
  <p:cSld name="OBJECT_2">
    <p:bg>
      <p:bgPr>
        <a:solidFill>
          <a:srgbClr val="D9D9D9"/>
        </a:solidFill>
        <a:effectLst/>
      </p:bgPr>
    </p:bg>
    <p:spTree>
      <p:nvGrpSpPr>
        <p:cNvPr id="1" name="Shape 140"/>
        <p:cNvGrpSpPr/>
        <p:nvPr/>
      </p:nvGrpSpPr>
      <p:grpSpPr>
        <a:xfrm>
          <a:off x="0" y="0"/>
          <a:ext cx="0" cy="0"/>
          <a:chOff x="0" y="0"/>
          <a:chExt cx="0" cy="0"/>
        </a:xfrm>
      </p:grpSpPr>
      <p:sp>
        <p:nvSpPr>
          <p:cNvPr id="141" name="Google Shape;141;p37"/>
          <p:cNvSpPr txBox="1">
            <a:spLocks noGrp="1"/>
          </p:cNvSpPr>
          <p:nvPr>
            <p:ph type="title"/>
          </p:nvPr>
        </p:nvSpPr>
        <p:spPr>
          <a:xfrm>
            <a:off x="633114" y="-2"/>
            <a:ext cx="8524200" cy="814500"/>
          </a:xfrm>
          <a:prstGeom prst="rect">
            <a:avLst/>
          </a:prstGeom>
          <a:noFill/>
          <a:ln>
            <a:noFill/>
          </a:ln>
        </p:spPr>
        <p:txBody>
          <a:bodyPr spcFirstLastPara="1" wrap="square" lIns="116050" tIns="116050" rIns="116050" bIns="116050" anchor="ctr" anchorCtr="0">
            <a:noAutofit/>
          </a:bodyPr>
          <a:lstStyle>
            <a:lvl1pPr marR="0" lvl="0" algn="l" rtl="0">
              <a:lnSpc>
                <a:spcPct val="80000"/>
              </a:lnSpc>
              <a:spcBef>
                <a:spcPts val="0"/>
              </a:spcBef>
              <a:spcAft>
                <a:spcPts val="0"/>
              </a:spcAft>
              <a:buClr>
                <a:srgbClr val="666666"/>
              </a:buClr>
              <a:buSzPts val="3000"/>
              <a:buFont typeface="Century Gothic"/>
              <a:buNone/>
              <a:defRPr sz="3000" b="1" i="0" u="none" strike="noStrike" cap="none">
                <a:solidFill>
                  <a:srgbClr val="666666"/>
                </a:solidFill>
                <a:latin typeface="Century Gothic"/>
                <a:ea typeface="Century Gothic"/>
                <a:cs typeface="Century Gothic"/>
                <a:sym typeface="Century Gothic"/>
              </a:defRPr>
            </a:lvl1pPr>
            <a:lvl2pPr lvl="1" rtl="0">
              <a:spcBef>
                <a:spcPts val="0"/>
              </a:spcBef>
              <a:spcAft>
                <a:spcPts val="0"/>
              </a:spcAft>
              <a:buClr>
                <a:srgbClr val="666666"/>
              </a:buClr>
              <a:buSzPts val="3600"/>
              <a:buNone/>
              <a:defRPr sz="1800">
                <a:solidFill>
                  <a:srgbClr val="666666"/>
                </a:solidFill>
              </a:defRPr>
            </a:lvl2pPr>
            <a:lvl3pPr lvl="2" rtl="0">
              <a:spcBef>
                <a:spcPts val="0"/>
              </a:spcBef>
              <a:spcAft>
                <a:spcPts val="0"/>
              </a:spcAft>
              <a:buClr>
                <a:srgbClr val="666666"/>
              </a:buClr>
              <a:buSzPts val="3600"/>
              <a:buNone/>
              <a:defRPr sz="1800">
                <a:solidFill>
                  <a:srgbClr val="666666"/>
                </a:solidFill>
              </a:defRPr>
            </a:lvl3pPr>
            <a:lvl4pPr lvl="3" rtl="0">
              <a:spcBef>
                <a:spcPts val="0"/>
              </a:spcBef>
              <a:spcAft>
                <a:spcPts val="0"/>
              </a:spcAft>
              <a:buClr>
                <a:srgbClr val="666666"/>
              </a:buClr>
              <a:buSzPts val="3600"/>
              <a:buNone/>
              <a:defRPr sz="1800">
                <a:solidFill>
                  <a:srgbClr val="666666"/>
                </a:solidFill>
              </a:defRPr>
            </a:lvl4pPr>
            <a:lvl5pPr lvl="4" rtl="0">
              <a:spcBef>
                <a:spcPts val="0"/>
              </a:spcBef>
              <a:spcAft>
                <a:spcPts val="0"/>
              </a:spcAft>
              <a:buClr>
                <a:srgbClr val="666666"/>
              </a:buClr>
              <a:buSzPts val="3600"/>
              <a:buNone/>
              <a:defRPr sz="1800">
                <a:solidFill>
                  <a:srgbClr val="666666"/>
                </a:solidFill>
              </a:defRPr>
            </a:lvl5pPr>
            <a:lvl6pPr lvl="5" rtl="0">
              <a:spcBef>
                <a:spcPts val="0"/>
              </a:spcBef>
              <a:spcAft>
                <a:spcPts val="0"/>
              </a:spcAft>
              <a:buClr>
                <a:srgbClr val="666666"/>
              </a:buClr>
              <a:buSzPts val="3600"/>
              <a:buNone/>
              <a:defRPr sz="1800">
                <a:solidFill>
                  <a:srgbClr val="666666"/>
                </a:solidFill>
              </a:defRPr>
            </a:lvl6pPr>
            <a:lvl7pPr lvl="6" rtl="0">
              <a:spcBef>
                <a:spcPts val="0"/>
              </a:spcBef>
              <a:spcAft>
                <a:spcPts val="0"/>
              </a:spcAft>
              <a:buClr>
                <a:srgbClr val="666666"/>
              </a:buClr>
              <a:buSzPts val="3600"/>
              <a:buNone/>
              <a:defRPr sz="1800">
                <a:solidFill>
                  <a:srgbClr val="666666"/>
                </a:solidFill>
              </a:defRPr>
            </a:lvl7pPr>
            <a:lvl8pPr lvl="7" rtl="0">
              <a:spcBef>
                <a:spcPts val="0"/>
              </a:spcBef>
              <a:spcAft>
                <a:spcPts val="0"/>
              </a:spcAft>
              <a:buClr>
                <a:srgbClr val="666666"/>
              </a:buClr>
              <a:buSzPts val="3600"/>
              <a:buNone/>
              <a:defRPr sz="1800">
                <a:solidFill>
                  <a:srgbClr val="666666"/>
                </a:solidFill>
              </a:defRPr>
            </a:lvl8pPr>
            <a:lvl9pPr lvl="8" rtl="0">
              <a:spcBef>
                <a:spcPts val="0"/>
              </a:spcBef>
              <a:spcAft>
                <a:spcPts val="0"/>
              </a:spcAft>
              <a:buClr>
                <a:srgbClr val="666666"/>
              </a:buClr>
              <a:buSzPts val="3600"/>
              <a:buNone/>
              <a:defRPr sz="1800">
                <a:solidFill>
                  <a:srgbClr val="666666"/>
                </a:solidFill>
              </a:defRPr>
            </a:lvl9pPr>
          </a:lstStyle>
          <a:p>
            <a:endParaRPr/>
          </a:p>
        </p:txBody>
      </p:sp>
      <p:sp>
        <p:nvSpPr>
          <p:cNvPr id="142" name="Google Shape;142;p37"/>
          <p:cNvSpPr txBox="1">
            <a:spLocks noGrp="1"/>
          </p:cNvSpPr>
          <p:nvPr>
            <p:ph type="body" idx="1"/>
          </p:nvPr>
        </p:nvSpPr>
        <p:spPr>
          <a:xfrm>
            <a:off x="898126" y="964374"/>
            <a:ext cx="8205000" cy="5990700"/>
          </a:xfrm>
          <a:prstGeom prst="rect">
            <a:avLst/>
          </a:prstGeom>
          <a:noFill/>
          <a:ln>
            <a:noFill/>
          </a:ln>
        </p:spPr>
        <p:txBody>
          <a:bodyPr spcFirstLastPara="1" wrap="square" lIns="116050" tIns="116050" rIns="116050" bIns="116050" anchor="t" anchorCtr="0">
            <a:noAutofit/>
          </a:bodyPr>
          <a:lstStyle>
            <a:lvl1pPr marL="457200" marR="0" lvl="0" indent="-342900" algn="l" rtl="0">
              <a:lnSpc>
                <a:spcPct val="90000"/>
              </a:lnSpc>
              <a:spcBef>
                <a:spcPts val="1100"/>
              </a:spcBef>
              <a:spcAft>
                <a:spcPts val="0"/>
              </a:spcAft>
              <a:buClr>
                <a:schemeClr val="accent1"/>
              </a:buClr>
              <a:buSzPts val="1800"/>
              <a:buFont typeface="Questrial"/>
              <a:buChar char=" "/>
              <a:defRPr sz="1800" b="0" i="0" u="none" strike="noStrike" cap="none">
                <a:solidFill>
                  <a:schemeClr val="dk1"/>
                </a:solidFill>
                <a:latin typeface="Century Gothic"/>
                <a:ea typeface="Century Gothic"/>
                <a:cs typeface="Century Gothic"/>
                <a:sym typeface="Century Gothic"/>
              </a:defRPr>
            </a:lvl1pPr>
            <a:lvl2pPr marL="914400" marR="0" lvl="1" indent="-323850" algn="l" rtl="0">
              <a:lnSpc>
                <a:spcPct val="90000"/>
              </a:lnSpc>
              <a:spcBef>
                <a:spcPts val="300"/>
              </a:spcBef>
              <a:spcAft>
                <a:spcPts val="0"/>
              </a:spcAft>
              <a:buClr>
                <a:srgbClr val="1C4587"/>
              </a:buClr>
              <a:buSzPts val="1500"/>
              <a:buFont typeface="Noto Sans Symbols"/>
              <a:buChar char="•"/>
              <a:defRPr sz="15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90000"/>
              </a:lnSpc>
              <a:spcBef>
                <a:spcPts val="400"/>
              </a:spcBef>
              <a:spcAft>
                <a:spcPts val="0"/>
              </a:spcAft>
              <a:buClr>
                <a:srgbClr val="1C4587"/>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rgbClr val="1C4587"/>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90000"/>
              </a:lnSpc>
              <a:spcBef>
                <a:spcPts val="400"/>
              </a:spcBef>
              <a:spcAft>
                <a:spcPts val="0"/>
              </a:spcAft>
              <a:buClr>
                <a:srgbClr val="1C4587"/>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rgbClr val="1C4587"/>
              </a:buClr>
              <a:buSzPts val="1400"/>
              <a:buFont typeface="Noto Sans Symbols"/>
              <a:buChar char="•"/>
              <a:defRPr sz="1400" b="0" i="0" u="none" strike="noStrike" cap="none">
                <a:solidFill>
                  <a:schemeClr val="dk1"/>
                </a:solidFill>
                <a:latin typeface="Questrial"/>
                <a:ea typeface="Questrial"/>
                <a:cs typeface="Questrial"/>
                <a:sym typeface="Questrial"/>
              </a:defRPr>
            </a:lvl6pPr>
            <a:lvl7pPr marL="3200400" marR="0" lvl="6" indent="-317500" algn="l" rtl="0">
              <a:lnSpc>
                <a:spcPct val="90000"/>
              </a:lnSpc>
              <a:spcBef>
                <a:spcPts val="400"/>
              </a:spcBef>
              <a:spcAft>
                <a:spcPts val="0"/>
              </a:spcAft>
              <a:buClr>
                <a:srgbClr val="1C4587"/>
              </a:buClr>
              <a:buSzPts val="1400"/>
              <a:buFont typeface="Noto Sans Symbols"/>
              <a:buChar char="•"/>
              <a:defRPr sz="1400" b="0" i="0" u="none" strike="noStrike" cap="none">
                <a:solidFill>
                  <a:schemeClr val="dk1"/>
                </a:solidFill>
                <a:latin typeface="Questrial"/>
                <a:ea typeface="Questrial"/>
                <a:cs typeface="Questrial"/>
                <a:sym typeface="Questrial"/>
              </a:defRPr>
            </a:lvl7pPr>
            <a:lvl8pPr marL="3657600" marR="0" lvl="7" indent="-317500" algn="l" rtl="0">
              <a:lnSpc>
                <a:spcPct val="90000"/>
              </a:lnSpc>
              <a:spcBef>
                <a:spcPts val="400"/>
              </a:spcBef>
              <a:spcAft>
                <a:spcPts val="0"/>
              </a:spcAft>
              <a:buClr>
                <a:srgbClr val="1C4587"/>
              </a:buClr>
              <a:buSzPts val="1400"/>
              <a:buFont typeface="Noto Sans Symbols"/>
              <a:buChar char="•"/>
              <a:defRPr sz="1400" b="0" i="0" u="none" strike="noStrike" cap="none">
                <a:solidFill>
                  <a:schemeClr val="dk1"/>
                </a:solidFill>
                <a:latin typeface="Questrial"/>
                <a:ea typeface="Questrial"/>
                <a:cs typeface="Questrial"/>
                <a:sym typeface="Questrial"/>
              </a:defRPr>
            </a:lvl8pPr>
            <a:lvl9pPr marL="4114800" marR="0" lvl="8" indent="-317500" algn="l" rtl="0">
              <a:lnSpc>
                <a:spcPct val="90000"/>
              </a:lnSpc>
              <a:spcBef>
                <a:spcPts val="400"/>
              </a:spcBef>
              <a:spcAft>
                <a:spcPts val="400"/>
              </a:spcAft>
              <a:buClr>
                <a:srgbClr val="1C4587"/>
              </a:buClr>
              <a:buSzPts val="1400"/>
              <a:buFont typeface="Noto Sans Symbols"/>
              <a:buChar char="•"/>
              <a:defRPr sz="1400" b="0" i="0" u="none" strike="noStrike" cap="none">
                <a:solidFill>
                  <a:schemeClr val="dk1"/>
                </a:solidFill>
                <a:latin typeface="Questrial"/>
                <a:ea typeface="Questrial"/>
                <a:cs typeface="Questrial"/>
                <a:sym typeface="Questrial"/>
              </a:defRPr>
            </a:lvl9pPr>
          </a:lstStyle>
          <a:p>
            <a:endParaRPr/>
          </a:p>
        </p:txBody>
      </p:sp>
      <p:grpSp>
        <p:nvGrpSpPr>
          <p:cNvPr id="143" name="Google Shape;143;p37"/>
          <p:cNvGrpSpPr/>
          <p:nvPr/>
        </p:nvGrpSpPr>
        <p:grpSpPr>
          <a:xfrm>
            <a:off x="0" y="0"/>
            <a:ext cx="10692079" cy="7559917"/>
            <a:chOff x="0" y="0"/>
            <a:chExt cx="9143999" cy="5143500"/>
          </a:xfrm>
        </p:grpSpPr>
        <p:pic>
          <p:nvPicPr>
            <p:cNvPr id="144" name="Google Shape;144;p37"/>
            <p:cNvPicPr preferRelativeResize="0"/>
            <p:nvPr/>
          </p:nvPicPr>
          <p:blipFill rotWithShape="1">
            <a:blip r:embed="rId2">
              <a:alphaModFix/>
            </a:blip>
            <a:srcRect r="94852"/>
            <a:stretch/>
          </p:blipFill>
          <p:spPr>
            <a:xfrm>
              <a:off x="11975" y="0"/>
              <a:ext cx="470725" cy="5143500"/>
            </a:xfrm>
            <a:prstGeom prst="rect">
              <a:avLst/>
            </a:prstGeom>
            <a:noFill/>
            <a:ln>
              <a:noFill/>
            </a:ln>
          </p:spPr>
        </p:pic>
        <p:pic>
          <p:nvPicPr>
            <p:cNvPr id="145" name="Google Shape;145;p37"/>
            <p:cNvPicPr preferRelativeResize="0"/>
            <p:nvPr/>
          </p:nvPicPr>
          <p:blipFill rotWithShape="1">
            <a:blip r:embed="rId2">
              <a:alphaModFix/>
            </a:blip>
            <a:srcRect t="91285"/>
            <a:stretch/>
          </p:blipFill>
          <p:spPr>
            <a:xfrm>
              <a:off x="0" y="4695275"/>
              <a:ext cx="9143999" cy="448225"/>
            </a:xfrm>
            <a:prstGeom prst="rect">
              <a:avLst/>
            </a:prstGeom>
            <a:noFill/>
            <a:ln>
              <a:noFill/>
            </a:ln>
          </p:spPr>
        </p:pic>
        <p:sp>
          <p:nvSpPr>
            <p:cNvPr id="146" name="Google Shape;146;p37"/>
            <p:cNvSpPr txBox="1"/>
            <p:nvPr/>
          </p:nvSpPr>
          <p:spPr>
            <a:xfrm rot="-5400000">
              <a:off x="-1587300" y="2997300"/>
              <a:ext cx="3657300" cy="482700"/>
            </a:xfrm>
            <a:prstGeom prst="rect">
              <a:avLst/>
            </a:prstGeom>
            <a:noFill/>
            <a:ln>
              <a:noFill/>
            </a:ln>
          </p:spPr>
          <p:txBody>
            <a:bodyPr spcFirstLastPara="1" wrap="square" lIns="87050" tIns="43500" rIns="87050" bIns="43500" anchor="t" anchorCtr="0">
              <a:noAutofit/>
            </a:bodyPr>
            <a:lstStyle/>
            <a:p>
              <a:pPr marL="0" lvl="0" indent="0" algn="ctr" rtl="0">
                <a:spcBef>
                  <a:spcPts val="0"/>
                </a:spcBef>
                <a:spcAft>
                  <a:spcPts val="0"/>
                </a:spcAft>
                <a:buNone/>
              </a:pPr>
              <a:r>
                <a:rPr lang="en" sz="3000" b="1">
                  <a:solidFill>
                    <a:srgbClr val="666666"/>
                  </a:solidFill>
                  <a:latin typeface="Century Gothic"/>
                  <a:ea typeface="Century Gothic"/>
                  <a:cs typeface="Century Gothic"/>
                  <a:sym typeface="Century Gothic"/>
                </a:rPr>
                <a:t>WJEC Engineering L1&amp;2</a:t>
              </a:r>
              <a:endParaRPr sz="3000" b="1">
                <a:solidFill>
                  <a:srgbClr val="666666"/>
                </a:solidFill>
                <a:latin typeface="Century Gothic"/>
                <a:ea typeface="Century Gothic"/>
                <a:cs typeface="Century Gothic"/>
                <a:sym typeface="Century Gothic"/>
              </a:endParaRPr>
            </a:p>
            <a:p>
              <a:pPr marL="0" marR="0" lvl="0" indent="0" algn="ctr" rtl="0">
                <a:spcBef>
                  <a:spcPts val="0"/>
                </a:spcBef>
                <a:spcAft>
                  <a:spcPts val="0"/>
                </a:spcAft>
                <a:buNone/>
              </a:pPr>
              <a:endParaRPr sz="2000">
                <a:solidFill>
                  <a:srgbClr val="FFFFFF"/>
                </a:solidFill>
                <a:latin typeface="Alfa Slab One"/>
                <a:ea typeface="Alfa Slab One"/>
                <a:cs typeface="Alfa Slab One"/>
                <a:sym typeface="Alfa Slab One"/>
              </a:endParaRPr>
            </a:p>
          </p:txBody>
        </p:sp>
      </p:grpSp>
      <p:sp>
        <p:nvSpPr>
          <p:cNvPr id="147" name="Google Shape;147;p37"/>
          <p:cNvSpPr txBox="1">
            <a:spLocks noGrp="1"/>
          </p:cNvSpPr>
          <p:nvPr>
            <p:ph type="sldNum" idx="12"/>
          </p:nvPr>
        </p:nvSpPr>
        <p:spPr>
          <a:xfrm>
            <a:off x="10005373" y="6981408"/>
            <a:ext cx="641700" cy="578700"/>
          </a:xfrm>
          <a:prstGeom prst="rect">
            <a:avLst/>
          </a:prstGeom>
        </p:spPr>
        <p:txBody>
          <a:bodyPr spcFirstLastPara="1" wrap="square" lIns="116050" tIns="116050" rIns="116050" bIns="116050" anchor="t" anchorCtr="0">
            <a:noAutofit/>
          </a:bodyPr>
          <a:lstStyle>
            <a:lvl1pPr lvl="0" rtl="0">
              <a:buNone/>
              <a:defRPr>
                <a:solidFill>
                  <a:schemeClr val="dk1"/>
                </a:solidFill>
                <a:latin typeface="Century Gothic"/>
                <a:ea typeface="Century Gothic"/>
                <a:cs typeface="Century Gothic"/>
                <a:sym typeface="Century Gothic"/>
              </a:defRPr>
            </a:lvl1pPr>
            <a:lvl2pPr lvl="1" rtl="0">
              <a:buNone/>
              <a:defRPr>
                <a:solidFill>
                  <a:schemeClr val="dk1"/>
                </a:solidFill>
                <a:latin typeface="Century Gothic"/>
                <a:ea typeface="Century Gothic"/>
                <a:cs typeface="Century Gothic"/>
                <a:sym typeface="Century Gothic"/>
              </a:defRPr>
            </a:lvl2pPr>
            <a:lvl3pPr lvl="2" rtl="0">
              <a:buNone/>
              <a:defRPr>
                <a:solidFill>
                  <a:schemeClr val="dk1"/>
                </a:solidFill>
                <a:latin typeface="Century Gothic"/>
                <a:ea typeface="Century Gothic"/>
                <a:cs typeface="Century Gothic"/>
                <a:sym typeface="Century Gothic"/>
              </a:defRPr>
            </a:lvl3pPr>
            <a:lvl4pPr lvl="3" rtl="0">
              <a:buNone/>
              <a:defRPr>
                <a:solidFill>
                  <a:schemeClr val="dk1"/>
                </a:solidFill>
                <a:latin typeface="Century Gothic"/>
                <a:ea typeface="Century Gothic"/>
                <a:cs typeface="Century Gothic"/>
                <a:sym typeface="Century Gothic"/>
              </a:defRPr>
            </a:lvl4pPr>
            <a:lvl5pPr lvl="4" rtl="0">
              <a:buNone/>
              <a:defRPr>
                <a:solidFill>
                  <a:schemeClr val="dk1"/>
                </a:solidFill>
                <a:latin typeface="Century Gothic"/>
                <a:ea typeface="Century Gothic"/>
                <a:cs typeface="Century Gothic"/>
                <a:sym typeface="Century Gothic"/>
              </a:defRPr>
            </a:lvl5pPr>
            <a:lvl6pPr lvl="5" rtl="0">
              <a:buNone/>
              <a:defRPr>
                <a:solidFill>
                  <a:schemeClr val="dk1"/>
                </a:solidFill>
                <a:latin typeface="Century Gothic"/>
                <a:ea typeface="Century Gothic"/>
                <a:cs typeface="Century Gothic"/>
                <a:sym typeface="Century Gothic"/>
              </a:defRPr>
            </a:lvl6pPr>
            <a:lvl7pPr lvl="6" rtl="0">
              <a:buNone/>
              <a:defRPr>
                <a:solidFill>
                  <a:schemeClr val="dk1"/>
                </a:solidFill>
                <a:latin typeface="Century Gothic"/>
                <a:ea typeface="Century Gothic"/>
                <a:cs typeface="Century Gothic"/>
                <a:sym typeface="Century Gothic"/>
              </a:defRPr>
            </a:lvl7pPr>
            <a:lvl8pPr lvl="7" rtl="0">
              <a:buNone/>
              <a:defRPr>
                <a:solidFill>
                  <a:schemeClr val="dk1"/>
                </a:solidFill>
                <a:latin typeface="Century Gothic"/>
                <a:ea typeface="Century Gothic"/>
                <a:cs typeface="Century Gothic"/>
                <a:sym typeface="Century Gothic"/>
              </a:defRPr>
            </a:lvl8pPr>
            <a:lvl9pPr lvl="8" rtl="0">
              <a:buNone/>
              <a:defRPr>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2" name="Google Shape;22;p5"/>
          <p:cNvSpPr txBox="1">
            <a:spLocks noGrp="1"/>
          </p:cNvSpPr>
          <p:nvPr>
            <p:ph type="body" idx="1"/>
          </p:nvPr>
        </p:nvSpPr>
        <p:spPr>
          <a:xfrm>
            <a:off x="364468"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3" name="Google Shape;23;p5"/>
          <p:cNvSpPr txBox="1">
            <a:spLocks noGrp="1"/>
          </p:cNvSpPr>
          <p:nvPr>
            <p:ph type="body" idx="2"/>
          </p:nvPr>
        </p:nvSpPr>
        <p:spPr>
          <a:xfrm>
            <a:off x="5650483" y="1693927"/>
            <a:ext cx="4677000" cy="5021400"/>
          </a:xfrm>
          <a:prstGeom prst="rect">
            <a:avLst/>
          </a:prstGeom>
        </p:spPr>
        <p:txBody>
          <a:bodyPr spcFirstLastPara="1" wrap="square" lIns="116050" tIns="116050" rIns="116050" bIns="116050" anchor="t" anchorCtr="0">
            <a:normAutofit/>
          </a:bodyPr>
          <a:lstStyle>
            <a:lvl1pPr marL="457200" lvl="0" indent="-342900">
              <a:spcBef>
                <a:spcPts val="0"/>
              </a:spcBef>
              <a:spcAft>
                <a:spcPts val="0"/>
              </a:spcAft>
              <a:buSzPts val="1800"/>
              <a:buChar char="●"/>
              <a:defRPr sz="18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4" name="Google Shape;24;p5"/>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64468" y="654105"/>
            <a:ext cx="9963000" cy="841800"/>
          </a:xfrm>
          <a:prstGeom prst="rect">
            <a:avLst/>
          </a:prstGeom>
        </p:spPr>
        <p:txBody>
          <a:bodyPr spcFirstLastPara="1" wrap="square" lIns="116050" tIns="116050" rIns="116050" bIns="116050"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7" name="Google Shape;27;p6"/>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64468" y="816630"/>
            <a:ext cx="3283500" cy="1110600"/>
          </a:xfrm>
          <a:prstGeom prst="rect">
            <a:avLst/>
          </a:prstGeom>
        </p:spPr>
        <p:txBody>
          <a:bodyPr spcFirstLastPara="1" wrap="square" lIns="116050" tIns="116050" rIns="116050" bIns="116050"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64468" y="2042457"/>
            <a:ext cx="3283500" cy="4673100"/>
          </a:xfrm>
          <a:prstGeom prst="rect">
            <a:avLst/>
          </a:prstGeom>
        </p:spPr>
        <p:txBody>
          <a:bodyPr spcFirstLastPara="1" wrap="square" lIns="116050" tIns="116050" rIns="116050" bIns="116050"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1" name="Google Shape;31;p7"/>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73245" y="661638"/>
            <a:ext cx="7445700" cy="6012600"/>
          </a:xfrm>
          <a:prstGeom prst="rect">
            <a:avLst/>
          </a:prstGeom>
        </p:spPr>
        <p:txBody>
          <a:bodyPr spcFirstLastPara="1" wrap="square" lIns="116050" tIns="116050" rIns="116050" bIns="116050" anchor="ctr" anchorCtr="0">
            <a:normAutofit/>
          </a:bodyPr>
          <a:lstStyle>
            <a:lvl1pPr lvl="0">
              <a:spcBef>
                <a:spcPts val="0"/>
              </a:spcBef>
              <a:spcAft>
                <a:spcPts val="0"/>
              </a:spcAft>
              <a:buSzPts val="6100"/>
              <a:buNone/>
              <a:defRPr sz="6100"/>
            </a:lvl1pPr>
            <a:lvl2pPr lvl="1">
              <a:spcBef>
                <a:spcPts val="0"/>
              </a:spcBef>
              <a:spcAft>
                <a:spcPts val="0"/>
              </a:spcAft>
              <a:buSzPts val="6100"/>
              <a:buNone/>
              <a:defRPr sz="6100"/>
            </a:lvl2pPr>
            <a:lvl3pPr lvl="2">
              <a:spcBef>
                <a:spcPts val="0"/>
              </a:spcBef>
              <a:spcAft>
                <a:spcPts val="0"/>
              </a:spcAft>
              <a:buSzPts val="6100"/>
              <a:buNone/>
              <a:defRPr sz="6100"/>
            </a:lvl3pPr>
            <a:lvl4pPr lvl="3">
              <a:spcBef>
                <a:spcPts val="0"/>
              </a:spcBef>
              <a:spcAft>
                <a:spcPts val="0"/>
              </a:spcAft>
              <a:buSzPts val="6100"/>
              <a:buNone/>
              <a:defRPr sz="6100"/>
            </a:lvl4pPr>
            <a:lvl5pPr lvl="4">
              <a:spcBef>
                <a:spcPts val="0"/>
              </a:spcBef>
              <a:spcAft>
                <a:spcPts val="0"/>
              </a:spcAft>
              <a:buSzPts val="6100"/>
              <a:buNone/>
              <a:defRPr sz="6100"/>
            </a:lvl5pPr>
            <a:lvl6pPr lvl="5">
              <a:spcBef>
                <a:spcPts val="0"/>
              </a:spcBef>
              <a:spcAft>
                <a:spcPts val="0"/>
              </a:spcAft>
              <a:buSzPts val="6100"/>
              <a:buNone/>
              <a:defRPr sz="6100"/>
            </a:lvl6pPr>
            <a:lvl7pPr lvl="6">
              <a:spcBef>
                <a:spcPts val="0"/>
              </a:spcBef>
              <a:spcAft>
                <a:spcPts val="0"/>
              </a:spcAft>
              <a:buSzPts val="6100"/>
              <a:buNone/>
              <a:defRPr sz="6100"/>
            </a:lvl7pPr>
            <a:lvl8pPr lvl="7">
              <a:spcBef>
                <a:spcPts val="0"/>
              </a:spcBef>
              <a:spcAft>
                <a:spcPts val="0"/>
              </a:spcAft>
              <a:buSzPts val="6100"/>
              <a:buNone/>
              <a:defRPr sz="6100"/>
            </a:lvl8pPr>
            <a:lvl9pPr lvl="8">
              <a:spcBef>
                <a:spcPts val="0"/>
              </a:spcBef>
              <a:spcAft>
                <a:spcPts val="0"/>
              </a:spcAft>
              <a:buSzPts val="6100"/>
              <a:buNone/>
              <a:defRPr sz="6100"/>
            </a:lvl9pPr>
          </a:lstStyle>
          <a:p>
            <a:endParaRPr/>
          </a:p>
        </p:txBody>
      </p:sp>
      <p:sp>
        <p:nvSpPr>
          <p:cNvPr id="34" name="Google Shape;34;p8"/>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346000" y="-184"/>
            <a:ext cx="5346000" cy="7560000"/>
          </a:xfrm>
          <a:prstGeom prst="rect">
            <a:avLst/>
          </a:prstGeom>
          <a:solidFill>
            <a:schemeClr val="lt2"/>
          </a:solidFill>
          <a:ln>
            <a:noFill/>
          </a:ln>
        </p:spPr>
        <p:txBody>
          <a:bodyPr spcFirstLastPara="1" wrap="square" lIns="116050" tIns="116050" rIns="116050" bIns="1160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310447" y="1812541"/>
            <a:ext cx="4730100" cy="2178600"/>
          </a:xfrm>
          <a:prstGeom prst="rect">
            <a:avLst/>
          </a:prstGeom>
        </p:spPr>
        <p:txBody>
          <a:bodyPr spcFirstLastPara="1" wrap="square" lIns="116050" tIns="116050" rIns="116050" bIns="116050" anchor="b" anchorCtr="0">
            <a:normAutofit/>
          </a:bodyPr>
          <a:lstStyle>
            <a:lvl1pPr lvl="0" algn="ctr">
              <a:spcBef>
                <a:spcPts val="0"/>
              </a:spcBef>
              <a:spcAft>
                <a:spcPts val="0"/>
              </a:spcAft>
              <a:buSzPts val="5300"/>
              <a:buNone/>
              <a:defRPr sz="5300"/>
            </a:lvl1pPr>
            <a:lvl2pPr lvl="1" algn="ctr">
              <a:spcBef>
                <a:spcPts val="0"/>
              </a:spcBef>
              <a:spcAft>
                <a:spcPts val="0"/>
              </a:spcAft>
              <a:buSzPts val="5300"/>
              <a:buNone/>
              <a:defRPr sz="5300"/>
            </a:lvl2pPr>
            <a:lvl3pPr lvl="2" algn="ctr">
              <a:spcBef>
                <a:spcPts val="0"/>
              </a:spcBef>
              <a:spcAft>
                <a:spcPts val="0"/>
              </a:spcAft>
              <a:buSzPts val="5300"/>
              <a:buNone/>
              <a:defRPr sz="5300"/>
            </a:lvl3pPr>
            <a:lvl4pPr lvl="3" algn="ctr">
              <a:spcBef>
                <a:spcPts val="0"/>
              </a:spcBef>
              <a:spcAft>
                <a:spcPts val="0"/>
              </a:spcAft>
              <a:buSzPts val="5300"/>
              <a:buNone/>
              <a:defRPr sz="5300"/>
            </a:lvl4pPr>
            <a:lvl5pPr lvl="4" algn="ctr">
              <a:spcBef>
                <a:spcPts val="0"/>
              </a:spcBef>
              <a:spcAft>
                <a:spcPts val="0"/>
              </a:spcAft>
              <a:buSzPts val="5300"/>
              <a:buNone/>
              <a:defRPr sz="5300"/>
            </a:lvl5pPr>
            <a:lvl6pPr lvl="5" algn="ctr">
              <a:spcBef>
                <a:spcPts val="0"/>
              </a:spcBef>
              <a:spcAft>
                <a:spcPts val="0"/>
              </a:spcAft>
              <a:buSzPts val="5300"/>
              <a:buNone/>
              <a:defRPr sz="5300"/>
            </a:lvl6pPr>
            <a:lvl7pPr lvl="6" algn="ctr">
              <a:spcBef>
                <a:spcPts val="0"/>
              </a:spcBef>
              <a:spcAft>
                <a:spcPts val="0"/>
              </a:spcAft>
              <a:buSzPts val="5300"/>
              <a:buNone/>
              <a:defRPr sz="5300"/>
            </a:lvl7pPr>
            <a:lvl8pPr lvl="7" algn="ctr">
              <a:spcBef>
                <a:spcPts val="0"/>
              </a:spcBef>
              <a:spcAft>
                <a:spcPts val="0"/>
              </a:spcAft>
              <a:buSzPts val="5300"/>
              <a:buNone/>
              <a:defRPr sz="5300"/>
            </a:lvl8pPr>
            <a:lvl9pPr lvl="8" algn="ctr">
              <a:spcBef>
                <a:spcPts val="0"/>
              </a:spcBef>
              <a:spcAft>
                <a:spcPts val="0"/>
              </a:spcAft>
              <a:buSzPts val="5300"/>
              <a:buNone/>
              <a:defRPr sz="5300"/>
            </a:lvl9pPr>
          </a:lstStyle>
          <a:p>
            <a:endParaRPr/>
          </a:p>
        </p:txBody>
      </p:sp>
      <p:sp>
        <p:nvSpPr>
          <p:cNvPr id="38" name="Google Shape;38;p9"/>
          <p:cNvSpPr txBox="1">
            <a:spLocks noGrp="1"/>
          </p:cNvSpPr>
          <p:nvPr>
            <p:ph type="subTitle" idx="1"/>
          </p:nvPr>
        </p:nvSpPr>
        <p:spPr>
          <a:xfrm>
            <a:off x="310447" y="4120005"/>
            <a:ext cx="4730100" cy="1815300"/>
          </a:xfrm>
          <a:prstGeom prst="rect">
            <a:avLst/>
          </a:prstGeom>
        </p:spPr>
        <p:txBody>
          <a:bodyPr spcFirstLastPara="1" wrap="square" lIns="116050" tIns="116050" rIns="116050" bIns="116050" anchor="t" anchorCtr="0">
            <a:normAutofit/>
          </a:bodyPr>
          <a:lstStyle>
            <a:lvl1pPr lvl="0" algn="ctr">
              <a:lnSpc>
                <a:spcPct val="100000"/>
              </a:lnSpc>
              <a:spcBef>
                <a:spcPts val="0"/>
              </a:spcBef>
              <a:spcAft>
                <a:spcPts val="0"/>
              </a:spcAft>
              <a:buSzPts val="2700"/>
              <a:buNone/>
              <a:defRPr sz="2700"/>
            </a:lvl1pPr>
            <a:lvl2pPr lvl="1" algn="ctr">
              <a:lnSpc>
                <a:spcPct val="100000"/>
              </a:lnSpc>
              <a:spcBef>
                <a:spcPts val="0"/>
              </a:spcBef>
              <a:spcAft>
                <a:spcPts val="0"/>
              </a:spcAft>
              <a:buSzPts val="2700"/>
              <a:buNone/>
              <a:defRPr sz="2700"/>
            </a:lvl2pPr>
            <a:lvl3pPr lvl="2" algn="ctr">
              <a:lnSpc>
                <a:spcPct val="100000"/>
              </a:lnSpc>
              <a:spcBef>
                <a:spcPts val="0"/>
              </a:spcBef>
              <a:spcAft>
                <a:spcPts val="0"/>
              </a:spcAft>
              <a:buSzPts val="2700"/>
              <a:buNone/>
              <a:defRPr sz="2700"/>
            </a:lvl3pPr>
            <a:lvl4pPr lvl="3" algn="ctr">
              <a:lnSpc>
                <a:spcPct val="100000"/>
              </a:lnSpc>
              <a:spcBef>
                <a:spcPts val="0"/>
              </a:spcBef>
              <a:spcAft>
                <a:spcPts val="0"/>
              </a:spcAft>
              <a:buSzPts val="2700"/>
              <a:buNone/>
              <a:defRPr sz="2700"/>
            </a:lvl4pPr>
            <a:lvl5pPr lvl="4" algn="ctr">
              <a:lnSpc>
                <a:spcPct val="100000"/>
              </a:lnSpc>
              <a:spcBef>
                <a:spcPts val="0"/>
              </a:spcBef>
              <a:spcAft>
                <a:spcPts val="0"/>
              </a:spcAft>
              <a:buSzPts val="2700"/>
              <a:buNone/>
              <a:defRPr sz="2700"/>
            </a:lvl5pPr>
            <a:lvl6pPr lvl="5" algn="ctr">
              <a:lnSpc>
                <a:spcPct val="100000"/>
              </a:lnSpc>
              <a:spcBef>
                <a:spcPts val="0"/>
              </a:spcBef>
              <a:spcAft>
                <a:spcPts val="0"/>
              </a:spcAft>
              <a:buSzPts val="2700"/>
              <a:buNone/>
              <a:defRPr sz="2700"/>
            </a:lvl6pPr>
            <a:lvl7pPr lvl="6" algn="ctr">
              <a:lnSpc>
                <a:spcPct val="100000"/>
              </a:lnSpc>
              <a:spcBef>
                <a:spcPts val="0"/>
              </a:spcBef>
              <a:spcAft>
                <a:spcPts val="0"/>
              </a:spcAft>
              <a:buSzPts val="2700"/>
              <a:buNone/>
              <a:defRPr sz="2700"/>
            </a:lvl7pPr>
            <a:lvl8pPr lvl="7" algn="ctr">
              <a:lnSpc>
                <a:spcPct val="100000"/>
              </a:lnSpc>
              <a:spcBef>
                <a:spcPts val="0"/>
              </a:spcBef>
              <a:spcAft>
                <a:spcPts val="0"/>
              </a:spcAft>
              <a:buSzPts val="2700"/>
              <a:buNone/>
              <a:defRPr sz="2700"/>
            </a:lvl8pPr>
            <a:lvl9pPr lvl="8" algn="ctr">
              <a:lnSpc>
                <a:spcPct val="100000"/>
              </a:lnSpc>
              <a:spcBef>
                <a:spcPts val="0"/>
              </a:spcBef>
              <a:spcAft>
                <a:spcPts val="0"/>
              </a:spcAft>
              <a:buSzPts val="2700"/>
              <a:buNone/>
              <a:defRPr sz="2700"/>
            </a:lvl9pPr>
          </a:lstStyle>
          <a:p>
            <a:endParaRPr/>
          </a:p>
        </p:txBody>
      </p:sp>
      <p:sp>
        <p:nvSpPr>
          <p:cNvPr id="39" name="Google Shape;39;p9"/>
          <p:cNvSpPr txBox="1">
            <a:spLocks noGrp="1"/>
          </p:cNvSpPr>
          <p:nvPr>
            <p:ph type="body" idx="2"/>
          </p:nvPr>
        </p:nvSpPr>
        <p:spPr>
          <a:xfrm>
            <a:off x="5775715" y="1064257"/>
            <a:ext cx="4486500" cy="5431200"/>
          </a:xfrm>
          <a:prstGeom prst="rect">
            <a:avLst/>
          </a:prstGeom>
        </p:spPr>
        <p:txBody>
          <a:bodyPr spcFirstLastPara="1" wrap="square" lIns="116050" tIns="116050" rIns="116050" bIns="116050" anchor="ctr" anchorCtr="0">
            <a:normAutofit/>
          </a:bodyPr>
          <a:lstStyle>
            <a:lvl1pPr marL="457200" lvl="0" indent="-374650">
              <a:spcBef>
                <a:spcPts val="0"/>
              </a:spcBef>
              <a:spcAft>
                <a:spcPts val="0"/>
              </a:spcAft>
              <a:buSzPts val="2300"/>
              <a:buChar char="●"/>
              <a:defRPr/>
            </a:lvl1pPr>
            <a:lvl2pPr marL="914400" lvl="1" indent="-342900">
              <a:spcBef>
                <a:spcPts val="0"/>
              </a:spcBef>
              <a:spcAft>
                <a:spcPts val="0"/>
              </a:spcAft>
              <a:buSzPts val="1800"/>
              <a:buChar char="○"/>
              <a:defRPr/>
            </a:lvl2pPr>
            <a:lvl3pPr marL="1371600" lvl="2" indent="-342900">
              <a:spcBef>
                <a:spcPts val="0"/>
              </a:spcBef>
              <a:spcAft>
                <a:spcPts val="0"/>
              </a:spcAft>
              <a:buSzPts val="1800"/>
              <a:buChar char="■"/>
              <a:defRPr/>
            </a:lvl3pPr>
            <a:lvl4pPr marL="1828800" lvl="3" indent="-342900">
              <a:spcBef>
                <a:spcPts val="0"/>
              </a:spcBef>
              <a:spcAft>
                <a:spcPts val="0"/>
              </a:spcAft>
              <a:buSzPts val="18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40" name="Google Shape;40;p9"/>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64468" y="6218168"/>
            <a:ext cx="7014300" cy="889500"/>
          </a:xfrm>
          <a:prstGeom prst="rect">
            <a:avLst/>
          </a:prstGeom>
        </p:spPr>
        <p:txBody>
          <a:bodyPr spcFirstLastPara="1" wrap="square" lIns="116050" tIns="116050" rIns="116050" bIns="116050" anchor="ctr" anchorCtr="0">
            <a:normAutofit/>
          </a:bodyPr>
          <a:lstStyle>
            <a:lvl1pPr marL="457200" lvl="0" indent="-228600">
              <a:lnSpc>
                <a:spcPct val="100000"/>
              </a:lnSpc>
              <a:spcBef>
                <a:spcPts val="0"/>
              </a:spcBef>
              <a:spcAft>
                <a:spcPts val="0"/>
              </a:spcAft>
              <a:buSzPts val="2300"/>
              <a:buNone/>
              <a:defRPr/>
            </a:lvl1pPr>
          </a:lstStyle>
          <a:p>
            <a:endParaRPr/>
          </a:p>
        </p:txBody>
      </p:sp>
      <p:sp>
        <p:nvSpPr>
          <p:cNvPr id="43" name="Google Shape;43;p10"/>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64468" y="654105"/>
            <a:ext cx="9963000" cy="841800"/>
          </a:xfrm>
          <a:prstGeom prst="rect">
            <a:avLst/>
          </a:prstGeom>
          <a:noFill/>
          <a:ln>
            <a:noFill/>
          </a:ln>
        </p:spPr>
        <p:txBody>
          <a:bodyPr spcFirstLastPara="1" wrap="square" lIns="116050" tIns="116050" rIns="116050" bIns="116050" anchor="t" anchorCtr="0">
            <a:norm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7" name="Google Shape;7;p1"/>
          <p:cNvSpPr txBox="1">
            <a:spLocks noGrp="1"/>
          </p:cNvSpPr>
          <p:nvPr>
            <p:ph type="body" idx="1"/>
          </p:nvPr>
        </p:nvSpPr>
        <p:spPr>
          <a:xfrm>
            <a:off x="364468" y="1693927"/>
            <a:ext cx="9963000" cy="5021400"/>
          </a:xfrm>
          <a:prstGeom prst="rect">
            <a:avLst/>
          </a:prstGeom>
          <a:noFill/>
          <a:ln>
            <a:noFill/>
          </a:ln>
        </p:spPr>
        <p:txBody>
          <a:bodyPr spcFirstLastPara="1" wrap="square" lIns="116050" tIns="116050" rIns="116050" bIns="116050" anchor="t" anchorCtr="0">
            <a:norm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0"/>
              </a:spcBef>
              <a:spcAft>
                <a:spcPts val="0"/>
              </a:spcAft>
              <a:buClr>
                <a:schemeClr val="dk2"/>
              </a:buClr>
              <a:buSzPts val="1800"/>
              <a:buChar char="○"/>
              <a:defRPr sz="1800">
                <a:solidFill>
                  <a:schemeClr val="dk2"/>
                </a:solidFill>
              </a:defRPr>
            </a:lvl2pPr>
            <a:lvl3pPr marL="1371600" lvl="2" indent="-342900">
              <a:lnSpc>
                <a:spcPct val="115000"/>
              </a:lnSpc>
              <a:spcBef>
                <a:spcPts val="0"/>
              </a:spcBef>
              <a:spcAft>
                <a:spcPts val="0"/>
              </a:spcAft>
              <a:buClr>
                <a:schemeClr val="dk2"/>
              </a:buClr>
              <a:buSzPts val="1800"/>
              <a:buChar char="■"/>
              <a:defRPr sz="1800">
                <a:solidFill>
                  <a:schemeClr val="dk2"/>
                </a:solidFill>
              </a:defRPr>
            </a:lvl3pPr>
            <a:lvl4pPr marL="1828800" lvl="3" indent="-342900">
              <a:lnSpc>
                <a:spcPct val="115000"/>
              </a:lnSpc>
              <a:spcBef>
                <a:spcPts val="0"/>
              </a:spcBef>
              <a:spcAft>
                <a:spcPts val="0"/>
              </a:spcAft>
              <a:buClr>
                <a:schemeClr val="dk2"/>
              </a:buClr>
              <a:buSzPts val="1800"/>
              <a:buChar char="●"/>
              <a:defRPr sz="1800">
                <a:solidFill>
                  <a:schemeClr val="dk2"/>
                </a:solidFill>
              </a:defRPr>
            </a:lvl4pPr>
            <a:lvl5pPr marL="2286000" lvl="4" indent="-342900">
              <a:lnSpc>
                <a:spcPct val="115000"/>
              </a:lnSpc>
              <a:spcBef>
                <a:spcPts val="0"/>
              </a:spcBef>
              <a:spcAft>
                <a:spcPts val="0"/>
              </a:spcAft>
              <a:buClr>
                <a:schemeClr val="dk2"/>
              </a:buClr>
              <a:buSzPts val="1800"/>
              <a:buChar char="○"/>
              <a:defRPr sz="1800">
                <a:solidFill>
                  <a:schemeClr val="dk2"/>
                </a:solidFill>
              </a:defRPr>
            </a:lvl5pPr>
            <a:lvl6pPr marL="2743200" lvl="5" indent="-342900">
              <a:lnSpc>
                <a:spcPct val="115000"/>
              </a:lnSpc>
              <a:spcBef>
                <a:spcPts val="0"/>
              </a:spcBef>
              <a:spcAft>
                <a:spcPts val="0"/>
              </a:spcAft>
              <a:buClr>
                <a:schemeClr val="dk2"/>
              </a:buClr>
              <a:buSzPts val="1800"/>
              <a:buChar char="■"/>
              <a:defRPr sz="1800">
                <a:solidFill>
                  <a:schemeClr val="dk2"/>
                </a:solidFill>
              </a:defRPr>
            </a:lvl6pPr>
            <a:lvl7pPr marL="3200400" lvl="6" indent="-342900">
              <a:lnSpc>
                <a:spcPct val="115000"/>
              </a:lnSpc>
              <a:spcBef>
                <a:spcPts val="0"/>
              </a:spcBef>
              <a:spcAft>
                <a:spcPts val="0"/>
              </a:spcAft>
              <a:buClr>
                <a:schemeClr val="dk2"/>
              </a:buClr>
              <a:buSzPts val="1800"/>
              <a:buChar char="●"/>
              <a:defRPr sz="1800">
                <a:solidFill>
                  <a:schemeClr val="dk2"/>
                </a:solidFill>
              </a:defRPr>
            </a:lvl7pPr>
            <a:lvl8pPr marL="3657600" lvl="7" indent="-342900">
              <a:lnSpc>
                <a:spcPct val="115000"/>
              </a:lnSpc>
              <a:spcBef>
                <a:spcPts val="0"/>
              </a:spcBef>
              <a:spcAft>
                <a:spcPts val="0"/>
              </a:spcAft>
              <a:buClr>
                <a:schemeClr val="dk2"/>
              </a:buClr>
              <a:buSzPts val="1800"/>
              <a:buChar char="○"/>
              <a:defRPr sz="1800">
                <a:solidFill>
                  <a:schemeClr val="dk2"/>
                </a:solidFill>
              </a:defRPr>
            </a:lvl8pPr>
            <a:lvl9pPr marL="4114800" lvl="8" indent="-342900">
              <a:lnSpc>
                <a:spcPct val="115000"/>
              </a:lnSpc>
              <a:spcBef>
                <a:spcPts val="0"/>
              </a:spcBef>
              <a:spcAft>
                <a:spcPts val="0"/>
              </a:spcAft>
              <a:buClr>
                <a:schemeClr val="dk2"/>
              </a:buClr>
              <a:buSzPts val="1800"/>
              <a:buChar char="■"/>
              <a:defRPr sz="1800">
                <a:solidFill>
                  <a:schemeClr val="dk2"/>
                </a:solidFill>
              </a:defRPr>
            </a:lvl9pPr>
          </a:lstStyle>
          <a:p>
            <a:endParaRPr/>
          </a:p>
        </p:txBody>
      </p:sp>
      <p:sp>
        <p:nvSpPr>
          <p:cNvPr id="8" name="Google Shape;8;p1"/>
          <p:cNvSpPr txBox="1">
            <a:spLocks noGrp="1"/>
          </p:cNvSpPr>
          <p:nvPr>
            <p:ph type="sldNum" idx="12"/>
          </p:nvPr>
        </p:nvSpPr>
        <p:spPr>
          <a:xfrm>
            <a:off x="10327475" y="0"/>
            <a:ext cx="364500" cy="218400"/>
          </a:xfrm>
          <a:prstGeom prst="rect">
            <a:avLst/>
          </a:prstGeom>
          <a:solidFill>
            <a:schemeClr val="accent1"/>
          </a:solidFill>
          <a:ln>
            <a:noFill/>
          </a:ln>
        </p:spPr>
        <p:txBody>
          <a:bodyPr spcFirstLastPara="1" wrap="square" lIns="0" tIns="0" rIns="0" bIns="0" anchor="ctr" anchorCtr="0">
            <a:normAutofit/>
          </a:bodyPr>
          <a:lstStyle>
            <a:lvl1pPr lvl="0" algn="ctr">
              <a:buNone/>
              <a:defRPr sz="1300" b="1">
                <a:solidFill>
                  <a:schemeClr val="lt1"/>
                </a:solidFill>
              </a:defRPr>
            </a:lvl1pPr>
            <a:lvl2pPr lvl="1" algn="ctr">
              <a:buNone/>
              <a:defRPr sz="1300" b="1">
                <a:solidFill>
                  <a:schemeClr val="lt1"/>
                </a:solidFill>
              </a:defRPr>
            </a:lvl2pPr>
            <a:lvl3pPr lvl="2" algn="ctr">
              <a:buNone/>
              <a:defRPr sz="1300" b="1">
                <a:solidFill>
                  <a:schemeClr val="lt1"/>
                </a:solidFill>
              </a:defRPr>
            </a:lvl3pPr>
            <a:lvl4pPr lvl="3" algn="ctr">
              <a:buNone/>
              <a:defRPr sz="1300" b="1">
                <a:solidFill>
                  <a:schemeClr val="lt1"/>
                </a:solidFill>
              </a:defRPr>
            </a:lvl4pPr>
            <a:lvl5pPr lvl="4" algn="ctr">
              <a:buNone/>
              <a:defRPr sz="1300" b="1">
                <a:solidFill>
                  <a:schemeClr val="lt1"/>
                </a:solidFill>
              </a:defRPr>
            </a:lvl5pPr>
            <a:lvl6pPr lvl="5" algn="ctr">
              <a:buNone/>
              <a:defRPr sz="1300" b="1">
                <a:solidFill>
                  <a:schemeClr val="lt1"/>
                </a:solidFill>
              </a:defRPr>
            </a:lvl6pPr>
            <a:lvl7pPr lvl="6" algn="ctr">
              <a:buNone/>
              <a:defRPr sz="1300" b="1">
                <a:solidFill>
                  <a:schemeClr val="lt1"/>
                </a:solidFill>
              </a:defRPr>
            </a:lvl7pPr>
            <a:lvl8pPr lvl="7" algn="ctr">
              <a:buNone/>
              <a:defRPr sz="1300" b="1">
                <a:solidFill>
                  <a:schemeClr val="lt1"/>
                </a:solidFill>
              </a:defRPr>
            </a:lvl8pPr>
            <a:lvl9pPr lvl="8" algn="ctr">
              <a:buNone/>
              <a:defRPr sz="1300" b="1">
                <a:solidFill>
                  <a:schemeClr val="lt1"/>
                </a:solidFill>
              </a:defRPr>
            </a:lvl9pPr>
          </a:lstStyle>
          <a:p>
            <a:pPr marL="0" lvl="0" indent="0" algn="ctr" rtl="0">
              <a:spcBef>
                <a:spcPts val="0"/>
              </a:spcBef>
              <a:spcAft>
                <a:spcPts val="0"/>
              </a:spcAft>
              <a:buNone/>
            </a:pPr>
            <a:r>
              <a:rPr lang="en"/>
              <a:t>p</a:t>
            </a: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64468" y="654105"/>
            <a:ext cx="9963000" cy="841800"/>
          </a:xfrm>
          <a:prstGeom prst="rect">
            <a:avLst/>
          </a:prstGeom>
          <a:noFill/>
          <a:ln>
            <a:noFill/>
          </a:ln>
        </p:spPr>
        <p:txBody>
          <a:bodyPr spcFirstLastPara="1" wrap="square" lIns="117400" tIns="117400" rIns="117400" bIns="1174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52" name="Google Shape;52;p13"/>
          <p:cNvSpPr txBox="1">
            <a:spLocks noGrp="1"/>
          </p:cNvSpPr>
          <p:nvPr>
            <p:ph type="body" idx="1"/>
          </p:nvPr>
        </p:nvSpPr>
        <p:spPr>
          <a:xfrm>
            <a:off x="364468" y="1693927"/>
            <a:ext cx="9963000" cy="5021400"/>
          </a:xfrm>
          <a:prstGeom prst="rect">
            <a:avLst/>
          </a:prstGeom>
          <a:noFill/>
          <a:ln>
            <a:noFill/>
          </a:ln>
        </p:spPr>
        <p:txBody>
          <a:bodyPr spcFirstLastPara="1" wrap="square" lIns="117400" tIns="117400" rIns="117400" bIns="117400" anchor="t" anchorCtr="0">
            <a:noAutofit/>
          </a:bodyPr>
          <a:lstStyle>
            <a:lvl1pPr marL="457200" lvl="0" indent="-374650" rtl="0">
              <a:lnSpc>
                <a:spcPct val="115000"/>
              </a:lnSpc>
              <a:spcBef>
                <a:spcPts val="0"/>
              </a:spcBef>
              <a:spcAft>
                <a:spcPts val="0"/>
              </a:spcAft>
              <a:buClr>
                <a:schemeClr val="dk2"/>
              </a:buClr>
              <a:buSzPts val="2300"/>
              <a:buChar char="●"/>
              <a:defRPr sz="2300">
                <a:solidFill>
                  <a:schemeClr val="dk2"/>
                </a:solidFill>
              </a:defRPr>
            </a:lvl1pPr>
            <a:lvl2pPr marL="914400" lvl="1" indent="-342900" rtl="0">
              <a:lnSpc>
                <a:spcPct val="115000"/>
              </a:lnSpc>
              <a:spcBef>
                <a:spcPts val="2000"/>
              </a:spcBef>
              <a:spcAft>
                <a:spcPts val="0"/>
              </a:spcAft>
              <a:buClr>
                <a:schemeClr val="dk2"/>
              </a:buClr>
              <a:buSzPts val="1800"/>
              <a:buChar char="○"/>
              <a:defRPr sz="1800">
                <a:solidFill>
                  <a:schemeClr val="dk2"/>
                </a:solidFill>
              </a:defRPr>
            </a:lvl2pPr>
            <a:lvl3pPr marL="1371600" lvl="2" indent="-342900" rtl="0">
              <a:lnSpc>
                <a:spcPct val="115000"/>
              </a:lnSpc>
              <a:spcBef>
                <a:spcPts val="2000"/>
              </a:spcBef>
              <a:spcAft>
                <a:spcPts val="0"/>
              </a:spcAft>
              <a:buClr>
                <a:schemeClr val="dk2"/>
              </a:buClr>
              <a:buSzPts val="1800"/>
              <a:buChar char="■"/>
              <a:defRPr sz="1800">
                <a:solidFill>
                  <a:schemeClr val="dk2"/>
                </a:solidFill>
              </a:defRPr>
            </a:lvl3pPr>
            <a:lvl4pPr marL="1828800" lvl="3" indent="-342900" rtl="0">
              <a:lnSpc>
                <a:spcPct val="115000"/>
              </a:lnSpc>
              <a:spcBef>
                <a:spcPts val="2000"/>
              </a:spcBef>
              <a:spcAft>
                <a:spcPts val="0"/>
              </a:spcAft>
              <a:buClr>
                <a:schemeClr val="dk2"/>
              </a:buClr>
              <a:buSzPts val="1800"/>
              <a:buChar char="●"/>
              <a:defRPr sz="1800">
                <a:solidFill>
                  <a:schemeClr val="dk2"/>
                </a:solidFill>
              </a:defRPr>
            </a:lvl4pPr>
            <a:lvl5pPr marL="2286000" lvl="4" indent="-342900" rtl="0">
              <a:lnSpc>
                <a:spcPct val="115000"/>
              </a:lnSpc>
              <a:spcBef>
                <a:spcPts val="2000"/>
              </a:spcBef>
              <a:spcAft>
                <a:spcPts val="0"/>
              </a:spcAft>
              <a:buClr>
                <a:schemeClr val="dk2"/>
              </a:buClr>
              <a:buSzPts val="1800"/>
              <a:buChar char="○"/>
              <a:defRPr sz="1800">
                <a:solidFill>
                  <a:schemeClr val="dk2"/>
                </a:solidFill>
              </a:defRPr>
            </a:lvl5pPr>
            <a:lvl6pPr marL="2743200" lvl="5" indent="-342900" rtl="0">
              <a:lnSpc>
                <a:spcPct val="115000"/>
              </a:lnSpc>
              <a:spcBef>
                <a:spcPts val="2000"/>
              </a:spcBef>
              <a:spcAft>
                <a:spcPts val="0"/>
              </a:spcAft>
              <a:buClr>
                <a:schemeClr val="dk2"/>
              </a:buClr>
              <a:buSzPts val="1800"/>
              <a:buChar char="■"/>
              <a:defRPr sz="1800">
                <a:solidFill>
                  <a:schemeClr val="dk2"/>
                </a:solidFill>
              </a:defRPr>
            </a:lvl6pPr>
            <a:lvl7pPr marL="3200400" lvl="6" indent="-342900" rtl="0">
              <a:lnSpc>
                <a:spcPct val="115000"/>
              </a:lnSpc>
              <a:spcBef>
                <a:spcPts val="2000"/>
              </a:spcBef>
              <a:spcAft>
                <a:spcPts val="0"/>
              </a:spcAft>
              <a:buClr>
                <a:schemeClr val="dk2"/>
              </a:buClr>
              <a:buSzPts val="1800"/>
              <a:buChar char="●"/>
              <a:defRPr sz="1800">
                <a:solidFill>
                  <a:schemeClr val="dk2"/>
                </a:solidFill>
              </a:defRPr>
            </a:lvl7pPr>
            <a:lvl8pPr marL="3657600" lvl="7" indent="-342900" rtl="0">
              <a:lnSpc>
                <a:spcPct val="115000"/>
              </a:lnSpc>
              <a:spcBef>
                <a:spcPts val="2000"/>
              </a:spcBef>
              <a:spcAft>
                <a:spcPts val="0"/>
              </a:spcAft>
              <a:buClr>
                <a:schemeClr val="dk2"/>
              </a:buClr>
              <a:buSzPts val="1800"/>
              <a:buChar char="○"/>
              <a:defRPr sz="1800">
                <a:solidFill>
                  <a:schemeClr val="dk2"/>
                </a:solidFill>
              </a:defRPr>
            </a:lvl8pPr>
            <a:lvl9pPr marL="4114800" lvl="8" indent="-342900" rtl="0">
              <a:lnSpc>
                <a:spcPct val="115000"/>
              </a:lnSpc>
              <a:spcBef>
                <a:spcPts val="2000"/>
              </a:spcBef>
              <a:spcAft>
                <a:spcPts val="2000"/>
              </a:spcAft>
              <a:buClr>
                <a:schemeClr val="dk2"/>
              </a:buClr>
              <a:buSzPts val="1800"/>
              <a:buChar char="■"/>
              <a:defRPr sz="1800">
                <a:solidFill>
                  <a:schemeClr val="dk2"/>
                </a:solidFill>
              </a:defRPr>
            </a:lvl9pPr>
          </a:lstStyle>
          <a:p>
            <a:endParaRPr/>
          </a:p>
        </p:txBody>
      </p:sp>
      <p:sp>
        <p:nvSpPr>
          <p:cNvPr id="53" name="Google Shape;53;p13"/>
          <p:cNvSpPr txBox="1">
            <a:spLocks noGrp="1"/>
          </p:cNvSpPr>
          <p:nvPr>
            <p:ph type="sldNum" idx="12"/>
          </p:nvPr>
        </p:nvSpPr>
        <p:spPr>
          <a:xfrm>
            <a:off x="10280299" y="-2"/>
            <a:ext cx="411600" cy="196800"/>
          </a:xfrm>
          <a:prstGeom prst="rect">
            <a:avLst/>
          </a:prstGeom>
          <a:solidFill>
            <a:srgbClr val="4A86E8"/>
          </a:solidFill>
          <a:ln>
            <a:noFill/>
          </a:ln>
        </p:spPr>
        <p:txBody>
          <a:bodyPr spcFirstLastPara="1" wrap="square" lIns="0" tIns="0" rIns="0" bIns="0" anchor="ctr" anchorCtr="0">
            <a:noAutofit/>
          </a:bodyPr>
          <a:lstStyle>
            <a:lvl1pPr lvl="0" algn="ctr" rtl="0">
              <a:buNone/>
              <a:defRPr sz="1300" b="1">
                <a:solidFill>
                  <a:schemeClr val="lt1"/>
                </a:solidFill>
              </a:defRPr>
            </a:lvl1pPr>
            <a:lvl2pPr lvl="1" algn="ctr" rtl="0">
              <a:buNone/>
              <a:defRPr sz="1300" b="1">
                <a:solidFill>
                  <a:schemeClr val="lt1"/>
                </a:solidFill>
              </a:defRPr>
            </a:lvl2pPr>
            <a:lvl3pPr lvl="2" algn="ctr" rtl="0">
              <a:buNone/>
              <a:defRPr sz="1300" b="1">
                <a:solidFill>
                  <a:schemeClr val="lt1"/>
                </a:solidFill>
              </a:defRPr>
            </a:lvl3pPr>
            <a:lvl4pPr lvl="3" algn="ctr" rtl="0">
              <a:buNone/>
              <a:defRPr sz="1300" b="1">
                <a:solidFill>
                  <a:schemeClr val="lt1"/>
                </a:solidFill>
              </a:defRPr>
            </a:lvl4pPr>
            <a:lvl5pPr lvl="4" algn="ctr" rtl="0">
              <a:buNone/>
              <a:defRPr sz="1300" b="1">
                <a:solidFill>
                  <a:schemeClr val="lt1"/>
                </a:solidFill>
              </a:defRPr>
            </a:lvl5pPr>
            <a:lvl6pPr lvl="5" algn="ctr" rtl="0">
              <a:buNone/>
              <a:defRPr sz="1300" b="1">
                <a:solidFill>
                  <a:schemeClr val="lt1"/>
                </a:solidFill>
              </a:defRPr>
            </a:lvl6pPr>
            <a:lvl7pPr lvl="6" algn="ctr" rtl="0">
              <a:buNone/>
              <a:defRPr sz="1300" b="1">
                <a:solidFill>
                  <a:schemeClr val="lt1"/>
                </a:solidFill>
              </a:defRPr>
            </a:lvl7pPr>
            <a:lvl8pPr lvl="7" algn="ctr" rtl="0">
              <a:buNone/>
              <a:defRPr sz="1300" b="1">
                <a:solidFill>
                  <a:schemeClr val="lt1"/>
                </a:solidFill>
              </a:defRPr>
            </a:lvl8pPr>
            <a:lvl9pPr lvl="8" algn="ctr" rtl="0">
              <a:buNone/>
              <a:defRPr sz="1300" b="1">
                <a:solidFill>
                  <a:schemeClr val="lt1"/>
                </a:solidFill>
              </a:defRPr>
            </a:lvl9pPr>
          </a:lstStyle>
          <a:p>
            <a:pPr marL="0" lvl="0" indent="0" algn="ctr" rtl="0">
              <a:spcBef>
                <a:spcPts val="0"/>
              </a:spcBef>
              <a:spcAft>
                <a:spcPts val="0"/>
              </a:spcAft>
              <a:buNone/>
            </a:pPr>
            <a:r>
              <a:rPr lang="en"/>
              <a:t>p</a:t>
            </a: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364468" y="654105"/>
            <a:ext cx="9963000" cy="841800"/>
          </a:xfrm>
          <a:prstGeom prst="rect">
            <a:avLst/>
          </a:prstGeom>
          <a:noFill/>
          <a:ln>
            <a:noFill/>
          </a:ln>
        </p:spPr>
        <p:txBody>
          <a:bodyPr spcFirstLastPara="1" wrap="square" lIns="116050" tIns="116050" rIns="116050" bIns="116050" anchor="t" anchorCtr="0">
            <a:noAutofit/>
          </a:bodyPr>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3600"/>
              <a:buNone/>
              <a:defRPr sz="3600">
                <a:solidFill>
                  <a:schemeClr val="dk1"/>
                </a:solidFill>
              </a:defRPr>
            </a:lvl2pPr>
            <a:lvl3pPr lvl="2">
              <a:spcBef>
                <a:spcPts val="0"/>
              </a:spcBef>
              <a:spcAft>
                <a:spcPts val="0"/>
              </a:spcAft>
              <a:buClr>
                <a:schemeClr val="dk1"/>
              </a:buClr>
              <a:buSzPts val="3600"/>
              <a:buNone/>
              <a:defRPr sz="3600">
                <a:solidFill>
                  <a:schemeClr val="dk1"/>
                </a:solidFill>
              </a:defRPr>
            </a:lvl3pPr>
            <a:lvl4pPr lvl="3">
              <a:spcBef>
                <a:spcPts val="0"/>
              </a:spcBef>
              <a:spcAft>
                <a:spcPts val="0"/>
              </a:spcAft>
              <a:buClr>
                <a:schemeClr val="dk1"/>
              </a:buClr>
              <a:buSzPts val="3600"/>
              <a:buNone/>
              <a:defRPr sz="3600">
                <a:solidFill>
                  <a:schemeClr val="dk1"/>
                </a:solidFill>
              </a:defRPr>
            </a:lvl4pPr>
            <a:lvl5pPr lvl="4">
              <a:spcBef>
                <a:spcPts val="0"/>
              </a:spcBef>
              <a:spcAft>
                <a:spcPts val="0"/>
              </a:spcAft>
              <a:buClr>
                <a:schemeClr val="dk1"/>
              </a:buClr>
              <a:buSzPts val="3600"/>
              <a:buNone/>
              <a:defRPr sz="3600">
                <a:solidFill>
                  <a:schemeClr val="dk1"/>
                </a:solidFill>
              </a:defRPr>
            </a:lvl5pPr>
            <a:lvl6pPr lvl="5">
              <a:spcBef>
                <a:spcPts val="0"/>
              </a:spcBef>
              <a:spcAft>
                <a:spcPts val="0"/>
              </a:spcAft>
              <a:buClr>
                <a:schemeClr val="dk1"/>
              </a:buClr>
              <a:buSzPts val="3600"/>
              <a:buNone/>
              <a:defRPr sz="3600">
                <a:solidFill>
                  <a:schemeClr val="dk1"/>
                </a:solidFill>
              </a:defRPr>
            </a:lvl6pPr>
            <a:lvl7pPr lvl="6">
              <a:spcBef>
                <a:spcPts val="0"/>
              </a:spcBef>
              <a:spcAft>
                <a:spcPts val="0"/>
              </a:spcAft>
              <a:buClr>
                <a:schemeClr val="dk1"/>
              </a:buClr>
              <a:buSzPts val="3600"/>
              <a:buNone/>
              <a:defRPr sz="3600">
                <a:solidFill>
                  <a:schemeClr val="dk1"/>
                </a:solidFill>
              </a:defRPr>
            </a:lvl7pPr>
            <a:lvl8pPr lvl="7">
              <a:spcBef>
                <a:spcPts val="0"/>
              </a:spcBef>
              <a:spcAft>
                <a:spcPts val="0"/>
              </a:spcAft>
              <a:buClr>
                <a:schemeClr val="dk1"/>
              </a:buClr>
              <a:buSzPts val="3600"/>
              <a:buNone/>
              <a:defRPr sz="3600">
                <a:solidFill>
                  <a:schemeClr val="dk1"/>
                </a:solidFill>
              </a:defRPr>
            </a:lvl8pPr>
            <a:lvl9pPr lvl="8">
              <a:spcBef>
                <a:spcPts val="0"/>
              </a:spcBef>
              <a:spcAft>
                <a:spcPts val="0"/>
              </a:spcAft>
              <a:buClr>
                <a:schemeClr val="dk1"/>
              </a:buClr>
              <a:buSzPts val="3600"/>
              <a:buNone/>
              <a:defRPr sz="3600">
                <a:solidFill>
                  <a:schemeClr val="dk1"/>
                </a:solidFill>
              </a:defRPr>
            </a:lvl9pPr>
          </a:lstStyle>
          <a:p>
            <a:endParaRPr/>
          </a:p>
        </p:txBody>
      </p:sp>
      <p:sp>
        <p:nvSpPr>
          <p:cNvPr id="97" name="Google Shape;97;p25"/>
          <p:cNvSpPr txBox="1">
            <a:spLocks noGrp="1"/>
          </p:cNvSpPr>
          <p:nvPr>
            <p:ph type="body" idx="1"/>
          </p:nvPr>
        </p:nvSpPr>
        <p:spPr>
          <a:xfrm>
            <a:off x="364468" y="1693927"/>
            <a:ext cx="9963000" cy="5021400"/>
          </a:xfrm>
          <a:prstGeom prst="rect">
            <a:avLst/>
          </a:prstGeom>
          <a:noFill/>
          <a:ln>
            <a:noFill/>
          </a:ln>
        </p:spPr>
        <p:txBody>
          <a:bodyPr spcFirstLastPara="1" wrap="square" lIns="116050" tIns="116050" rIns="116050" bIns="116050" anchor="t" anchorCtr="0">
            <a:noAutofit/>
          </a:bodyPr>
          <a:lstStyle>
            <a:lvl1pPr marL="457200" lvl="0" indent="-374650">
              <a:lnSpc>
                <a:spcPct val="115000"/>
              </a:lnSpc>
              <a:spcBef>
                <a:spcPts val="0"/>
              </a:spcBef>
              <a:spcAft>
                <a:spcPts val="0"/>
              </a:spcAft>
              <a:buClr>
                <a:schemeClr val="dk2"/>
              </a:buClr>
              <a:buSzPts val="2300"/>
              <a:buChar char="●"/>
              <a:defRPr sz="2300">
                <a:solidFill>
                  <a:schemeClr val="dk2"/>
                </a:solidFill>
              </a:defRPr>
            </a:lvl1pPr>
            <a:lvl2pPr marL="914400" lvl="1" indent="-342900">
              <a:lnSpc>
                <a:spcPct val="115000"/>
              </a:lnSpc>
              <a:spcBef>
                <a:spcPts val="2000"/>
              </a:spcBef>
              <a:spcAft>
                <a:spcPts val="0"/>
              </a:spcAft>
              <a:buClr>
                <a:schemeClr val="dk2"/>
              </a:buClr>
              <a:buSzPts val="1800"/>
              <a:buChar char="○"/>
              <a:defRPr sz="1800">
                <a:solidFill>
                  <a:schemeClr val="dk2"/>
                </a:solidFill>
              </a:defRPr>
            </a:lvl2pPr>
            <a:lvl3pPr marL="1371600" lvl="2" indent="-342900">
              <a:lnSpc>
                <a:spcPct val="115000"/>
              </a:lnSpc>
              <a:spcBef>
                <a:spcPts val="2000"/>
              </a:spcBef>
              <a:spcAft>
                <a:spcPts val="0"/>
              </a:spcAft>
              <a:buClr>
                <a:schemeClr val="dk2"/>
              </a:buClr>
              <a:buSzPts val="1800"/>
              <a:buChar char="■"/>
              <a:defRPr sz="1800">
                <a:solidFill>
                  <a:schemeClr val="dk2"/>
                </a:solidFill>
              </a:defRPr>
            </a:lvl3pPr>
            <a:lvl4pPr marL="1828800" lvl="3" indent="-342900">
              <a:lnSpc>
                <a:spcPct val="115000"/>
              </a:lnSpc>
              <a:spcBef>
                <a:spcPts val="2000"/>
              </a:spcBef>
              <a:spcAft>
                <a:spcPts val="0"/>
              </a:spcAft>
              <a:buClr>
                <a:schemeClr val="dk2"/>
              </a:buClr>
              <a:buSzPts val="1800"/>
              <a:buChar char="●"/>
              <a:defRPr sz="1800">
                <a:solidFill>
                  <a:schemeClr val="dk2"/>
                </a:solidFill>
              </a:defRPr>
            </a:lvl4pPr>
            <a:lvl5pPr marL="2286000" lvl="4" indent="-342900">
              <a:lnSpc>
                <a:spcPct val="115000"/>
              </a:lnSpc>
              <a:spcBef>
                <a:spcPts val="2000"/>
              </a:spcBef>
              <a:spcAft>
                <a:spcPts val="0"/>
              </a:spcAft>
              <a:buClr>
                <a:schemeClr val="dk2"/>
              </a:buClr>
              <a:buSzPts val="1800"/>
              <a:buChar char="○"/>
              <a:defRPr sz="1800">
                <a:solidFill>
                  <a:schemeClr val="dk2"/>
                </a:solidFill>
              </a:defRPr>
            </a:lvl5pPr>
            <a:lvl6pPr marL="2743200" lvl="5" indent="-342900">
              <a:lnSpc>
                <a:spcPct val="115000"/>
              </a:lnSpc>
              <a:spcBef>
                <a:spcPts val="2000"/>
              </a:spcBef>
              <a:spcAft>
                <a:spcPts val="0"/>
              </a:spcAft>
              <a:buClr>
                <a:schemeClr val="dk2"/>
              </a:buClr>
              <a:buSzPts val="1800"/>
              <a:buChar char="■"/>
              <a:defRPr sz="1800">
                <a:solidFill>
                  <a:schemeClr val="dk2"/>
                </a:solidFill>
              </a:defRPr>
            </a:lvl6pPr>
            <a:lvl7pPr marL="3200400" lvl="6" indent="-342900">
              <a:lnSpc>
                <a:spcPct val="115000"/>
              </a:lnSpc>
              <a:spcBef>
                <a:spcPts val="2000"/>
              </a:spcBef>
              <a:spcAft>
                <a:spcPts val="0"/>
              </a:spcAft>
              <a:buClr>
                <a:schemeClr val="dk2"/>
              </a:buClr>
              <a:buSzPts val="1800"/>
              <a:buChar char="●"/>
              <a:defRPr sz="1800">
                <a:solidFill>
                  <a:schemeClr val="dk2"/>
                </a:solidFill>
              </a:defRPr>
            </a:lvl7pPr>
            <a:lvl8pPr marL="3657600" lvl="7" indent="-342900">
              <a:lnSpc>
                <a:spcPct val="115000"/>
              </a:lnSpc>
              <a:spcBef>
                <a:spcPts val="2000"/>
              </a:spcBef>
              <a:spcAft>
                <a:spcPts val="0"/>
              </a:spcAft>
              <a:buClr>
                <a:schemeClr val="dk2"/>
              </a:buClr>
              <a:buSzPts val="1800"/>
              <a:buChar char="○"/>
              <a:defRPr sz="1800">
                <a:solidFill>
                  <a:schemeClr val="dk2"/>
                </a:solidFill>
              </a:defRPr>
            </a:lvl8pPr>
            <a:lvl9pPr marL="4114800" lvl="8" indent="-342900">
              <a:lnSpc>
                <a:spcPct val="115000"/>
              </a:lnSpc>
              <a:spcBef>
                <a:spcPts val="2000"/>
              </a:spcBef>
              <a:spcAft>
                <a:spcPts val="2000"/>
              </a:spcAft>
              <a:buClr>
                <a:schemeClr val="dk2"/>
              </a:buClr>
              <a:buSzPts val="1800"/>
              <a:buChar char="■"/>
              <a:defRPr sz="1800">
                <a:solidFill>
                  <a:schemeClr val="dk2"/>
                </a:solidFill>
              </a:defRPr>
            </a:lvl9pPr>
          </a:lstStyle>
          <a:p>
            <a:endParaRPr/>
          </a:p>
        </p:txBody>
      </p:sp>
      <p:sp>
        <p:nvSpPr>
          <p:cNvPr id="98" name="Google Shape;98;p25"/>
          <p:cNvSpPr txBox="1">
            <a:spLocks noGrp="1"/>
          </p:cNvSpPr>
          <p:nvPr>
            <p:ph type="sldNum" idx="12"/>
          </p:nvPr>
        </p:nvSpPr>
        <p:spPr>
          <a:xfrm>
            <a:off x="9906772" y="6854072"/>
            <a:ext cx="641700" cy="578400"/>
          </a:xfrm>
          <a:prstGeom prst="rect">
            <a:avLst/>
          </a:prstGeom>
          <a:noFill/>
          <a:ln>
            <a:noFill/>
          </a:ln>
        </p:spPr>
        <p:txBody>
          <a:bodyPr spcFirstLastPara="1" wrap="square" lIns="116050" tIns="116050" rIns="116050" bIns="11605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hyperlink" Target="http://wiki.dtonline.org/index.php/Centre_Lathe" TargetMode="External"/><Relationship Id="rId10" Type="http://schemas.openxmlformats.org/officeDocument/2006/relationships/image" Target="../media/image41.png"/><Relationship Id="rId4" Type="http://schemas.openxmlformats.org/officeDocument/2006/relationships/hyperlink" Target="https://technologystudent.com/equip1/mlathe1.htm#:~:text=The%20Centre%20Lathe%20is%20used,materials%20including%3B%20steels%20and%20plastics.&amp;text=The%20lathe%20must%20be%20switched,running%20(a%20safety%20feature)" TargetMode="External"/><Relationship Id="rId9" Type="http://schemas.openxmlformats.org/officeDocument/2006/relationships/image" Target="../media/image40.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6.png"/><Relationship Id="rId7" Type="http://schemas.openxmlformats.org/officeDocument/2006/relationships/hyperlink" Target="http://wiki.dtonline.org/index.php/Milling_Machine"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hyperlink" Target="https://technologystudent.com/equip1/mlathe1.htm#:~:text=The%20Centre%20Lathe%20is%20used,materials%20including%3B%20steels%20and%20plastics.&amp;text=The%20lathe%20must%20be%20switched,running%20(a%20safety%20feature)" TargetMode="External"/><Relationship Id="rId5" Type="http://schemas.openxmlformats.org/officeDocument/2006/relationships/hyperlink" Target="https://technologystudent.com/equip1/vert1.htm" TargetMode="External"/><Relationship Id="rId4" Type="http://schemas.openxmlformats.org/officeDocument/2006/relationships/image" Target="../media/image47.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8"/>
          <p:cNvSpPr txBox="1">
            <a:spLocks noGrp="1"/>
          </p:cNvSpPr>
          <p:nvPr>
            <p:ph type="ctrTitle"/>
          </p:nvPr>
        </p:nvSpPr>
        <p:spPr>
          <a:xfrm>
            <a:off x="364478" y="1094388"/>
            <a:ext cx="9963000" cy="3016800"/>
          </a:xfrm>
          <a:prstGeom prst="rect">
            <a:avLst/>
          </a:prstGeom>
        </p:spPr>
        <p:txBody>
          <a:bodyPr spcFirstLastPara="1" wrap="square" lIns="116050" tIns="116050" rIns="116050" bIns="116050" anchor="b" anchorCtr="0">
            <a:normAutofit/>
          </a:bodyPr>
          <a:lstStyle/>
          <a:p>
            <a:pPr marL="0" lvl="0" indent="0" algn="ctr" rtl="0">
              <a:spcBef>
                <a:spcPts val="0"/>
              </a:spcBef>
              <a:spcAft>
                <a:spcPts val="0"/>
              </a:spcAft>
              <a:buNone/>
            </a:pPr>
            <a:r>
              <a:rPr lang="en" sz="4300" dirty="0"/>
              <a:t>Level 1/2 Engineering </a:t>
            </a:r>
            <a:endParaRPr sz="4300" dirty="0"/>
          </a:p>
          <a:p>
            <a:pPr marL="0" lvl="0" indent="0" algn="ctr" rtl="0">
              <a:spcBef>
                <a:spcPts val="0"/>
              </a:spcBef>
              <a:spcAft>
                <a:spcPts val="0"/>
              </a:spcAft>
              <a:buNone/>
            </a:pPr>
            <a:r>
              <a:rPr lang="en" dirty="0"/>
              <a:t>Knowledge Organisers</a:t>
            </a:r>
            <a:endParaRPr dirty="0"/>
          </a:p>
        </p:txBody>
      </p:sp>
      <p:pic>
        <p:nvPicPr>
          <p:cNvPr id="154" name="Google Shape;154;p38"/>
          <p:cNvPicPr preferRelativeResize="0"/>
          <p:nvPr/>
        </p:nvPicPr>
        <p:blipFill>
          <a:blip r:embed="rId3">
            <a:alphaModFix/>
          </a:blip>
          <a:stretch>
            <a:fillRect/>
          </a:stretch>
        </p:blipFill>
        <p:spPr>
          <a:xfrm>
            <a:off x="8246924" y="4539775"/>
            <a:ext cx="2250483" cy="2250483"/>
          </a:xfrm>
          <a:prstGeom prst="rect">
            <a:avLst/>
          </a:prstGeom>
          <a:noFill/>
          <a:ln>
            <a:noFill/>
          </a:ln>
        </p:spPr>
      </p:pic>
      <p:sp>
        <p:nvSpPr>
          <p:cNvPr id="155" name="Google Shape;155;p38"/>
          <p:cNvSpPr txBox="1">
            <a:spLocks noGrp="1"/>
          </p:cNvSpPr>
          <p:nvPr>
            <p:ph type="sldNum" idx="12"/>
          </p:nvPr>
        </p:nvSpPr>
        <p:spPr>
          <a:xfrm>
            <a:off x="10327475" y="0"/>
            <a:ext cx="364500" cy="2184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5"/>
          <p:cNvSpPr/>
          <p:nvPr/>
        </p:nvSpPr>
        <p:spPr>
          <a:xfrm>
            <a:off x="134475" y="5033400"/>
            <a:ext cx="3633600" cy="2417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Clips</a:t>
            </a:r>
            <a:endParaRPr sz="1200" b="1">
              <a:latin typeface="Century Gothic"/>
              <a:ea typeface="Century Gothic"/>
              <a:cs typeface="Century Gothic"/>
              <a:sym typeface="Century Gothic"/>
            </a:endParaRPr>
          </a:p>
          <a:p>
            <a:pPr marL="0" marR="0" lvl="0" indent="0" algn="l" rtl="0">
              <a:spcBef>
                <a:spcPts val="0"/>
              </a:spcBef>
              <a:spcAft>
                <a:spcPts val="0"/>
              </a:spcAft>
              <a:buNone/>
            </a:pPr>
            <a:r>
              <a:rPr lang="en" sz="1100">
                <a:latin typeface="Century Gothic"/>
                <a:ea typeface="Century Gothic"/>
                <a:cs typeface="Century Gothic"/>
                <a:sym typeface="Century Gothic"/>
              </a:rPr>
              <a:t>There are lots of different clip fastenings. These are used to temporarily hold parts together for easy disassembly without tools,. Eg. road works signs.</a:t>
            </a:r>
            <a:endParaRPr sz="11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100">
              <a:latin typeface="Century Gothic"/>
              <a:ea typeface="Century Gothic"/>
              <a:cs typeface="Century Gothic"/>
              <a:sym typeface="Century Gothic"/>
            </a:endParaRPr>
          </a:p>
        </p:txBody>
      </p:sp>
      <p:sp>
        <p:nvSpPr>
          <p:cNvPr id="809" name="Google Shape;809;p65"/>
          <p:cNvSpPr txBox="1"/>
          <p:nvPr/>
        </p:nvSpPr>
        <p:spPr>
          <a:xfrm>
            <a:off x="0" y="0"/>
            <a:ext cx="73425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Metal Joining processes (temporary)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810" name="Google Shape;810;p65"/>
          <p:cNvSpPr txBox="1"/>
          <p:nvPr/>
        </p:nvSpPr>
        <p:spPr>
          <a:xfrm>
            <a:off x="7769550" y="15150"/>
            <a:ext cx="1521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38761D"/>
                </a:solidFill>
              </a:rPr>
              <a:t>WJEC Engineering</a:t>
            </a:r>
            <a:endParaRPr sz="1100" b="1">
              <a:solidFill>
                <a:srgbClr val="38761D"/>
              </a:solidFill>
            </a:endParaRPr>
          </a:p>
        </p:txBody>
      </p:sp>
      <p:sp>
        <p:nvSpPr>
          <p:cNvPr id="811" name="Google Shape;811;p65"/>
          <p:cNvSpPr/>
          <p:nvPr/>
        </p:nvSpPr>
        <p:spPr>
          <a:xfrm>
            <a:off x="134475" y="335700"/>
            <a:ext cx="5141100" cy="45819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Nuts, bolts and screws</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100">
                <a:latin typeface="Century Gothic"/>
                <a:ea typeface="Century Gothic"/>
                <a:cs typeface="Century Gothic"/>
                <a:sym typeface="Century Gothic"/>
              </a:rPr>
              <a:t>The sizes for these are </a:t>
            </a:r>
            <a:r>
              <a:rPr lang="en" sz="1100" b="1">
                <a:latin typeface="Century Gothic"/>
                <a:ea typeface="Century Gothic"/>
                <a:cs typeface="Century Gothic"/>
                <a:sym typeface="Century Gothic"/>
              </a:rPr>
              <a:t>metric </a:t>
            </a:r>
            <a:r>
              <a:rPr lang="en" sz="1100">
                <a:latin typeface="Century Gothic"/>
                <a:ea typeface="Century Gothic"/>
                <a:cs typeface="Century Gothic"/>
                <a:sym typeface="Century Gothic"/>
              </a:rPr>
              <a:t>e.g. M8 which means 8mm</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marR="2625261" lvl="0" indent="0" algn="l" rtl="0">
              <a:spcBef>
                <a:spcPts val="0"/>
              </a:spcBef>
              <a:spcAft>
                <a:spcPts val="0"/>
              </a:spcAft>
              <a:buNone/>
            </a:pPr>
            <a:r>
              <a:rPr lang="en" sz="1100" b="1">
                <a:latin typeface="Century Gothic"/>
                <a:ea typeface="Century Gothic"/>
                <a:cs typeface="Century Gothic"/>
                <a:sym typeface="Century Gothic"/>
              </a:rPr>
              <a:t>Machine screws</a:t>
            </a:r>
            <a:r>
              <a:rPr lang="en" sz="1100">
                <a:latin typeface="Century Gothic"/>
                <a:ea typeface="Century Gothic"/>
                <a:cs typeface="Century Gothic"/>
                <a:sym typeface="Century Gothic"/>
              </a:rPr>
              <a:t> are used in pre-threaded metal holes and have a flat bottom, unlike wood screws.</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marR="2672660" lvl="0" indent="0" algn="l" rtl="0">
              <a:spcBef>
                <a:spcPts val="0"/>
              </a:spcBef>
              <a:spcAft>
                <a:spcPts val="0"/>
              </a:spcAft>
              <a:buNone/>
            </a:pPr>
            <a:r>
              <a:rPr lang="en" sz="1100" b="1">
                <a:latin typeface="Century Gothic"/>
                <a:ea typeface="Century Gothic"/>
                <a:cs typeface="Century Gothic"/>
                <a:sym typeface="Century Gothic"/>
              </a:rPr>
              <a:t>Bolts </a:t>
            </a:r>
            <a:r>
              <a:rPr lang="en" sz="1100">
                <a:latin typeface="Century Gothic"/>
                <a:ea typeface="Century Gothic"/>
                <a:cs typeface="Century Gothic"/>
                <a:sym typeface="Century Gothic"/>
              </a:rPr>
              <a:t>are used on drilled holes. They pass all the way through and are secured with nuts. </a:t>
            </a:r>
            <a:r>
              <a:rPr lang="en" sz="1100" b="1">
                <a:latin typeface="Century Gothic"/>
                <a:ea typeface="Century Gothic"/>
                <a:cs typeface="Century Gothic"/>
                <a:sym typeface="Century Gothic"/>
              </a:rPr>
              <a:t>Hex bolts </a:t>
            </a:r>
            <a:r>
              <a:rPr lang="en" sz="1100">
                <a:latin typeface="Century Gothic"/>
                <a:ea typeface="Century Gothic"/>
                <a:cs typeface="Century Gothic"/>
                <a:sym typeface="Century Gothic"/>
              </a:rPr>
              <a:t>are the most common</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marR="2682411" lvl="0" indent="0" algn="l" rtl="0">
              <a:spcBef>
                <a:spcPts val="0"/>
              </a:spcBef>
              <a:spcAft>
                <a:spcPts val="0"/>
              </a:spcAft>
              <a:buNone/>
            </a:pPr>
            <a:r>
              <a:rPr lang="en" sz="1100" b="1">
                <a:latin typeface="Century Gothic"/>
                <a:ea typeface="Century Gothic"/>
                <a:cs typeface="Century Gothic"/>
                <a:sym typeface="Century Gothic"/>
              </a:rPr>
              <a:t>Washers </a:t>
            </a:r>
            <a:r>
              <a:rPr lang="en" sz="1100">
                <a:latin typeface="Century Gothic"/>
                <a:ea typeface="Century Gothic"/>
                <a:cs typeface="Century Gothic"/>
                <a:sym typeface="Century Gothic"/>
              </a:rPr>
              <a:t>are used to distributor the load/ pressure applied on a material from a nut and bolt.</a:t>
            </a:r>
            <a:endParaRPr sz="1100">
              <a:latin typeface="Century Gothic"/>
              <a:ea typeface="Century Gothic"/>
              <a:cs typeface="Century Gothic"/>
              <a:sym typeface="Century Gothic"/>
            </a:endParaRPr>
          </a:p>
          <a:p>
            <a:pPr marL="0" marR="2682411" lvl="0" indent="0" algn="l" rtl="0">
              <a:spcBef>
                <a:spcPts val="0"/>
              </a:spcBef>
              <a:spcAft>
                <a:spcPts val="0"/>
              </a:spcAft>
              <a:buNone/>
            </a:pPr>
            <a:endParaRPr sz="1100">
              <a:latin typeface="Century Gothic"/>
              <a:ea typeface="Century Gothic"/>
              <a:cs typeface="Century Gothic"/>
              <a:sym typeface="Century Gothic"/>
            </a:endParaRPr>
          </a:p>
          <a:p>
            <a:pPr marL="0" marR="2729810" lvl="0" indent="0" algn="l" rtl="0">
              <a:spcBef>
                <a:spcPts val="0"/>
              </a:spcBef>
              <a:spcAft>
                <a:spcPts val="0"/>
              </a:spcAft>
              <a:buNone/>
            </a:pPr>
            <a:r>
              <a:rPr lang="en" sz="1100" b="1">
                <a:latin typeface="Century Gothic"/>
                <a:ea typeface="Century Gothic"/>
                <a:cs typeface="Century Gothic"/>
                <a:sym typeface="Century Gothic"/>
              </a:rPr>
              <a:t>Nuts </a:t>
            </a:r>
            <a:r>
              <a:rPr lang="en" sz="1100">
                <a:latin typeface="Century Gothic"/>
                <a:ea typeface="Century Gothic"/>
                <a:cs typeface="Century Gothic"/>
                <a:sym typeface="Century Gothic"/>
              </a:rPr>
              <a:t>are used to secure a bolt or machine screw in place. Nylon lock nuts have piece of nylon in to prevent them from vibrating loose</a:t>
            </a:r>
            <a:endParaRPr sz="1100">
              <a:latin typeface="Century Gothic"/>
              <a:ea typeface="Century Gothic"/>
              <a:cs typeface="Century Gothic"/>
              <a:sym typeface="Century Gothic"/>
            </a:endParaRPr>
          </a:p>
          <a:p>
            <a:pPr marL="0" lvl="0" indent="0" algn="l" rtl="0">
              <a:spcBef>
                <a:spcPts val="0"/>
              </a:spcBef>
              <a:spcAft>
                <a:spcPts val="0"/>
              </a:spcAft>
              <a:buNone/>
            </a:pPr>
            <a:endParaRPr sz="1100">
              <a:latin typeface="Century Gothic"/>
              <a:ea typeface="Century Gothic"/>
              <a:cs typeface="Century Gothic"/>
              <a:sym typeface="Century Gothic"/>
            </a:endParaRPr>
          </a:p>
          <a:p>
            <a:pPr marL="0" lvl="0" indent="0" algn="l" rtl="0">
              <a:spcBef>
                <a:spcPts val="0"/>
              </a:spcBef>
              <a:spcAft>
                <a:spcPts val="0"/>
              </a:spcAft>
              <a:buNone/>
            </a:pPr>
            <a:endParaRPr sz="1200">
              <a:latin typeface="Century Gothic"/>
              <a:ea typeface="Century Gothic"/>
              <a:cs typeface="Century Gothic"/>
              <a:sym typeface="Century Gothic"/>
            </a:endParaRPr>
          </a:p>
          <a:p>
            <a:pPr marL="0" lvl="0" indent="0" algn="l" rtl="0">
              <a:spcBef>
                <a:spcPts val="0"/>
              </a:spcBef>
              <a:spcAft>
                <a:spcPts val="0"/>
              </a:spcAft>
              <a:buNone/>
            </a:pPr>
            <a:endParaRPr sz="1200">
              <a:latin typeface="Century Gothic"/>
              <a:ea typeface="Century Gothic"/>
              <a:cs typeface="Century Gothic"/>
              <a:sym typeface="Century Gothic"/>
            </a:endParaRPr>
          </a:p>
          <a:p>
            <a:pPr marL="0" lvl="0" indent="0" algn="l" rtl="0">
              <a:spcBef>
                <a:spcPts val="0"/>
              </a:spcBef>
              <a:spcAft>
                <a:spcPts val="0"/>
              </a:spcAft>
              <a:buNone/>
            </a:pPr>
            <a:endParaRPr sz="1200" b="1">
              <a:latin typeface="Century Gothic"/>
              <a:ea typeface="Century Gothic"/>
              <a:cs typeface="Century Gothic"/>
              <a:sym typeface="Century Gothic"/>
            </a:endParaRPr>
          </a:p>
        </p:txBody>
      </p:sp>
      <p:sp>
        <p:nvSpPr>
          <p:cNvPr id="812" name="Google Shape;812;p65"/>
          <p:cNvSpPr txBox="1"/>
          <p:nvPr/>
        </p:nvSpPr>
        <p:spPr>
          <a:xfrm>
            <a:off x="9536950" y="0"/>
            <a:ext cx="10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Pg 2 of 2</a:t>
            </a:r>
            <a:endParaRPr/>
          </a:p>
        </p:txBody>
      </p:sp>
      <p:sp>
        <p:nvSpPr>
          <p:cNvPr id="813" name="Google Shape;813;p65"/>
          <p:cNvSpPr/>
          <p:nvPr/>
        </p:nvSpPr>
        <p:spPr>
          <a:xfrm>
            <a:off x="3869700" y="5033400"/>
            <a:ext cx="3633600" cy="2417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Riveting</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100">
                <a:latin typeface="Century Gothic"/>
                <a:ea typeface="Century Gothic"/>
                <a:cs typeface="Century Gothic"/>
                <a:sym typeface="Century Gothic"/>
              </a:rPr>
              <a:t>Riveting (e.g. pop-riveting) is often a permanent method, but as they are made of a dofter metal and can be drill out, they are referred to as temporary too.</a:t>
            </a:r>
            <a:endParaRPr sz="1100" b="1">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814" name="Google Shape;814;p65"/>
          <p:cNvSpPr/>
          <p:nvPr/>
        </p:nvSpPr>
        <p:spPr>
          <a:xfrm>
            <a:off x="5395350" y="335700"/>
            <a:ext cx="5192700" cy="46179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Temporary vs permanent joining methods</a:t>
            </a:r>
            <a:endParaRPr sz="1200" b="1">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815" name="Google Shape;815;p65"/>
          <p:cNvSpPr txBox="1"/>
          <p:nvPr/>
        </p:nvSpPr>
        <p:spPr>
          <a:xfrm>
            <a:off x="7702200" y="5204300"/>
            <a:ext cx="2989800" cy="1739400"/>
          </a:xfrm>
          <a:prstGeom prst="rect">
            <a:avLst/>
          </a:prstGeom>
          <a:solidFill>
            <a:srgbClr val="B7B7B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Questrial"/>
                <a:ea typeface="Questrial"/>
                <a:cs typeface="Questrial"/>
                <a:sym typeface="Questrial"/>
              </a:rPr>
              <a:t>Key words: </a:t>
            </a:r>
            <a:endParaRPr>
              <a:latin typeface="Questrial"/>
              <a:ea typeface="Questrial"/>
              <a:cs typeface="Questrial"/>
              <a:sym typeface="Questrial"/>
            </a:endParaRPr>
          </a:p>
          <a:p>
            <a:pPr marL="0" lvl="0" indent="0" algn="l" rtl="0">
              <a:spcBef>
                <a:spcPts val="0"/>
              </a:spcBef>
              <a:spcAft>
                <a:spcPts val="0"/>
              </a:spcAft>
              <a:buNone/>
            </a:pPr>
            <a:r>
              <a:rPr lang="en" b="1">
                <a:latin typeface="Questrial"/>
                <a:ea typeface="Questrial"/>
                <a:cs typeface="Questrial"/>
                <a:sym typeface="Questrial"/>
              </a:rPr>
              <a:t>Fabrication</a:t>
            </a:r>
            <a:r>
              <a:rPr lang="en">
                <a:latin typeface="Questrial"/>
                <a:ea typeface="Questrial"/>
                <a:cs typeface="Questrial"/>
                <a:sym typeface="Questrial"/>
              </a:rPr>
              <a:t>= joining materials together</a:t>
            </a:r>
            <a:endParaRPr>
              <a:latin typeface="Questrial"/>
              <a:ea typeface="Questrial"/>
              <a:cs typeface="Questrial"/>
              <a:sym typeface="Questrial"/>
            </a:endParaRPr>
          </a:p>
          <a:p>
            <a:pPr marL="0" lvl="0" indent="0" algn="l" rtl="0">
              <a:spcBef>
                <a:spcPts val="0"/>
              </a:spcBef>
              <a:spcAft>
                <a:spcPts val="0"/>
              </a:spcAft>
              <a:buNone/>
            </a:pPr>
            <a:r>
              <a:rPr lang="en" b="1">
                <a:latin typeface="Questrial"/>
                <a:ea typeface="Questrial"/>
                <a:cs typeface="Questrial"/>
                <a:sym typeface="Questrial"/>
              </a:rPr>
              <a:t>Assembly</a:t>
            </a:r>
            <a:r>
              <a:rPr lang="en">
                <a:latin typeface="Questrial"/>
                <a:ea typeface="Questrial"/>
                <a:cs typeface="Questrial"/>
                <a:sym typeface="Questrial"/>
              </a:rPr>
              <a:t>: Putting things together</a:t>
            </a:r>
            <a:endParaRPr>
              <a:latin typeface="Questrial"/>
              <a:ea typeface="Questrial"/>
              <a:cs typeface="Questrial"/>
              <a:sym typeface="Questrial"/>
            </a:endParaRPr>
          </a:p>
          <a:p>
            <a:pPr marL="0" lvl="0" indent="0" algn="l" rtl="0">
              <a:spcBef>
                <a:spcPts val="0"/>
              </a:spcBef>
              <a:spcAft>
                <a:spcPts val="0"/>
              </a:spcAft>
              <a:buNone/>
            </a:pPr>
            <a:r>
              <a:rPr lang="en" b="1">
                <a:latin typeface="Questrial"/>
                <a:ea typeface="Questrial"/>
                <a:cs typeface="Questrial"/>
                <a:sym typeface="Questrial"/>
              </a:rPr>
              <a:t>Disassembly</a:t>
            </a:r>
            <a:r>
              <a:rPr lang="en">
                <a:latin typeface="Questrial"/>
                <a:ea typeface="Questrial"/>
                <a:cs typeface="Questrial"/>
                <a:sym typeface="Questrial"/>
              </a:rPr>
              <a:t>: Taking things apart</a:t>
            </a:r>
            <a:endParaRPr>
              <a:latin typeface="Questrial"/>
              <a:ea typeface="Questrial"/>
              <a:cs typeface="Questrial"/>
              <a:sym typeface="Questrial"/>
            </a:endParaRPr>
          </a:p>
          <a:p>
            <a:pPr marL="0" lvl="0" indent="0" algn="l" rtl="0">
              <a:spcBef>
                <a:spcPts val="0"/>
              </a:spcBef>
              <a:spcAft>
                <a:spcPts val="0"/>
              </a:spcAft>
              <a:buNone/>
            </a:pPr>
            <a:r>
              <a:rPr lang="en" b="1">
                <a:latin typeface="Questrial"/>
                <a:ea typeface="Questrial"/>
                <a:cs typeface="Questrial"/>
                <a:sym typeface="Questrial"/>
              </a:rPr>
              <a:t>Dismantle</a:t>
            </a:r>
            <a:r>
              <a:rPr lang="en">
                <a:latin typeface="Questrial"/>
                <a:ea typeface="Questrial"/>
                <a:cs typeface="Questrial"/>
                <a:sym typeface="Questrial"/>
              </a:rPr>
              <a:t>: take apart into separate pieces.</a:t>
            </a:r>
            <a:endParaRPr>
              <a:latin typeface="Questrial"/>
              <a:ea typeface="Questrial"/>
              <a:cs typeface="Questrial"/>
              <a:sym typeface="Questrial"/>
            </a:endParaRPr>
          </a:p>
          <a:p>
            <a:pPr marL="0" lvl="0" indent="0" algn="l" rtl="0">
              <a:spcBef>
                <a:spcPts val="0"/>
              </a:spcBef>
              <a:spcAft>
                <a:spcPts val="0"/>
              </a:spcAft>
              <a:buNone/>
            </a:pPr>
            <a:endParaRPr>
              <a:latin typeface="Questrial"/>
              <a:ea typeface="Questrial"/>
              <a:cs typeface="Questrial"/>
              <a:sym typeface="Questrial"/>
            </a:endParaRPr>
          </a:p>
        </p:txBody>
      </p:sp>
      <p:pic>
        <p:nvPicPr>
          <p:cNvPr id="816" name="Google Shape;816;p65"/>
          <p:cNvPicPr preferRelativeResize="0"/>
          <p:nvPr/>
        </p:nvPicPr>
        <p:blipFill rotWithShape="1">
          <a:blip r:embed="rId3">
            <a:alphaModFix/>
          </a:blip>
          <a:srcRect l="5698" t="6012" r="79952" b="75138"/>
          <a:stretch/>
        </p:blipFill>
        <p:spPr>
          <a:xfrm>
            <a:off x="2423175" y="4120200"/>
            <a:ext cx="521399" cy="710976"/>
          </a:xfrm>
          <a:prstGeom prst="rect">
            <a:avLst/>
          </a:prstGeom>
          <a:noFill/>
          <a:ln>
            <a:noFill/>
          </a:ln>
        </p:spPr>
      </p:pic>
      <p:pic>
        <p:nvPicPr>
          <p:cNvPr id="817" name="Google Shape;817;p65"/>
          <p:cNvPicPr preferRelativeResize="0"/>
          <p:nvPr/>
        </p:nvPicPr>
        <p:blipFill rotWithShape="1">
          <a:blip r:embed="rId3">
            <a:alphaModFix/>
          </a:blip>
          <a:srcRect l="51635" t="6327" r="26751" b="74823"/>
          <a:stretch/>
        </p:blipFill>
        <p:spPr>
          <a:xfrm>
            <a:off x="3024225" y="4120200"/>
            <a:ext cx="785351" cy="710976"/>
          </a:xfrm>
          <a:prstGeom prst="rect">
            <a:avLst/>
          </a:prstGeom>
          <a:noFill/>
          <a:ln>
            <a:noFill/>
          </a:ln>
        </p:spPr>
      </p:pic>
      <p:pic>
        <p:nvPicPr>
          <p:cNvPr id="818" name="Google Shape;818;p65"/>
          <p:cNvPicPr preferRelativeResize="0"/>
          <p:nvPr/>
        </p:nvPicPr>
        <p:blipFill rotWithShape="1">
          <a:blip r:embed="rId3">
            <a:alphaModFix/>
          </a:blip>
          <a:srcRect l="29640" t="30201" r="53817" b="50949"/>
          <a:stretch/>
        </p:blipFill>
        <p:spPr>
          <a:xfrm>
            <a:off x="3889225" y="4120200"/>
            <a:ext cx="601050" cy="710976"/>
          </a:xfrm>
          <a:prstGeom prst="rect">
            <a:avLst/>
          </a:prstGeom>
          <a:noFill/>
          <a:ln>
            <a:noFill/>
          </a:ln>
        </p:spPr>
      </p:pic>
      <p:pic>
        <p:nvPicPr>
          <p:cNvPr id="819" name="Google Shape;819;p65"/>
          <p:cNvPicPr preferRelativeResize="0"/>
          <p:nvPr/>
        </p:nvPicPr>
        <p:blipFill rotWithShape="1">
          <a:blip r:embed="rId3">
            <a:alphaModFix/>
          </a:blip>
          <a:srcRect l="55266" t="29185" r="30383" b="51965"/>
          <a:stretch/>
        </p:blipFill>
        <p:spPr>
          <a:xfrm>
            <a:off x="4569925" y="4120200"/>
            <a:ext cx="521399" cy="710976"/>
          </a:xfrm>
          <a:prstGeom prst="rect">
            <a:avLst/>
          </a:prstGeom>
          <a:noFill/>
          <a:ln>
            <a:noFill/>
          </a:ln>
        </p:spPr>
      </p:pic>
      <p:pic>
        <p:nvPicPr>
          <p:cNvPr id="820" name="Google Shape;820;p65"/>
          <p:cNvPicPr preferRelativeResize="0"/>
          <p:nvPr/>
        </p:nvPicPr>
        <p:blipFill rotWithShape="1">
          <a:blip r:embed="rId3">
            <a:alphaModFix/>
          </a:blip>
          <a:srcRect l="31317" r="38027" b="94233"/>
          <a:stretch/>
        </p:blipFill>
        <p:spPr>
          <a:xfrm>
            <a:off x="3276350" y="4005838"/>
            <a:ext cx="1113850" cy="217499"/>
          </a:xfrm>
          <a:prstGeom prst="rect">
            <a:avLst/>
          </a:prstGeom>
          <a:noFill/>
          <a:ln>
            <a:noFill/>
          </a:ln>
        </p:spPr>
      </p:pic>
      <p:pic>
        <p:nvPicPr>
          <p:cNvPr id="821" name="Google Shape;821;p65"/>
          <p:cNvPicPr preferRelativeResize="0"/>
          <p:nvPr/>
        </p:nvPicPr>
        <p:blipFill rotWithShape="1">
          <a:blip r:embed="rId4">
            <a:alphaModFix/>
          </a:blip>
          <a:srcRect t="50000" r="75464"/>
          <a:stretch/>
        </p:blipFill>
        <p:spPr>
          <a:xfrm>
            <a:off x="2517625" y="2201888"/>
            <a:ext cx="825093" cy="882775"/>
          </a:xfrm>
          <a:prstGeom prst="rect">
            <a:avLst/>
          </a:prstGeom>
          <a:noFill/>
          <a:ln>
            <a:noFill/>
          </a:ln>
        </p:spPr>
      </p:pic>
      <p:pic>
        <p:nvPicPr>
          <p:cNvPr id="822" name="Google Shape;822;p65"/>
          <p:cNvPicPr preferRelativeResize="0"/>
          <p:nvPr/>
        </p:nvPicPr>
        <p:blipFill rotWithShape="1">
          <a:blip r:embed="rId4">
            <a:alphaModFix/>
          </a:blip>
          <a:srcRect l="52644" t="-145" r="22820" b="50144"/>
          <a:stretch/>
        </p:blipFill>
        <p:spPr>
          <a:xfrm>
            <a:off x="3403447" y="2201888"/>
            <a:ext cx="825093" cy="882775"/>
          </a:xfrm>
          <a:prstGeom prst="rect">
            <a:avLst/>
          </a:prstGeom>
          <a:noFill/>
          <a:ln>
            <a:noFill/>
          </a:ln>
        </p:spPr>
      </p:pic>
      <p:pic>
        <p:nvPicPr>
          <p:cNvPr id="823" name="Google Shape;823;p65"/>
          <p:cNvPicPr preferRelativeResize="0"/>
          <p:nvPr/>
        </p:nvPicPr>
        <p:blipFill rotWithShape="1">
          <a:blip r:embed="rId4">
            <a:alphaModFix/>
          </a:blip>
          <a:srcRect l="53673" t="50000" r="20322"/>
          <a:stretch/>
        </p:blipFill>
        <p:spPr>
          <a:xfrm>
            <a:off x="4274410" y="2201888"/>
            <a:ext cx="874515" cy="882775"/>
          </a:xfrm>
          <a:prstGeom prst="rect">
            <a:avLst/>
          </a:prstGeom>
          <a:noFill/>
          <a:ln>
            <a:noFill/>
          </a:ln>
        </p:spPr>
      </p:pic>
      <p:sp>
        <p:nvSpPr>
          <p:cNvPr id="824" name="Google Shape;824;p65"/>
          <p:cNvSpPr txBox="1"/>
          <p:nvPr/>
        </p:nvSpPr>
        <p:spPr>
          <a:xfrm>
            <a:off x="3176100" y="1980825"/>
            <a:ext cx="1279800" cy="1539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b="1">
                <a:solidFill>
                  <a:srgbClr val="CC0000"/>
                </a:solidFill>
              </a:rPr>
              <a:t>TYPES OF BOLTS</a:t>
            </a:r>
            <a:endParaRPr sz="1000" b="1">
              <a:solidFill>
                <a:srgbClr val="CC0000"/>
              </a:solidFill>
            </a:endParaRPr>
          </a:p>
        </p:txBody>
      </p:sp>
      <p:grpSp>
        <p:nvGrpSpPr>
          <p:cNvPr id="825" name="Google Shape;825;p65"/>
          <p:cNvGrpSpPr/>
          <p:nvPr/>
        </p:nvGrpSpPr>
        <p:grpSpPr>
          <a:xfrm>
            <a:off x="2517625" y="1102675"/>
            <a:ext cx="884325" cy="810975"/>
            <a:chOff x="2506475" y="520650"/>
            <a:chExt cx="884325" cy="810975"/>
          </a:xfrm>
        </p:grpSpPr>
        <p:pic>
          <p:nvPicPr>
            <p:cNvPr id="826" name="Google Shape;826;p65"/>
            <p:cNvPicPr preferRelativeResize="0"/>
            <p:nvPr/>
          </p:nvPicPr>
          <p:blipFill>
            <a:blip r:embed="rId5">
              <a:alphaModFix/>
            </a:blip>
            <a:stretch>
              <a:fillRect/>
            </a:stretch>
          </p:blipFill>
          <p:spPr>
            <a:xfrm>
              <a:off x="2506475" y="520650"/>
              <a:ext cx="785350" cy="785350"/>
            </a:xfrm>
            <a:prstGeom prst="rect">
              <a:avLst/>
            </a:prstGeom>
            <a:noFill/>
            <a:ln>
              <a:noFill/>
            </a:ln>
          </p:spPr>
        </p:pic>
        <p:sp>
          <p:nvSpPr>
            <p:cNvPr id="827" name="Google Shape;827;p65"/>
            <p:cNvSpPr txBox="1"/>
            <p:nvPr/>
          </p:nvSpPr>
          <p:spPr>
            <a:xfrm>
              <a:off x="2915000" y="1054425"/>
              <a:ext cx="475800" cy="277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a:t>Round head</a:t>
              </a:r>
              <a:endParaRPr sz="900"/>
            </a:p>
          </p:txBody>
        </p:sp>
      </p:grpSp>
      <p:grpSp>
        <p:nvGrpSpPr>
          <p:cNvPr id="828" name="Google Shape;828;p65"/>
          <p:cNvGrpSpPr/>
          <p:nvPr/>
        </p:nvGrpSpPr>
        <p:grpSpPr>
          <a:xfrm>
            <a:off x="3401950" y="1102675"/>
            <a:ext cx="1166350" cy="785375"/>
            <a:chOff x="3390800" y="520650"/>
            <a:chExt cx="1166350" cy="785375"/>
          </a:xfrm>
        </p:grpSpPr>
        <p:pic>
          <p:nvPicPr>
            <p:cNvPr id="829" name="Google Shape;829;p65"/>
            <p:cNvPicPr preferRelativeResize="0"/>
            <p:nvPr/>
          </p:nvPicPr>
          <p:blipFill>
            <a:blip r:embed="rId6">
              <a:alphaModFix/>
            </a:blip>
            <a:stretch>
              <a:fillRect/>
            </a:stretch>
          </p:blipFill>
          <p:spPr>
            <a:xfrm>
              <a:off x="3771800" y="520650"/>
              <a:ext cx="785350" cy="785350"/>
            </a:xfrm>
            <a:prstGeom prst="rect">
              <a:avLst/>
            </a:prstGeom>
            <a:noFill/>
            <a:ln>
              <a:noFill/>
            </a:ln>
          </p:spPr>
        </p:pic>
        <p:sp>
          <p:nvSpPr>
            <p:cNvPr id="830" name="Google Shape;830;p65"/>
            <p:cNvSpPr txBox="1"/>
            <p:nvPr/>
          </p:nvSpPr>
          <p:spPr>
            <a:xfrm>
              <a:off x="3390800" y="1028825"/>
              <a:ext cx="732900" cy="2772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900"/>
                <a:t>Countersunk head</a:t>
              </a:r>
              <a:endParaRPr sz="900"/>
            </a:p>
          </p:txBody>
        </p:sp>
      </p:grpSp>
      <p:sp>
        <p:nvSpPr>
          <p:cNvPr id="831" name="Google Shape;831;p65"/>
          <p:cNvSpPr txBox="1"/>
          <p:nvPr/>
        </p:nvSpPr>
        <p:spPr>
          <a:xfrm>
            <a:off x="2944575" y="881600"/>
            <a:ext cx="1279800" cy="1539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b="1">
                <a:solidFill>
                  <a:srgbClr val="CC0000"/>
                </a:solidFill>
              </a:rPr>
              <a:t>TYPES OF SCREWS</a:t>
            </a:r>
            <a:endParaRPr sz="1000" b="1">
              <a:solidFill>
                <a:srgbClr val="CC0000"/>
              </a:solidFill>
            </a:endParaRPr>
          </a:p>
        </p:txBody>
      </p:sp>
      <p:sp>
        <p:nvSpPr>
          <p:cNvPr id="832" name="Google Shape;832;p65"/>
          <p:cNvSpPr txBox="1"/>
          <p:nvPr/>
        </p:nvSpPr>
        <p:spPr>
          <a:xfrm>
            <a:off x="2423175" y="3640775"/>
            <a:ext cx="732900" cy="1386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900"/>
              <a:t>Flat washer</a:t>
            </a:r>
            <a:endParaRPr sz="900"/>
          </a:p>
        </p:txBody>
      </p:sp>
      <p:sp>
        <p:nvSpPr>
          <p:cNvPr id="833" name="Google Shape;833;p65"/>
          <p:cNvSpPr txBox="1"/>
          <p:nvPr/>
        </p:nvSpPr>
        <p:spPr>
          <a:xfrm>
            <a:off x="3449550" y="3665575"/>
            <a:ext cx="732900" cy="1386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900"/>
              <a:t>Split washer</a:t>
            </a:r>
            <a:endParaRPr sz="900"/>
          </a:p>
        </p:txBody>
      </p:sp>
      <p:sp>
        <p:nvSpPr>
          <p:cNvPr id="834" name="Google Shape;834;p65"/>
          <p:cNvSpPr txBox="1"/>
          <p:nvPr/>
        </p:nvSpPr>
        <p:spPr>
          <a:xfrm>
            <a:off x="4390200" y="3272900"/>
            <a:ext cx="732900" cy="6927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900"/>
              <a:t>Split washers are designed to stop nuts from vibrating loose</a:t>
            </a:r>
            <a:endParaRPr sz="900"/>
          </a:p>
        </p:txBody>
      </p:sp>
      <p:pic>
        <p:nvPicPr>
          <p:cNvPr id="835" name="Google Shape;835;p65"/>
          <p:cNvPicPr preferRelativeResize="0"/>
          <p:nvPr/>
        </p:nvPicPr>
        <p:blipFill rotWithShape="1">
          <a:blip r:embed="rId7">
            <a:alphaModFix/>
          </a:blip>
          <a:srcRect t="16321" b="16315"/>
          <a:stretch/>
        </p:blipFill>
        <p:spPr>
          <a:xfrm>
            <a:off x="2492575" y="3273425"/>
            <a:ext cx="594101" cy="400200"/>
          </a:xfrm>
          <a:prstGeom prst="rect">
            <a:avLst/>
          </a:prstGeom>
          <a:noFill/>
          <a:ln>
            <a:noFill/>
          </a:ln>
        </p:spPr>
      </p:pic>
      <p:pic>
        <p:nvPicPr>
          <p:cNvPr id="836" name="Google Shape;836;p65"/>
          <p:cNvPicPr preferRelativeResize="0"/>
          <p:nvPr/>
        </p:nvPicPr>
        <p:blipFill>
          <a:blip r:embed="rId8">
            <a:alphaModFix/>
          </a:blip>
          <a:stretch>
            <a:fillRect/>
          </a:stretch>
        </p:blipFill>
        <p:spPr>
          <a:xfrm>
            <a:off x="3403450" y="3246379"/>
            <a:ext cx="732901" cy="531093"/>
          </a:xfrm>
          <a:prstGeom prst="rect">
            <a:avLst/>
          </a:prstGeom>
          <a:noFill/>
          <a:ln>
            <a:noFill/>
          </a:ln>
        </p:spPr>
      </p:pic>
      <p:sp>
        <p:nvSpPr>
          <p:cNvPr id="837" name="Google Shape;837;p65"/>
          <p:cNvSpPr txBox="1"/>
          <p:nvPr/>
        </p:nvSpPr>
        <p:spPr>
          <a:xfrm>
            <a:off x="2676775" y="3102100"/>
            <a:ext cx="1597500" cy="1539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b="1">
                <a:solidFill>
                  <a:srgbClr val="CC0000"/>
                </a:solidFill>
              </a:rPr>
              <a:t>TYPES OF WASHERS</a:t>
            </a:r>
            <a:endParaRPr sz="1000" b="1">
              <a:solidFill>
                <a:srgbClr val="CC0000"/>
              </a:solidFill>
            </a:endParaRPr>
          </a:p>
        </p:txBody>
      </p:sp>
      <p:pic>
        <p:nvPicPr>
          <p:cNvPr id="838" name="Google Shape;838;p65"/>
          <p:cNvPicPr preferRelativeResize="0"/>
          <p:nvPr/>
        </p:nvPicPr>
        <p:blipFill>
          <a:blip r:embed="rId9">
            <a:alphaModFix/>
          </a:blip>
          <a:stretch>
            <a:fillRect/>
          </a:stretch>
        </p:blipFill>
        <p:spPr>
          <a:xfrm>
            <a:off x="379150" y="5893419"/>
            <a:ext cx="2645075" cy="1469481"/>
          </a:xfrm>
          <a:prstGeom prst="rect">
            <a:avLst/>
          </a:prstGeom>
          <a:noFill/>
          <a:ln>
            <a:noFill/>
          </a:ln>
        </p:spPr>
      </p:pic>
      <p:pic>
        <p:nvPicPr>
          <p:cNvPr id="839" name="Google Shape;839;p65"/>
          <p:cNvPicPr preferRelativeResize="0"/>
          <p:nvPr/>
        </p:nvPicPr>
        <p:blipFill>
          <a:blip r:embed="rId10">
            <a:alphaModFix/>
          </a:blip>
          <a:stretch>
            <a:fillRect/>
          </a:stretch>
        </p:blipFill>
        <p:spPr>
          <a:xfrm>
            <a:off x="4008975" y="5988350"/>
            <a:ext cx="2025455" cy="1347850"/>
          </a:xfrm>
          <a:prstGeom prst="rect">
            <a:avLst/>
          </a:prstGeom>
          <a:noFill/>
          <a:ln>
            <a:noFill/>
          </a:ln>
        </p:spPr>
      </p:pic>
      <p:sp>
        <p:nvSpPr>
          <p:cNvPr id="840" name="Google Shape;840;p65"/>
          <p:cNvSpPr txBox="1"/>
          <p:nvPr/>
        </p:nvSpPr>
        <p:spPr>
          <a:xfrm>
            <a:off x="5462625" y="680150"/>
            <a:ext cx="2495700" cy="556800"/>
          </a:xfrm>
          <a:prstGeom prst="rect">
            <a:avLst/>
          </a:prstGeom>
          <a:noFill/>
          <a:ln>
            <a:noFill/>
          </a:ln>
        </p:spPr>
        <p:txBody>
          <a:bodyPr spcFirstLastPara="1" wrap="square" lIns="116050" tIns="116050" rIns="116050" bIns="116050" anchor="t" anchorCtr="0">
            <a:noAutofit/>
          </a:bodyPr>
          <a:lstStyle/>
          <a:p>
            <a:pPr marL="0" lvl="0" indent="0" algn="l" rtl="0">
              <a:spcBef>
                <a:spcPts val="0"/>
              </a:spcBef>
              <a:spcAft>
                <a:spcPts val="0"/>
              </a:spcAft>
              <a:buNone/>
            </a:pPr>
            <a:r>
              <a:rPr lang="en" sz="1100" b="1">
                <a:latin typeface="Century Gothic"/>
                <a:ea typeface="Century Gothic"/>
                <a:cs typeface="Century Gothic"/>
                <a:sym typeface="Century Gothic"/>
              </a:rPr>
              <a:t>Temporary joints:</a:t>
            </a:r>
            <a:endParaRPr sz="1100" b="1">
              <a:latin typeface="Century Gothic"/>
              <a:ea typeface="Century Gothic"/>
              <a:cs typeface="Century Gothic"/>
              <a:sym typeface="Century Gothic"/>
            </a:endParaRPr>
          </a:p>
          <a:p>
            <a:pPr marL="584200" lvl="0" indent="-361950" algn="l" rtl="0">
              <a:spcBef>
                <a:spcPts val="1300"/>
              </a:spcBef>
              <a:spcAft>
                <a:spcPts val="0"/>
              </a:spcAft>
              <a:buSzPts val="1100"/>
              <a:buFont typeface="Questrial"/>
              <a:buChar char="✅"/>
            </a:pPr>
            <a:r>
              <a:rPr lang="en" sz="1100">
                <a:latin typeface="Century Gothic"/>
                <a:ea typeface="Century Gothic"/>
                <a:cs typeface="Century Gothic"/>
                <a:sym typeface="Century Gothic"/>
              </a:rPr>
              <a:t>Can be </a:t>
            </a:r>
            <a:r>
              <a:rPr lang="en" sz="1100" b="1">
                <a:latin typeface="Century Gothic"/>
                <a:ea typeface="Century Gothic"/>
                <a:cs typeface="Century Gothic"/>
                <a:sym typeface="Century Gothic"/>
              </a:rPr>
              <a:t>dismantled </a:t>
            </a:r>
            <a:r>
              <a:rPr lang="en" sz="1100">
                <a:latin typeface="Century Gothic"/>
                <a:ea typeface="Century Gothic"/>
                <a:cs typeface="Century Gothic"/>
                <a:sym typeface="Century Gothic"/>
              </a:rPr>
              <a:t>without breaking the assembled parts.</a:t>
            </a:r>
            <a:endParaRPr sz="1100">
              <a:latin typeface="Century Gothic"/>
              <a:ea typeface="Century Gothic"/>
              <a:cs typeface="Century Gothic"/>
              <a:sym typeface="Century Gothic"/>
            </a:endParaRPr>
          </a:p>
          <a:p>
            <a:pPr marL="584200" lvl="0" indent="-361950" algn="l" rtl="0">
              <a:spcBef>
                <a:spcPts val="1300"/>
              </a:spcBef>
              <a:spcAft>
                <a:spcPts val="0"/>
              </a:spcAft>
              <a:buSzPts val="1100"/>
              <a:buFont typeface="Questrial"/>
              <a:buChar char="✅"/>
            </a:pPr>
            <a:r>
              <a:rPr lang="en" sz="1100">
                <a:latin typeface="Century Gothic"/>
                <a:ea typeface="Century Gothic"/>
                <a:cs typeface="Century Gothic"/>
                <a:sym typeface="Century Gothic"/>
              </a:rPr>
              <a:t>Is useful when frequent </a:t>
            </a:r>
            <a:r>
              <a:rPr lang="en" sz="1100" b="1">
                <a:latin typeface="Century Gothic"/>
                <a:ea typeface="Century Gothic"/>
                <a:cs typeface="Century Gothic"/>
                <a:sym typeface="Century Gothic"/>
              </a:rPr>
              <a:t>assembly </a:t>
            </a:r>
            <a:r>
              <a:rPr lang="en" sz="1100">
                <a:latin typeface="Century Gothic"/>
                <a:ea typeface="Century Gothic"/>
                <a:cs typeface="Century Gothic"/>
                <a:sym typeface="Century Gothic"/>
              </a:rPr>
              <a:t>and </a:t>
            </a:r>
            <a:r>
              <a:rPr lang="en" sz="1100" b="1">
                <a:latin typeface="Century Gothic"/>
                <a:ea typeface="Century Gothic"/>
                <a:cs typeface="Century Gothic"/>
                <a:sym typeface="Century Gothic"/>
              </a:rPr>
              <a:t>disassembly </a:t>
            </a:r>
            <a:r>
              <a:rPr lang="en" sz="1100">
                <a:latin typeface="Century Gothic"/>
                <a:ea typeface="Century Gothic"/>
                <a:cs typeface="Century Gothic"/>
                <a:sym typeface="Century Gothic"/>
              </a:rPr>
              <a:t> is required.</a:t>
            </a:r>
            <a:endParaRPr sz="1100">
              <a:latin typeface="Century Gothic"/>
              <a:ea typeface="Century Gothic"/>
              <a:cs typeface="Century Gothic"/>
              <a:sym typeface="Century Gothic"/>
            </a:endParaRPr>
          </a:p>
          <a:p>
            <a:pPr marL="584200" lvl="0" indent="-361950" algn="l" rtl="0">
              <a:spcBef>
                <a:spcPts val="1300"/>
              </a:spcBef>
              <a:spcAft>
                <a:spcPts val="0"/>
              </a:spcAft>
              <a:buSzPts val="1100"/>
              <a:buFont typeface="Questrial"/>
              <a:buChar char="✅"/>
            </a:pPr>
            <a:r>
              <a:rPr lang="en" sz="1100">
                <a:latin typeface="Century Gothic"/>
                <a:ea typeface="Century Gothic"/>
                <a:cs typeface="Century Gothic"/>
                <a:sym typeface="Century Gothic"/>
              </a:rPr>
              <a:t>Often easier and more cost-effective to carry out </a:t>
            </a:r>
            <a:r>
              <a:rPr lang="en" sz="1100" b="1">
                <a:latin typeface="Century Gothic"/>
                <a:ea typeface="Century Gothic"/>
                <a:cs typeface="Century Gothic"/>
                <a:sym typeface="Century Gothic"/>
              </a:rPr>
              <a:t>inspection, maintenance</a:t>
            </a:r>
            <a:r>
              <a:rPr lang="en" sz="1100">
                <a:latin typeface="Century Gothic"/>
                <a:ea typeface="Century Gothic"/>
                <a:cs typeface="Century Gothic"/>
                <a:sym typeface="Century Gothic"/>
              </a:rPr>
              <a:t> and </a:t>
            </a:r>
            <a:r>
              <a:rPr lang="en" sz="1100" b="1">
                <a:latin typeface="Century Gothic"/>
                <a:ea typeface="Century Gothic"/>
                <a:cs typeface="Century Gothic"/>
                <a:sym typeface="Century Gothic"/>
              </a:rPr>
              <a:t>repair</a:t>
            </a:r>
            <a:r>
              <a:rPr lang="en" sz="1100">
                <a:latin typeface="Century Gothic"/>
                <a:ea typeface="Century Gothic"/>
                <a:cs typeface="Century Gothic"/>
                <a:sym typeface="Century Gothic"/>
              </a:rPr>
              <a:t> as parts can be disassembled without breaking.</a:t>
            </a:r>
            <a:endParaRPr sz="1100">
              <a:latin typeface="Century Gothic"/>
              <a:ea typeface="Century Gothic"/>
              <a:cs typeface="Century Gothic"/>
              <a:sym typeface="Century Gothic"/>
            </a:endParaRPr>
          </a:p>
          <a:p>
            <a:pPr marL="584200" lvl="0" indent="-361950" algn="l" rtl="0">
              <a:spcBef>
                <a:spcPts val="1300"/>
              </a:spcBef>
              <a:spcAft>
                <a:spcPts val="0"/>
              </a:spcAft>
              <a:buSzPts val="1100"/>
              <a:buFont typeface="Century Gothic"/>
              <a:buChar char="❌"/>
            </a:pPr>
            <a:r>
              <a:rPr lang="en" sz="1100">
                <a:latin typeface="Century Gothic"/>
                <a:ea typeface="Century Gothic"/>
                <a:cs typeface="Century Gothic"/>
                <a:sym typeface="Century Gothic"/>
              </a:rPr>
              <a:t>Lower strength joint</a:t>
            </a:r>
            <a:endParaRPr sz="1100">
              <a:latin typeface="Century Gothic"/>
              <a:ea typeface="Century Gothic"/>
              <a:cs typeface="Century Gothic"/>
              <a:sym typeface="Century Gothic"/>
            </a:endParaRPr>
          </a:p>
          <a:p>
            <a:pPr marL="584200" lvl="0" indent="-361950" algn="l" rtl="0">
              <a:spcBef>
                <a:spcPts val="1300"/>
              </a:spcBef>
              <a:spcAft>
                <a:spcPts val="1300"/>
              </a:spcAft>
              <a:buSzPts val="1100"/>
              <a:buFont typeface="Century Gothic"/>
              <a:buChar char="❌"/>
            </a:pPr>
            <a:r>
              <a:rPr lang="en" sz="1100">
                <a:latin typeface="Century Gothic"/>
                <a:ea typeface="Century Gothic"/>
                <a:cs typeface="Century Gothic"/>
                <a:sym typeface="Century Gothic"/>
              </a:rPr>
              <a:t>Often not a leak proof joint</a:t>
            </a:r>
            <a:endParaRPr sz="1100">
              <a:latin typeface="Century Gothic"/>
              <a:ea typeface="Century Gothic"/>
              <a:cs typeface="Century Gothic"/>
              <a:sym typeface="Century Gothic"/>
            </a:endParaRPr>
          </a:p>
        </p:txBody>
      </p:sp>
      <p:sp>
        <p:nvSpPr>
          <p:cNvPr id="841" name="Google Shape;841;p65"/>
          <p:cNvSpPr txBox="1"/>
          <p:nvPr/>
        </p:nvSpPr>
        <p:spPr>
          <a:xfrm>
            <a:off x="8140625" y="680150"/>
            <a:ext cx="2380200" cy="556800"/>
          </a:xfrm>
          <a:prstGeom prst="rect">
            <a:avLst/>
          </a:prstGeom>
          <a:noFill/>
          <a:ln>
            <a:noFill/>
          </a:ln>
        </p:spPr>
        <p:txBody>
          <a:bodyPr spcFirstLastPara="1" wrap="square" lIns="116050" tIns="116050" rIns="116050" bIns="116050" anchor="t" anchorCtr="0">
            <a:noAutofit/>
          </a:bodyPr>
          <a:lstStyle/>
          <a:p>
            <a:pPr marL="0" lvl="0" indent="0" algn="l" rtl="0">
              <a:spcBef>
                <a:spcPts val="0"/>
              </a:spcBef>
              <a:spcAft>
                <a:spcPts val="0"/>
              </a:spcAft>
              <a:buNone/>
            </a:pPr>
            <a:r>
              <a:rPr lang="en" sz="1100" b="1">
                <a:latin typeface="Century Gothic"/>
                <a:ea typeface="Century Gothic"/>
                <a:cs typeface="Century Gothic"/>
                <a:sym typeface="Century Gothic"/>
              </a:rPr>
              <a:t>Permanent joints:</a:t>
            </a:r>
            <a:endParaRPr sz="1100" b="1">
              <a:latin typeface="Century Gothic"/>
              <a:ea typeface="Century Gothic"/>
              <a:cs typeface="Century Gothic"/>
              <a:sym typeface="Century Gothic"/>
            </a:endParaRPr>
          </a:p>
          <a:p>
            <a:pPr marL="584200" lvl="0" indent="-361950" algn="l" rtl="0">
              <a:spcBef>
                <a:spcPts val="1300"/>
              </a:spcBef>
              <a:spcAft>
                <a:spcPts val="0"/>
              </a:spcAft>
              <a:buSzPts val="1100"/>
              <a:buFont typeface="Questrial"/>
              <a:buChar char="❌"/>
            </a:pPr>
            <a:r>
              <a:rPr lang="en" sz="1100">
                <a:latin typeface="Century Gothic"/>
                <a:ea typeface="Century Gothic"/>
                <a:cs typeface="Century Gothic"/>
                <a:sym typeface="Century Gothic"/>
              </a:rPr>
              <a:t>Cannot be </a:t>
            </a:r>
            <a:r>
              <a:rPr lang="en" sz="1100" b="1">
                <a:latin typeface="Century Gothic"/>
                <a:ea typeface="Century Gothic"/>
                <a:cs typeface="Century Gothic"/>
                <a:sym typeface="Century Gothic"/>
              </a:rPr>
              <a:t>dismantled </a:t>
            </a:r>
            <a:r>
              <a:rPr lang="en" sz="1100">
                <a:latin typeface="Century Gothic"/>
                <a:ea typeface="Century Gothic"/>
                <a:cs typeface="Century Gothic"/>
                <a:sym typeface="Century Gothic"/>
              </a:rPr>
              <a:t>without breaking the assembled parts.</a:t>
            </a:r>
            <a:endParaRPr sz="1100">
              <a:latin typeface="Century Gothic"/>
              <a:ea typeface="Century Gothic"/>
              <a:cs typeface="Century Gothic"/>
              <a:sym typeface="Century Gothic"/>
            </a:endParaRPr>
          </a:p>
          <a:p>
            <a:pPr marL="584200" lvl="0" indent="-361950" algn="l" rtl="0">
              <a:spcBef>
                <a:spcPts val="1300"/>
              </a:spcBef>
              <a:spcAft>
                <a:spcPts val="0"/>
              </a:spcAft>
              <a:buSzPts val="1100"/>
              <a:buFont typeface="Questrial"/>
              <a:buChar char="✅"/>
            </a:pPr>
            <a:r>
              <a:rPr lang="en" sz="1100">
                <a:latin typeface="Century Gothic"/>
                <a:ea typeface="Century Gothic"/>
                <a:cs typeface="Century Gothic"/>
                <a:sym typeface="Century Gothic"/>
              </a:rPr>
              <a:t>Is useful when the joint is intended to stay fixed for </a:t>
            </a:r>
            <a:r>
              <a:rPr lang="en" sz="1100" b="1">
                <a:latin typeface="Century Gothic"/>
                <a:ea typeface="Century Gothic"/>
                <a:cs typeface="Century Gothic"/>
                <a:sym typeface="Century Gothic"/>
              </a:rPr>
              <a:t>longer</a:t>
            </a:r>
            <a:r>
              <a:rPr lang="en" sz="1100">
                <a:latin typeface="Century Gothic"/>
                <a:ea typeface="Century Gothic"/>
                <a:cs typeface="Century Gothic"/>
                <a:sym typeface="Century Gothic"/>
              </a:rPr>
              <a:t>.</a:t>
            </a:r>
            <a:endParaRPr sz="1100">
              <a:latin typeface="Century Gothic"/>
              <a:ea typeface="Century Gothic"/>
              <a:cs typeface="Century Gothic"/>
              <a:sym typeface="Century Gothic"/>
            </a:endParaRPr>
          </a:p>
          <a:p>
            <a:pPr marL="584200" lvl="0" indent="-361950" algn="l" rtl="0">
              <a:spcBef>
                <a:spcPts val="1300"/>
              </a:spcBef>
              <a:spcAft>
                <a:spcPts val="0"/>
              </a:spcAft>
              <a:buSzPts val="1100"/>
              <a:buFont typeface="Questrial"/>
              <a:buChar char="❌"/>
            </a:pPr>
            <a:r>
              <a:rPr lang="en" sz="1100" b="1">
                <a:latin typeface="Century Gothic"/>
                <a:ea typeface="Century Gothic"/>
                <a:cs typeface="Century Gothic"/>
                <a:sym typeface="Century Gothic"/>
              </a:rPr>
              <a:t>Maintenance</a:t>
            </a:r>
            <a:r>
              <a:rPr lang="en" sz="1100">
                <a:latin typeface="Century Gothic"/>
                <a:ea typeface="Century Gothic"/>
                <a:cs typeface="Century Gothic"/>
                <a:sym typeface="Century Gothic"/>
              </a:rPr>
              <a:t> and </a:t>
            </a:r>
            <a:r>
              <a:rPr lang="en" sz="1100" b="1">
                <a:latin typeface="Century Gothic"/>
                <a:ea typeface="Century Gothic"/>
                <a:cs typeface="Century Gothic"/>
                <a:sym typeface="Century Gothic"/>
              </a:rPr>
              <a:t>repair</a:t>
            </a:r>
            <a:r>
              <a:rPr lang="en" sz="1100">
                <a:latin typeface="Century Gothic"/>
                <a:ea typeface="Century Gothic"/>
                <a:cs typeface="Century Gothic"/>
                <a:sym typeface="Century Gothic"/>
              </a:rPr>
              <a:t> as more difficult as parts cannot be disassembled without breaking.</a:t>
            </a:r>
            <a:endParaRPr sz="1100">
              <a:latin typeface="Century Gothic"/>
              <a:ea typeface="Century Gothic"/>
              <a:cs typeface="Century Gothic"/>
              <a:sym typeface="Century Gothic"/>
            </a:endParaRPr>
          </a:p>
          <a:p>
            <a:pPr marL="584200" lvl="0" indent="-361950" algn="l" rtl="0">
              <a:spcBef>
                <a:spcPts val="1300"/>
              </a:spcBef>
              <a:spcAft>
                <a:spcPts val="0"/>
              </a:spcAft>
              <a:buSzPts val="1100"/>
              <a:buFont typeface="Century Gothic"/>
              <a:buChar char="✅"/>
            </a:pPr>
            <a:r>
              <a:rPr lang="en" sz="1100">
                <a:latin typeface="Century Gothic"/>
                <a:ea typeface="Century Gothic"/>
                <a:cs typeface="Century Gothic"/>
                <a:sym typeface="Century Gothic"/>
              </a:rPr>
              <a:t>Stronger joint</a:t>
            </a:r>
            <a:endParaRPr sz="1100">
              <a:latin typeface="Century Gothic"/>
              <a:ea typeface="Century Gothic"/>
              <a:cs typeface="Century Gothic"/>
              <a:sym typeface="Century Gothic"/>
            </a:endParaRPr>
          </a:p>
          <a:p>
            <a:pPr marL="584200" lvl="0" indent="-361950" algn="l" rtl="0">
              <a:spcBef>
                <a:spcPts val="1300"/>
              </a:spcBef>
              <a:spcAft>
                <a:spcPts val="1300"/>
              </a:spcAft>
              <a:buSzPts val="1100"/>
              <a:buFont typeface="Century Gothic"/>
              <a:buChar char="✅"/>
            </a:pPr>
            <a:r>
              <a:rPr lang="en" sz="1100">
                <a:latin typeface="Century Gothic"/>
                <a:ea typeface="Century Gothic"/>
                <a:cs typeface="Century Gothic"/>
                <a:sym typeface="Century Gothic"/>
              </a:rPr>
              <a:t>Mostly create a leak proof joint</a:t>
            </a:r>
            <a:endParaRPr sz="1100">
              <a:latin typeface="Century Gothic"/>
              <a:ea typeface="Century Gothic"/>
              <a:cs typeface="Century Gothic"/>
              <a:sym typeface="Century Gothic"/>
            </a:endParaRPr>
          </a:p>
        </p:txBody>
      </p:sp>
      <p:sp>
        <p:nvSpPr>
          <p:cNvPr id="842" name="Google Shape;842;p65"/>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66"/>
          <p:cNvSpPr/>
          <p:nvPr/>
        </p:nvSpPr>
        <p:spPr>
          <a:xfrm>
            <a:off x="134475" y="1773075"/>
            <a:ext cx="4978500" cy="5645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500" b="1">
                <a:latin typeface="Century Gothic"/>
                <a:ea typeface="Century Gothic"/>
                <a:cs typeface="Century Gothic"/>
                <a:sym typeface="Century Gothic"/>
              </a:rPr>
              <a:t>Sand casting</a:t>
            </a:r>
            <a:endParaRPr sz="1500" b="1">
              <a:latin typeface="Century Gothic"/>
              <a:ea typeface="Century Gothic"/>
              <a:cs typeface="Century Gothic"/>
              <a:sym typeface="Century Gothic"/>
            </a:endParaRPr>
          </a:p>
          <a:p>
            <a:pPr marL="0" marR="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Stock form used: </a:t>
            </a:r>
            <a:r>
              <a:rPr lang="en" sz="1300">
                <a:solidFill>
                  <a:schemeClr val="dk1"/>
                </a:solidFill>
                <a:latin typeface="Century Gothic"/>
                <a:ea typeface="Century Gothic"/>
                <a:cs typeface="Century Gothic"/>
                <a:sym typeface="Century Gothic"/>
              </a:rPr>
              <a:t>ingots</a:t>
            </a:r>
            <a:endParaRPr sz="13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Material used: </a:t>
            </a:r>
            <a:r>
              <a:rPr lang="en" sz="1300" i="1">
                <a:solidFill>
                  <a:schemeClr val="dk1"/>
                </a:solidFill>
                <a:latin typeface="Century Gothic"/>
                <a:ea typeface="Century Gothic"/>
                <a:cs typeface="Century Gothic"/>
                <a:sym typeface="Century Gothic"/>
              </a:rPr>
              <a:t>most commonly </a:t>
            </a:r>
            <a:endParaRPr sz="1300" i="1">
              <a:solidFill>
                <a:schemeClr val="dk1"/>
              </a:solidFill>
              <a:latin typeface="Century Gothic"/>
              <a:ea typeface="Century Gothic"/>
              <a:cs typeface="Century Gothic"/>
              <a:sym typeface="Century Gothic"/>
            </a:endParaRPr>
          </a:p>
        </p:txBody>
      </p:sp>
      <p:sp>
        <p:nvSpPr>
          <p:cNvPr id="848" name="Google Shape;848;p66"/>
          <p:cNvSpPr txBox="1"/>
          <p:nvPr/>
        </p:nvSpPr>
        <p:spPr>
          <a:xfrm>
            <a:off x="0" y="0"/>
            <a:ext cx="66354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dk1"/>
                </a:solidFill>
                <a:latin typeface="Century Gothic"/>
                <a:ea typeface="Century Gothic"/>
                <a:cs typeface="Century Gothic"/>
                <a:sym typeface="Century Gothic"/>
              </a:rPr>
              <a:t>Metal casting processes </a:t>
            </a:r>
            <a:r>
              <a:rPr lang="en" sz="1800">
                <a:solidFill>
                  <a:schemeClr val="dk1"/>
                </a:solidFill>
                <a:latin typeface="Century Gothic"/>
                <a:ea typeface="Century Gothic"/>
                <a:cs typeface="Century Gothic"/>
                <a:sym typeface="Century Gothic"/>
              </a:rPr>
              <a:t>Knowledge organiser</a:t>
            </a:r>
            <a:endParaRPr sz="1800" b="1">
              <a:latin typeface="Century Gothic"/>
              <a:ea typeface="Century Gothic"/>
              <a:cs typeface="Century Gothic"/>
              <a:sym typeface="Century Gothic"/>
            </a:endParaRPr>
          </a:p>
        </p:txBody>
      </p:sp>
      <p:sp>
        <p:nvSpPr>
          <p:cNvPr id="851" name="Google Shape;851;p66"/>
          <p:cNvSpPr txBox="1"/>
          <p:nvPr/>
        </p:nvSpPr>
        <p:spPr>
          <a:xfrm>
            <a:off x="-4086350" y="6704475"/>
            <a:ext cx="49785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1">
                <a:solidFill>
                  <a:schemeClr val="dk1"/>
                </a:solidFill>
                <a:latin typeface="Century Gothic"/>
                <a:ea typeface="Century Gothic"/>
                <a:cs typeface="Century Gothic"/>
                <a:sym typeface="Century Gothic"/>
              </a:rPr>
              <a:t>Products </a:t>
            </a:r>
            <a:r>
              <a:rPr lang="en" sz="1200">
                <a:solidFill>
                  <a:schemeClr val="dk1"/>
                </a:solidFill>
                <a:latin typeface="Century Gothic"/>
                <a:ea typeface="Century Gothic"/>
                <a:cs typeface="Century Gothic"/>
                <a:sym typeface="Century Gothic"/>
              </a:rPr>
              <a:t>made by vacuum forming include: </a:t>
            </a:r>
            <a:endParaRPr/>
          </a:p>
        </p:txBody>
      </p:sp>
      <p:sp>
        <p:nvSpPr>
          <p:cNvPr id="852" name="Google Shape;852;p66"/>
          <p:cNvSpPr/>
          <p:nvPr/>
        </p:nvSpPr>
        <p:spPr>
          <a:xfrm>
            <a:off x="5196550" y="1773075"/>
            <a:ext cx="5391300" cy="5645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500" b="1">
                <a:latin typeface="Century Gothic"/>
                <a:ea typeface="Century Gothic"/>
                <a:cs typeface="Century Gothic"/>
                <a:sym typeface="Century Gothic"/>
              </a:rPr>
              <a:t>Die casting</a:t>
            </a:r>
            <a:endParaRPr sz="1500" b="1">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Stock form used: </a:t>
            </a:r>
            <a:r>
              <a:rPr lang="en" sz="1300">
                <a:solidFill>
                  <a:schemeClr val="dk1"/>
                </a:solidFill>
                <a:latin typeface="Century Gothic"/>
                <a:ea typeface="Century Gothic"/>
                <a:cs typeface="Century Gothic"/>
                <a:sym typeface="Century Gothic"/>
              </a:rPr>
              <a:t>ingots</a:t>
            </a:r>
            <a:endParaRPr sz="13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r>
              <a:rPr lang="en" sz="1200" b="1">
                <a:latin typeface="Century Gothic"/>
                <a:ea typeface="Century Gothic"/>
                <a:cs typeface="Century Gothic"/>
                <a:sym typeface="Century Gothic"/>
              </a:rPr>
              <a:t>Material used: </a:t>
            </a:r>
            <a:r>
              <a:rPr lang="en" sz="1200">
                <a:latin typeface="Century Gothic"/>
                <a:ea typeface="Century Gothic"/>
                <a:cs typeface="Century Gothic"/>
                <a:sym typeface="Century Gothic"/>
              </a:rPr>
              <a:t>most commonly aluminium</a:t>
            </a:r>
            <a:endParaRPr sz="1200">
              <a:latin typeface="Century Gothic"/>
              <a:ea typeface="Century Gothic"/>
              <a:cs typeface="Century Gothic"/>
              <a:sym typeface="Century Gothic"/>
            </a:endParaRPr>
          </a:p>
        </p:txBody>
      </p:sp>
      <p:sp>
        <p:nvSpPr>
          <p:cNvPr id="853" name="Google Shape;853;p66"/>
          <p:cNvSpPr txBox="1"/>
          <p:nvPr/>
        </p:nvSpPr>
        <p:spPr>
          <a:xfrm>
            <a:off x="3839825" y="2126700"/>
            <a:ext cx="1273200" cy="3879000"/>
          </a:xfrm>
          <a:prstGeom prst="rect">
            <a:avLst/>
          </a:prstGeom>
          <a:noFill/>
          <a:ln>
            <a:noFill/>
          </a:ln>
        </p:spPr>
        <p:txBody>
          <a:bodyPr spcFirstLastPara="1" wrap="square" lIns="91425" tIns="91425" rIns="0" bIns="91425" anchor="t" anchorCtr="0">
            <a:spAutoFit/>
          </a:bodyPr>
          <a:lstStyle/>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A wooden </a:t>
            </a:r>
            <a:r>
              <a:rPr lang="en" sz="1000" b="1">
                <a:latin typeface="Century Gothic"/>
                <a:ea typeface="Century Gothic"/>
                <a:cs typeface="Century Gothic"/>
                <a:sym typeface="Century Gothic"/>
              </a:rPr>
              <a:t>pattern </a:t>
            </a:r>
            <a:r>
              <a:rPr lang="en" sz="1000">
                <a:latin typeface="Century Gothic"/>
                <a:ea typeface="Century Gothic"/>
                <a:cs typeface="Century Gothic"/>
                <a:sym typeface="Century Gothic"/>
              </a:rPr>
              <a:t>is placed inside the </a:t>
            </a:r>
            <a:r>
              <a:rPr lang="en" sz="1000" b="1">
                <a:latin typeface="Century Gothic"/>
                <a:ea typeface="Century Gothic"/>
                <a:cs typeface="Century Gothic"/>
                <a:sym typeface="Century Gothic"/>
              </a:rPr>
              <a:t>drag</a:t>
            </a:r>
            <a:r>
              <a:rPr lang="en" sz="1000">
                <a:latin typeface="Century Gothic"/>
                <a:ea typeface="Century Gothic"/>
                <a:cs typeface="Century Gothic"/>
                <a:sym typeface="Century Gothic"/>
              </a:rPr>
              <a:t>.</a:t>
            </a:r>
            <a:endParaRPr sz="1000">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Fill with </a:t>
            </a:r>
            <a:r>
              <a:rPr lang="en" sz="1000" b="1">
                <a:latin typeface="Century Gothic"/>
                <a:ea typeface="Century Gothic"/>
                <a:cs typeface="Century Gothic"/>
                <a:sym typeface="Century Gothic"/>
              </a:rPr>
              <a:t>petrabond sand</a:t>
            </a:r>
            <a:r>
              <a:rPr lang="en" sz="1000">
                <a:latin typeface="Century Gothic"/>
                <a:ea typeface="Century Gothic"/>
                <a:cs typeface="Century Gothic"/>
                <a:sym typeface="Century Gothic"/>
              </a:rPr>
              <a:t> </a:t>
            </a:r>
            <a:endParaRPr sz="1000">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Turn over and remove </a:t>
            </a:r>
            <a:r>
              <a:rPr lang="en" sz="1000" b="1">
                <a:latin typeface="Century Gothic"/>
                <a:ea typeface="Century Gothic"/>
                <a:cs typeface="Century Gothic"/>
                <a:sym typeface="Century Gothic"/>
              </a:rPr>
              <a:t>pattern</a:t>
            </a:r>
            <a:endParaRPr sz="1000" b="1">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Place runner and riser pins in the </a:t>
            </a:r>
            <a:r>
              <a:rPr lang="en" sz="1000" b="1">
                <a:latin typeface="Century Gothic"/>
                <a:ea typeface="Century Gothic"/>
                <a:cs typeface="Century Gothic"/>
                <a:sym typeface="Century Gothic"/>
              </a:rPr>
              <a:t>cope </a:t>
            </a:r>
            <a:r>
              <a:rPr lang="en" sz="1000">
                <a:latin typeface="Century Gothic"/>
                <a:ea typeface="Century Gothic"/>
                <a:cs typeface="Century Gothic"/>
                <a:sym typeface="Century Gothic"/>
              </a:rPr>
              <a:t>and fill with </a:t>
            </a:r>
            <a:r>
              <a:rPr lang="en" sz="1000" b="1">
                <a:latin typeface="Century Gothic"/>
                <a:ea typeface="Century Gothic"/>
                <a:cs typeface="Century Gothic"/>
                <a:sym typeface="Century Gothic"/>
              </a:rPr>
              <a:t>petrabond sand. </a:t>
            </a:r>
            <a:r>
              <a:rPr lang="en" sz="1000">
                <a:latin typeface="Century Gothic"/>
                <a:ea typeface="Century Gothic"/>
                <a:cs typeface="Century Gothic"/>
                <a:sym typeface="Century Gothic"/>
              </a:rPr>
              <a:t>Add </a:t>
            </a:r>
            <a:r>
              <a:rPr lang="en" sz="1000" b="1">
                <a:latin typeface="Century Gothic"/>
                <a:ea typeface="Century Gothic"/>
                <a:cs typeface="Century Gothic"/>
                <a:sym typeface="Century Gothic"/>
              </a:rPr>
              <a:t>core</a:t>
            </a:r>
            <a:r>
              <a:rPr lang="en" sz="1000">
                <a:latin typeface="Century Gothic"/>
                <a:ea typeface="Century Gothic"/>
                <a:cs typeface="Century Gothic"/>
                <a:sym typeface="Century Gothic"/>
              </a:rPr>
              <a:t> for hollow parts</a:t>
            </a:r>
            <a:endParaRPr sz="1000">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Place the </a:t>
            </a:r>
            <a:r>
              <a:rPr lang="en" sz="1000" b="1">
                <a:latin typeface="Century Gothic"/>
                <a:ea typeface="Century Gothic"/>
                <a:cs typeface="Century Gothic"/>
                <a:sym typeface="Century Gothic"/>
              </a:rPr>
              <a:t>cope</a:t>
            </a:r>
            <a:r>
              <a:rPr lang="en" sz="1000">
                <a:latin typeface="Century Gothic"/>
                <a:ea typeface="Century Gothic"/>
                <a:cs typeface="Century Gothic"/>
                <a:sym typeface="Century Gothic"/>
              </a:rPr>
              <a:t> on top of the </a:t>
            </a:r>
            <a:r>
              <a:rPr lang="en" sz="1000" b="1">
                <a:latin typeface="Century Gothic"/>
                <a:ea typeface="Century Gothic"/>
                <a:cs typeface="Century Gothic"/>
                <a:sym typeface="Century Gothic"/>
              </a:rPr>
              <a:t>drag</a:t>
            </a:r>
            <a:endParaRPr sz="1000" b="1">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Remove</a:t>
            </a:r>
            <a:r>
              <a:rPr lang="en" sz="1000" b="1">
                <a:latin typeface="Century Gothic"/>
                <a:ea typeface="Century Gothic"/>
                <a:cs typeface="Century Gothic"/>
                <a:sym typeface="Century Gothic"/>
              </a:rPr>
              <a:t> runner </a:t>
            </a:r>
            <a:r>
              <a:rPr lang="en" sz="1000">
                <a:latin typeface="Century Gothic"/>
                <a:ea typeface="Century Gothic"/>
                <a:cs typeface="Century Gothic"/>
                <a:sym typeface="Century Gothic"/>
              </a:rPr>
              <a:t>and </a:t>
            </a:r>
            <a:r>
              <a:rPr lang="en" sz="1000" b="1">
                <a:latin typeface="Century Gothic"/>
                <a:ea typeface="Century Gothic"/>
                <a:cs typeface="Century Gothic"/>
                <a:sym typeface="Century Gothic"/>
              </a:rPr>
              <a:t>riser pins</a:t>
            </a:r>
            <a:endParaRPr sz="1000" b="1">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Melt  metal and pour into cavity</a:t>
            </a:r>
            <a:endParaRPr sz="1000">
              <a:latin typeface="Century Gothic"/>
              <a:ea typeface="Century Gothic"/>
              <a:cs typeface="Century Gothic"/>
              <a:sym typeface="Century Gothic"/>
            </a:endParaRPr>
          </a:p>
        </p:txBody>
      </p:sp>
      <p:sp>
        <p:nvSpPr>
          <p:cNvPr id="854" name="Google Shape;854;p66"/>
          <p:cNvSpPr/>
          <p:nvPr/>
        </p:nvSpPr>
        <p:spPr>
          <a:xfrm>
            <a:off x="124075" y="307800"/>
            <a:ext cx="7181400" cy="1376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a:latin typeface="Century Gothic"/>
                <a:ea typeface="Century Gothic"/>
                <a:cs typeface="Century Gothic"/>
                <a:sym typeface="Century Gothic"/>
              </a:rPr>
              <a:t>The process of pouring </a:t>
            </a:r>
            <a:r>
              <a:rPr lang="en" sz="1200" b="1">
                <a:latin typeface="Century Gothic"/>
                <a:ea typeface="Century Gothic"/>
                <a:cs typeface="Century Gothic"/>
                <a:sym typeface="Century Gothic"/>
              </a:rPr>
              <a:t>molten </a:t>
            </a:r>
            <a:r>
              <a:rPr lang="en" sz="1200">
                <a:latin typeface="Century Gothic"/>
                <a:ea typeface="Century Gothic"/>
                <a:cs typeface="Century Gothic"/>
                <a:sym typeface="Century Gothic"/>
              </a:rPr>
              <a:t>metals into a mould is called </a:t>
            </a:r>
            <a:r>
              <a:rPr lang="en" sz="1200" b="1">
                <a:latin typeface="Century Gothic"/>
                <a:ea typeface="Century Gothic"/>
                <a:cs typeface="Century Gothic"/>
                <a:sym typeface="Century Gothic"/>
              </a:rPr>
              <a:t>casting.</a:t>
            </a:r>
            <a:endParaRPr sz="1200" b="1">
              <a:latin typeface="Century Gothic"/>
              <a:ea typeface="Century Gothic"/>
              <a:cs typeface="Century Gothic"/>
              <a:sym typeface="Century Gothic"/>
            </a:endParaRPr>
          </a:p>
          <a:p>
            <a:pPr marL="0" lvl="0" indent="0" algn="l" rtl="0">
              <a:spcBef>
                <a:spcPts val="0"/>
              </a:spcBef>
              <a:spcAft>
                <a:spcPts val="0"/>
              </a:spcAft>
              <a:buNone/>
            </a:pP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b="1">
                <a:latin typeface="Century Gothic"/>
                <a:ea typeface="Century Gothic"/>
                <a:cs typeface="Century Gothic"/>
                <a:sym typeface="Century Gothic"/>
              </a:rPr>
              <a:t>Advantages </a:t>
            </a:r>
            <a:r>
              <a:rPr lang="en" sz="1200">
                <a:latin typeface="Century Gothic"/>
                <a:ea typeface="Century Gothic"/>
                <a:cs typeface="Century Gothic"/>
                <a:sym typeface="Century Gothic"/>
              </a:rPr>
              <a:t>of casting are:</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Large hollow shapes can be produced</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Intricate shapes can be produced</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Little to no waste is produced</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A high quality surface finish can be produced (sand casting)</a:t>
            </a: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855" name="Google Shape;855;p66"/>
          <p:cNvSpPr/>
          <p:nvPr/>
        </p:nvSpPr>
        <p:spPr>
          <a:xfrm>
            <a:off x="7604650" y="249173"/>
            <a:ext cx="2983200" cy="14775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dirty="0">
                <a:latin typeface="Calibri Light" panose="020F0302020204030204" pitchFamily="34" charset="0"/>
                <a:ea typeface="Century Gothic"/>
                <a:cs typeface="Calibri Light" panose="020F0302020204030204" pitchFamily="34" charset="0"/>
                <a:sym typeface="Century Gothic"/>
              </a:rPr>
              <a:t>Keywords:</a:t>
            </a:r>
            <a:endParaRPr sz="1200" b="1" dirty="0">
              <a:latin typeface="Calibri Light" panose="020F0302020204030204" pitchFamily="34" charset="0"/>
              <a:ea typeface="Century Gothic"/>
              <a:cs typeface="Calibri Light" panose="020F0302020204030204" pitchFamily="34" charset="0"/>
              <a:sym typeface="Century Gothic"/>
            </a:endParaRPr>
          </a:p>
          <a:p>
            <a:pPr marL="0" lvl="0" indent="0" algn="l" rtl="0">
              <a:spcBef>
                <a:spcPts val="0"/>
              </a:spcBef>
              <a:spcAft>
                <a:spcPts val="0"/>
              </a:spcAft>
              <a:buNone/>
            </a:pPr>
            <a:r>
              <a:rPr lang="en" sz="1200" b="1" dirty="0">
                <a:latin typeface="Calibri Light" panose="020F0302020204030204" pitchFamily="34" charset="0"/>
                <a:ea typeface="Century Gothic"/>
                <a:cs typeface="Calibri Light" panose="020F0302020204030204" pitchFamily="34" charset="0"/>
                <a:sym typeface="Century Gothic"/>
              </a:rPr>
              <a:t>Molten: </a:t>
            </a:r>
            <a:r>
              <a:rPr lang="en" sz="1200" dirty="0">
                <a:latin typeface="Calibri Light" panose="020F0302020204030204" pitchFamily="34" charset="0"/>
                <a:ea typeface="Century Gothic"/>
                <a:cs typeface="Calibri Light" panose="020F0302020204030204" pitchFamily="34" charset="0"/>
                <a:sym typeface="Century Gothic"/>
              </a:rPr>
              <a:t>the </a:t>
            </a:r>
            <a:r>
              <a:rPr lang="en" sz="1200" b="1" dirty="0">
                <a:latin typeface="Calibri Light" panose="020F0302020204030204" pitchFamily="34" charset="0"/>
                <a:ea typeface="Century Gothic"/>
                <a:cs typeface="Calibri Light" panose="020F0302020204030204" pitchFamily="34" charset="0"/>
                <a:sym typeface="Century Gothic"/>
              </a:rPr>
              <a:t>melted</a:t>
            </a:r>
            <a:r>
              <a:rPr lang="en" sz="1200" dirty="0">
                <a:latin typeface="Calibri Light" panose="020F0302020204030204" pitchFamily="34" charset="0"/>
                <a:ea typeface="Century Gothic"/>
                <a:cs typeface="Calibri Light" panose="020F0302020204030204" pitchFamily="34" charset="0"/>
                <a:sym typeface="Century Gothic"/>
              </a:rPr>
              <a:t> state of metal</a:t>
            </a:r>
            <a:endParaRPr sz="1200" dirty="0">
              <a:latin typeface="Calibri Light" panose="020F0302020204030204" pitchFamily="34" charset="0"/>
              <a:ea typeface="Century Gothic"/>
              <a:cs typeface="Calibri Light" panose="020F0302020204030204" pitchFamily="34" charset="0"/>
              <a:sym typeface="Century Gothic"/>
            </a:endParaRPr>
          </a:p>
          <a:p>
            <a:pPr marL="0" lvl="0" indent="0" algn="l" rtl="0">
              <a:spcBef>
                <a:spcPts val="0"/>
              </a:spcBef>
              <a:spcAft>
                <a:spcPts val="0"/>
              </a:spcAft>
              <a:buNone/>
            </a:pPr>
            <a:r>
              <a:rPr lang="en" sz="1200" b="1" dirty="0">
                <a:latin typeface="Calibri Light" panose="020F0302020204030204" pitchFamily="34" charset="0"/>
                <a:ea typeface="Century Gothic"/>
                <a:cs typeface="Calibri Light" panose="020F0302020204030204" pitchFamily="34" charset="0"/>
                <a:sym typeface="Century Gothic"/>
              </a:rPr>
              <a:t>Die:</a:t>
            </a:r>
            <a:r>
              <a:rPr lang="en" sz="1200" dirty="0">
                <a:latin typeface="Calibri Light" panose="020F0302020204030204" pitchFamily="34" charset="0"/>
                <a:ea typeface="Century Gothic"/>
                <a:cs typeface="Calibri Light" panose="020F0302020204030204" pitchFamily="34" charset="0"/>
                <a:sym typeface="Century Gothic"/>
              </a:rPr>
              <a:t> A mould made from high carbon steel used in die casting</a:t>
            </a:r>
            <a:endParaRPr sz="1200" dirty="0">
              <a:latin typeface="Calibri Light" panose="020F0302020204030204" pitchFamily="34" charset="0"/>
              <a:ea typeface="Century Gothic"/>
              <a:cs typeface="Calibri Light" panose="020F0302020204030204" pitchFamily="34" charset="0"/>
              <a:sym typeface="Century Gothic"/>
            </a:endParaRPr>
          </a:p>
          <a:p>
            <a:pPr marL="0" lvl="0" indent="0" algn="l" rtl="0">
              <a:spcBef>
                <a:spcPts val="0"/>
              </a:spcBef>
              <a:spcAft>
                <a:spcPts val="0"/>
              </a:spcAft>
              <a:buNone/>
            </a:pPr>
            <a:r>
              <a:rPr lang="en" sz="1200" b="1" dirty="0">
                <a:latin typeface="Calibri Light" panose="020F0302020204030204" pitchFamily="34" charset="0"/>
                <a:ea typeface="Century Gothic"/>
                <a:cs typeface="Calibri Light" panose="020F0302020204030204" pitchFamily="34" charset="0"/>
                <a:sym typeface="Century Gothic"/>
              </a:rPr>
              <a:t>Cavity</a:t>
            </a:r>
            <a:r>
              <a:rPr lang="en" sz="1200" dirty="0">
                <a:latin typeface="Calibri Light" panose="020F0302020204030204" pitchFamily="34" charset="0"/>
                <a:ea typeface="Century Gothic"/>
                <a:cs typeface="Calibri Light" panose="020F0302020204030204" pitchFamily="34" charset="0"/>
                <a:sym typeface="Century Gothic"/>
              </a:rPr>
              <a:t>: empty space</a:t>
            </a:r>
            <a:endParaRPr sz="1200" dirty="0">
              <a:latin typeface="Calibri Light" panose="020F0302020204030204" pitchFamily="34" charset="0"/>
              <a:ea typeface="Century Gothic"/>
              <a:cs typeface="Calibri Light" panose="020F0302020204030204" pitchFamily="34" charset="0"/>
              <a:sym typeface="Century Gothic"/>
            </a:endParaRPr>
          </a:p>
          <a:p>
            <a:pPr marL="0" lvl="0" indent="0" algn="l" rtl="0">
              <a:spcBef>
                <a:spcPts val="0"/>
              </a:spcBef>
              <a:spcAft>
                <a:spcPts val="0"/>
              </a:spcAft>
              <a:buNone/>
            </a:pPr>
            <a:r>
              <a:rPr lang="en" sz="1200" b="1" dirty="0">
                <a:latin typeface="Calibri Light" panose="020F0302020204030204" pitchFamily="34" charset="0"/>
                <a:ea typeface="Century Gothic"/>
                <a:cs typeface="Calibri Light" panose="020F0302020204030204" pitchFamily="34" charset="0"/>
                <a:sym typeface="Century Gothic"/>
              </a:rPr>
              <a:t>Sprue</a:t>
            </a:r>
            <a:r>
              <a:rPr lang="en" sz="1200" dirty="0">
                <a:latin typeface="Calibri Light" panose="020F0302020204030204" pitchFamily="34" charset="0"/>
                <a:ea typeface="Century Gothic"/>
                <a:cs typeface="Calibri Light" panose="020F0302020204030204" pitchFamily="34" charset="0"/>
                <a:sym typeface="Century Gothic"/>
              </a:rPr>
              <a:t>: Where melted material enters the cavity. This needs to be removed from the finished part.</a:t>
            </a:r>
            <a:endParaRPr sz="1200" dirty="0">
              <a:latin typeface="Calibri Light" panose="020F0302020204030204" pitchFamily="34" charset="0"/>
              <a:ea typeface="Century Gothic"/>
              <a:cs typeface="Calibri Light" panose="020F0302020204030204" pitchFamily="34" charset="0"/>
              <a:sym typeface="Century Gothic"/>
            </a:endParaRPr>
          </a:p>
          <a:p>
            <a:pPr marL="0" marR="1808863" lvl="0" indent="0" algn="l" rtl="0">
              <a:lnSpc>
                <a:spcPct val="100000"/>
              </a:lnSpc>
              <a:spcBef>
                <a:spcPts val="0"/>
              </a:spcBef>
              <a:spcAft>
                <a:spcPts val="0"/>
              </a:spcAft>
              <a:buNone/>
            </a:pPr>
            <a:endParaRPr sz="1200" dirty="0">
              <a:latin typeface="Calibri Light" panose="020F0302020204030204" pitchFamily="34" charset="0"/>
              <a:ea typeface="Century Gothic"/>
              <a:cs typeface="Calibri Light" panose="020F0302020204030204" pitchFamily="34" charset="0"/>
              <a:sym typeface="Century Gothic"/>
            </a:endParaRPr>
          </a:p>
        </p:txBody>
      </p:sp>
      <p:pic>
        <p:nvPicPr>
          <p:cNvPr id="856" name="Google Shape;856;p66"/>
          <p:cNvPicPr preferRelativeResize="0"/>
          <p:nvPr/>
        </p:nvPicPr>
        <p:blipFill rotWithShape="1">
          <a:blip r:embed="rId3">
            <a:alphaModFix/>
          </a:blip>
          <a:srcRect r="5917"/>
          <a:stretch/>
        </p:blipFill>
        <p:spPr>
          <a:xfrm>
            <a:off x="201775" y="2571075"/>
            <a:ext cx="3638050" cy="3586600"/>
          </a:xfrm>
          <a:prstGeom prst="rect">
            <a:avLst/>
          </a:prstGeom>
          <a:noFill/>
          <a:ln>
            <a:noFill/>
          </a:ln>
        </p:spPr>
      </p:pic>
      <p:sp>
        <p:nvSpPr>
          <p:cNvPr id="857" name="Google Shape;857;p66"/>
          <p:cNvSpPr txBox="1"/>
          <p:nvPr/>
        </p:nvSpPr>
        <p:spPr>
          <a:xfrm>
            <a:off x="2773825" y="6057975"/>
            <a:ext cx="22428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Century Gothic"/>
                <a:ea typeface="Century Gothic"/>
                <a:cs typeface="Century Gothic"/>
                <a:sym typeface="Century Gothic"/>
              </a:rPr>
              <a:t>Sand casting </a:t>
            </a:r>
            <a:r>
              <a:rPr lang="en" sz="1200">
                <a:latin typeface="Century Gothic"/>
                <a:ea typeface="Century Gothic"/>
                <a:cs typeface="Century Gothic"/>
                <a:sym typeface="Century Gothic"/>
              </a:rPr>
              <a:t>is a repeatable process used in batch production, but will leave a textured surface which has to be finished. More suitable for simple, solid parts</a:t>
            </a:r>
            <a:endParaRPr sz="1200">
              <a:latin typeface="Century Gothic"/>
              <a:ea typeface="Century Gothic"/>
              <a:cs typeface="Century Gothic"/>
              <a:sym typeface="Century Gothic"/>
            </a:endParaRPr>
          </a:p>
        </p:txBody>
      </p:sp>
      <p:pic>
        <p:nvPicPr>
          <p:cNvPr id="858" name="Google Shape;858;p66"/>
          <p:cNvPicPr preferRelativeResize="0"/>
          <p:nvPr/>
        </p:nvPicPr>
        <p:blipFill rotWithShape="1">
          <a:blip r:embed="rId4">
            <a:alphaModFix/>
          </a:blip>
          <a:srcRect t="35587"/>
          <a:stretch/>
        </p:blipFill>
        <p:spPr>
          <a:xfrm>
            <a:off x="288475" y="6157686"/>
            <a:ext cx="1552200" cy="1206432"/>
          </a:xfrm>
          <a:prstGeom prst="rect">
            <a:avLst/>
          </a:prstGeom>
          <a:noFill/>
          <a:ln>
            <a:noFill/>
          </a:ln>
        </p:spPr>
      </p:pic>
      <p:sp>
        <p:nvSpPr>
          <p:cNvPr id="859" name="Google Shape;859;p66"/>
          <p:cNvSpPr txBox="1"/>
          <p:nvPr/>
        </p:nvSpPr>
        <p:spPr>
          <a:xfrm>
            <a:off x="2132075" y="6157675"/>
            <a:ext cx="630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pattern</a:t>
            </a:r>
            <a:endParaRPr sz="1100">
              <a:latin typeface="Roboto"/>
              <a:ea typeface="Roboto"/>
              <a:cs typeface="Roboto"/>
              <a:sym typeface="Roboto"/>
            </a:endParaRPr>
          </a:p>
        </p:txBody>
      </p:sp>
      <p:sp>
        <p:nvSpPr>
          <p:cNvPr id="860" name="Google Shape;860;p66"/>
          <p:cNvSpPr txBox="1"/>
          <p:nvPr/>
        </p:nvSpPr>
        <p:spPr>
          <a:xfrm>
            <a:off x="2055875" y="6874825"/>
            <a:ext cx="7833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Cast version</a:t>
            </a:r>
            <a:endParaRPr sz="1100">
              <a:latin typeface="Roboto"/>
              <a:ea typeface="Roboto"/>
              <a:cs typeface="Roboto"/>
              <a:sym typeface="Roboto"/>
            </a:endParaRPr>
          </a:p>
        </p:txBody>
      </p:sp>
      <p:cxnSp>
        <p:nvCxnSpPr>
          <p:cNvPr id="861" name="Google Shape;861;p66"/>
          <p:cNvCxnSpPr>
            <a:stCxn id="859" idx="1"/>
          </p:cNvCxnSpPr>
          <p:nvPr/>
        </p:nvCxnSpPr>
        <p:spPr>
          <a:xfrm flipH="1">
            <a:off x="1457675" y="6334675"/>
            <a:ext cx="674400" cy="94200"/>
          </a:xfrm>
          <a:prstGeom prst="straightConnector1">
            <a:avLst/>
          </a:prstGeom>
          <a:noFill/>
          <a:ln w="19050" cap="flat" cmpd="sng">
            <a:solidFill>
              <a:schemeClr val="accent1"/>
            </a:solidFill>
            <a:prstDash val="solid"/>
            <a:round/>
            <a:headEnd type="none" w="med" len="med"/>
            <a:tailEnd type="triangle" w="med" len="med"/>
          </a:ln>
        </p:spPr>
      </p:cxnSp>
      <p:cxnSp>
        <p:nvCxnSpPr>
          <p:cNvPr id="862" name="Google Shape;862;p66"/>
          <p:cNvCxnSpPr/>
          <p:nvPr/>
        </p:nvCxnSpPr>
        <p:spPr>
          <a:xfrm rot="10800000">
            <a:off x="1631700" y="7080625"/>
            <a:ext cx="511200" cy="111600"/>
          </a:xfrm>
          <a:prstGeom prst="straightConnector1">
            <a:avLst/>
          </a:prstGeom>
          <a:noFill/>
          <a:ln w="19050" cap="flat" cmpd="sng">
            <a:solidFill>
              <a:schemeClr val="accent1"/>
            </a:solidFill>
            <a:prstDash val="solid"/>
            <a:round/>
            <a:headEnd type="none" w="med" len="med"/>
            <a:tailEnd type="triangle" w="med" len="med"/>
          </a:ln>
        </p:spPr>
      </p:cxnSp>
      <p:sp>
        <p:nvSpPr>
          <p:cNvPr id="863" name="Google Shape;863;p66"/>
          <p:cNvSpPr txBox="1"/>
          <p:nvPr/>
        </p:nvSpPr>
        <p:spPr>
          <a:xfrm>
            <a:off x="2012425" y="6410875"/>
            <a:ext cx="864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Roboto"/>
                <a:ea typeface="Roboto"/>
                <a:cs typeface="Roboto"/>
                <a:sym typeface="Roboto"/>
              </a:rPr>
              <a:t>Core was placed</a:t>
            </a:r>
            <a:endParaRPr sz="1100">
              <a:latin typeface="Roboto"/>
              <a:ea typeface="Roboto"/>
              <a:cs typeface="Roboto"/>
              <a:sym typeface="Roboto"/>
            </a:endParaRPr>
          </a:p>
        </p:txBody>
      </p:sp>
      <p:cxnSp>
        <p:nvCxnSpPr>
          <p:cNvPr id="864" name="Google Shape;864;p66"/>
          <p:cNvCxnSpPr>
            <a:stCxn id="863" idx="1"/>
          </p:cNvCxnSpPr>
          <p:nvPr/>
        </p:nvCxnSpPr>
        <p:spPr>
          <a:xfrm flipH="1">
            <a:off x="630925" y="6672475"/>
            <a:ext cx="1381500" cy="365400"/>
          </a:xfrm>
          <a:prstGeom prst="straightConnector1">
            <a:avLst/>
          </a:prstGeom>
          <a:noFill/>
          <a:ln w="19050" cap="flat" cmpd="sng">
            <a:solidFill>
              <a:schemeClr val="accent1"/>
            </a:solidFill>
            <a:prstDash val="solid"/>
            <a:round/>
            <a:headEnd type="none" w="med" len="med"/>
            <a:tailEnd type="triangle" w="med" len="med"/>
          </a:ln>
        </p:spPr>
      </p:cxnSp>
      <p:pic>
        <p:nvPicPr>
          <p:cNvPr id="865" name="Google Shape;865;p66"/>
          <p:cNvPicPr preferRelativeResize="0"/>
          <p:nvPr/>
        </p:nvPicPr>
        <p:blipFill rotWithShape="1">
          <a:blip r:embed="rId5">
            <a:alphaModFix/>
          </a:blip>
          <a:srcRect t="14030"/>
          <a:stretch/>
        </p:blipFill>
        <p:spPr>
          <a:xfrm>
            <a:off x="5272400" y="2536651"/>
            <a:ext cx="3911074" cy="2241475"/>
          </a:xfrm>
          <a:prstGeom prst="rect">
            <a:avLst/>
          </a:prstGeom>
          <a:noFill/>
          <a:ln>
            <a:noFill/>
          </a:ln>
        </p:spPr>
      </p:pic>
      <p:pic>
        <p:nvPicPr>
          <p:cNvPr id="866" name="Google Shape;866;p66"/>
          <p:cNvPicPr preferRelativeResize="0"/>
          <p:nvPr/>
        </p:nvPicPr>
        <p:blipFill>
          <a:blip r:embed="rId6">
            <a:alphaModFix/>
          </a:blip>
          <a:stretch>
            <a:fillRect/>
          </a:stretch>
        </p:blipFill>
        <p:spPr>
          <a:xfrm>
            <a:off x="7883226" y="5427976"/>
            <a:ext cx="2491126" cy="1764250"/>
          </a:xfrm>
          <a:prstGeom prst="rect">
            <a:avLst/>
          </a:prstGeom>
          <a:noFill/>
          <a:ln>
            <a:noFill/>
          </a:ln>
        </p:spPr>
      </p:pic>
      <p:sp>
        <p:nvSpPr>
          <p:cNvPr id="867" name="Google Shape;867;p66"/>
          <p:cNvSpPr txBox="1"/>
          <p:nvPr/>
        </p:nvSpPr>
        <p:spPr>
          <a:xfrm>
            <a:off x="5272400" y="4778113"/>
            <a:ext cx="26109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Century Gothic"/>
                <a:ea typeface="Century Gothic"/>
                <a:cs typeface="Century Gothic"/>
                <a:sym typeface="Century Gothic"/>
              </a:rPr>
              <a:t>Die casting </a:t>
            </a:r>
            <a:r>
              <a:rPr lang="en" sz="1200">
                <a:latin typeface="Century Gothic"/>
                <a:ea typeface="Century Gothic"/>
                <a:cs typeface="Century Gothic"/>
                <a:sym typeface="Century Gothic"/>
              </a:rPr>
              <a:t>is a mass production process which creates </a:t>
            </a:r>
            <a:r>
              <a:rPr lang="en" sz="1200" b="1">
                <a:latin typeface="Century Gothic"/>
                <a:ea typeface="Century Gothic"/>
                <a:cs typeface="Century Gothic"/>
                <a:sym typeface="Century Gothic"/>
              </a:rPr>
              <a:t>highly detailed</a:t>
            </a:r>
            <a:r>
              <a:rPr lang="en" sz="1200">
                <a:latin typeface="Century Gothic"/>
                <a:ea typeface="Century Gothic"/>
                <a:cs typeface="Century Gothic"/>
                <a:sym typeface="Century Gothic"/>
              </a:rPr>
              <a:t> products.</a:t>
            </a:r>
            <a:endParaRPr sz="1200">
              <a:latin typeface="Century Gothic"/>
              <a:ea typeface="Century Gothic"/>
              <a:cs typeface="Century Gothic"/>
              <a:sym typeface="Century Gothic"/>
            </a:endParaRPr>
          </a:p>
          <a:p>
            <a:pPr marL="0" lvl="0" indent="0" algn="l" rtl="0">
              <a:spcBef>
                <a:spcPts val="0"/>
              </a:spcBef>
              <a:spcAft>
                <a:spcPts val="0"/>
              </a:spcAft>
              <a:buNone/>
            </a:pPr>
            <a:endParaRPr sz="1200">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The </a:t>
            </a:r>
            <a:r>
              <a:rPr lang="en" sz="1200" b="1">
                <a:latin typeface="Century Gothic"/>
                <a:ea typeface="Century Gothic"/>
                <a:cs typeface="Century Gothic"/>
                <a:sym typeface="Century Gothic"/>
              </a:rPr>
              <a:t>die</a:t>
            </a:r>
            <a:r>
              <a:rPr lang="en" sz="1200">
                <a:latin typeface="Century Gothic"/>
                <a:ea typeface="Century Gothic"/>
                <a:cs typeface="Century Gothic"/>
                <a:sym typeface="Century Gothic"/>
              </a:rPr>
              <a:t> is made from high carbon steel and produced a self-finished product and can be used repeatedly without losing accuracy, but is </a:t>
            </a:r>
            <a:r>
              <a:rPr lang="en" sz="1200" b="1">
                <a:latin typeface="Century Gothic"/>
                <a:ea typeface="Century Gothic"/>
                <a:cs typeface="Century Gothic"/>
                <a:sym typeface="Century Gothic"/>
              </a:rPr>
              <a:t>very expensive</a:t>
            </a:r>
            <a:r>
              <a:rPr lang="en" sz="1200">
                <a:latin typeface="Century Gothic"/>
                <a:ea typeface="Century Gothic"/>
                <a:cs typeface="Century Gothic"/>
                <a:sym typeface="Century Gothic"/>
              </a:rPr>
              <a:t> to make. This means that dies casting is </a:t>
            </a:r>
            <a:r>
              <a:rPr lang="en" sz="1200" b="1">
                <a:latin typeface="Century Gothic"/>
                <a:ea typeface="Century Gothic"/>
                <a:cs typeface="Century Gothic"/>
                <a:sym typeface="Century Gothic"/>
              </a:rPr>
              <a:t>cost effective </a:t>
            </a:r>
            <a:r>
              <a:rPr lang="en" sz="1200">
                <a:latin typeface="Century Gothic"/>
                <a:ea typeface="Century Gothic"/>
                <a:cs typeface="Century Gothic"/>
                <a:sym typeface="Century Gothic"/>
              </a:rPr>
              <a:t>when used to make large </a:t>
            </a:r>
            <a:r>
              <a:rPr lang="en" sz="1200" b="1">
                <a:latin typeface="Century Gothic"/>
                <a:ea typeface="Century Gothic"/>
                <a:cs typeface="Century Gothic"/>
                <a:sym typeface="Century Gothic"/>
              </a:rPr>
              <a:t>batches</a:t>
            </a:r>
            <a:r>
              <a:rPr lang="en" sz="1200">
                <a:latin typeface="Century Gothic"/>
                <a:ea typeface="Century Gothic"/>
                <a:cs typeface="Century Gothic"/>
                <a:sym typeface="Century Gothic"/>
              </a:rPr>
              <a:t> of a product</a:t>
            </a:r>
            <a:endParaRPr sz="1200">
              <a:latin typeface="Century Gothic"/>
              <a:ea typeface="Century Gothic"/>
              <a:cs typeface="Century Gothic"/>
              <a:sym typeface="Century Gothic"/>
            </a:endParaRPr>
          </a:p>
        </p:txBody>
      </p:sp>
      <p:sp>
        <p:nvSpPr>
          <p:cNvPr id="868" name="Google Shape;868;p66"/>
          <p:cNvSpPr txBox="1"/>
          <p:nvPr/>
        </p:nvSpPr>
        <p:spPr>
          <a:xfrm>
            <a:off x="9183475" y="1920125"/>
            <a:ext cx="1273200" cy="2955300"/>
          </a:xfrm>
          <a:prstGeom prst="rect">
            <a:avLst/>
          </a:prstGeom>
          <a:noFill/>
          <a:ln>
            <a:noFill/>
          </a:ln>
        </p:spPr>
        <p:txBody>
          <a:bodyPr spcFirstLastPara="1" wrap="square" lIns="91425" tIns="91425" rIns="0" bIns="91425" anchor="t" anchorCtr="0">
            <a:spAutoFit/>
          </a:bodyPr>
          <a:lstStyle/>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A pre-made </a:t>
            </a:r>
            <a:r>
              <a:rPr lang="en" sz="1000" b="1">
                <a:latin typeface="Century Gothic"/>
                <a:ea typeface="Century Gothic"/>
                <a:cs typeface="Century Gothic"/>
                <a:sym typeface="Century Gothic"/>
              </a:rPr>
              <a:t>die </a:t>
            </a:r>
            <a:r>
              <a:rPr lang="en" sz="1000">
                <a:latin typeface="Century Gothic"/>
                <a:ea typeface="Century Gothic"/>
                <a:cs typeface="Century Gothic"/>
                <a:sym typeface="Century Gothic"/>
              </a:rPr>
              <a:t>is fitted on the machine</a:t>
            </a:r>
            <a:endParaRPr sz="1000">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Metal is melted then poured into the hopper</a:t>
            </a:r>
            <a:endParaRPr sz="1000">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A </a:t>
            </a:r>
            <a:r>
              <a:rPr lang="en" sz="1000" b="1">
                <a:latin typeface="Century Gothic"/>
                <a:ea typeface="Century Gothic"/>
                <a:cs typeface="Century Gothic"/>
                <a:sym typeface="Century Gothic"/>
              </a:rPr>
              <a:t>plunger </a:t>
            </a:r>
            <a:r>
              <a:rPr lang="en" sz="1000">
                <a:latin typeface="Century Gothic"/>
                <a:ea typeface="Century Gothic"/>
                <a:cs typeface="Century Gothic"/>
                <a:sym typeface="Century Gothic"/>
              </a:rPr>
              <a:t>pushes the </a:t>
            </a:r>
            <a:r>
              <a:rPr lang="en" sz="1000" b="1">
                <a:latin typeface="Century Gothic"/>
                <a:ea typeface="Century Gothic"/>
                <a:cs typeface="Century Gothic"/>
                <a:sym typeface="Century Gothic"/>
              </a:rPr>
              <a:t>molten </a:t>
            </a:r>
            <a:r>
              <a:rPr lang="en" sz="1000">
                <a:latin typeface="Century Gothic"/>
                <a:ea typeface="Century Gothic"/>
                <a:cs typeface="Century Gothic"/>
                <a:sym typeface="Century Gothic"/>
              </a:rPr>
              <a:t>metal into the </a:t>
            </a:r>
            <a:r>
              <a:rPr lang="en" sz="1000" b="1">
                <a:latin typeface="Century Gothic"/>
                <a:ea typeface="Century Gothic"/>
                <a:cs typeface="Century Gothic"/>
                <a:sym typeface="Century Gothic"/>
              </a:rPr>
              <a:t>cavity</a:t>
            </a:r>
            <a:endParaRPr sz="1000" b="1">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a:latin typeface="Century Gothic"/>
                <a:ea typeface="Century Gothic"/>
                <a:cs typeface="Century Gothic"/>
                <a:sym typeface="Century Gothic"/>
              </a:rPr>
              <a:t>Mould is allowed to cool</a:t>
            </a:r>
            <a:endParaRPr sz="1000">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b="1">
                <a:latin typeface="Century Gothic"/>
                <a:ea typeface="Century Gothic"/>
                <a:cs typeface="Century Gothic"/>
                <a:sym typeface="Century Gothic"/>
              </a:rPr>
              <a:t>Ejector pins</a:t>
            </a:r>
            <a:r>
              <a:rPr lang="en" sz="1000">
                <a:latin typeface="Century Gothic"/>
                <a:ea typeface="Century Gothic"/>
                <a:cs typeface="Century Gothic"/>
                <a:sym typeface="Century Gothic"/>
              </a:rPr>
              <a:t> push the die open and the finished part is removed</a:t>
            </a:r>
            <a:endParaRPr sz="1000">
              <a:latin typeface="Century Gothic"/>
              <a:ea typeface="Century Gothic"/>
              <a:cs typeface="Century Gothic"/>
              <a:sym typeface="Century Gothic"/>
            </a:endParaRPr>
          </a:p>
          <a:p>
            <a:pPr marL="171450" marR="42669" lvl="0" indent="-177800" algn="l" rtl="0">
              <a:spcBef>
                <a:spcPts val="0"/>
              </a:spcBef>
              <a:spcAft>
                <a:spcPts val="0"/>
              </a:spcAft>
              <a:buSzPts val="1000"/>
              <a:buFont typeface="Century Gothic"/>
              <a:buAutoNum type="arabicPeriod"/>
            </a:pPr>
            <a:r>
              <a:rPr lang="en" sz="1000" b="1">
                <a:latin typeface="Century Gothic"/>
                <a:ea typeface="Century Gothic"/>
                <a:cs typeface="Century Gothic"/>
                <a:sym typeface="Century Gothic"/>
              </a:rPr>
              <a:t>Sprue </a:t>
            </a:r>
            <a:r>
              <a:rPr lang="en" sz="1000">
                <a:latin typeface="Century Gothic"/>
                <a:ea typeface="Century Gothic"/>
                <a:cs typeface="Century Gothic"/>
                <a:sym typeface="Century Gothic"/>
              </a:rPr>
              <a:t>is cut off.</a:t>
            </a:r>
            <a:endParaRPr sz="1000">
              <a:latin typeface="Century Gothic"/>
              <a:ea typeface="Century Gothic"/>
              <a:cs typeface="Century Gothic"/>
              <a:sym typeface="Century Gothic"/>
            </a:endParaRPr>
          </a:p>
        </p:txBody>
      </p:sp>
      <p:sp>
        <p:nvSpPr>
          <p:cNvPr id="869" name="Google Shape;869;p66"/>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67"/>
          <p:cNvSpPr/>
          <p:nvPr/>
        </p:nvSpPr>
        <p:spPr>
          <a:xfrm>
            <a:off x="134475" y="1611300"/>
            <a:ext cx="10453500" cy="58074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500" b="1">
                <a:latin typeface="Century Gothic"/>
                <a:ea typeface="Century Gothic"/>
                <a:cs typeface="Century Gothic"/>
                <a:sym typeface="Century Gothic"/>
              </a:rPr>
              <a:t>Injection moulding</a:t>
            </a:r>
            <a:endParaRPr sz="1500" b="1">
              <a:latin typeface="Century Gothic"/>
              <a:ea typeface="Century Gothic"/>
              <a:cs typeface="Century Gothic"/>
              <a:sym typeface="Century Gothic"/>
            </a:endParaRPr>
          </a:p>
          <a:p>
            <a:pPr marL="0" marR="6838950" lvl="0" indent="0" algn="l" rtl="0">
              <a:lnSpc>
                <a:spcPct val="100000"/>
              </a:lnSpc>
              <a:spcBef>
                <a:spcPts val="0"/>
              </a:spcBef>
              <a:spcAft>
                <a:spcPts val="0"/>
              </a:spcAft>
              <a:buNone/>
            </a:pPr>
            <a:r>
              <a:rPr lang="en" sz="1300" b="1">
                <a:latin typeface="Century Gothic"/>
                <a:ea typeface="Century Gothic"/>
                <a:cs typeface="Century Gothic"/>
                <a:sym typeface="Century Gothic"/>
              </a:rPr>
              <a:t>Stock form used: </a:t>
            </a:r>
            <a:r>
              <a:rPr lang="en" sz="1300" u="sng">
                <a:latin typeface="Century Gothic"/>
                <a:ea typeface="Century Gothic"/>
                <a:cs typeface="Century Gothic"/>
                <a:sym typeface="Century Gothic"/>
              </a:rPr>
              <a:t>thermoplastic </a:t>
            </a:r>
            <a:r>
              <a:rPr lang="en" sz="1300">
                <a:latin typeface="Century Gothic"/>
                <a:ea typeface="Century Gothic"/>
                <a:cs typeface="Century Gothic"/>
                <a:sym typeface="Century Gothic"/>
              </a:rPr>
              <a:t>or </a:t>
            </a:r>
            <a:r>
              <a:rPr lang="en" sz="1300" u="sng">
                <a:latin typeface="Century Gothic"/>
                <a:ea typeface="Century Gothic"/>
                <a:cs typeface="Century Gothic"/>
                <a:sym typeface="Century Gothic"/>
              </a:rPr>
              <a:t>thermoset</a:t>
            </a:r>
            <a:r>
              <a:rPr lang="en" sz="1300">
                <a:latin typeface="Century Gothic"/>
                <a:ea typeface="Century Gothic"/>
                <a:cs typeface="Century Gothic"/>
                <a:sym typeface="Century Gothic"/>
              </a:rPr>
              <a:t> granules or powder</a:t>
            </a:r>
            <a:endParaRPr sz="1300">
              <a:latin typeface="Century Gothic"/>
              <a:ea typeface="Century Gothic"/>
              <a:cs typeface="Century Gothic"/>
              <a:sym typeface="Century Gothic"/>
            </a:endParaRPr>
          </a:p>
          <a:p>
            <a:pPr marL="0" lvl="0" indent="0" algn="l" rtl="0">
              <a:spcBef>
                <a:spcPts val="0"/>
              </a:spcBef>
              <a:spcAft>
                <a:spcPts val="0"/>
              </a:spcAft>
              <a:buNone/>
            </a:pPr>
            <a:endParaRPr sz="1200" b="1">
              <a:latin typeface="Century Gothic"/>
              <a:ea typeface="Century Gothic"/>
              <a:cs typeface="Century Gothic"/>
              <a:sym typeface="Century Gothic"/>
            </a:endParaRPr>
          </a:p>
          <a:p>
            <a:pPr marL="0" marR="6838950" lvl="0" indent="0" algn="l" rtl="0">
              <a:spcBef>
                <a:spcPts val="0"/>
              </a:spcBef>
              <a:spcAft>
                <a:spcPts val="0"/>
              </a:spcAft>
              <a:buNone/>
            </a:pPr>
            <a:r>
              <a:rPr lang="en" sz="1300">
                <a:latin typeface="Century Gothic"/>
                <a:ea typeface="Century Gothic"/>
                <a:cs typeface="Century Gothic"/>
                <a:sym typeface="Century Gothic"/>
              </a:rPr>
              <a:t>This process involved forcing melted plastic into a mould. This process is </a:t>
            </a:r>
            <a:r>
              <a:rPr lang="en" sz="1300" b="1">
                <a:latin typeface="Century Gothic"/>
                <a:ea typeface="Century Gothic"/>
                <a:cs typeface="Century Gothic"/>
                <a:sym typeface="Century Gothic"/>
              </a:rPr>
              <a:t>accurate</a:t>
            </a:r>
            <a:r>
              <a:rPr lang="en" sz="1300">
                <a:latin typeface="Century Gothic"/>
                <a:ea typeface="Century Gothic"/>
                <a:cs typeface="Century Gothic"/>
                <a:sym typeface="Century Gothic"/>
              </a:rPr>
              <a:t>, good for </a:t>
            </a:r>
            <a:r>
              <a:rPr lang="en" sz="1300" b="1">
                <a:latin typeface="Century Gothic"/>
                <a:ea typeface="Century Gothic"/>
                <a:cs typeface="Century Gothic"/>
                <a:sym typeface="Century Gothic"/>
              </a:rPr>
              <a:t>high volume production</a:t>
            </a:r>
            <a:r>
              <a:rPr lang="en" sz="1300">
                <a:latin typeface="Century Gothic"/>
                <a:ea typeface="Century Gothic"/>
                <a:cs typeface="Century Gothic"/>
                <a:sym typeface="Century Gothic"/>
              </a:rPr>
              <a:t> (e.g. mass production) and produces little </a:t>
            </a:r>
            <a:r>
              <a:rPr lang="en" sz="1300" b="1">
                <a:latin typeface="Century Gothic"/>
                <a:ea typeface="Century Gothic"/>
                <a:cs typeface="Century Gothic"/>
                <a:sym typeface="Century Gothic"/>
              </a:rPr>
              <a:t>waste. </a:t>
            </a:r>
            <a:r>
              <a:rPr lang="en" sz="1300">
                <a:latin typeface="Century Gothic"/>
                <a:ea typeface="Century Gothic"/>
                <a:cs typeface="Century Gothic"/>
                <a:sym typeface="Century Gothic"/>
              </a:rPr>
              <a:t>However it is a very </a:t>
            </a:r>
            <a:r>
              <a:rPr lang="en" sz="1300" b="1">
                <a:latin typeface="Century Gothic"/>
                <a:ea typeface="Century Gothic"/>
                <a:cs typeface="Century Gothic"/>
                <a:sym typeface="Century Gothic"/>
              </a:rPr>
              <a:t>expensive</a:t>
            </a:r>
            <a:r>
              <a:rPr lang="en" sz="1300">
                <a:latin typeface="Century Gothic"/>
                <a:ea typeface="Century Gothic"/>
                <a:cs typeface="Century Gothic"/>
                <a:sym typeface="Century Gothic"/>
              </a:rPr>
              <a:t> process to </a:t>
            </a:r>
            <a:r>
              <a:rPr lang="en" sz="1300" b="1">
                <a:latin typeface="Century Gothic"/>
                <a:ea typeface="Century Gothic"/>
                <a:cs typeface="Century Gothic"/>
                <a:sym typeface="Century Gothic"/>
              </a:rPr>
              <a:t>set up</a:t>
            </a:r>
            <a:r>
              <a:rPr lang="en" sz="1300">
                <a:latin typeface="Century Gothic"/>
                <a:ea typeface="Century Gothic"/>
                <a:cs typeface="Century Gothic"/>
                <a:sym typeface="Century Gothic"/>
              </a:rPr>
              <a:t>.</a:t>
            </a:r>
            <a:endParaRPr sz="1300">
              <a:latin typeface="Century Gothic"/>
              <a:ea typeface="Century Gothic"/>
              <a:cs typeface="Century Gothic"/>
              <a:sym typeface="Century Gothic"/>
            </a:endParaRPr>
          </a:p>
          <a:p>
            <a:pPr marL="0" marR="6838950" lvl="0" indent="0" algn="l" rtl="0">
              <a:spcBef>
                <a:spcPts val="0"/>
              </a:spcBef>
              <a:spcAft>
                <a:spcPts val="0"/>
              </a:spcAft>
              <a:buNone/>
            </a:pPr>
            <a:endParaRPr sz="1300">
              <a:latin typeface="Century Gothic"/>
              <a:ea typeface="Century Gothic"/>
              <a:cs typeface="Century Gothic"/>
              <a:sym typeface="Century Gothic"/>
            </a:endParaRPr>
          </a:p>
          <a:p>
            <a:pPr marL="0" marR="6838950" lvl="0" indent="0" algn="l" rtl="0">
              <a:spcBef>
                <a:spcPts val="0"/>
              </a:spcBef>
              <a:spcAft>
                <a:spcPts val="0"/>
              </a:spcAft>
              <a:buNone/>
            </a:pPr>
            <a:r>
              <a:rPr lang="en" sz="1300">
                <a:latin typeface="Century Gothic"/>
                <a:ea typeface="Century Gothic"/>
                <a:cs typeface="Century Gothic"/>
                <a:sym typeface="Century Gothic"/>
              </a:rPr>
              <a:t>Products that have been injection moulded need minor finishing, such as trimming the </a:t>
            </a:r>
            <a:r>
              <a:rPr lang="en" sz="1300" b="1">
                <a:latin typeface="Century Gothic"/>
                <a:ea typeface="Century Gothic"/>
                <a:cs typeface="Century Gothic"/>
                <a:sym typeface="Century Gothic"/>
              </a:rPr>
              <a:t>sprue</a:t>
            </a:r>
            <a:r>
              <a:rPr lang="en" sz="1300">
                <a:latin typeface="Century Gothic"/>
                <a:ea typeface="Century Gothic"/>
                <a:cs typeface="Century Gothic"/>
                <a:sym typeface="Century Gothic"/>
              </a:rPr>
              <a:t> or the </a:t>
            </a:r>
            <a:r>
              <a:rPr lang="en" sz="1300" b="1">
                <a:latin typeface="Century Gothic"/>
                <a:ea typeface="Century Gothic"/>
                <a:cs typeface="Century Gothic"/>
                <a:sym typeface="Century Gothic"/>
              </a:rPr>
              <a:t>‘bleed’</a:t>
            </a:r>
            <a:r>
              <a:rPr lang="en" sz="1300">
                <a:latin typeface="Century Gothic"/>
                <a:ea typeface="Century Gothic"/>
                <a:cs typeface="Century Gothic"/>
                <a:sym typeface="Century Gothic"/>
              </a:rPr>
              <a:t>( </a:t>
            </a:r>
            <a:r>
              <a:rPr lang="en" sz="1300" b="1">
                <a:latin typeface="Century Gothic"/>
                <a:ea typeface="Century Gothic"/>
                <a:cs typeface="Century Gothic"/>
                <a:sym typeface="Century Gothic"/>
              </a:rPr>
              <a:t>lines </a:t>
            </a:r>
            <a:r>
              <a:rPr lang="en" sz="1300">
                <a:latin typeface="Century Gothic"/>
                <a:ea typeface="Century Gothic"/>
                <a:cs typeface="Century Gothic"/>
                <a:sym typeface="Century Gothic"/>
              </a:rPr>
              <a:t>where the two mould meet).</a:t>
            </a:r>
            <a:endParaRPr sz="13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875" name="Google Shape;875;p67"/>
          <p:cNvSpPr txBox="1"/>
          <p:nvPr/>
        </p:nvSpPr>
        <p:spPr>
          <a:xfrm>
            <a:off x="0" y="0"/>
            <a:ext cx="66354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Plastic moulding processes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876" name="Google Shape;876;p67"/>
          <p:cNvSpPr txBox="1"/>
          <p:nvPr/>
        </p:nvSpPr>
        <p:spPr>
          <a:xfrm>
            <a:off x="6459225" y="23662"/>
            <a:ext cx="2838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solidFill>
                  <a:srgbClr val="38761D"/>
                </a:solidFill>
              </a:rPr>
              <a:t>WJEC Engineering textbook</a:t>
            </a:r>
            <a:endParaRPr sz="1100" b="1" dirty="0">
              <a:solidFill>
                <a:srgbClr val="38761D"/>
              </a:solidFill>
            </a:endParaRPr>
          </a:p>
        </p:txBody>
      </p:sp>
      <p:sp>
        <p:nvSpPr>
          <p:cNvPr id="877" name="Google Shape;877;p67"/>
          <p:cNvSpPr/>
          <p:nvPr/>
        </p:nvSpPr>
        <p:spPr>
          <a:xfrm>
            <a:off x="134475" y="335700"/>
            <a:ext cx="7181400" cy="11574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a:latin typeface="Century Gothic"/>
                <a:ea typeface="Century Gothic"/>
                <a:cs typeface="Century Gothic"/>
                <a:sym typeface="Century Gothic"/>
              </a:rPr>
              <a:t>Plastics are shaped and moulded in many different ways to create complex shapes. To shape and mould plastics they must be heated until soft then they will harden when they cool.</a:t>
            </a:r>
            <a:endParaRPr sz="1200">
              <a:latin typeface="Century Gothic"/>
              <a:ea typeface="Century Gothic"/>
              <a:cs typeface="Century Gothic"/>
              <a:sym typeface="Century Gothic"/>
            </a:endParaRPr>
          </a:p>
          <a:p>
            <a:pPr marL="0" lvl="0" indent="0" algn="l" rtl="0">
              <a:spcBef>
                <a:spcPts val="0"/>
              </a:spcBef>
              <a:spcAft>
                <a:spcPts val="0"/>
              </a:spcAft>
              <a:buNone/>
            </a:pPr>
            <a:endParaRPr sz="1200">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Plastics are </a:t>
            </a:r>
            <a:r>
              <a:rPr lang="en" sz="1200" b="1">
                <a:latin typeface="Century Gothic"/>
                <a:ea typeface="Century Gothic"/>
                <a:cs typeface="Century Gothic"/>
                <a:sym typeface="Century Gothic"/>
              </a:rPr>
              <a:t>self-finishing</a:t>
            </a:r>
            <a:r>
              <a:rPr lang="en" sz="1200">
                <a:latin typeface="Century Gothic"/>
                <a:ea typeface="Century Gothic"/>
                <a:cs typeface="Century Gothic"/>
                <a:sym typeface="Century Gothic"/>
              </a:rPr>
              <a:t> which means they do not need to be sanded and polished unless they have been cut. The interior surface of the mould used in the process will determine whether the plastic has a textured or smooth finish as well as a gloss or matte finish texture.</a:t>
            </a: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pic>
        <p:nvPicPr>
          <p:cNvPr id="879" name="Google Shape;879;p67"/>
          <p:cNvPicPr preferRelativeResize="0"/>
          <p:nvPr/>
        </p:nvPicPr>
        <p:blipFill>
          <a:blip r:embed="rId3">
            <a:alphaModFix/>
          </a:blip>
          <a:stretch>
            <a:fillRect/>
          </a:stretch>
        </p:blipFill>
        <p:spPr>
          <a:xfrm>
            <a:off x="3529550" y="1923075"/>
            <a:ext cx="6972500" cy="2286975"/>
          </a:xfrm>
          <a:prstGeom prst="rect">
            <a:avLst/>
          </a:prstGeom>
          <a:noFill/>
          <a:ln>
            <a:noFill/>
          </a:ln>
        </p:spPr>
      </p:pic>
      <p:sp>
        <p:nvSpPr>
          <p:cNvPr id="880" name="Google Shape;880;p67"/>
          <p:cNvSpPr txBox="1"/>
          <p:nvPr/>
        </p:nvSpPr>
        <p:spPr>
          <a:xfrm>
            <a:off x="3529550" y="4978950"/>
            <a:ext cx="49785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a:solidFill>
                  <a:schemeClr val="dk1"/>
                </a:solidFill>
                <a:latin typeface="Century Gothic"/>
                <a:ea typeface="Century Gothic"/>
                <a:cs typeface="Century Gothic"/>
                <a:sym typeface="Century Gothic"/>
              </a:rPr>
              <a:t>Products made by injection moulding include </a:t>
            </a:r>
            <a:endParaRPr/>
          </a:p>
        </p:txBody>
      </p:sp>
      <p:pic>
        <p:nvPicPr>
          <p:cNvPr id="881" name="Google Shape;881;p67"/>
          <p:cNvPicPr preferRelativeResize="0"/>
          <p:nvPr/>
        </p:nvPicPr>
        <p:blipFill>
          <a:blip r:embed="rId4">
            <a:alphaModFix/>
          </a:blip>
          <a:stretch>
            <a:fillRect/>
          </a:stretch>
        </p:blipFill>
        <p:spPr>
          <a:xfrm>
            <a:off x="275975" y="4931000"/>
            <a:ext cx="2615300" cy="1740375"/>
          </a:xfrm>
          <a:prstGeom prst="rect">
            <a:avLst/>
          </a:prstGeom>
          <a:noFill/>
          <a:ln>
            <a:noFill/>
          </a:ln>
        </p:spPr>
      </p:pic>
      <p:sp>
        <p:nvSpPr>
          <p:cNvPr id="882" name="Google Shape;882;p67"/>
          <p:cNvSpPr txBox="1"/>
          <p:nvPr/>
        </p:nvSpPr>
        <p:spPr>
          <a:xfrm>
            <a:off x="3475350" y="6449175"/>
            <a:ext cx="15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Lego blocks</a:t>
            </a:r>
            <a:endParaRPr sz="1200">
              <a:latin typeface="Century Gothic"/>
              <a:ea typeface="Century Gothic"/>
              <a:cs typeface="Century Gothic"/>
              <a:sym typeface="Century Gothic"/>
            </a:endParaRPr>
          </a:p>
        </p:txBody>
      </p:sp>
      <p:pic>
        <p:nvPicPr>
          <p:cNvPr id="883" name="Google Shape;883;p67"/>
          <p:cNvPicPr preferRelativeResize="0"/>
          <p:nvPr/>
        </p:nvPicPr>
        <p:blipFill rotWithShape="1">
          <a:blip r:embed="rId5">
            <a:alphaModFix/>
          </a:blip>
          <a:srcRect r="36016" b="35909"/>
          <a:stretch/>
        </p:blipFill>
        <p:spPr>
          <a:xfrm>
            <a:off x="5373826" y="5291775"/>
            <a:ext cx="1155410" cy="1157400"/>
          </a:xfrm>
          <a:prstGeom prst="rect">
            <a:avLst/>
          </a:prstGeom>
          <a:noFill/>
          <a:ln>
            <a:noFill/>
          </a:ln>
        </p:spPr>
      </p:pic>
      <p:sp>
        <p:nvSpPr>
          <p:cNvPr id="884" name="Google Shape;884;p67"/>
          <p:cNvSpPr txBox="1"/>
          <p:nvPr/>
        </p:nvSpPr>
        <p:spPr>
          <a:xfrm>
            <a:off x="5373825" y="6449175"/>
            <a:ext cx="15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Staplers</a:t>
            </a:r>
            <a:endParaRPr sz="1200">
              <a:latin typeface="Century Gothic"/>
              <a:ea typeface="Century Gothic"/>
              <a:cs typeface="Century Gothic"/>
              <a:sym typeface="Century Gothic"/>
            </a:endParaRPr>
          </a:p>
        </p:txBody>
      </p:sp>
      <p:pic>
        <p:nvPicPr>
          <p:cNvPr id="885" name="Google Shape;885;p67"/>
          <p:cNvPicPr preferRelativeResize="0"/>
          <p:nvPr/>
        </p:nvPicPr>
        <p:blipFill>
          <a:blip r:embed="rId6">
            <a:alphaModFix/>
          </a:blip>
          <a:stretch>
            <a:fillRect/>
          </a:stretch>
        </p:blipFill>
        <p:spPr>
          <a:xfrm>
            <a:off x="6635400" y="5291775"/>
            <a:ext cx="1599757" cy="1157400"/>
          </a:xfrm>
          <a:prstGeom prst="rect">
            <a:avLst/>
          </a:prstGeom>
          <a:noFill/>
          <a:ln>
            <a:noFill/>
          </a:ln>
        </p:spPr>
      </p:pic>
      <p:sp>
        <p:nvSpPr>
          <p:cNvPr id="886" name="Google Shape;886;p67"/>
          <p:cNvSpPr txBox="1"/>
          <p:nvPr/>
        </p:nvSpPr>
        <p:spPr>
          <a:xfrm>
            <a:off x="6635400" y="6449175"/>
            <a:ext cx="15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Product casings</a:t>
            </a:r>
            <a:endParaRPr sz="1200">
              <a:latin typeface="Century Gothic"/>
              <a:ea typeface="Century Gothic"/>
              <a:cs typeface="Century Gothic"/>
              <a:sym typeface="Century Gothic"/>
            </a:endParaRPr>
          </a:p>
        </p:txBody>
      </p:sp>
      <p:pic>
        <p:nvPicPr>
          <p:cNvPr id="887" name="Google Shape;887;p67"/>
          <p:cNvPicPr preferRelativeResize="0"/>
          <p:nvPr/>
        </p:nvPicPr>
        <p:blipFill>
          <a:blip r:embed="rId7">
            <a:alphaModFix/>
          </a:blip>
          <a:stretch>
            <a:fillRect/>
          </a:stretch>
        </p:blipFill>
        <p:spPr>
          <a:xfrm>
            <a:off x="3528402" y="5291775"/>
            <a:ext cx="1739250" cy="1167966"/>
          </a:xfrm>
          <a:prstGeom prst="rect">
            <a:avLst/>
          </a:prstGeom>
          <a:noFill/>
          <a:ln>
            <a:noFill/>
          </a:ln>
        </p:spPr>
      </p:pic>
      <p:sp>
        <p:nvSpPr>
          <p:cNvPr id="888" name="Google Shape;888;p67"/>
          <p:cNvSpPr txBox="1"/>
          <p:nvPr/>
        </p:nvSpPr>
        <p:spPr>
          <a:xfrm>
            <a:off x="367325" y="4976975"/>
            <a:ext cx="983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latin typeface="Century Gothic"/>
                <a:ea typeface="Century Gothic"/>
                <a:cs typeface="Century Gothic"/>
                <a:sym typeface="Century Gothic"/>
              </a:rPr>
              <a:t>Injection moulded lego in one half of its mould.</a:t>
            </a:r>
            <a:endParaRPr sz="900">
              <a:latin typeface="Century Gothic"/>
              <a:ea typeface="Century Gothic"/>
              <a:cs typeface="Century Gothic"/>
              <a:sym typeface="Century Gothic"/>
            </a:endParaRPr>
          </a:p>
        </p:txBody>
      </p:sp>
      <p:sp>
        <p:nvSpPr>
          <p:cNvPr id="889" name="Google Shape;889;p67"/>
          <p:cNvSpPr txBox="1"/>
          <p:nvPr/>
        </p:nvSpPr>
        <p:spPr>
          <a:xfrm>
            <a:off x="3578550" y="1860375"/>
            <a:ext cx="2097300" cy="523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Hopper where the polymer granules are poured</a:t>
            </a:r>
            <a:endParaRPr sz="1100"/>
          </a:p>
        </p:txBody>
      </p:sp>
      <p:cxnSp>
        <p:nvCxnSpPr>
          <p:cNvPr id="890" name="Google Shape;890;p67"/>
          <p:cNvCxnSpPr/>
          <p:nvPr/>
        </p:nvCxnSpPr>
        <p:spPr>
          <a:xfrm>
            <a:off x="4953100" y="2192175"/>
            <a:ext cx="308100" cy="189600"/>
          </a:xfrm>
          <a:prstGeom prst="straightConnector1">
            <a:avLst/>
          </a:prstGeom>
          <a:noFill/>
          <a:ln w="19050" cap="flat" cmpd="sng">
            <a:solidFill>
              <a:srgbClr val="CC0000"/>
            </a:solidFill>
            <a:prstDash val="solid"/>
            <a:round/>
            <a:headEnd type="none" w="med" len="med"/>
            <a:tailEnd type="triangle" w="med" len="med"/>
          </a:ln>
        </p:spPr>
      </p:cxnSp>
      <p:sp>
        <p:nvSpPr>
          <p:cNvPr id="891" name="Google Shape;891;p67"/>
          <p:cNvSpPr txBox="1"/>
          <p:nvPr/>
        </p:nvSpPr>
        <p:spPr>
          <a:xfrm>
            <a:off x="5770725" y="1851825"/>
            <a:ext cx="1155300" cy="692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Heat melts the polymer granules</a:t>
            </a:r>
            <a:endParaRPr sz="1100"/>
          </a:p>
        </p:txBody>
      </p:sp>
      <p:sp>
        <p:nvSpPr>
          <p:cNvPr id="892" name="Google Shape;892;p67"/>
          <p:cNvSpPr txBox="1"/>
          <p:nvPr/>
        </p:nvSpPr>
        <p:spPr>
          <a:xfrm>
            <a:off x="7078725" y="1689075"/>
            <a:ext cx="1599900" cy="6927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Screw thread moves the melted plastic forwards</a:t>
            </a:r>
            <a:endParaRPr sz="1100"/>
          </a:p>
        </p:txBody>
      </p:sp>
      <p:cxnSp>
        <p:nvCxnSpPr>
          <p:cNvPr id="893" name="Google Shape;893;p67"/>
          <p:cNvCxnSpPr/>
          <p:nvPr/>
        </p:nvCxnSpPr>
        <p:spPr>
          <a:xfrm flipH="1">
            <a:off x="7346700" y="2358050"/>
            <a:ext cx="308100" cy="900600"/>
          </a:xfrm>
          <a:prstGeom prst="straightConnector1">
            <a:avLst/>
          </a:prstGeom>
          <a:noFill/>
          <a:ln w="19050" cap="flat" cmpd="sng">
            <a:solidFill>
              <a:srgbClr val="CC0000"/>
            </a:solidFill>
            <a:prstDash val="solid"/>
            <a:round/>
            <a:headEnd type="none" w="med" len="med"/>
            <a:tailEnd type="triangle" w="med" len="med"/>
          </a:ln>
        </p:spPr>
      </p:cxnSp>
      <p:sp>
        <p:nvSpPr>
          <p:cNvPr id="894" name="Google Shape;894;p67"/>
          <p:cNvSpPr txBox="1"/>
          <p:nvPr/>
        </p:nvSpPr>
        <p:spPr>
          <a:xfrm>
            <a:off x="8792475" y="2010075"/>
            <a:ext cx="1666200" cy="861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t>Finished product when the two halves of the mould separate and the plastic sprue is cut off</a:t>
            </a:r>
            <a:endParaRPr sz="1100"/>
          </a:p>
        </p:txBody>
      </p:sp>
      <p:sp>
        <p:nvSpPr>
          <p:cNvPr id="895" name="Google Shape;895;p67"/>
          <p:cNvSpPr txBox="1"/>
          <p:nvPr/>
        </p:nvSpPr>
        <p:spPr>
          <a:xfrm>
            <a:off x="8582500" y="4274925"/>
            <a:ext cx="18762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Century Gothic"/>
                <a:ea typeface="Century Gothic"/>
                <a:cs typeface="Century Gothic"/>
                <a:sym typeface="Century Gothic"/>
              </a:rPr>
              <a:t>Identifiers:</a:t>
            </a:r>
            <a:endParaRPr sz="1200" b="1">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Detailed designs</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Seam line where the moulds halves met</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Varying wall thickness</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Feed points or ejector pin marks</a:t>
            </a:r>
            <a:endParaRPr sz="1200">
              <a:latin typeface="Century Gothic"/>
              <a:ea typeface="Century Gothic"/>
              <a:cs typeface="Century Gothic"/>
              <a:sym typeface="Century Gothic"/>
            </a:endParaRPr>
          </a:p>
        </p:txBody>
      </p:sp>
      <p:pic>
        <p:nvPicPr>
          <p:cNvPr id="896" name="Google Shape;896;p67"/>
          <p:cNvPicPr preferRelativeResize="0"/>
          <p:nvPr/>
        </p:nvPicPr>
        <p:blipFill>
          <a:blip r:embed="rId8">
            <a:alphaModFix/>
          </a:blip>
          <a:stretch>
            <a:fillRect/>
          </a:stretch>
        </p:blipFill>
        <p:spPr>
          <a:xfrm>
            <a:off x="8730100" y="6222100"/>
            <a:ext cx="1446923" cy="1089000"/>
          </a:xfrm>
          <a:prstGeom prst="rect">
            <a:avLst/>
          </a:prstGeom>
          <a:noFill/>
          <a:ln>
            <a:noFill/>
          </a:ln>
        </p:spPr>
      </p:pic>
      <p:sp>
        <p:nvSpPr>
          <p:cNvPr id="897" name="Google Shape;897;p67"/>
          <p:cNvSpPr/>
          <p:nvPr/>
        </p:nvSpPr>
        <p:spPr>
          <a:xfrm>
            <a:off x="7407725" y="335700"/>
            <a:ext cx="3180000" cy="11574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marR="1808863" lvl="0" indent="0" algn="l" rtl="0">
              <a:lnSpc>
                <a:spcPct val="100000"/>
              </a:lnSpc>
              <a:spcBef>
                <a:spcPts val="0"/>
              </a:spcBef>
              <a:spcAft>
                <a:spcPts val="0"/>
              </a:spcAft>
              <a:buNone/>
            </a:pPr>
            <a:r>
              <a:rPr lang="en" sz="1200" b="1">
                <a:latin typeface="Century Gothic"/>
                <a:ea typeface="Century Gothic"/>
                <a:cs typeface="Century Gothic"/>
                <a:sym typeface="Century Gothic"/>
              </a:rPr>
              <a:t>Keywords:</a:t>
            </a:r>
            <a:endParaRPr sz="1200" b="1">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 sz="1200">
                <a:latin typeface="Century Gothic"/>
                <a:ea typeface="Century Gothic"/>
                <a:cs typeface="Century Gothic"/>
                <a:sym typeface="Century Gothic"/>
              </a:rPr>
              <a:t>Sprue: the mark on a finished product which shows where the plastic entered the mould</a:t>
            </a:r>
            <a:endParaRPr sz="1200">
              <a:latin typeface="Century Gothic"/>
              <a:ea typeface="Century Gothic"/>
              <a:cs typeface="Century Gothic"/>
              <a:sym typeface="Century Gothic"/>
            </a:endParaRPr>
          </a:p>
        </p:txBody>
      </p:sp>
      <p:sp>
        <p:nvSpPr>
          <p:cNvPr id="898" name="Google Shape;898;p67"/>
          <p:cNvSpPr txBox="1"/>
          <p:nvPr/>
        </p:nvSpPr>
        <p:spPr>
          <a:xfrm>
            <a:off x="9855200" y="6700650"/>
            <a:ext cx="73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t>sprue</a:t>
            </a:r>
            <a:endParaRPr b="1"/>
          </a:p>
        </p:txBody>
      </p:sp>
      <p:sp>
        <p:nvSpPr>
          <p:cNvPr id="899" name="Google Shape;899;p67"/>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68"/>
          <p:cNvSpPr/>
          <p:nvPr/>
        </p:nvSpPr>
        <p:spPr>
          <a:xfrm>
            <a:off x="134475" y="400200"/>
            <a:ext cx="4978500" cy="70185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500" b="1">
                <a:latin typeface="Century Gothic"/>
                <a:ea typeface="Century Gothic"/>
                <a:cs typeface="Century Gothic"/>
                <a:sym typeface="Century Gothic"/>
              </a:rPr>
              <a:t>Vacuum forming</a:t>
            </a:r>
            <a:endParaRPr sz="1500" b="1">
              <a:latin typeface="Century Gothic"/>
              <a:ea typeface="Century Gothic"/>
              <a:cs typeface="Century Gothic"/>
              <a:sym typeface="Century Gothic"/>
            </a:endParaRPr>
          </a:p>
          <a:p>
            <a:pPr marL="0" lvl="0" indent="0" algn="l" rtl="0">
              <a:spcBef>
                <a:spcPts val="0"/>
              </a:spcBef>
              <a:spcAft>
                <a:spcPts val="0"/>
              </a:spcAft>
              <a:buNone/>
            </a:pPr>
            <a:endParaRPr sz="1200" b="1">
              <a:latin typeface="Century Gothic"/>
              <a:ea typeface="Century Gothic"/>
              <a:cs typeface="Century Gothic"/>
              <a:sym typeface="Century Gothic"/>
            </a:endParaRPr>
          </a:p>
          <a:p>
            <a:pPr marL="0" marR="0" lvl="0" indent="0" algn="l" rtl="0">
              <a:spcBef>
                <a:spcPts val="0"/>
              </a:spcBef>
              <a:spcAft>
                <a:spcPts val="0"/>
              </a:spcAft>
              <a:buNone/>
            </a:pPr>
            <a:r>
              <a:rPr lang="en" sz="1300" b="1">
                <a:solidFill>
                  <a:schemeClr val="dk1"/>
                </a:solidFill>
                <a:latin typeface="Century Gothic"/>
                <a:ea typeface="Century Gothic"/>
                <a:cs typeface="Century Gothic"/>
                <a:sym typeface="Century Gothic"/>
              </a:rPr>
              <a:t>Stock form used: </a:t>
            </a:r>
            <a:r>
              <a:rPr lang="en" sz="1300" u="sng">
                <a:solidFill>
                  <a:schemeClr val="dk1"/>
                </a:solidFill>
                <a:latin typeface="Century Gothic"/>
                <a:ea typeface="Century Gothic"/>
                <a:cs typeface="Century Gothic"/>
                <a:sym typeface="Century Gothic"/>
              </a:rPr>
              <a:t>thermoplastic </a:t>
            </a:r>
            <a:r>
              <a:rPr lang="en" sz="1300">
                <a:solidFill>
                  <a:schemeClr val="dk1"/>
                </a:solidFill>
                <a:latin typeface="Century Gothic"/>
                <a:ea typeface="Century Gothic"/>
                <a:cs typeface="Century Gothic"/>
                <a:sym typeface="Century Gothic"/>
              </a:rPr>
              <a:t>sheets</a:t>
            </a:r>
            <a:endParaRPr sz="1200">
              <a:latin typeface="Century Gothic"/>
              <a:ea typeface="Century Gothic"/>
              <a:cs typeface="Century Gothic"/>
              <a:sym typeface="Century Gothic"/>
            </a:endParaRPr>
          </a:p>
        </p:txBody>
      </p:sp>
      <p:sp>
        <p:nvSpPr>
          <p:cNvPr id="905" name="Google Shape;905;p68"/>
          <p:cNvSpPr txBox="1"/>
          <p:nvPr/>
        </p:nvSpPr>
        <p:spPr>
          <a:xfrm>
            <a:off x="0" y="0"/>
            <a:ext cx="66354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Plastic moulding processes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906" name="Google Shape;906;p68"/>
          <p:cNvSpPr txBox="1"/>
          <p:nvPr/>
        </p:nvSpPr>
        <p:spPr>
          <a:xfrm>
            <a:off x="6344575" y="0"/>
            <a:ext cx="2838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dirty="0">
                <a:solidFill>
                  <a:srgbClr val="38761D"/>
                </a:solidFill>
              </a:rPr>
              <a:t>WJEC Engineering textbook</a:t>
            </a:r>
            <a:endParaRPr sz="1100" b="1" dirty="0">
              <a:solidFill>
                <a:srgbClr val="38761D"/>
              </a:solidFill>
            </a:endParaRPr>
          </a:p>
        </p:txBody>
      </p:sp>
      <p:sp>
        <p:nvSpPr>
          <p:cNvPr id="908" name="Google Shape;908;p68"/>
          <p:cNvSpPr txBox="1"/>
          <p:nvPr/>
        </p:nvSpPr>
        <p:spPr>
          <a:xfrm>
            <a:off x="340875" y="4325900"/>
            <a:ext cx="49785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b="1">
                <a:solidFill>
                  <a:schemeClr val="dk1"/>
                </a:solidFill>
                <a:latin typeface="Century Gothic"/>
                <a:ea typeface="Century Gothic"/>
                <a:cs typeface="Century Gothic"/>
                <a:sym typeface="Century Gothic"/>
              </a:rPr>
              <a:t>Products </a:t>
            </a:r>
            <a:r>
              <a:rPr lang="en" sz="1200">
                <a:solidFill>
                  <a:schemeClr val="dk1"/>
                </a:solidFill>
                <a:latin typeface="Century Gothic"/>
                <a:ea typeface="Century Gothic"/>
                <a:cs typeface="Century Gothic"/>
                <a:sym typeface="Century Gothic"/>
              </a:rPr>
              <a:t>made by vacuum forming include: </a:t>
            </a:r>
            <a:endParaRPr/>
          </a:p>
        </p:txBody>
      </p:sp>
      <p:sp>
        <p:nvSpPr>
          <p:cNvPr id="909" name="Google Shape;909;p68"/>
          <p:cNvSpPr txBox="1"/>
          <p:nvPr/>
        </p:nvSpPr>
        <p:spPr>
          <a:xfrm>
            <a:off x="225925" y="5686225"/>
            <a:ext cx="15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Car dashboards</a:t>
            </a:r>
            <a:endParaRPr sz="1200">
              <a:latin typeface="Century Gothic"/>
              <a:ea typeface="Century Gothic"/>
              <a:cs typeface="Century Gothic"/>
              <a:sym typeface="Century Gothic"/>
            </a:endParaRPr>
          </a:p>
        </p:txBody>
      </p:sp>
      <p:sp>
        <p:nvSpPr>
          <p:cNvPr id="910" name="Google Shape;910;p68"/>
          <p:cNvSpPr txBox="1"/>
          <p:nvPr/>
        </p:nvSpPr>
        <p:spPr>
          <a:xfrm>
            <a:off x="2453175" y="5686225"/>
            <a:ext cx="15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Packaging</a:t>
            </a:r>
            <a:endParaRPr sz="1200">
              <a:latin typeface="Century Gothic"/>
              <a:ea typeface="Century Gothic"/>
              <a:cs typeface="Century Gothic"/>
              <a:sym typeface="Century Gothic"/>
            </a:endParaRPr>
          </a:p>
        </p:txBody>
      </p:sp>
      <p:sp>
        <p:nvSpPr>
          <p:cNvPr id="911" name="Google Shape;911;p68"/>
          <p:cNvSpPr txBox="1"/>
          <p:nvPr/>
        </p:nvSpPr>
        <p:spPr>
          <a:xfrm>
            <a:off x="716225" y="7125600"/>
            <a:ext cx="1552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Suitcases</a:t>
            </a:r>
            <a:endParaRPr sz="1200">
              <a:latin typeface="Century Gothic"/>
              <a:ea typeface="Century Gothic"/>
              <a:cs typeface="Century Gothic"/>
              <a:sym typeface="Century Gothic"/>
            </a:endParaRPr>
          </a:p>
        </p:txBody>
      </p:sp>
      <p:sp>
        <p:nvSpPr>
          <p:cNvPr id="912" name="Google Shape;912;p68"/>
          <p:cNvSpPr/>
          <p:nvPr/>
        </p:nvSpPr>
        <p:spPr>
          <a:xfrm>
            <a:off x="5196550" y="400200"/>
            <a:ext cx="5391300" cy="70185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500" b="1">
                <a:latin typeface="Century Gothic"/>
                <a:ea typeface="Century Gothic"/>
                <a:cs typeface="Century Gothic"/>
                <a:sym typeface="Century Gothic"/>
              </a:rPr>
              <a:t>Rotational moulding</a:t>
            </a:r>
            <a:endParaRPr sz="1500" b="1">
              <a:latin typeface="Century Gothic"/>
              <a:ea typeface="Century Gothic"/>
              <a:cs typeface="Century Gothic"/>
              <a:sym typeface="Century Gothic"/>
            </a:endParaRPr>
          </a:p>
          <a:p>
            <a:pPr marL="0" lvl="0" indent="0" algn="l" rtl="0">
              <a:spcBef>
                <a:spcPts val="0"/>
              </a:spcBef>
              <a:spcAft>
                <a:spcPts val="0"/>
              </a:spcAft>
              <a:buNone/>
            </a:pPr>
            <a:endParaRPr sz="1200" b="1">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Arial"/>
              <a:buNone/>
            </a:pPr>
            <a:r>
              <a:rPr lang="en" sz="1300" b="1">
                <a:solidFill>
                  <a:schemeClr val="dk1"/>
                </a:solidFill>
                <a:latin typeface="Century Gothic"/>
                <a:ea typeface="Century Gothic"/>
                <a:cs typeface="Century Gothic"/>
                <a:sym typeface="Century Gothic"/>
              </a:rPr>
              <a:t>Stock form used: </a:t>
            </a:r>
            <a:r>
              <a:rPr lang="en" sz="1300" u="sng">
                <a:solidFill>
                  <a:schemeClr val="dk1"/>
                </a:solidFill>
                <a:latin typeface="Century Gothic"/>
                <a:ea typeface="Century Gothic"/>
                <a:cs typeface="Century Gothic"/>
                <a:sym typeface="Century Gothic"/>
              </a:rPr>
              <a:t>thermoplastic</a:t>
            </a:r>
            <a:r>
              <a:rPr lang="en" sz="1300" b="1">
                <a:solidFill>
                  <a:schemeClr val="dk1"/>
                </a:solidFill>
                <a:latin typeface="Century Gothic"/>
                <a:ea typeface="Century Gothic"/>
                <a:cs typeface="Century Gothic"/>
                <a:sym typeface="Century Gothic"/>
              </a:rPr>
              <a:t> </a:t>
            </a:r>
            <a:r>
              <a:rPr lang="en" sz="1300">
                <a:solidFill>
                  <a:schemeClr val="dk1"/>
                </a:solidFill>
                <a:latin typeface="Century Gothic"/>
                <a:ea typeface="Century Gothic"/>
                <a:cs typeface="Century Gothic"/>
                <a:sym typeface="Century Gothic"/>
              </a:rPr>
              <a:t>granules or powder</a:t>
            </a:r>
            <a:endParaRPr sz="13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913" name="Google Shape;913;p68"/>
          <p:cNvSpPr txBox="1"/>
          <p:nvPr/>
        </p:nvSpPr>
        <p:spPr>
          <a:xfrm>
            <a:off x="225925" y="3627600"/>
            <a:ext cx="2838900" cy="954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a:latin typeface="Century Gothic"/>
                <a:ea typeface="Century Gothic"/>
                <a:cs typeface="Century Gothic"/>
                <a:sym typeface="Century Gothic"/>
              </a:rPr>
              <a:t>The former used for vacuum forming must have angled side (draft angles)to allow it to be easily removed from the finished plastic shape</a:t>
            </a:r>
            <a:endParaRPr sz="1000">
              <a:latin typeface="Century Gothic"/>
              <a:ea typeface="Century Gothic"/>
              <a:cs typeface="Century Gothic"/>
              <a:sym typeface="Century Gothic"/>
            </a:endParaRPr>
          </a:p>
          <a:p>
            <a:pPr marL="0" lvl="0" indent="0" algn="l" rtl="0">
              <a:spcBef>
                <a:spcPts val="0"/>
              </a:spcBef>
              <a:spcAft>
                <a:spcPts val="0"/>
              </a:spcAft>
              <a:buNone/>
            </a:pPr>
            <a:endParaRPr sz="1000">
              <a:latin typeface="Century Gothic"/>
              <a:ea typeface="Century Gothic"/>
              <a:cs typeface="Century Gothic"/>
              <a:sym typeface="Century Gothic"/>
            </a:endParaRPr>
          </a:p>
        </p:txBody>
      </p:sp>
      <p:sp>
        <p:nvSpPr>
          <p:cNvPr id="914" name="Google Shape;914;p68"/>
          <p:cNvSpPr txBox="1"/>
          <p:nvPr/>
        </p:nvSpPr>
        <p:spPr>
          <a:xfrm>
            <a:off x="5402950" y="4771875"/>
            <a:ext cx="4978500" cy="369300"/>
          </a:xfrm>
          <a:prstGeom prst="rect">
            <a:avLst/>
          </a:prstGeom>
          <a:noFill/>
          <a:ln>
            <a:noFill/>
          </a:ln>
        </p:spPr>
        <p:txBody>
          <a:bodyPr spcFirstLastPara="1" wrap="square" lIns="91425" tIns="91425" rIns="91425" bIns="91425" anchor="t" anchorCtr="0">
            <a:spAutoFit/>
          </a:bodyPr>
          <a:lstStyle/>
          <a:p>
            <a:pPr marL="0" marR="0" lvl="0" indent="0" algn="l" rtl="0">
              <a:spcBef>
                <a:spcPts val="0"/>
              </a:spcBef>
              <a:spcAft>
                <a:spcPts val="0"/>
              </a:spcAft>
              <a:buNone/>
            </a:pPr>
            <a:r>
              <a:rPr lang="en" sz="1200">
                <a:solidFill>
                  <a:schemeClr val="dk1"/>
                </a:solidFill>
                <a:latin typeface="Century Gothic"/>
                <a:ea typeface="Century Gothic"/>
                <a:cs typeface="Century Gothic"/>
                <a:sym typeface="Century Gothic"/>
              </a:rPr>
              <a:t>Products made by rotational moulding include: </a:t>
            </a:r>
            <a:endParaRPr/>
          </a:p>
        </p:txBody>
      </p:sp>
      <p:sp>
        <p:nvSpPr>
          <p:cNvPr id="915" name="Google Shape;915;p68"/>
          <p:cNvSpPr txBox="1"/>
          <p:nvPr/>
        </p:nvSpPr>
        <p:spPr>
          <a:xfrm>
            <a:off x="5402950" y="6612075"/>
            <a:ext cx="1552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Bins and containers</a:t>
            </a:r>
            <a:endParaRPr sz="1200">
              <a:latin typeface="Century Gothic"/>
              <a:ea typeface="Century Gothic"/>
              <a:cs typeface="Century Gothic"/>
              <a:sym typeface="Century Gothic"/>
            </a:endParaRPr>
          </a:p>
        </p:txBody>
      </p:sp>
      <p:sp>
        <p:nvSpPr>
          <p:cNvPr id="916" name="Google Shape;916;p68"/>
          <p:cNvSpPr txBox="1"/>
          <p:nvPr/>
        </p:nvSpPr>
        <p:spPr>
          <a:xfrm>
            <a:off x="7263925" y="6612075"/>
            <a:ext cx="1347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Cones and barriers</a:t>
            </a:r>
            <a:endParaRPr sz="1200">
              <a:latin typeface="Century Gothic"/>
              <a:ea typeface="Century Gothic"/>
              <a:cs typeface="Century Gothic"/>
              <a:sym typeface="Century Gothic"/>
            </a:endParaRPr>
          </a:p>
        </p:txBody>
      </p:sp>
      <p:sp>
        <p:nvSpPr>
          <p:cNvPr id="917" name="Google Shape;917;p68"/>
          <p:cNvSpPr txBox="1"/>
          <p:nvPr/>
        </p:nvSpPr>
        <p:spPr>
          <a:xfrm>
            <a:off x="8777200" y="6612075"/>
            <a:ext cx="1338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entury Gothic"/>
                <a:ea typeface="Century Gothic"/>
                <a:cs typeface="Century Gothic"/>
                <a:sym typeface="Century Gothic"/>
              </a:rPr>
              <a:t>Toys</a:t>
            </a:r>
            <a:endParaRPr sz="1200">
              <a:latin typeface="Century Gothic"/>
              <a:ea typeface="Century Gothic"/>
              <a:cs typeface="Century Gothic"/>
              <a:sym typeface="Century Gothic"/>
            </a:endParaRPr>
          </a:p>
        </p:txBody>
      </p:sp>
      <p:pic>
        <p:nvPicPr>
          <p:cNvPr id="918" name="Google Shape;918;p68"/>
          <p:cNvPicPr preferRelativeResize="0"/>
          <p:nvPr/>
        </p:nvPicPr>
        <p:blipFill rotWithShape="1">
          <a:blip r:embed="rId3">
            <a:alphaModFix/>
          </a:blip>
          <a:srcRect l="3316" t="26184" b="30792"/>
          <a:stretch/>
        </p:blipFill>
        <p:spPr>
          <a:xfrm>
            <a:off x="225925" y="4695199"/>
            <a:ext cx="2227238" cy="991026"/>
          </a:xfrm>
          <a:prstGeom prst="rect">
            <a:avLst/>
          </a:prstGeom>
          <a:noFill/>
          <a:ln>
            <a:noFill/>
          </a:ln>
        </p:spPr>
      </p:pic>
      <p:pic>
        <p:nvPicPr>
          <p:cNvPr id="919" name="Google Shape;919;p68"/>
          <p:cNvPicPr preferRelativeResize="0"/>
          <p:nvPr/>
        </p:nvPicPr>
        <p:blipFill rotWithShape="1">
          <a:blip r:embed="rId4">
            <a:alphaModFix/>
          </a:blip>
          <a:srcRect l="28351" t="28431" b="4606"/>
          <a:stretch/>
        </p:blipFill>
        <p:spPr>
          <a:xfrm>
            <a:off x="2507098" y="4695200"/>
            <a:ext cx="1589581" cy="991025"/>
          </a:xfrm>
          <a:prstGeom prst="rect">
            <a:avLst/>
          </a:prstGeom>
          <a:noFill/>
          <a:ln>
            <a:noFill/>
          </a:ln>
        </p:spPr>
      </p:pic>
      <p:pic>
        <p:nvPicPr>
          <p:cNvPr id="920" name="Google Shape;920;p68"/>
          <p:cNvPicPr preferRelativeResize="0"/>
          <p:nvPr/>
        </p:nvPicPr>
        <p:blipFill rotWithShape="1">
          <a:blip r:embed="rId5">
            <a:alphaModFix/>
          </a:blip>
          <a:srcRect l="3332" t="7835" r="10564" b="13175"/>
          <a:stretch/>
        </p:blipFill>
        <p:spPr>
          <a:xfrm>
            <a:off x="289550" y="6090746"/>
            <a:ext cx="1778950" cy="1107167"/>
          </a:xfrm>
          <a:prstGeom prst="rect">
            <a:avLst/>
          </a:prstGeom>
          <a:noFill/>
          <a:ln>
            <a:noFill/>
          </a:ln>
        </p:spPr>
      </p:pic>
      <p:pic>
        <p:nvPicPr>
          <p:cNvPr id="921" name="Google Shape;921;p68"/>
          <p:cNvPicPr preferRelativeResize="0"/>
          <p:nvPr/>
        </p:nvPicPr>
        <p:blipFill rotWithShape="1">
          <a:blip r:embed="rId6">
            <a:alphaModFix/>
          </a:blip>
          <a:srcRect l="2677" t="9324" r="3045" b="10771"/>
          <a:stretch/>
        </p:blipFill>
        <p:spPr>
          <a:xfrm>
            <a:off x="340875" y="1098425"/>
            <a:ext cx="4042825" cy="2376775"/>
          </a:xfrm>
          <a:prstGeom prst="rect">
            <a:avLst/>
          </a:prstGeom>
          <a:noFill/>
          <a:ln>
            <a:noFill/>
          </a:ln>
        </p:spPr>
      </p:pic>
      <p:sp>
        <p:nvSpPr>
          <p:cNvPr id="922" name="Google Shape;922;p68"/>
          <p:cNvSpPr txBox="1"/>
          <p:nvPr/>
        </p:nvSpPr>
        <p:spPr>
          <a:xfrm>
            <a:off x="489500" y="1881625"/>
            <a:ext cx="1050900" cy="307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Suitable former is manufactured</a:t>
            </a:r>
            <a:endParaRPr sz="1000"/>
          </a:p>
        </p:txBody>
      </p:sp>
      <p:sp>
        <p:nvSpPr>
          <p:cNvPr id="923" name="Google Shape;923;p68"/>
          <p:cNvSpPr txBox="1"/>
          <p:nvPr/>
        </p:nvSpPr>
        <p:spPr>
          <a:xfrm>
            <a:off x="1712850" y="1846175"/>
            <a:ext cx="1050900" cy="4617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The former is placed in the vacuum former</a:t>
            </a:r>
            <a:endParaRPr sz="1000"/>
          </a:p>
        </p:txBody>
      </p:sp>
      <p:sp>
        <p:nvSpPr>
          <p:cNvPr id="924" name="Google Shape;924;p68"/>
          <p:cNvSpPr txBox="1"/>
          <p:nvPr/>
        </p:nvSpPr>
        <p:spPr>
          <a:xfrm>
            <a:off x="3045775" y="1846175"/>
            <a:ext cx="1338000" cy="4617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Plastic sheet is placed above the former and clamped securely</a:t>
            </a:r>
            <a:endParaRPr sz="1000"/>
          </a:p>
        </p:txBody>
      </p:sp>
      <p:sp>
        <p:nvSpPr>
          <p:cNvPr id="925" name="Google Shape;925;p68"/>
          <p:cNvSpPr txBox="1"/>
          <p:nvPr/>
        </p:nvSpPr>
        <p:spPr>
          <a:xfrm>
            <a:off x="340875" y="3059075"/>
            <a:ext cx="1149300" cy="4617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The heater is turned on to heat the plastic sheet</a:t>
            </a:r>
            <a:endParaRPr sz="1000"/>
          </a:p>
        </p:txBody>
      </p:sp>
      <p:sp>
        <p:nvSpPr>
          <p:cNvPr id="926" name="Google Shape;926;p68"/>
          <p:cNvSpPr txBox="1"/>
          <p:nvPr/>
        </p:nvSpPr>
        <p:spPr>
          <a:xfrm>
            <a:off x="1712850" y="3136025"/>
            <a:ext cx="1050900" cy="3078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The plastic becomes flexible</a:t>
            </a:r>
            <a:endParaRPr sz="1000"/>
          </a:p>
        </p:txBody>
      </p:sp>
      <p:sp>
        <p:nvSpPr>
          <p:cNvPr id="927" name="Google Shape;927;p68"/>
          <p:cNvSpPr txBox="1"/>
          <p:nvPr/>
        </p:nvSpPr>
        <p:spPr>
          <a:xfrm>
            <a:off x="3138905" y="3136025"/>
            <a:ext cx="1429800" cy="4617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The air is pumped out of the area below the plastic and former</a:t>
            </a:r>
            <a:endParaRPr sz="1000"/>
          </a:p>
        </p:txBody>
      </p:sp>
      <p:pic>
        <p:nvPicPr>
          <p:cNvPr id="928" name="Google Shape;928;p68"/>
          <p:cNvPicPr preferRelativeResize="0"/>
          <p:nvPr/>
        </p:nvPicPr>
        <p:blipFill rotWithShape="1">
          <a:blip r:embed="rId7">
            <a:alphaModFix/>
          </a:blip>
          <a:srcRect l="4046" t="23123" r="5635" b="16581"/>
          <a:stretch/>
        </p:blipFill>
        <p:spPr>
          <a:xfrm>
            <a:off x="3138902" y="3751188"/>
            <a:ext cx="1778949" cy="668022"/>
          </a:xfrm>
          <a:prstGeom prst="rect">
            <a:avLst/>
          </a:prstGeom>
          <a:noFill/>
          <a:ln>
            <a:noFill/>
          </a:ln>
        </p:spPr>
      </p:pic>
      <p:sp>
        <p:nvSpPr>
          <p:cNvPr id="929" name="Google Shape;929;p68"/>
          <p:cNvSpPr txBox="1"/>
          <p:nvPr/>
        </p:nvSpPr>
        <p:spPr>
          <a:xfrm>
            <a:off x="4368979" y="4223400"/>
            <a:ext cx="200100" cy="1539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a:t>
            </a:r>
            <a:endParaRPr sz="1000"/>
          </a:p>
        </p:txBody>
      </p:sp>
      <p:sp>
        <p:nvSpPr>
          <p:cNvPr id="930" name="Google Shape;930;p68"/>
          <p:cNvSpPr txBox="1"/>
          <p:nvPr/>
        </p:nvSpPr>
        <p:spPr>
          <a:xfrm>
            <a:off x="3454579" y="4223400"/>
            <a:ext cx="261000" cy="1539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1000"/>
              <a:t>❌</a:t>
            </a:r>
            <a:endParaRPr sz="1000"/>
          </a:p>
        </p:txBody>
      </p:sp>
      <p:pic>
        <p:nvPicPr>
          <p:cNvPr id="931" name="Google Shape;931;p68"/>
          <p:cNvPicPr preferRelativeResize="0"/>
          <p:nvPr/>
        </p:nvPicPr>
        <p:blipFill>
          <a:blip r:embed="rId8">
            <a:alphaModFix/>
          </a:blip>
          <a:stretch>
            <a:fillRect/>
          </a:stretch>
        </p:blipFill>
        <p:spPr>
          <a:xfrm>
            <a:off x="5298902" y="1270650"/>
            <a:ext cx="3238525" cy="3346476"/>
          </a:xfrm>
          <a:prstGeom prst="rect">
            <a:avLst/>
          </a:prstGeom>
          <a:noFill/>
          <a:ln>
            <a:noFill/>
          </a:ln>
        </p:spPr>
      </p:pic>
      <p:sp>
        <p:nvSpPr>
          <p:cNvPr id="932" name="Google Shape;932;p68"/>
          <p:cNvSpPr txBox="1"/>
          <p:nvPr/>
        </p:nvSpPr>
        <p:spPr>
          <a:xfrm>
            <a:off x="2400875" y="6090750"/>
            <a:ext cx="2463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entury Gothic"/>
                <a:ea typeface="Century Gothic"/>
                <a:cs typeface="Century Gothic"/>
                <a:sym typeface="Century Gothic"/>
              </a:rPr>
              <a:t>Vacuum forming</a:t>
            </a:r>
            <a:r>
              <a:rPr lang="en">
                <a:latin typeface="Century Gothic"/>
                <a:ea typeface="Century Gothic"/>
                <a:cs typeface="Century Gothic"/>
                <a:sym typeface="Century Gothic"/>
              </a:rPr>
              <a:t> is an inaccurate, low setup and running cost, low-volume process</a:t>
            </a:r>
            <a:endParaRPr>
              <a:latin typeface="Century Gothic"/>
              <a:ea typeface="Century Gothic"/>
              <a:cs typeface="Century Gothic"/>
              <a:sym typeface="Century Gothic"/>
            </a:endParaRPr>
          </a:p>
        </p:txBody>
      </p:sp>
      <p:sp>
        <p:nvSpPr>
          <p:cNvPr id="933" name="Google Shape;933;p68"/>
          <p:cNvSpPr txBox="1"/>
          <p:nvPr/>
        </p:nvSpPr>
        <p:spPr>
          <a:xfrm>
            <a:off x="8723350" y="1270650"/>
            <a:ext cx="15897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entury Gothic"/>
                <a:ea typeface="Century Gothic"/>
                <a:cs typeface="Century Gothic"/>
                <a:sym typeface="Century Gothic"/>
              </a:rPr>
              <a:t>Rotational moulding </a:t>
            </a:r>
            <a:r>
              <a:rPr lang="en">
                <a:latin typeface="Century Gothic"/>
                <a:ea typeface="Century Gothic"/>
                <a:cs typeface="Century Gothic"/>
                <a:sym typeface="Century Gothic"/>
              </a:rPr>
              <a:t> is inaccurate, low running cost, high set up cost and good for larger objects. </a:t>
            </a:r>
            <a:endParaRPr>
              <a:latin typeface="Century Gothic"/>
              <a:ea typeface="Century Gothic"/>
              <a:cs typeface="Century Gothic"/>
              <a:sym typeface="Century Gothic"/>
            </a:endParaRPr>
          </a:p>
        </p:txBody>
      </p:sp>
      <p:pic>
        <p:nvPicPr>
          <p:cNvPr id="934" name="Google Shape;934;p68"/>
          <p:cNvPicPr preferRelativeResize="0"/>
          <p:nvPr/>
        </p:nvPicPr>
        <p:blipFill>
          <a:blip r:embed="rId9">
            <a:alphaModFix/>
          </a:blip>
          <a:stretch>
            <a:fillRect/>
          </a:stretch>
        </p:blipFill>
        <p:spPr>
          <a:xfrm>
            <a:off x="5289571" y="5141185"/>
            <a:ext cx="1778950" cy="1183811"/>
          </a:xfrm>
          <a:prstGeom prst="rect">
            <a:avLst/>
          </a:prstGeom>
          <a:noFill/>
          <a:ln>
            <a:noFill/>
          </a:ln>
        </p:spPr>
      </p:pic>
      <p:sp>
        <p:nvSpPr>
          <p:cNvPr id="935" name="Google Shape;935;p68"/>
          <p:cNvSpPr txBox="1"/>
          <p:nvPr/>
        </p:nvSpPr>
        <p:spPr>
          <a:xfrm>
            <a:off x="8723350" y="2888700"/>
            <a:ext cx="17790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entury Gothic"/>
                <a:ea typeface="Century Gothic"/>
                <a:cs typeface="Century Gothic"/>
                <a:sym typeface="Century Gothic"/>
              </a:rPr>
              <a:t>Identifiers:</a:t>
            </a:r>
            <a:endParaRPr b="1">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Hollow objects</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Seam line where the moulds halves met</a:t>
            </a:r>
            <a:endParaRPr>
              <a:latin typeface="Century Gothic"/>
              <a:ea typeface="Century Gothic"/>
              <a:cs typeface="Century Gothic"/>
              <a:sym typeface="Century Gothic"/>
            </a:endParaRPr>
          </a:p>
          <a:p>
            <a:pPr marL="457200" lvl="0" indent="-317500" algn="l" rtl="0">
              <a:spcBef>
                <a:spcPts val="0"/>
              </a:spcBef>
              <a:spcAft>
                <a:spcPts val="0"/>
              </a:spcAft>
              <a:buSzPts val="1400"/>
              <a:buFont typeface="Century Gothic"/>
              <a:buChar char="-"/>
            </a:pPr>
            <a:r>
              <a:rPr lang="en">
                <a:latin typeface="Century Gothic"/>
                <a:ea typeface="Century Gothic"/>
                <a:cs typeface="Century Gothic"/>
                <a:sym typeface="Century Gothic"/>
              </a:rPr>
              <a:t>Thicker walls</a:t>
            </a:r>
            <a:endParaRPr>
              <a:latin typeface="Century Gothic"/>
              <a:ea typeface="Century Gothic"/>
              <a:cs typeface="Century Gothic"/>
              <a:sym typeface="Century Gothic"/>
            </a:endParaRPr>
          </a:p>
        </p:txBody>
      </p:sp>
      <p:pic>
        <p:nvPicPr>
          <p:cNvPr id="936" name="Google Shape;936;p68"/>
          <p:cNvPicPr preferRelativeResize="0"/>
          <p:nvPr/>
        </p:nvPicPr>
        <p:blipFill>
          <a:blip r:embed="rId10">
            <a:alphaModFix/>
          </a:blip>
          <a:stretch>
            <a:fillRect/>
          </a:stretch>
        </p:blipFill>
        <p:spPr>
          <a:xfrm>
            <a:off x="8723350" y="5047659"/>
            <a:ext cx="1429800" cy="1501617"/>
          </a:xfrm>
          <a:prstGeom prst="rect">
            <a:avLst/>
          </a:prstGeom>
          <a:noFill/>
          <a:ln>
            <a:noFill/>
          </a:ln>
        </p:spPr>
      </p:pic>
      <p:pic>
        <p:nvPicPr>
          <p:cNvPr id="937" name="Google Shape;937;p68"/>
          <p:cNvPicPr preferRelativeResize="0"/>
          <p:nvPr/>
        </p:nvPicPr>
        <p:blipFill rotWithShape="1">
          <a:blip r:embed="rId11">
            <a:alphaModFix/>
          </a:blip>
          <a:srcRect l="55056"/>
          <a:stretch/>
        </p:blipFill>
        <p:spPr>
          <a:xfrm>
            <a:off x="7181038" y="5151738"/>
            <a:ext cx="1429800" cy="1438275"/>
          </a:xfrm>
          <a:prstGeom prst="rect">
            <a:avLst/>
          </a:prstGeom>
          <a:noFill/>
          <a:ln>
            <a:noFill/>
          </a:ln>
        </p:spPr>
      </p:pic>
      <p:sp>
        <p:nvSpPr>
          <p:cNvPr id="938" name="Google Shape;938;p68"/>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0000">
            <a:alpha val="20000"/>
          </a:srgbClr>
        </a:solidFill>
        <a:effectLst/>
      </p:bgPr>
    </p:bg>
    <p:spTree>
      <p:nvGrpSpPr>
        <p:cNvPr id="1" name="Shape 617"/>
        <p:cNvGrpSpPr/>
        <p:nvPr/>
      </p:nvGrpSpPr>
      <p:grpSpPr>
        <a:xfrm>
          <a:off x="0" y="0"/>
          <a:ext cx="0" cy="0"/>
          <a:chOff x="0" y="0"/>
          <a:chExt cx="0" cy="0"/>
        </a:xfrm>
      </p:grpSpPr>
      <p:sp>
        <p:nvSpPr>
          <p:cNvPr id="618" name="Google Shape;618;p57"/>
          <p:cNvSpPr txBox="1">
            <a:spLocks noGrp="1"/>
          </p:cNvSpPr>
          <p:nvPr>
            <p:ph type="title"/>
          </p:nvPr>
        </p:nvSpPr>
        <p:spPr>
          <a:xfrm>
            <a:off x="364468" y="337213"/>
            <a:ext cx="9963000" cy="6939900"/>
          </a:xfrm>
          <a:prstGeom prst="rect">
            <a:avLst/>
          </a:prstGeom>
        </p:spPr>
        <p:txBody>
          <a:bodyPr spcFirstLastPara="1" wrap="square" lIns="116050" tIns="116050" rIns="116050" bIns="116050" anchor="b" anchorCtr="0">
            <a:normAutofit fontScale="90000"/>
          </a:bodyPr>
          <a:lstStyle/>
          <a:p>
            <a:pPr marL="0" lvl="0" indent="0" algn="ctr" rtl="0">
              <a:spcBef>
                <a:spcPts val="0"/>
              </a:spcBef>
              <a:spcAft>
                <a:spcPts val="0"/>
              </a:spcAft>
              <a:buNone/>
            </a:pPr>
            <a:r>
              <a:rPr lang="en"/>
              <a:t>Processes, tools and equipment</a:t>
            </a:r>
            <a:endParaRPr/>
          </a:p>
        </p:txBody>
      </p:sp>
      <p:sp>
        <p:nvSpPr>
          <p:cNvPr id="620" name="Google Shape;620;p57"/>
          <p:cNvSpPr txBox="1">
            <a:spLocks noGrp="1"/>
          </p:cNvSpPr>
          <p:nvPr>
            <p:ph type="sldNum" idx="12"/>
          </p:nvPr>
        </p:nvSpPr>
        <p:spPr>
          <a:xfrm>
            <a:off x="10327475" y="0"/>
            <a:ext cx="364500" cy="218400"/>
          </a:xfrm>
          <a:prstGeom prst="rect">
            <a:avLst/>
          </a:prstGeom>
          <a:noFill/>
        </p:spPr>
        <p:txBody>
          <a:bodyPr spcFirstLastPara="1" wrap="square" lIns="0" tIns="0" rIns="0" bIns="0" anchor="ctr" anchorCtr="0">
            <a:normAutofit/>
          </a:bodyPr>
          <a:lstStyle/>
          <a:p>
            <a:pPr marL="0" lvl="0" indent="0" algn="ctr" rtl="0">
              <a:spcBef>
                <a:spcPts val="0"/>
              </a:spcBef>
              <a:spcAft>
                <a:spcPts val="0"/>
              </a:spcAft>
              <a:buNone/>
            </a:pPr>
            <a:fld id="{00000000-1234-1234-1234-123412341234}" type="slidenum">
              <a:rPr lang="en">
                <a:solidFill>
                  <a:schemeClr val="tx1"/>
                </a:solidFill>
              </a:rPr>
              <a:t>2</a:t>
            </a:fld>
            <a:endParaRPr>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58"/>
          <p:cNvSpPr txBox="1"/>
          <p:nvPr/>
        </p:nvSpPr>
        <p:spPr>
          <a:xfrm>
            <a:off x="0" y="0"/>
            <a:ext cx="73425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Processes vocabulary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626" name="Google Shape;626;p58"/>
          <p:cNvSpPr txBox="1"/>
          <p:nvPr/>
        </p:nvSpPr>
        <p:spPr>
          <a:xfrm>
            <a:off x="7769550" y="15150"/>
            <a:ext cx="1521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38761D"/>
                </a:solidFill>
              </a:rPr>
              <a:t>WJEC Engineering</a:t>
            </a:r>
            <a:endParaRPr sz="1100" b="1">
              <a:solidFill>
                <a:srgbClr val="38761D"/>
              </a:solidFill>
            </a:endParaRPr>
          </a:p>
        </p:txBody>
      </p:sp>
      <p:sp>
        <p:nvSpPr>
          <p:cNvPr id="627" name="Google Shape;627;p58"/>
          <p:cNvSpPr/>
          <p:nvPr/>
        </p:nvSpPr>
        <p:spPr>
          <a:xfrm>
            <a:off x="134475" y="488100"/>
            <a:ext cx="5141100" cy="2285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latin typeface="Century Gothic"/>
                <a:ea typeface="Century Gothic"/>
                <a:cs typeface="Century Gothic"/>
                <a:sym typeface="Century Gothic"/>
              </a:rPr>
              <a:t>Preparation</a:t>
            </a:r>
            <a:endParaRPr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a:p>
            <a:pPr marL="0" lvl="0" indent="0" algn="l" rtl="0">
              <a:spcBef>
                <a:spcPts val="0"/>
              </a:spcBef>
              <a:spcAft>
                <a:spcPts val="0"/>
              </a:spcAft>
              <a:buNone/>
            </a:pPr>
            <a:r>
              <a:rPr lang="en" sz="1200" b="1">
                <a:latin typeface="Century Gothic"/>
                <a:ea typeface="Century Gothic"/>
                <a:cs typeface="Century Gothic"/>
                <a:sym typeface="Century Gothic"/>
              </a:rPr>
              <a:t>Marking out: </a:t>
            </a:r>
            <a:r>
              <a:rPr lang="en" sz="1200">
                <a:latin typeface="Century Gothic"/>
                <a:ea typeface="Century Gothic"/>
                <a:cs typeface="Century Gothic"/>
                <a:sym typeface="Century Gothic"/>
              </a:rPr>
              <a:t>using tools (e.g. engineer’s blue, scriber, steel rule)to mark out a material from a plan</a:t>
            </a:r>
            <a:endParaRPr sz="1200">
              <a:latin typeface="Century Gothic"/>
              <a:ea typeface="Century Gothic"/>
              <a:cs typeface="Century Gothic"/>
              <a:sym typeface="Century Gothic"/>
            </a:endParaRPr>
          </a:p>
          <a:p>
            <a:pPr marL="0" lvl="0" indent="0" algn="l" rtl="0">
              <a:spcBef>
                <a:spcPts val="1000"/>
              </a:spcBef>
              <a:spcAft>
                <a:spcPts val="0"/>
              </a:spcAft>
              <a:buNone/>
            </a:pPr>
            <a:r>
              <a:rPr lang="en" sz="1200" b="1">
                <a:latin typeface="Century Gothic"/>
                <a:ea typeface="Century Gothic"/>
                <a:cs typeface="Century Gothic"/>
                <a:sym typeface="Century Gothic"/>
              </a:rPr>
              <a:t>Scribing: </a:t>
            </a:r>
            <a:r>
              <a:rPr lang="en" sz="1200">
                <a:latin typeface="Century Gothic"/>
                <a:ea typeface="Century Gothic"/>
                <a:cs typeface="Century Gothic"/>
                <a:sym typeface="Century Gothic"/>
              </a:rPr>
              <a:t>The process of using a </a:t>
            </a:r>
            <a:r>
              <a:rPr lang="en" sz="1200" b="1">
                <a:latin typeface="Century Gothic"/>
                <a:ea typeface="Century Gothic"/>
                <a:cs typeface="Century Gothic"/>
                <a:sym typeface="Century Gothic"/>
              </a:rPr>
              <a:t>scriber</a:t>
            </a:r>
            <a:r>
              <a:rPr lang="en" sz="1200">
                <a:latin typeface="Century Gothic"/>
                <a:ea typeface="Century Gothic"/>
                <a:cs typeface="Century Gothic"/>
                <a:sym typeface="Century Gothic"/>
              </a:rPr>
              <a:t> to mark a line onto a workpiece/material </a:t>
            </a:r>
            <a:endParaRPr sz="1200">
              <a:latin typeface="Century Gothic"/>
              <a:ea typeface="Century Gothic"/>
              <a:cs typeface="Century Gothic"/>
              <a:sym typeface="Century Gothic"/>
            </a:endParaRPr>
          </a:p>
          <a:p>
            <a:pPr marL="0" lvl="0" indent="0" algn="l" rtl="0">
              <a:spcBef>
                <a:spcPts val="1000"/>
              </a:spcBef>
              <a:spcAft>
                <a:spcPts val="0"/>
              </a:spcAft>
              <a:buNone/>
            </a:pPr>
            <a:r>
              <a:rPr lang="en" sz="1200" b="1">
                <a:latin typeface="Century Gothic"/>
                <a:ea typeface="Century Gothic"/>
                <a:cs typeface="Century Gothic"/>
                <a:sym typeface="Century Gothic"/>
              </a:rPr>
              <a:t>Annealing: </a:t>
            </a:r>
            <a:r>
              <a:rPr lang="en" sz="1200">
                <a:latin typeface="Century Gothic"/>
                <a:ea typeface="Century Gothic"/>
                <a:cs typeface="Century Gothic"/>
                <a:sym typeface="Century Gothic"/>
              </a:rPr>
              <a:t>heating a metal to change its physical properties which makes it more ductile and easier to work with.</a:t>
            </a:r>
            <a:endParaRPr sz="1200">
              <a:latin typeface="Century Gothic"/>
              <a:ea typeface="Century Gothic"/>
              <a:cs typeface="Century Gothic"/>
              <a:sym typeface="Century Gothic"/>
            </a:endParaRPr>
          </a:p>
          <a:p>
            <a:pPr marL="0" marR="1808863" lvl="0" indent="0" algn="l" rtl="0">
              <a:lnSpc>
                <a:spcPct val="100000"/>
              </a:lnSpc>
              <a:spcBef>
                <a:spcPts val="1000"/>
              </a:spcBef>
              <a:spcAft>
                <a:spcPts val="0"/>
              </a:spcAft>
              <a:buNone/>
            </a:pPr>
            <a:endParaRPr sz="1200">
              <a:latin typeface="Century Gothic"/>
              <a:ea typeface="Century Gothic"/>
              <a:cs typeface="Century Gothic"/>
              <a:sym typeface="Century Gothic"/>
            </a:endParaRPr>
          </a:p>
        </p:txBody>
      </p:sp>
      <p:sp>
        <p:nvSpPr>
          <p:cNvPr id="628" name="Google Shape;628;p58"/>
          <p:cNvSpPr txBox="1"/>
          <p:nvPr/>
        </p:nvSpPr>
        <p:spPr>
          <a:xfrm>
            <a:off x="9536950" y="0"/>
            <a:ext cx="10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Pg 1 of 1</a:t>
            </a:r>
            <a:endParaRPr/>
          </a:p>
        </p:txBody>
      </p:sp>
      <p:sp>
        <p:nvSpPr>
          <p:cNvPr id="629" name="Google Shape;629;p58"/>
          <p:cNvSpPr/>
          <p:nvPr/>
        </p:nvSpPr>
        <p:spPr>
          <a:xfrm>
            <a:off x="5446750" y="488100"/>
            <a:ext cx="5141100" cy="36948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b="1">
                <a:latin typeface="Century Gothic"/>
                <a:ea typeface="Century Gothic"/>
                <a:cs typeface="Century Gothic"/>
                <a:sym typeface="Century Gothic"/>
              </a:rPr>
              <a:t>Finishing: </a:t>
            </a:r>
            <a:r>
              <a:rPr lang="en" sz="1300" b="1" i="1">
                <a:latin typeface="Century Gothic"/>
                <a:ea typeface="Century Gothic"/>
                <a:cs typeface="Century Gothic"/>
                <a:sym typeface="Century Gothic"/>
              </a:rPr>
              <a:t>The process of removing swarf, scratches and imperfections from a product after manufactur</a:t>
            </a:r>
            <a:r>
              <a:rPr lang="en" b="1" i="1">
                <a:latin typeface="Century Gothic"/>
                <a:ea typeface="Century Gothic"/>
                <a:cs typeface="Century Gothic"/>
                <a:sym typeface="Century Gothic"/>
              </a:rPr>
              <a:t>ing.</a:t>
            </a:r>
            <a:endParaRPr b="1" i="1">
              <a:latin typeface="Century Gothic"/>
              <a:ea typeface="Century Gothic"/>
              <a:cs typeface="Century Gothic"/>
              <a:sym typeface="Century Gothic"/>
            </a:endParaRPr>
          </a:p>
          <a:p>
            <a:pPr marL="0" lvl="0" indent="0" algn="l" rtl="0">
              <a:spcBef>
                <a:spcPts val="0"/>
              </a:spcBef>
              <a:spcAft>
                <a:spcPts val="0"/>
              </a:spcAft>
              <a:buNone/>
            </a:pPr>
            <a:endParaRPr b="1" i="1">
              <a:latin typeface="Century Gothic"/>
              <a:ea typeface="Century Gothic"/>
              <a:cs typeface="Century Gothic"/>
              <a:sym typeface="Century Gothic"/>
            </a:endParaRPr>
          </a:p>
          <a:p>
            <a:pPr marL="0" lvl="0" indent="0" algn="l" rtl="0">
              <a:spcBef>
                <a:spcPts val="0"/>
              </a:spcBef>
              <a:spcAft>
                <a:spcPts val="0"/>
              </a:spcAft>
              <a:buNone/>
            </a:pPr>
            <a:r>
              <a:rPr lang="en" sz="1200" b="1">
                <a:latin typeface="Century Gothic"/>
                <a:ea typeface="Century Gothic"/>
                <a:cs typeface="Century Gothic"/>
                <a:sym typeface="Century Gothic"/>
              </a:rPr>
              <a:t>Polishing: </a:t>
            </a:r>
            <a:r>
              <a:rPr lang="en" sz="1200">
                <a:latin typeface="Century Gothic"/>
                <a:ea typeface="Century Gothic"/>
                <a:cs typeface="Century Gothic"/>
                <a:sym typeface="Century Gothic"/>
              </a:rPr>
              <a:t>Applying </a:t>
            </a:r>
            <a:r>
              <a:rPr lang="en" sz="1200" b="1">
                <a:latin typeface="Century Gothic"/>
                <a:ea typeface="Century Gothic"/>
                <a:cs typeface="Century Gothic"/>
                <a:sym typeface="Century Gothic"/>
              </a:rPr>
              <a:t>polish </a:t>
            </a:r>
            <a:r>
              <a:rPr lang="en" sz="1200">
                <a:latin typeface="Century Gothic"/>
                <a:ea typeface="Century Gothic"/>
                <a:cs typeface="Century Gothic"/>
                <a:sym typeface="Century Gothic"/>
              </a:rPr>
              <a:t>to make the material </a:t>
            </a:r>
            <a:r>
              <a:rPr lang="en" sz="1200" b="1">
                <a:latin typeface="Century Gothic"/>
                <a:ea typeface="Century Gothic"/>
                <a:cs typeface="Century Gothic"/>
                <a:sym typeface="Century Gothic"/>
              </a:rPr>
              <a:t>shiny</a:t>
            </a:r>
            <a:endParaRPr sz="1200" b="1">
              <a:latin typeface="Century Gothic"/>
              <a:ea typeface="Century Gothic"/>
              <a:cs typeface="Century Gothic"/>
              <a:sym typeface="Century Gothic"/>
            </a:endParaRPr>
          </a:p>
          <a:p>
            <a:pPr marL="0" lvl="0" indent="0" algn="l" rtl="0">
              <a:spcBef>
                <a:spcPts val="1000"/>
              </a:spcBef>
              <a:spcAft>
                <a:spcPts val="0"/>
              </a:spcAft>
              <a:buNone/>
            </a:pPr>
            <a:r>
              <a:rPr lang="en" sz="1200" b="1">
                <a:latin typeface="Century Gothic"/>
                <a:ea typeface="Century Gothic"/>
                <a:cs typeface="Century Gothic"/>
                <a:sym typeface="Century Gothic"/>
              </a:rPr>
              <a:t>Sanding: </a:t>
            </a:r>
            <a:r>
              <a:rPr lang="en" sz="1200">
                <a:latin typeface="Century Gothic"/>
                <a:ea typeface="Century Gothic"/>
                <a:cs typeface="Century Gothic"/>
                <a:sym typeface="Century Gothic"/>
              </a:rPr>
              <a:t>Removing rough or scratched surfaces using sandpaper (wood) or wet and dry paper (metals and plastics)</a:t>
            </a:r>
            <a:endParaRPr sz="1200">
              <a:latin typeface="Century Gothic"/>
              <a:ea typeface="Century Gothic"/>
              <a:cs typeface="Century Gothic"/>
              <a:sym typeface="Century Gothic"/>
            </a:endParaRPr>
          </a:p>
          <a:p>
            <a:pPr marL="0" lvl="0" indent="0" algn="l" rtl="0">
              <a:spcBef>
                <a:spcPts val="1000"/>
              </a:spcBef>
              <a:spcAft>
                <a:spcPts val="0"/>
              </a:spcAft>
              <a:buNone/>
            </a:pPr>
            <a:r>
              <a:rPr lang="en" sz="1200" b="1">
                <a:latin typeface="Century Gothic"/>
                <a:ea typeface="Century Gothic"/>
                <a:cs typeface="Century Gothic"/>
                <a:sym typeface="Century Gothic"/>
              </a:rPr>
              <a:t>Painting: </a:t>
            </a:r>
            <a:r>
              <a:rPr lang="en" sz="1200">
                <a:latin typeface="Century Gothic"/>
                <a:ea typeface="Century Gothic"/>
                <a:cs typeface="Century Gothic"/>
                <a:sym typeface="Century Gothic"/>
              </a:rPr>
              <a:t>applying a paint to a material, which can be water or oil based</a:t>
            </a:r>
            <a:endParaRPr sz="1200">
              <a:latin typeface="Century Gothic"/>
              <a:ea typeface="Century Gothic"/>
              <a:cs typeface="Century Gothic"/>
              <a:sym typeface="Century Gothic"/>
            </a:endParaRPr>
          </a:p>
          <a:p>
            <a:pPr marL="0" lvl="0" indent="0" algn="l" rtl="0">
              <a:spcBef>
                <a:spcPts val="1000"/>
              </a:spcBef>
              <a:spcAft>
                <a:spcPts val="0"/>
              </a:spcAft>
              <a:buNone/>
            </a:pPr>
            <a:r>
              <a:rPr lang="en" sz="1200" b="1">
                <a:latin typeface="Century Gothic"/>
                <a:ea typeface="Century Gothic"/>
                <a:cs typeface="Century Gothic"/>
                <a:sym typeface="Century Gothic"/>
              </a:rPr>
              <a:t>Galvanising: </a:t>
            </a:r>
            <a:r>
              <a:rPr lang="en" sz="1200">
                <a:latin typeface="Century Gothic"/>
                <a:ea typeface="Century Gothic"/>
                <a:cs typeface="Century Gothic"/>
                <a:sym typeface="Century Gothic"/>
              </a:rPr>
              <a:t>Dipping </a:t>
            </a:r>
            <a:r>
              <a:rPr lang="en" sz="1200" b="1">
                <a:latin typeface="Century Gothic"/>
                <a:ea typeface="Century Gothic"/>
                <a:cs typeface="Century Gothic"/>
                <a:sym typeface="Century Gothic"/>
              </a:rPr>
              <a:t>steel </a:t>
            </a:r>
            <a:r>
              <a:rPr lang="en" sz="1200">
                <a:latin typeface="Century Gothic"/>
                <a:ea typeface="Century Gothic"/>
                <a:cs typeface="Century Gothic"/>
                <a:sym typeface="Century Gothic"/>
              </a:rPr>
              <a:t>into molten </a:t>
            </a:r>
            <a:r>
              <a:rPr lang="en" sz="1200" b="1">
                <a:latin typeface="Century Gothic"/>
                <a:ea typeface="Century Gothic"/>
                <a:cs typeface="Century Gothic"/>
                <a:sym typeface="Century Gothic"/>
              </a:rPr>
              <a:t>zinc </a:t>
            </a:r>
            <a:r>
              <a:rPr lang="en" sz="1200">
                <a:latin typeface="Century Gothic"/>
                <a:ea typeface="Century Gothic"/>
                <a:cs typeface="Century Gothic"/>
                <a:sym typeface="Century Gothic"/>
              </a:rPr>
              <a:t>to protect it from rusting</a:t>
            </a:r>
            <a:endParaRPr sz="1200">
              <a:latin typeface="Century Gothic"/>
              <a:ea typeface="Century Gothic"/>
              <a:cs typeface="Century Gothic"/>
              <a:sym typeface="Century Gothic"/>
            </a:endParaRPr>
          </a:p>
          <a:p>
            <a:pPr marL="0" lvl="0" indent="0" algn="l" rtl="0">
              <a:spcBef>
                <a:spcPts val="1000"/>
              </a:spcBef>
              <a:spcAft>
                <a:spcPts val="0"/>
              </a:spcAft>
              <a:buNone/>
            </a:pPr>
            <a:r>
              <a:rPr lang="en" sz="1200" b="1">
                <a:latin typeface="Century Gothic"/>
                <a:ea typeface="Century Gothic"/>
                <a:cs typeface="Century Gothic"/>
                <a:sym typeface="Century Gothic"/>
              </a:rPr>
              <a:t>Anodising</a:t>
            </a:r>
            <a:r>
              <a:rPr lang="en" sz="1200">
                <a:latin typeface="Century Gothic"/>
                <a:ea typeface="Century Gothic"/>
                <a:cs typeface="Century Gothic"/>
                <a:sym typeface="Century Gothic"/>
              </a:rPr>
              <a:t>: Dipping </a:t>
            </a:r>
            <a:r>
              <a:rPr lang="en" sz="1200" b="1">
                <a:latin typeface="Century Gothic"/>
                <a:ea typeface="Century Gothic"/>
                <a:cs typeface="Century Gothic"/>
                <a:sym typeface="Century Gothic"/>
              </a:rPr>
              <a:t>aluminium </a:t>
            </a:r>
            <a:r>
              <a:rPr lang="en" sz="1200">
                <a:latin typeface="Century Gothic"/>
                <a:ea typeface="Century Gothic"/>
                <a:cs typeface="Century Gothic"/>
                <a:sym typeface="Century Gothic"/>
              </a:rPr>
              <a:t>into an acid bath with an electric current flowing through. This is used to add a protective and coloured layer.</a:t>
            </a:r>
            <a:endParaRPr sz="1200">
              <a:latin typeface="Century Gothic"/>
              <a:ea typeface="Century Gothic"/>
              <a:cs typeface="Century Gothic"/>
              <a:sym typeface="Century Gothic"/>
            </a:endParaRPr>
          </a:p>
          <a:p>
            <a:pPr marL="0" lvl="0" indent="0" algn="l" rtl="0">
              <a:spcBef>
                <a:spcPts val="1000"/>
              </a:spcBef>
              <a:spcAft>
                <a:spcPts val="0"/>
              </a:spcAft>
              <a:buNone/>
            </a:pPr>
            <a:r>
              <a:rPr lang="en" sz="1200" b="1">
                <a:latin typeface="Century Gothic"/>
                <a:ea typeface="Century Gothic"/>
                <a:cs typeface="Century Gothic"/>
                <a:sym typeface="Century Gothic"/>
              </a:rPr>
              <a:t>Bluing: </a:t>
            </a:r>
            <a:r>
              <a:rPr lang="en" sz="1200">
                <a:latin typeface="Century Gothic"/>
                <a:ea typeface="Century Gothic"/>
                <a:cs typeface="Century Gothic"/>
                <a:sym typeface="Century Gothic"/>
              </a:rPr>
              <a:t>Dipping steel into hot oil to protect it from corrosion, scratching and reduce glare.</a:t>
            </a:r>
            <a:endParaRPr sz="1200">
              <a:latin typeface="Century Gothic"/>
              <a:ea typeface="Century Gothic"/>
              <a:cs typeface="Century Gothic"/>
              <a:sym typeface="Century Gothic"/>
            </a:endParaRPr>
          </a:p>
          <a:p>
            <a:pPr marL="0" lvl="0" indent="0" algn="l" rtl="0">
              <a:spcBef>
                <a:spcPts val="1000"/>
              </a:spcBef>
              <a:spcAft>
                <a:spcPts val="0"/>
              </a:spcAft>
              <a:buNone/>
            </a:pPr>
            <a:endParaRPr sz="1200" b="1">
              <a:latin typeface="Century Gothic"/>
              <a:ea typeface="Century Gothic"/>
              <a:cs typeface="Century Gothic"/>
              <a:sym typeface="Century Gothic"/>
            </a:endParaRPr>
          </a:p>
          <a:p>
            <a:pPr marL="0" lvl="0" indent="0" algn="l" rtl="0">
              <a:spcBef>
                <a:spcPts val="0"/>
              </a:spcBef>
              <a:spcAft>
                <a:spcPts val="0"/>
              </a:spcAft>
              <a:buNone/>
            </a:pPr>
            <a:endParaRPr sz="1200" b="1">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630" name="Google Shape;630;p58"/>
          <p:cNvSpPr/>
          <p:nvPr/>
        </p:nvSpPr>
        <p:spPr>
          <a:xfrm>
            <a:off x="134475" y="2881325"/>
            <a:ext cx="5141100" cy="45603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Manufacturing processes </a:t>
            </a:r>
            <a:r>
              <a:rPr lang="en" sz="1200">
                <a:latin typeface="Century Gothic"/>
                <a:ea typeface="Century Gothic"/>
                <a:cs typeface="Century Gothic"/>
                <a:sym typeface="Century Gothic"/>
              </a:rPr>
              <a:t>(making activities)</a:t>
            </a:r>
            <a:endParaRPr sz="1200">
              <a:latin typeface="Century Gothic"/>
              <a:ea typeface="Century Gothic"/>
              <a:cs typeface="Century Gothic"/>
              <a:sym typeface="Century Gothic"/>
            </a:endParaRPr>
          </a:p>
          <a:p>
            <a:pPr marL="0" marR="0" lvl="0" indent="0" algn="l" rtl="0">
              <a:spcBef>
                <a:spcPts val="1000"/>
              </a:spcBef>
              <a:spcAft>
                <a:spcPts val="0"/>
              </a:spcAft>
              <a:buClr>
                <a:schemeClr val="dk1"/>
              </a:buClr>
              <a:buSzPts val="1100"/>
              <a:buFont typeface="Arial"/>
              <a:buNone/>
            </a:pPr>
            <a:r>
              <a:rPr lang="en" sz="1200" b="1">
                <a:solidFill>
                  <a:schemeClr val="dk1"/>
                </a:solidFill>
                <a:latin typeface="Century Gothic"/>
                <a:ea typeface="Century Gothic"/>
                <a:cs typeface="Century Gothic"/>
                <a:sym typeface="Century Gothic"/>
              </a:rPr>
              <a:t>Wasting: </a:t>
            </a:r>
            <a:r>
              <a:rPr lang="en" sz="1200">
                <a:solidFill>
                  <a:schemeClr val="dk1"/>
                </a:solidFill>
                <a:latin typeface="Century Gothic"/>
                <a:ea typeface="Century Gothic"/>
                <a:cs typeface="Century Gothic"/>
                <a:sym typeface="Century Gothic"/>
              </a:rPr>
              <a:t>Processes which </a:t>
            </a:r>
            <a:r>
              <a:rPr lang="en" sz="1200" b="1">
                <a:solidFill>
                  <a:schemeClr val="dk1"/>
                </a:solidFill>
                <a:latin typeface="Century Gothic"/>
                <a:ea typeface="Century Gothic"/>
                <a:cs typeface="Century Gothic"/>
                <a:sym typeface="Century Gothic"/>
              </a:rPr>
              <a:t>remove </a:t>
            </a:r>
            <a:r>
              <a:rPr lang="en" sz="1200">
                <a:solidFill>
                  <a:schemeClr val="dk1"/>
                </a:solidFill>
                <a:latin typeface="Century Gothic"/>
                <a:ea typeface="Century Gothic"/>
                <a:cs typeface="Century Gothic"/>
                <a:sym typeface="Century Gothic"/>
              </a:rPr>
              <a:t>material</a:t>
            </a:r>
            <a:endParaRPr sz="1200">
              <a:latin typeface="Century Gothic"/>
              <a:ea typeface="Century Gothic"/>
              <a:cs typeface="Century Gothic"/>
              <a:sym typeface="Century Gothic"/>
            </a:endParaRPr>
          </a:p>
          <a:p>
            <a:pPr marL="0" marR="0" lvl="0" indent="0" algn="l" rtl="0">
              <a:spcBef>
                <a:spcPts val="1000"/>
              </a:spcBef>
              <a:spcAft>
                <a:spcPts val="0"/>
              </a:spcAft>
              <a:buNone/>
            </a:pPr>
            <a:r>
              <a:rPr lang="en" sz="1200" b="1">
                <a:latin typeface="Century Gothic"/>
                <a:ea typeface="Century Gothic"/>
                <a:cs typeface="Century Gothic"/>
                <a:sym typeface="Century Gothic"/>
              </a:rPr>
              <a:t>Turning: </a:t>
            </a:r>
            <a:r>
              <a:rPr lang="en" sz="1200">
                <a:latin typeface="Century Gothic"/>
                <a:ea typeface="Century Gothic"/>
                <a:cs typeface="Century Gothic"/>
                <a:sym typeface="Century Gothic"/>
              </a:rPr>
              <a:t>Using a </a:t>
            </a:r>
            <a:r>
              <a:rPr lang="en" sz="1200" b="1">
                <a:latin typeface="Century Gothic"/>
                <a:ea typeface="Century Gothic"/>
                <a:cs typeface="Century Gothic"/>
                <a:sym typeface="Century Gothic"/>
              </a:rPr>
              <a:t>centre lathe</a:t>
            </a:r>
            <a:r>
              <a:rPr lang="en" sz="1200">
                <a:latin typeface="Century Gothic"/>
                <a:ea typeface="Century Gothic"/>
                <a:cs typeface="Century Gothic"/>
                <a:sym typeface="Century Gothic"/>
              </a:rPr>
              <a:t> to reduce the diameter of a part</a:t>
            </a:r>
            <a:endParaRPr sz="1200">
              <a:latin typeface="Century Gothic"/>
              <a:ea typeface="Century Gothic"/>
              <a:cs typeface="Century Gothic"/>
              <a:sym typeface="Century Gothic"/>
            </a:endParaRPr>
          </a:p>
          <a:p>
            <a:pPr marL="0" marR="0" lvl="0" indent="0" algn="l" rtl="0">
              <a:spcBef>
                <a:spcPts val="1000"/>
              </a:spcBef>
              <a:spcAft>
                <a:spcPts val="0"/>
              </a:spcAft>
              <a:buNone/>
            </a:pPr>
            <a:r>
              <a:rPr lang="en" sz="1200" b="1">
                <a:latin typeface="Century Gothic"/>
                <a:ea typeface="Century Gothic"/>
                <a:cs typeface="Century Gothic"/>
                <a:sym typeface="Century Gothic"/>
              </a:rPr>
              <a:t>Milling: </a:t>
            </a:r>
            <a:r>
              <a:rPr lang="en" sz="1200">
                <a:latin typeface="Century Gothic"/>
                <a:ea typeface="Century Gothic"/>
                <a:cs typeface="Century Gothic"/>
                <a:sym typeface="Century Gothic"/>
              </a:rPr>
              <a:t>using a </a:t>
            </a:r>
            <a:r>
              <a:rPr lang="en" sz="1200" b="1">
                <a:latin typeface="Century Gothic"/>
                <a:ea typeface="Century Gothic"/>
                <a:cs typeface="Century Gothic"/>
                <a:sym typeface="Century Gothic"/>
              </a:rPr>
              <a:t>vertical milling machine </a:t>
            </a:r>
            <a:r>
              <a:rPr lang="en" sz="1200">
                <a:latin typeface="Century Gothic"/>
                <a:ea typeface="Century Gothic"/>
                <a:cs typeface="Century Gothic"/>
                <a:sym typeface="Century Gothic"/>
              </a:rPr>
              <a:t>to cut or shape metal using a rotating tool</a:t>
            </a:r>
            <a:endParaRPr sz="1200">
              <a:latin typeface="Century Gothic"/>
              <a:ea typeface="Century Gothic"/>
              <a:cs typeface="Century Gothic"/>
              <a:sym typeface="Century Gothic"/>
            </a:endParaRPr>
          </a:p>
          <a:p>
            <a:pPr marL="0" marR="0" lvl="0" indent="0" algn="l" rtl="0">
              <a:spcBef>
                <a:spcPts val="1000"/>
              </a:spcBef>
              <a:spcAft>
                <a:spcPts val="0"/>
              </a:spcAft>
              <a:buNone/>
            </a:pPr>
            <a:r>
              <a:rPr lang="en" sz="1200" b="1">
                <a:latin typeface="Century Gothic"/>
                <a:ea typeface="Century Gothic"/>
                <a:cs typeface="Century Gothic"/>
                <a:sym typeface="Century Gothic"/>
              </a:rPr>
              <a:t>Drilling: </a:t>
            </a:r>
            <a:r>
              <a:rPr lang="en" sz="1200">
                <a:latin typeface="Century Gothic"/>
                <a:ea typeface="Century Gothic"/>
                <a:cs typeface="Century Gothic"/>
                <a:sym typeface="Century Gothic"/>
              </a:rPr>
              <a:t>using a drill bit (on a pillar drill or centre lathe)to remove a circular hole</a:t>
            </a:r>
            <a:endParaRPr sz="1200" b="1">
              <a:latin typeface="Century Gothic"/>
              <a:ea typeface="Century Gothic"/>
              <a:cs typeface="Century Gothic"/>
              <a:sym typeface="Century Gothic"/>
            </a:endParaRPr>
          </a:p>
          <a:p>
            <a:pPr marL="0" marR="0" lvl="0" indent="0" algn="l" rtl="0">
              <a:lnSpc>
                <a:spcPct val="100000"/>
              </a:lnSpc>
              <a:spcBef>
                <a:spcPts val="1000"/>
              </a:spcBef>
              <a:spcAft>
                <a:spcPts val="0"/>
              </a:spcAft>
              <a:buNone/>
            </a:pPr>
            <a:r>
              <a:rPr lang="en" sz="1200" b="1">
                <a:latin typeface="Century Gothic"/>
                <a:ea typeface="Century Gothic"/>
                <a:cs typeface="Century Gothic"/>
                <a:sym typeface="Century Gothic"/>
              </a:rPr>
              <a:t>Filing: </a:t>
            </a:r>
            <a:r>
              <a:rPr lang="en" sz="1200">
                <a:latin typeface="Century Gothic"/>
                <a:ea typeface="Century Gothic"/>
                <a:cs typeface="Century Gothic"/>
                <a:sym typeface="Century Gothic"/>
              </a:rPr>
              <a:t>removing edges of a material using a </a:t>
            </a:r>
            <a:r>
              <a:rPr lang="en" sz="1200" b="1">
                <a:latin typeface="Century Gothic"/>
                <a:ea typeface="Century Gothic"/>
                <a:cs typeface="Century Gothic"/>
                <a:sym typeface="Century Gothic"/>
              </a:rPr>
              <a:t>file</a:t>
            </a:r>
            <a:endParaRPr sz="1200" b="1">
              <a:latin typeface="Century Gothic"/>
              <a:ea typeface="Century Gothic"/>
              <a:cs typeface="Century Gothic"/>
              <a:sym typeface="Century Gothic"/>
            </a:endParaRPr>
          </a:p>
          <a:p>
            <a:pPr marL="0" marR="0" lvl="0" indent="0" algn="l" rtl="0">
              <a:spcBef>
                <a:spcPts val="1000"/>
              </a:spcBef>
              <a:spcAft>
                <a:spcPts val="0"/>
              </a:spcAft>
              <a:buNone/>
            </a:pPr>
            <a:r>
              <a:rPr lang="en" sz="1200" b="1">
                <a:solidFill>
                  <a:schemeClr val="dk1"/>
                </a:solidFill>
                <a:latin typeface="Century Gothic"/>
                <a:ea typeface="Century Gothic"/>
                <a:cs typeface="Century Gothic"/>
                <a:sym typeface="Century Gothic"/>
              </a:rPr>
              <a:t>Cutting: </a:t>
            </a:r>
            <a:r>
              <a:rPr lang="en" sz="1200">
                <a:solidFill>
                  <a:schemeClr val="dk1"/>
                </a:solidFill>
                <a:latin typeface="Century Gothic"/>
                <a:ea typeface="Century Gothic"/>
                <a:cs typeface="Century Gothic"/>
                <a:sym typeface="Century Gothic"/>
              </a:rPr>
              <a:t>removing part of a material by cutting with a tool e.g. hacksaw, junior hacksaw, tin snips, etc.</a:t>
            </a:r>
            <a:endParaRPr sz="1200">
              <a:solidFill>
                <a:schemeClr val="dk1"/>
              </a:solidFill>
              <a:latin typeface="Century Gothic"/>
              <a:ea typeface="Century Gothic"/>
              <a:cs typeface="Century Gothic"/>
              <a:sym typeface="Century Gothic"/>
            </a:endParaRPr>
          </a:p>
          <a:p>
            <a:pPr marL="0" marR="0" lvl="0" indent="0" algn="l" rtl="0">
              <a:spcBef>
                <a:spcPts val="1000"/>
              </a:spcBef>
              <a:spcAft>
                <a:spcPts val="0"/>
              </a:spcAft>
              <a:buNone/>
            </a:pPr>
            <a:r>
              <a:rPr lang="en" sz="1200" b="1">
                <a:solidFill>
                  <a:schemeClr val="dk1"/>
                </a:solidFill>
                <a:latin typeface="Century Gothic"/>
                <a:ea typeface="Century Gothic"/>
                <a:cs typeface="Century Gothic"/>
                <a:sym typeface="Century Gothic"/>
              </a:rPr>
              <a:t>Kurling:</a:t>
            </a:r>
            <a:r>
              <a:rPr lang="en" sz="1200">
                <a:solidFill>
                  <a:schemeClr val="dk1"/>
                </a:solidFill>
                <a:latin typeface="Century Gothic"/>
                <a:ea typeface="Century Gothic"/>
                <a:cs typeface="Century Gothic"/>
                <a:sym typeface="Century Gothic"/>
              </a:rPr>
              <a:t> Adding a textured finish to a cylindrical part using a </a:t>
            </a:r>
            <a:r>
              <a:rPr lang="en" sz="1200" b="1">
                <a:solidFill>
                  <a:schemeClr val="dk1"/>
                </a:solidFill>
                <a:latin typeface="Century Gothic"/>
                <a:ea typeface="Century Gothic"/>
                <a:cs typeface="Century Gothic"/>
                <a:sym typeface="Century Gothic"/>
              </a:rPr>
              <a:t>knurling tool</a:t>
            </a:r>
            <a:r>
              <a:rPr lang="en" sz="1200">
                <a:solidFill>
                  <a:schemeClr val="dk1"/>
                </a:solidFill>
                <a:latin typeface="Century Gothic"/>
                <a:ea typeface="Century Gothic"/>
                <a:cs typeface="Century Gothic"/>
                <a:sym typeface="Century Gothic"/>
              </a:rPr>
              <a:t> on a </a:t>
            </a:r>
            <a:r>
              <a:rPr lang="en" sz="1200" b="1">
                <a:solidFill>
                  <a:schemeClr val="dk1"/>
                </a:solidFill>
                <a:latin typeface="Century Gothic"/>
                <a:ea typeface="Century Gothic"/>
                <a:cs typeface="Century Gothic"/>
                <a:sym typeface="Century Gothic"/>
              </a:rPr>
              <a:t>centre lathe </a:t>
            </a:r>
            <a:r>
              <a:rPr lang="en" sz="1200">
                <a:solidFill>
                  <a:schemeClr val="dk1"/>
                </a:solidFill>
                <a:latin typeface="Century Gothic"/>
                <a:ea typeface="Century Gothic"/>
                <a:cs typeface="Century Gothic"/>
                <a:sym typeface="Century Gothic"/>
              </a:rPr>
              <a:t> to provide grip to a part.</a:t>
            </a:r>
            <a:endParaRPr sz="1200">
              <a:solidFill>
                <a:schemeClr val="dk1"/>
              </a:solidFill>
              <a:latin typeface="Century Gothic"/>
              <a:ea typeface="Century Gothic"/>
              <a:cs typeface="Century Gothic"/>
              <a:sym typeface="Century Gothic"/>
            </a:endParaRPr>
          </a:p>
          <a:p>
            <a:pPr marL="0" marR="0" lvl="0" indent="0" algn="l" rtl="0">
              <a:spcBef>
                <a:spcPts val="1000"/>
              </a:spcBef>
              <a:spcAft>
                <a:spcPts val="0"/>
              </a:spcAft>
              <a:buNone/>
            </a:pPr>
            <a:r>
              <a:rPr lang="en" sz="1200" b="1">
                <a:solidFill>
                  <a:schemeClr val="dk1"/>
                </a:solidFill>
                <a:latin typeface="Century Gothic"/>
                <a:ea typeface="Century Gothic"/>
                <a:cs typeface="Century Gothic"/>
                <a:sym typeface="Century Gothic"/>
              </a:rPr>
              <a:t>Tapering: </a:t>
            </a:r>
            <a:r>
              <a:rPr lang="en" sz="1200">
                <a:solidFill>
                  <a:schemeClr val="dk1"/>
                </a:solidFill>
                <a:latin typeface="Century Gothic"/>
                <a:ea typeface="Century Gothic"/>
                <a:cs typeface="Century Gothic"/>
                <a:sym typeface="Century Gothic"/>
              </a:rPr>
              <a:t>Reducing the diameter of a part down towards a point.</a:t>
            </a:r>
            <a:endParaRPr sz="1200">
              <a:solidFill>
                <a:schemeClr val="dk1"/>
              </a:solidFill>
              <a:latin typeface="Century Gothic"/>
              <a:ea typeface="Century Gothic"/>
              <a:cs typeface="Century Gothic"/>
              <a:sym typeface="Century Gothic"/>
            </a:endParaRPr>
          </a:p>
          <a:p>
            <a:pPr marL="0" marR="0" lvl="0" indent="0" algn="l" rtl="0">
              <a:spcBef>
                <a:spcPts val="1000"/>
              </a:spcBef>
              <a:spcAft>
                <a:spcPts val="0"/>
              </a:spcAft>
              <a:buClr>
                <a:schemeClr val="dk1"/>
              </a:buClr>
              <a:buSzPts val="1100"/>
              <a:buFont typeface="Arial"/>
              <a:buNone/>
            </a:pPr>
            <a:r>
              <a:rPr lang="en" sz="1200" b="1">
                <a:solidFill>
                  <a:schemeClr val="dk1"/>
                </a:solidFill>
                <a:latin typeface="Century Gothic"/>
                <a:ea typeface="Century Gothic"/>
                <a:cs typeface="Century Gothic"/>
                <a:sym typeface="Century Gothic"/>
              </a:rPr>
              <a:t>Quenching: </a:t>
            </a:r>
            <a:r>
              <a:rPr lang="en" sz="1200">
                <a:solidFill>
                  <a:schemeClr val="dk1"/>
                </a:solidFill>
                <a:latin typeface="Century Gothic"/>
                <a:ea typeface="Century Gothic"/>
                <a:cs typeface="Century Gothic"/>
                <a:sym typeface="Century Gothic"/>
              </a:rPr>
              <a:t>rapidly cooling a metal to change its molecular structure and make it harder</a:t>
            </a:r>
            <a:endParaRPr sz="1200">
              <a:solidFill>
                <a:schemeClr val="dk1"/>
              </a:solidFill>
              <a:latin typeface="Century Gothic"/>
              <a:ea typeface="Century Gothic"/>
              <a:cs typeface="Century Gothic"/>
              <a:sym typeface="Century Gothic"/>
            </a:endParaRPr>
          </a:p>
          <a:p>
            <a:pPr marL="0" marR="0" lvl="0" indent="0" algn="l" rtl="0">
              <a:lnSpc>
                <a:spcPct val="100000"/>
              </a:lnSpc>
              <a:spcBef>
                <a:spcPts val="1000"/>
              </a:spcBef>
              <a:spcAft>
                <a:spcPts val="0"/>
              </a:spcAft>
              <a:buNone/>
            </a:pPr>
            <a:endParaRPr sz="1200" b="1">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1200" b="1">
              <a:latin typeface="Century Gothic"/>
              <a:ea typeface="Century Gothic"/>
              <a:cs typeface="Century Gothic"/>
              <a:sym typeface="Century Gothic"/>
            </a:endParaRPr>
          </a:p>
        </p:txBody>
      </p:sp>
      <p:sp>
        <p:nvSpPr>
          <p:cNvPr id="631" name="Google Shape;631;p58"/>
          <p:cNvSpPr txBox="1"/>
          <p:nvPr/>
        </p:nvSpPr>
        <p:spPr>
          <a:xfrm>
            <a:off x="184925" y="195750"/>
            <a:ext cx="8223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i="1">
                <a:latin typeface="Century Gothic"/>
                <a:ea typeface="Century Gothic"/>
                <a:cs typeface="Century Gothic"/>
                <a:sym typeface="Century Gothic"/>
              </a:rPr>
              <a:t>Process</a:t>
            </a:r>
            <a:r>
              <a:rPr lang="en" sz="1200" i="1">
                <a:latin typeface="Century Gothic"/>
                <a:ea typeface="Century Gothic"/>
                <a:cs typeface="Century Gothic"/>
                <a:sym typeface="Century Gothic"/>
              </a:rPr>
              <a:t>: A series of steps within an activity which are followed to achieve an end goal</a:t>
            </a:r>
            <a:endParaRPr sz="1200" i="1">
              <a:latin typeface="Century Gothic"/>
              <a:ea typeface="Century Gothic"/>
              <a:cs typeface="Century Gothic"/>
              <a:sym typeface="Century Gothic"/>
            </a:endParaRPr>
          </a:p>
        </p:txBody>
      </p:sp>
      <p:sp>
        <p:nvSpPr>
          <p:cNvPr id="632" name="Google Shape;632;p58"/>
          <p:cNvSpPr/>
          <p:nvPr/>
        </p:nvSpPr>
        <p:spPr>
          <a:xfrm>
            <a:off x="5446750" y="4373700"/>
            <a:ext cx="5141100" cy="27360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marR="0" lvl="0" indent="0" algn="l" rtl="0">
              <a:lnSpc>
                <a:spcPct val="100000"/>
              </a:lnSpc>
              <a:spcBef>
                <a:spcPts val="0"/>
              </a:spcBef>
              <a:spcAft>
                <a:spcPts val="0"/>
              </a:spcAft>
              <a:buNone/>
            </a:pPr>
            <a:r>
              <a:rPr lang="en" b="1">
                <a:latin typeface="Century Gothic"/>
                <a:ea typeface="Century Gothic"/>
                <a:cs typeface="Century Gothic"/>
                <a:sym typeface="Century Gothic"/>
              </a:rPr>
              <a:t>Fabricating</a:t>
            </a:r>
            <a:r>
              <a:rPr lang="en" sz="1200" b="1">
                <a:solidFill>
                  <a:schemeClr val="dk1"/>
                </a:solidFill>
                <a:latin typeface="Century Gothic"/>
                <a:ea typeface="Century Gothic"/>
                <a:cs typeface="Century Gothic"/>
                <a:sym typeface="Century Gothic"/>
              </a:rPr>
              <a:t>: </a:t>
            </a:r>
            <a:r>
              <a:rPr lang="en" sz="1200">
                <a:solidFill>
                  <a:schemeClr val="dk1"/>
                </a:solidFill>
                <a:latin typeface="Century Gothic"/>
                <a:ea typeface="Century Gothic"/>
                <a:cs typeface="Century Gothic"/>
                <a:sym typeface="Century Gothic"/>
              </a:rPr>
              <a:t>Processes which </a:t>
            </a:r>
            <a:r>
              <a:rPr lang="en" sz="1200" b="1">
                <a:solidFill>
                  <a:schemeClr val="dk1"/>
                </a:solidFill>
                <a:latin typeface="Century Gothic"/>
                <a:ea typeface="Century Gothic"/>
                <a:cs typeface="Century Gothic"/>
                <a:sym typeface="Century Gothic"/>
              </a:rPr>
              <a:t>join </a:t>
            </a:r>
            <a:r>
              <a:rPr lang="en" sz="1200">
                <a:solidFill>
                  <a:schemeClr val="dk1"/>
                </a:solidFill>
                <a:latin typeface="Century Gothic"/>
                <a:ea typeface="Century Gothic"/>
                <a:cs typeface="Century Gothic"/>
                <a:sym typeface="Century Gothic"/>
              </a:rPr>
              <a:t>materials</a:t>
            </a:r>
            <a:endParaRPr sz="1200">
              <a:latin typeface="Century Gothic"/>
              <a:ea typeface="Century Gothic"/>
              <a:cs typeface="Century Gothic"/>
              <a:sym typeface="Century Gothic"/>
            </a:endParaRPr>
          </a:p>
          <a:p>
            <a:pPr marL="0" marR="0" lvl="0" indent="0" algn="l" rtl="0">
              <a:lnSpc>
                <a:spcPct val="100000"/>
              </a:lnSpc>
              <a:spcBef>
                <a:spcPts val="1000"/>
              </a:spcBef>
              <a:spcAft>
                <a:spcPts val="0"/>
              </a:spcAft>
              <a:buNone/>
            </a:pPr>
            <a:r>
              <a:rPr lang="en" sz="1200" b="1">
                <a:latin typeface="Century Gothic"/>
                <a:ea typeface="Century Gothic"/>
                <a:cs typeface="Century Gothic"/>
                <a:sym typeface="Century Gothic"/>
              </a:rPr>
              <a:t>Soldering:</a:t>
            </a:r>
            <a:r>
              <a:rPr lang="en" sz="1200">
                <a:latin typeface="Century Gothic"/>
                <a:ea typeface="Century Gothic"/>
                <a:cs typeface="Century Gothic"/>
                <a:sym typeface="Century Gothic"/>
              </a:rPr>
              <a:t> </a:t>
            </a:r>
            <a:r>
              <a:rPr lang="en" sz="1200" u="sng">
                <a:latin typeface="Century Gothic"/>
                <a:ea typeface="Century Gothic"/>
                <a:cs typeface="Century Gothic"/>
                <a:sym typeface="Century Gothic"/>
              </a:rPr>
              <a:t>Either</a:t>
            </a:r>
            <a:r>
              <a:rPr lang="en" sz="1200">
                <a:latin typeface="Century Gothic"/>
                <a:ea typeface="Century Gothic"/>
                <a:cs typeface="Century Gothic"/>
                <a:sym typeface="Century Gothic"/>
              </a:rPr>
              <a:t> the joining of electronic components to a PCB (printed circuit board), or the joining of metals by melting a low temperature metal (solder) to create the joint.</a:t>
            </a:r>
            <a:endParaRPr sz="1200">
              <a:latin typeface="Century Gothic"/>
              <a:ea typeface="Century Gothic"/>
              <a:cs typeface="Century Gothic"/>
              <a:sym typeface="Century Gothic"/>
            </a:endParaRPr>
          </a:p>
          <a:p>
            <a:pPr marL="0" marR="0" lvl="0" indent="0" algn="l" rtl="0">
              <a:lnSpc>
                <a:spcPct val="100000"/>
              </a:lnSpc>
              <a:spcBef>
                <a:spcPts val="1000"/>
              </a:spcBef>
              <a:spcAft>
                <a:spcPts val="0"/>
              </a:spcAft>
              <a:buNone/>
            </a:pPr>
            <a:r>
              <a:rPr lang="en" sz="1200" b="1">
                <a:latin typeface="Century Gothic"/>
                <a:ea typeface="Century Gothic"/>
                <a:cs typeface="Century Gothic"/>
                <a:sym typeface="Century Gothic"/>
              </a:rPr>
              <a:t>Welding: </a:t>
            </a:r>
            <a:r>
              <a:rPr lang="en" sz="1200">
                <a:latin typeface="Century Gothic"/>
                <a:ea typeface="Century Gothic"/>
                <a:cs typeface="Century Gothic"/>
                <a:sym typeface="Century Gothic"/>
              </a:rPr>
              <a:t>joining metals together using a welding machine which is electrically powered (spot welding/ arc welding/MIG welding/ TIG welding)</a:t>
            </a:r>
            <a:endParaRPr sz="1200">
              <a:latin typeface="Century Gothic"/>
              <a:ea typeface="Century Gothic"/>
              <a:cs typeface="Century Gothic"/>
              <a:sym typeface="Century Gothic"/>
            </a:endParaRPr>
          </a:p>
          <a:p>
            <a:pPr marL="0" marR="0" lvl="0" indent="0" algn="l" rtl="0">
              <a:lnSpc>
                <a:spcPct val="100000"/>
              </a:lnSpc>
              <a:spcBef>
                <a:spcPts val="1000"/>
              </a:spcBef>
              <a:spcAft>
                <a:spcPts val="0"/>
              </a:spcAft>
              <a:buNone/>
            </a:pPr>
            <a:r>
              <a:rPr lang="en" sz="1200" b="1">
                <a:latin typeface="Century Gothic"/>
                <a:ea typeface="Century Gothic"/>
                <a:cs typeface="Century Gothic"/>
                <a:sym typeface="Century Gothic"/>
              </a:rPr>
              <a:t>Brazing: </a:t>
            </a:r>
            <a:r>
              <a:rPr lang="en" sz="1200">
                <a:latin typeface="Century Gothic"/>
                <a:ea typeface="Century Gothic"/>
                <a:cs typeface="Century Gothic"/>
                <a:sym typeface="Century Gothic"/>
              </a:rPr>
              <a:t>Joining steel to itself or other metals using a melted lower temperature metal e.g. brass</a:t>
            </a:r>
            <a:endParaRPr sz="1200">
              <a:latin typeface="Century Gothic"/>
              <a:ea typeface="Century Gothic"/>
              <a:cs typeface="Century Gothic"/>
              <a:sym typeface="Century Gothic"/>
            </a:endParaRPr>
          </a:p>
          <a:p>
            <a:pPr marL="0" marR="0" lvl="0" indent="0" algn="l" rtl="0">
              <a:lnSpc>
                <a:spcPct val="100000"/>
              </a:lnSpc>
              <a:spcBef>
                <a:spcPts val="1000"/>
              </a:spcBef>
              <a:spcAft>
                <a:spcPts val="0"/>
              </a:spcAft>
              <a:buNone/>
            </a:pPr>
            <a:r>
              <a:rPr lang="en" sz="1200" b="1">
                <a:latin typeface="Century Gothic"/>
                <a:ea typeface="Century Gothic"/>
                <a:cs typeface="Century Gothic"/>
                <a:sym typeface="Century Gothic"/>
              </a:rPr>
              <a:t>Joining: </a:t>
            </a:r>
            <a:r>
              <a:rPr lang="en" sz="1200">
                <a:latin typeface="Century Gothic"/>
                <a:ea typeface="Century Gothic"/>
                <a:cs typeface="Century Gothic"/>
                <a:sym typeface="Century Gothic"/>
              </a:rPr>
              <a:t>joining two materials together using fixings, e.g. nuts and bolts, rivets, etc.</a:t>
            </a:r>
            <a:endParaRPr sz="1200">
              <a:latin typeface="Century Gothic"/>
              <a:ea typeface="Century Gothic"/>
              <a:cs typeface="Century Gothic"/>
              <a:sym typeface="Century Gothic"/>
            </a:endParaRPr>
          </a:p>
          <a:p>
            <a:pPr marL="0" marR="0" lvl="0" indent="0" algn="l" rtl="0">
              <a:lnSpc>
                <a:spcPct val="100000"/>
              </a:lnSpc>
              <a:spcBef>
                <a:spcPts val="1000"/>
              </a:spcBef>
              <a:spcAft>
                <a:spcPts val="1000"/>
              </a:spcAft>
              <a:buNone/>
            </a:pPr>
            <a:endParaRPr sz="1200" b="1">
              <a:latin typeface="Century Gothic"/>
              <a:ea typeface="Century Gothic"/>
              <a:cs typeface="Century Gothic"/>
              <a:sym typeface="Century Gothic"/>
            </a:endParaRPr>
          </a:p>
        </p:txBody>
      </p:sp>
      <p:sp>
        <p:nvSpPr>
          <p:cNvPr id="633" name="Google Shape;633;p58"/>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59"/>
          <p:cNvSpPr txBox="1"/>
          <p:nvPr/>
        </p:nvSpPr>
        <p:spPr>
          <a:xfrm>
            <a:off x="4297550" y="3338275"/>
            <a:ext cx="2684700" cy="10539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Marking Gauge</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200">
                <a:latin typeface="Questrial"/>
                <a:ea typeface="Questrial"/>
                <a:cs typeface="Questrial"/>
                <a:sym typeface="Questrial"/>
              </a:rPr>
              <a:t>Used for marking a line </a:t>
            </a:r>
            <a:r>
              <a:rPr lang="en" sz="1200" b="1">
                <a:latin typeface="Questrial"/>
                <a:ea typeface="Questrial"/>
                <a:cs typeface="Questrial"/>
                <a:sym typeface="Questrial"/>
              </a:rPr>
              <a:t>parallel</a:t>
            </a:r>
            <a:r>
              <a:rPr lang="en" sz="1200">
                <a:latin typeface="Questrial"/>
                <a:ea typeface="Questrial"/>
                <a:cs typeface="Questrial"/>
                <a:sym typeface="Questrial"/>
              </a:rPr>
              <a:t> to the edge of the surface.</a:t>
            </a:r>
            <a:endParaRPr sz="1200">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endParaRPr sz="1700" b="1">
              <a:solidFill>
                <a:srgbClr val="000000"/>
              </a:solidFill>
              <a:latin typeface="Questrial"/>
              <a:ea typeface="Questrial"/>
              <a:cs typeface="Questrial"/>
              <a:sym typeface="Questrial"/>
            </a:endParaRPr>
          </a:p>
        </p:txBody>
      </p:sp>
      <p:sp>
        <p:nvSpPr>
          <p:cNvPr id="639" name="Google Shape;639;p59"/>
          <p:cNvSpPr txBox="1"/>
          <p:nvPr/>
        </p:nvSpPr>
        <p:spPr>
          <a:xfrm>
            <a:off x="0" y="0"/>
            <a:ext cx="66354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Marking out tools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640" name="Google Shape;640;p59"/>
          <p:cNvSpPr txBox="1"/>
          <p:nvPr/>
        </p:nvSpPr>
        <p:spPr>
          <a:xfrm>
            <a:off x="6344575" y="0"/>
            <a:ext cx="1521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38761D"/>
                </a:solidFill>
              </a:rPr>
              <a:t>WJEC Engineering</a:t>
            </a:r>
            <a:endParaRPr sz="1100" b="1">
              <a:solidFill>
                <a:srgbClr val="38761D"/>
              </a:solidFill>
            </a:endParaRPr>
          </a:p>
        </p:txBody>
      </p:sp>
      <p:sp>
        <p:nvSpPr>
          <p:cNvPr id="641" name="Google Shape;641;p59"/>
          <p:cNvSpPr txBox="1"/>
          <p:nvPr/>
        </p:nvSpPr>
        <p:spPr>
          <a:xfrm>
            <a:off x="9536950" y="0"/>
            <a:ext cx="10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Pg 1 of 1</a:t>
            </a:r>
            <a:endParaRPr/>
          </a:p>
        </p:txBody>
      </p:sp>
      <p:sp>
        <p:nvSpPr>
          <p:cNvPr id="642" name="Google Shape;642;p59"/>
          <p:cNvSpPr txBox="1"/>
          <p:nvPr/>
        </p:nvSpPr>
        <p:spPr>
          <a:xfrm>
            <a:off x="84650" y="417525"/>
            <a:ext cx="25398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solidFill>
                  <a:srgbClr val="000000"/>
                </a:solidFill>
                <a:highlight>
                  <a:srgbClr val="CCCCCC"/>
                </a:highlight>
                <a:latin typeface="Questrial"/>
                <a:ea typeface="Questrial"/>
                <a:cs typeface="Questrial"/>
                <a:sym typeface="Questrial"/>
              </a:rPr>
              <a:t>Engineer’s blue</a:t>
            </a:r>
            <a:endParaRPr sz="1700" b="1">
              <a:solidFill>
                <a:srgbClr val="000000"/>
              </a:solidFill>
              <a:highlight>
                <a:srgbClr val="CCCCCC"/>
              </a:highlight>
              <a:latin typeface="Questrial"/>
              <a:ea typeface="Questrial"/>
              <a:cs typeface="Questrial"/>
              <a:sym typeface="Questrial"/>
            </a:endParaRPr>
          </a:p>
          <a:p>
            <a:pPr marL="0" lvl="0" indent="0" algn="l" rtl="0">
              <a:lnSpc>
                <a:spcPct val="90000"/>
              </a:lnSpc>
              <a:spcBef>
                <a:spcPts val="900"/>
              </a:spcBef>
              <a:spcAft>
                <a:spcPts val="200"/>
              </a:spcAft>
              <a:buNone/>
            </a:pPr>
            <a:r>
              <a:rPr lang="en" sz="1200">
                <a:solidFill>
                  <a:srgbClr val="000000"/>
                </a:solidFill>
                <a:latin typeface="Questrial"/>
                <a:ea typeface="Questrial"/>
                <a:cs typeface="Questrial"/>
                <a:sym typeface="Questrial"/>
              </a:rPr>
              <a:t>A </a:t>
            </a:r>
            <a:r>
              <a:rPr lang="en" sz="1200" b="1">
                <a:solidFill>
                  <a:srgbClr val="000000"/>
                </a:solidFill>
                <a:latin typeface="Questrial"/>
                <a:ea typeface="Questrial"/>
                <a:cs typeface="Questrial"/>
                <a:sym typeface="Questrial"/>
              </a:rPr>
              <a:t>liquid</a:t>
            </a:r>
            <a:r>
              <a:rPr lang="en" sz="1200">
                <a:solidFill>
                  <a:srgbClr val="000000"/>
                </a:solidFill>
                <a:latin typeface="Questrial"/>
                <a:ea typeface="Questrial"/>
                <a:cs typeface="Questrial"/>
                <a:sym typeface="Questrial"/>
              </a:rPr>
              <a:t> that can be painted onto a surface of metal that you can </a:t>
            </a:r>
            <a:r>
              <a:rPr lang="en" sz="1200" b="1">
                <a:solidFill>
                  <a:srgbClr val="000000"/>
                </a:solidFill>
                <a:latin typeface="Questrial"/>
                <a:ea typeface="Questrial"/>
                <a:cs typeface="Questrial"/>
                <a:sym typeface="Questrial"/>
              </a:rPr>
              <a:t>scribe through</a:t>
            </a:r>
            <a:r>
              <a:rPr lang="en" sz="1200">
                <a:solidFill>
                  <a:srgbClr val="000000"/>
                </a:solidFill>
                <a:latin typeface="Questrial"/>
                <a:ea typeface="Questrial"/>
                <a:cs typeface="Questrial"/>
                <a:sym typeface="Questrial"/>
              </a:rPr>
              <a:t> to create a thin line</a:t>
            </a:r>
            <a:endParaRPr sz="1200">
              <a:solidFill>
                <a:srgbClr val="000000"/>
              </a:solidFill>
              <a:latin typeface="Questrial"/>
              <a:ea typeface="Questrial"/>
              <a:cs typeface="Questrial"/>
              <a:sym typeface="Questrial"/>
            </a:endParaRPr>
          </a:p>
        </p:txBody>
      </p:sp>
      <p:sp>
        <p:nvSpPr>
          <p:cNvPr id="643" name="Google Shape;643;p59"/>
          <p:cNvSpPr txBox="1"/>
          <p:nvPr/>
        </p:nvSpPr>
        <p:spPr>
          <a:xfrm>
            <a:off x="2659350" y="481725"/>
            <a:ext cx="22359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solidFill>
                  <a:srgbClr val="000000"/>
                </a:solidFill>
                <a:highlight>
                  <a:srgbClr val="CCCCCC"/>
                </a:highlight>
                <a:latin typeface="Questrial"/>
                <a:ea typeface="Questrial"/>
                <a:cs typeface="Questrial"/>
                <a:sym typeface="Questrial"/>
              </a:rPr>
              <a:t>Engineer’s (tri) square</a:t>
            </a:r>
            <a:endParaRPr sz="1700" b="1">
              <a:solidFill>
                <a:srgbClr val="000000"/>
              </a:solidFill>
              <a:highlight>
                <a:srgbClr val="CCCCCC"/>
              </a:highlight>
              <a:latin typeface="Questrial"/>
              <a:ea typeface="Questrial"/>
              <a:cs typeface="Questrial"/>
              <a:sym typeface="Questrial"/>
            </a:endParaRPr>
          </a:p>
          <a:p>
            <a:pPr marL="0" lvl="0" indent="0" algn="l" rtl="0">
              <a:lnSpc>
                <a:spcPct val="90000"/>
              </a:lnSpc>
              <a:spcBef>
                <a:spcPts val="900"/>
              </a:spcBef>
              <a:spcAft>
                <a:spcPts val="200"/>
              </a:spcAft>
              <a:buNone/>
            </a:pPr>
            <a:r>
              <a:rPr lang="en" sz="1200">
                <a:solidFill>
                  <a:srgbClr val="000000"/>
                </a:solidFill>
                <a:latin typeface="Questrial"/>
                <a:ea typeface="Questrial"/>
                <a:cs typeface="Questrial"/>
                <a:sym typeface="Questrial"/>
              </a:rPr>
              <a:t>A tool for </a:t>
            </a:r>
            <a:r>
              <a:rPr lang="en" sz="1200" b="1">
                <a:solidFill>
                  <a:srgbClr val="000000"/>
                </a:solidFill>
                <a:latin typeface="Questrial"/>
                <a:ea typeface="Questrial"/>
                <a:cs typeface="Questrial"/>
                <a:sym typeface="Questrial"/>
              </a:rPr>
              <a:t>scribing 90° lines</a:t>
            </a:r>
            <a:r>
              <a:rPr lang="en" sz="1200">
                <a:solidFill>
                  <a:srgbClr val="000000"/>
                </a:solidFill>
                <a:latin typeface="Questrial"/>
                <a:ea typeface="Questrial"/>
                <a:cs typeface="Questrial"/>
                <a:sym typeface="Questrial"/>
              </a:rPr>
              <a:t> on a section of material. The stock is placed on the side of the material and the blade rests on top</a:t>
            </a:r>
            <a:r>
              <a:rPr lang="en" sz="1700">
                <a:solidFill>
                  <a:srgbClr val="000000"/>
                </a:solidFill>
                <a:latin typeface="Questrial"/>
                <a:ea typeface="Questrial"/>
                <a:cs typeface="Questrial"/>
                <a:sym typeface="Questrial"/>
              </a:rPr>
              <a:t>. </a:t>
            </a:r>
            <a:endParaRPr sz="1700">
              <a:solidFill>
                <a:srgbClr val="000000"/>
              </a:solidFill>
              <a:latin typeface="Questrial"/>
              <a:ea typeface="Questrial"/>
              <a:cs typeface="Questrial"/>
              <a:sym typeface="Questrial"/>
            </a:endParaRPr>
          </a:p>
        </p:txBody>
      </p:sp>
      <p:sp>
        <p:nvSpPr>
          <p:cNvPr id="644" name="Google Shape;644;p59"/>
          <p:cNvSpPr txBox="1"/>
          <p:nvPr/>
        </p:nvSpPr>
        <p:spPr>
          <a:xfrm>
            <a:off x="487677" y="3156650"/>
            <a:ext cx="20931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solidFill>
                  <a:srgbClr val="000000"/>
                </a:solidFill>
                <a:highlight>
                  <a:srgbClr val="CCCCCC"/>
                </a:highlight>
                <a:latin typeface="Questrial"/>
                <a:ea typeface="Questrial"/>
                <a:cs typeface="Questrial"/>
                <a:sym typeface="Questrial"/>
              </a:rPr>
              <a:t>Steel rule</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200">
                <a:solidFill>
                  <a:srgbClr val="000000"/>
                </a:solidFill>
                <a:latin typeface="Questrial"/>
                <a:ea typeface="Questrial"/>
                <a:cs typeface="Questrial"/>
                <a:sym typeface="Questrial"/>
              </a:rPr>
              <a:t>Uses for </a:t>
            </a:r>
            <a:r>
              <a:rPr lang="en" sz="1200" b="1">
                <a:solidFill>
                  <a:srgbClr val="000000"/>
                </a:solidFill>
                <a:latin typeface="Questrial"/>
                <a:ea typeface="Questrial"/>
                <a:cs typeface="Questrial"/>
                <a:sym typeface="Questrial"/>
              </a:rPr>
              <a:t>measuring</a:t>
            </a:r>
            <a:r>
              <a:rPr lang="en" sz="1200">
                <a:solidFill>
                  <a:srgbClr val="000000"/>
                </a:solidFill>
                <a:latin typeface="Questrial"/>
                <a:ea typeface="Questrial"/>
                <a:cs typeface="Questrial"/>
                <a:sym typeface="Questrial"/>
              </a:rPr>
              <a:t> out on flat surfaces. It in has increments of 1 mm.</a:t>
            </a:r>
            <a:endParaRPr sz="1200">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endParaRPr sz="1700" b="1">
              <a:solidFill>
                <a:srgbClr val="000000"/>
              </a:solidFill>
              <a:latin typeface="Questrial"/>
              <a:ea typeface="Questrial"/>
              <a:cs typeface="Questrial"/>
              <a:sym typeface="Questrial"/>
            </a:endParaRPr>
          </a:p>
        </p:txBody>
      </p:sp>
      <p:sp>
        <p:nvSpPr>
          <p:cNvPr id="645" name="Google Shape;645;p59"/>
          <p:cNvSpPr txBox="1"/>
          <p:nvPr/>
        </p:nvSpPr>
        <p:spPr>
          <a:xfrm>
            <a:off x="7249099" y="698400"/>
            <a:ext cx="24042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solidFill>
                  <a:srgbClr val="000000"/>
                </a:solidFill>
                <a:highlight>
                  <a:srgbClr val="CCCCCC"/>
                </a:highlight>
                <a:latin typeface="Questrial"/>
                <a:ea typeface="Questrial"/>
                <a:cs typeface="Questrial"/>
                <a:sym typeface="Questrial"/>
              </a:rPr>
              <a:t>Steel Scriber</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r>
              <a:rPr lang="en" sz="1200">
                <a:solidFill>
                  <a:srgbClr val="000000"/>
                </a:solidFill>
                <a:latin typeface="Questrial"/>
                <a:ea typeface="Questrial"/>
                <a:cs typeface="Questrial"/>
                <a:sym typeface="Questrial"/>
              </a:rPr>
              <a:t>These come in different shapes but are used to </a:t>
            </a:r>
            <a:r>
              <a:rPr lang="en" sz="1200" b="1">
                <a:solidFill>
                  <a:srgbClr val="000000"/>
                </a:solidFill>
                <a:latin typeface="Questrial"/>
                <a:ea typeface="Questrial"/>
                <a:cs typeface="Questrial"/>
                <a:sym typeface="Questrial"/>
              </a:rPr>
              <a:t>mark out</a:t>
            </a:r>
            <a:r>
              <a:rPr lang="en" sz="1200">
                <a:solidFill>
                  <a:srgbClr val="000000"/>
                </a:solidFill>
                <a:latin typeface="Questrial"/>
                <a:ea typeface="Questrial"/>
                <a:cs typeface="Questrial"/>
                <a:sym typeface="Questrial"/>
              </a:rPr>
              <a:t> metal for machining/ cutting/ drilling etc. The end is made from high carbon steel</a:t>
            </a:r>
            <a:endParaRPr sz="1200">
              <a:solidFill>
                <a:srgbClr val="000000"/>
              </a:solidFill>
              <a:latin typeface="Questrial"/>
              <a:ea typeface="Questrial"/>
              <a:cs typeface="Questrial"/>
              <a:sym typeface="Questrial"/>
            </a:endParaRPr>
          </a:p>
        </p:txBody>
      </p:sp>
      <p:sp>
        <p:nvSpPr>
          <p:cNvPr id="646" name="Google Shape;646;p59"/>
          <p:cNvSpPr txBox="1"/>
          <p:nvPr/>
        </p:nvSpPr>
        <p:spPr>
          <a:xfrm>
            <a:off x="84650" y="4627575"/>
            <a:ext cx="27762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solidFill>
                  <a:srgbClr val="000000"/>
                </a:solidFill>
                <a:highlight>
                  <a:srgbClr val="CCCCCC"/>
                </a:highlight>
                <a:latin typeface="Questrial"/>
                <a:ea typeface="Questrial"/>
                <a:cs typeface="Questrial"/>
                <a:sym typeface="Questrial"/>
              </a:rPr>
              <a:t>Dividers</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r>
              <a:rPr lang="en" sz="1200">
                <a:solidFill>
                  <a:srgbClr val="000000"/>
                </a:solidFill>
                <a:latin typeface="Questrial"/>
                <a:ea typeface="Questrial"/>
                <a:cs typeface="Questrial"/>
                <a:sym typeface="Questrial"/>
              </a:rPr>
              <a:t>These work very similarly to compasses but instead of a pencil at one end, there is a scriber at both ends. This enables you to scribe </a:t>
            </a:r>
            <a:r>
              <a:rPr lang="en" sz="1200" b="1">
                <a:solidFill>
                  <a:srgbClr val="000000"/>
                </a:solidFill>
                <a:latin typeface="Questrial"/>
                <a:ea typeface="Questrial"/>
                <a:cs typeface="Questrial"/>
                <a:sym typeface="Questrial"/>
              </a:rPr>
              <a:t>circles</a:t>
            </a:r>
            <a:r>
              <a:rPr lang="en" sz="1200">
                <a:solidFill>
                  <a:srgbClr val="000000"/>
                </a:solidFill>
                <a:latin typeface="Questrial"/>
                <a:ea typeface="Questrial"/>
                <a:cs typeface="Questrial"/>
                <a:sym typeface="Questrial"/>
              </a:rPr>
              <a:t> onto metal. You must use a </a:t>
            </a:r>
            <a:r>
              <a:rPr lang="en" sz="1200" b="1">
                <a:solidFill>
                  <a:srgbClr val="000000"/>
                </a:solidFill>
                <a:latin typeface="Questrial"/>
                <a:ea typeface="Questrial"/>
                <a:cs typeface="Questrial"/>
                <a:sym typeface="Questrial"/>
              </a:rPr>
              <a:t>centre punch </a:t>
            </a:r>
            <a:r>
              <a:rPr lang="en" sz="1200">
                <a:solidFill>
                  <a:srgbClr val="000000"/>
                </a:solidFill>
                <a:latin typeface="Questrial"/>
                <a:ea typeface="Questrial"/>
                <a:cs typeface="Questrial"/>
                <a:sym typeface="Questrial"/>
              </a:rPr>
              <a:t>first to help the dividers stay in place at your centre of rotation.</a:t>
            </a:r>
            <a:endParaRPr sz="1200">
              <a:solidFill>
                <a:srgbClr val="000000"/>
              </a:solidFill>
              <a:latin typeface="Questrial"/>
              <a:ea typeface="Questrial"/>
              <a:cs typeface="Questrial"/>
              <a:sym typeface="Questrial"/>
            </a:endParaRPr>
          </a:p>
        </p:txBody>
      </p:sp>
      <p:sp>
        <p:nvSpPr>
          <p:cNvPr id="647" name="Google Shape;647;p59"/>
          <p:cNvSpPr txBox="1"/>
          <p:nvPr/>
        </p:nvSpPr>
        <p:spPr>
          <a:xfrm>
            <a:off x="5050100" y="604188"/>
            <a:ext cx="20931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solidFill>
                  <a:srgbClr val="000000"/>
                </a:solidFill>
                <a:highlight>
                  <a:srgbClr val="CCCCCC"/>
                </a:highlight>
                <a:latin typeface="Questrial"/>
                <a:ea typeface="Questrial"/>
                <a:cs typeface="Questrial"/>
                <a:sym typeface="Questrial"/>
              </a:rPr>
              <a:t>Centre punch</a:t>
            </a:r>
            <a:endParaRPr sz="1700" b="1">
              <a:solidFill>
                <a:srgbClr val="000000"/>
              </a:solidFill>
              <a:highlight>
                <a:srgbClr val="CCCCCC"/>
              </a:highlight>
              <a:latin typeface="Questrial"/>
              <a:ea typeface="Questrial"/>
              <a:cs typeface="Questrial"/>
              <a:sym typeface="Questrial"/>
            </a:endParaRPr>
          </a:p>
          <a:p>
            <a:pPr marL="0" lvl="0" indent="0" algn="l" rtl="0">
              <a:lnSpc>
                <a:spcPct val="90000"/>
              </a:lnSpc>
              <a:spcBef>
                <a:spcPts val="900"/>
              </a:spcBef>
              <a:spcAft>
                <a:spcPts val="200"/>
              </a:spcAft>
              <a:buNone/>
            </a:pPr>
            <a:r>
              <a:rPr lang="en" sz="1200">
                <a:solidFill>
                  <a:srgbClr val="000000"/>
                </a:solidFill>
                <a:latin typeface="Questrial"/>
                <a:ea typeface="Questrial"/>
                <a:cs typeface="Questrial"/>
                <a:sym typeface="Questrial"/>
              </a:rPr>
              <a:t>For marking out the </a:t>
            </a:r>
            <a:r>
              <a:rPr lang="en" sz="1200" b="1">
                <a:solidFill>
                  <a:srgbClr val="000000"/>
                </a:solidFill>
                <a:latin typeface="Questrial"/>
                <a:ea typeface="Questrial"/>
                <a:cs typeface="Questrial"/>
                <a:sym typeface="Questrial"/>
              </a:rPr>
              <a:t>centre of a hole</a:t>
            </a:r>
            <a:r>
              <a:rPr lang="en" sz="1200">
                <a:solidFill>
                  <a:srgbClr val="000000"/>
                </a:solidFill>
                <a:latin typeface="Questrial"/>
                <a:ea typeface="Questrial"/>
                <a:cs typeface="Questrial"/>
                <a:sym typeface="Questrial"/>
              </a:rPr>
              <a:t> to make it ready for drilling. This stops the drill bit from skating around the surface and accidentally drilling in the wrong place. They are used with a </a:t>
            </a:r>
            <a:r>
              <a:rPr lang="en" sz="1200" b="1">
                <a:solidFill>
                  <a:srgbClr val="000000"/>
                </a:solidFill>
                <a:latin typeface="Questrial"/>
                <a:ea typeface="Questrial"/>
                <a:cs typeface="Questrial"/>
                <a:sym typeface="Questrial"/>
              </a:rPr>
              <a:t>hammer</a:t>
            </a:r>
            <a:r>
              <a:rPr lang="en" sz="1200">
                <a:solidFill>
                  <a:srgbClr val="000000"/>
                </a:solidFill>
                <a:latin typeface="Questrial"/>
                <a:ea typeface="Questrial"/>
                <a:cs typeface="Questrial"/>
                <a:sym typeface="Questrial"/>
              </a:rPr>
              <a:t>.</a:t>
            </a:r>
            <a:endParaRPr sz="1200">
              <a:solidFill>
                <a:srgbClr val="000000"/>
              </a:solidFill>
              <a:latin typeface="Questrial"/>
              <a:ea typeface="Questrial"/>
              <a:cs typeface="Questrial"/>
              <a:sym typeface="Questrial"/>
            </a:endParaRPr>
          </a:p>
        </p:txBody>
      </p:sp>
      <p:sp>
        <p:nvSpPr>
          <p:cNvPr id="648" name="Google Shape;648;p59"/>
          <p:cNvSpPr txBox="1"/>
          <p:nvPr/>
        </p:nvSpPr>
        <p:spPr>
          <a:xfrm>
            <a:off x="7594825" y="335700"/>
            <a:ext cx="2989800" cy="362700"/>
          </a:xfrm>
          <a:prstGeom prst="rect">
            <a:avLst/>
          </a:prstGeom>
          <a:solidFill>
            <a:srgbClr val="B7B7B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Questrial"/>
                <a:ea typeface="Questrial"/>
                <a:cs typeface="Questrial"/>
                <a:sym typeface="Questrial"/>
              </a:rPr>
              <a:t>Key words: </a:t>
            </a:r>
            <a:r>
              <a:rPr lang="en" b="1">
                <a:latin typeface="Questrial"/>
                <a:ea typeface="Questrial"/>
                <a:cs typeface="Questrial"/>
                <a:sym typeface="Questrial"/>
              </a:rPr>
              <a:t>Scribing</a:t>
            </a:r>
            <a:r>
              <a:rPr lang="en">
                <a:latin typeface="Questrial"/>
                <a:ea typeface="Questrial"/>
                <a:cs typeface="Questrial"/>
                <a:sym typeface="Questrial"/>
              </a:rPr>
              <a:t> = to mark out</a:t>
            </a:r>
            <a:endParaRPr>
              <a:latin typeface="Questrial"/>
              <a:ea typeface="Questrial"/>
              <a:cs typeface="Questrial"/>
              <a:sym typeface="Questrial"/>
            </a:endParaRPr>
          </a:p>
        </p:txBody>
      </p:sp>
      <p:pic>
        <p:nvPicPr>
          <p:cNvPr id="649" name="Google Shape;649;p59"/>
          <p:cNvPicPr preferRelativeResize="0"/>
          <p:nvPr/>
        </p:nvPicPr>
        <p:blipFill>
          <a:blip r:embed="rId3">
            <a:alphaModFix/>
          </a:blip>
          <a:stretch>
            <a:fillRect/>
          </a:stretch>
        </p:blipFill>
        <p:spPr>
          <a:xfrm>
            <a:off x="2715675" y="1940400"/>
            <a:ext cx="1662475" cy="1053925"/>
          </a:xfrm>
          <a:prstGeom prst="rect">
            <a:avLst/>
          </a:prstGeom>
          <a:noFill/>
          <a:ln>
            <a:noFill/>
          </a:ln>
        </p:spPr>
      </p:pic>
      <p:pic>
        <p:nvPicPr>
          <p:cNvPr id="650" name="Google Shape;650;p59"/>
          <p:cNvPicPr preferRelativeResize="0"/>
          <p:nvPr/>
        </p:nvPicPr>
        <p:blipFill>
          <a:blip r:embed="rId4">
            <a:alphaModFix/>
          </a:blip>
          <a:stretch>
            <a:fillRect/>
          </a:stretch>
        </p:blipFill>
        <p:spPr>
          <a:xfrm>
            <a:off x="7294225" y="2140775"/>
            <a:ext cx="2404200" cy="891500"/>
          </a:xfrm>
          <a:prstGeom prst="rect">
            <a:avLst/>
          </a:prstGeom>
          <a:noFill/>
          <a:ln>
            <a:noFill/>
          </a:ln>
        </p:spPr>
      </p:pic>
      <p:pic>
        <p:nvPicPr>
          <p:cNvPr id="651" name="Google Shape;651;p59"/>
          <p:cNvPicPr preferRelativeResize="0"/>
          <p:nvPr/>
        </p:nvPicPr>
        <p:blipFill rotWithShape="1">
          <a:blip r:embed="rId5">
            <a:alphaModFix/>
          </a:blip>
          <a:srcRect t="10321" b="8"/>
          <a:stretch/>
        </p:blipFill>
        <p:spPr>
          <a:xfrm>
            <a:off x="84650" y="6347950"/>
            <a:ext cx="2330199" cy="1157675"/>
          </a:xfrm>
          <a:prstGeom prst="rect">
            <a:avLst/>
          </a:prstGeom>
          <a:noFill/>
          <a:ln>
            <a:noFill/>
          </a:ln>
        </p:spPr>
      </p:pic>
      <p:pic>
        <p:nvPicPr>
          <p:cNvPr id="652" name="Google Shape;652;p59"/>
          <p:cNvPicPr preferRelativeResize="0"/>
          <p:nvPr/>
        </p:nvPicPr>
        <p:blipFill>
          <a:blip r:embed="rId6">
            <a:alphaModFix/>
          </a:blip>
          <a:stretch>
            <a:fillRect/>
          </a:stretch>
        </p:blipFill>
        <p:spPr>
          <a:xfrm>
            <a:off x="5076150" y="2478363"/>
            <a:ext cx="2032925" cy="409799"/>
          </a:xfrm>
          <a:prstGeom prst="rect">
            <a:avLst/>
          </a:prstGeom>
          <a:noFill/>
          <a:ln>
            <a:noFill/>
          </a:ln>
        </p:spPr>
      </p:pic>
      <p:pic>
        <p:nvPicPr>
          <p:cNvPr id="653" name="Google Shape;653;p59"/>
          <p:cNvPicPr preferRelativeResize="0"/>
          <p:nvPr/>
        </p:nvPicPr>
        <p:blipFill rotWithShape="1">
          <a:blip r:embed="rId7">
            <a:alphaModFix/>
          </a:blip>
          <a:srcRect t="34852" b="34849"/>
          <a:stretch/>
        </p:blipFill>
        <p:spPr>
          <a:xfrm>
            <a:off x="84650" y="4161300"/>
            <a:ext cx="2435775" cy="491100"/>
          </a:xfrm>
          <a:prstGeom prst="rect">
            <a:avLst/>
          </a:prstGeom>
          <a:noFill/>
          <a:ln>
            <a:noFill/>
          </a:ln>
        </p:spPr>
      </p:pic>
      <p:pic>
        <p:nvPicPr>
          <p:cNvPr id="654" name="Google Shape;654;p59"/>
          <p:cNvPicPr preferRelativeResize="0"/>
          <p:nvPr/>
        </p:nvPicPr>
        <p:blipFill>
          <a:blip r:embed="rId8">
            <a:alphaModFix/>
          </a:blip>
          <a:stretch>
            <a:fillRect/>
          </a:stretch>
        </p:blipFill>
        <p:spPr>
          <a:xfrm>
            <a:off x="84647" y="1474550"/>
            <a:ext cx="1878575" cy="1407125"/>
          </a:xfrm>
          <a:prstGeom prst="rect">
            <a:avLst/>
          </a:prstGeom>
          <a:noFill/>
          <a:ln>
            <a:noFill/>
          </a:ln>
        </p:spPr>
      </p:pic>
      <p:pic>
        <p:nvPicPr>
          <p:cNvPr id="655" name="Google Shape;655;p59"/>
          <p:cNvPicPr preferRelativeResize="0"/>
          <p:nvPr/>
        </p:nvPicPr>
        <p:blipFill>
          <a:blip r:embed="rId9">
            <a:alphaModFix/>
          </a:blip>
          <a:stretch>
            <a:fillRect/>
          </a:stretch>
        </p:blipFill>
        <p:spPr>
          <a:xfrm>
            <a:off x="4297588" y="4271225"/>
            <a:ext cx="2684616" cy="1407126"/>
          </a:xfrm>
          <a:prstGeom prst="rect">
            <a:avLst/>
          </a:prstGeom>
          <a:noFill/>
          <a:ln>
            <a:noFill/>
          </a:ln>
        </p:spPr>
      </p:pic>
      <p:pic>
        <p:nvPicPr>
          <p:cNvPr id="656" name="Google Shape;656;p59"/>
          <p:cNvPicPr preferRelativeResize="0"/>
          <p:nvPr/>
        </p:nvPicPr>
        <p:blipFill>
          <a:blip r:embed="rId10">
            <a:alphaModFix/>
          </a:blip>
          <a:stretch>
            <a:fillRect/>
          </a:stretch>
        </p:blipFill>
        <p:spPr>
          <a:xfrm>
            <a:off x="7462523" y="4392183"/>
            <a:ext cx="2235900" cy="1381780"/>
          </a:xfrm>
          <a:prstGeom prst="rect">
            <a:avLst/>
          </a:prstGeom>
          <a:noFill/>
          <a:ln>
            <a:noFill/>
          </a:ln>
        </p:spPr>
      </p:pic>
      <p:sp>
        <p:nvSpPr>
          <p:cNvPr id="657" name="Google Shape;657;p59"/>
          <p:cNvSpPr txBox="1"/>
          <p:nvPr/>
        </p:nvSpPr>
        <p:spPr>
          <a:xfrm>
            <a:off x="7539225" y="3253050"/>
            <a:ext cx="2684700" cy="10539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Odd leg Calipers / Jenny Calipers</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200">
                <a:latin typeface="Questrial"/>
                <a:ea typeface="Questrial"/>
                <a:cs typeface="Questrial"/>
                <a:sym typeface="Questrial"/>
              </a:rPr>
              <a:t>Used for marking a line </a:t>
            </a:r>
            <a:r>
              <a:rPr lang="en" sz="1200" b="1">
                <a:latin typeface="Questrial"/>
                <a:ea typeface="Questrial"/>
                <a:cs typeface="Questrial"/>
                <a:sym typeface="Questrial"/>
              </a:rPr>
              <a:t>parallel</a:t>
            </a:r>
            <a:r>
              <a:rPr lang="en" sz="1200">
                <a:latin typeface="Questrial"/>
                <a:ea typeface="Questrial"/>
                <a:cs typeface="Questrial"/>
                <a:sym typeface="Questrial"/>
              </a:rPr>
              <a:t> to the edge of the surface or circle</a:t>
            </a:r>
            <a:endParaRPr sz="1200">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endParaRPr sz="1700" b="1">
              <a:solidFill>
                <a:srgbClr val="000000"/>
              </a:solidFill>
              <a:latin typeface="Questrial"/>
              <a:ea typeface="Questrial"/>
              <a:cs typeface="Questrial"/>
              <a:sym typeface="Questrial"/>
            </a:endParaRPr>
          </a:p>
        </p:txBody>
      </p:sp>
      <p:pic>
        <p:nvPicPr>
          <p:cNvPr id="658" name="Google Shape;658;p59"/>
          <p:cNvPicPr preferRelativeResize="0"/>
          <p:nvPr/>
        </p:nvPicPr>
        <p:blipFill>
          <a:blip r:embed="rId11">
            <a:alphaModFix/>
          </a:blip>
          <a:stretch>
            <a:fillRect/>
          </a:stretch>
        </p:blipFill>
        <p:spPr>
          <a:xfrm>
            <a:off x="7399375" y="5755924"/>
            <a:ext cx="2137575" cy="1749709"/>
          </a:xfrm>
          <a:prstGeom prst="rect">
            <a:avLst/>
          </a:prstGeom>
          <a:noFill/>
          <a:ln>
            <a:noFill/>
          </a:ln>
        </p:spPr>
      </p:pic>
      <p:pic>
        <p:nvPicPr>
          <p:cNvPr id="659" name="Google Shape;659;p59"/>
          <p:cNvPicPr preferRelativeResize="0"/>
          <p:nvPr/>
        </p:nvPicPr>
        <p:blipFill>
          <a:blip r:embed="rId12">
            <a:alphaModFix/>
          </a:blip>
          <a:stretch>
            <a:fillRect/>
          </a:stretch>
        </p:blipFill>
        <p:spPr>
          <a:xfrm>
            <a:off x="4286589" y="5678348"/>
            <a:ext cx="1304190" cy="1407125"/>
          </a:xfrm>
          <a:prstGeom prst="rect">
            <a:avLst/>
          </a:prstGeom>
          <a:noFill/>
          <a:ln>
            <a:noFill/>
          </a:ln>
        </p:spPr>
      </p:pic>
      <p:sp>
        <p:nvSpPr>
          <p:cNvPr id="660" name="Google Shape;660;p59"/>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0"/>
          <p:cNvSpPr txBox="1"/>
          <p:nvPr/>
        </p:nvSpPr>
        <p:spPr>
          <a:xfrm>
            <a:off x="0" y="76200"/>
            <a:ext cx="71793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Measuring tools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a:p>
            <a:pPr marL="0" lvl="0" indent="0" algn="l" rtl="0">
              <a:spcBef>
                <a:spcPts val="0"/>
              </a:spcBef>
              <a:spcAft>
                <a:spcPts val="0"/>
              </a:spcAft>
              <a:buNone/>
            </a:pPr>
            <a:r>
              <a:rPr lang="en" sz="1000" i="1">
                <a:latin typeface="Century Gothic"/>
                <a:ea typeface="Century Gothic"/>
                <a:cs typeface="Century Gothic"/>
                <a:sym typeface="Century Gothic"/>
              </a:rPr>
              <a:t>All measuring tools are available in metric (mm) and imperial (inches) but in the UK for Engineering we use metric</a:t>
            </a:r>
            <a:endParaRPr sz="1000" i="1">
              <a:latin typeface="Century Gothic"/>
              <a:ea typeface="Century Gothic"/>
              <a:cs typeface="Century Gothic"/>
              <a:sym typeface="Century Gothic"/>
            </a:endParaRPr>
          </a:p>
        </p:txBody>
      </p:sp>
      <p:sp>
        <p:nvSpPr>
          <p:cNvPr id="666" name="Google Shape;666;p60"/>
          <p:cNvSpPr txBox="1"/>
          <p:nvPr/>
        </p:nvSpPr>
        <p:spPr>
          <a:xfrm>
            <a:off x="7991850" y="59100"/>
            <a:ext cx="1521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38761D"/>
                </a:solidFill>
              </a:rPr>
              <a:t>WJEC Engineering</a:t>
            </a:r>
            <a:endParaRPr sz="1100" b="1">
              <a:solidFill>
                <a:srgbClr val="38761D"/>
              </a:solidFill>
            </a:endParaRPr>
          </a:p>
        </p:txBody>
      </p:sp>
      <p:sp>
        <p:nvSpPr>
          <p:cNvPr id="667" name="Google Shape;667;p60"/>
          <p:cNvSpPr txBox="1"/>
          <p:nvPr/>
        </p:nvSpPr>
        <p:spPr>
          <a:xfrm>
            <a:off x="9536950" y="0"/>
            <a:ext cx="10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Pg 1 of 1</a:t>
            </a:r>
            <a:endParaRPr/>
          </a:p>
        </p:txBody>
      </p:sp>
      <p:sp>
        <p:nvSpPr>
          <p:cNvPr id="668" name="Google Shape;668;p60"/>
          <p:cNvSpPr txBox="1"/>
          <p:nvPr/>
        </p:nvSpPr>
        <p:spPr>
          <a:xfrm>
            <a:off x="559950" y="324075"/>
            <a:ext cx="20931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Vernier Callipers</a:t>
            </a:r>
            <a:endParaRPr sz="1700" b="1">
              <a:solidFill>
                <a:srgbClr val="000000"/>
              </a:solidFill>
              <a:highlight>
                <a:srgbClr val="CCCCCC"/>
              </a:highlight>
              <a:latin typeface="Questrial"/>
              <a:ea typeface="Questrial"/>
              <a:cs typeface="Questrial"/>
              <a:sym typeface="Questrial"/>
            </a:endParaRPr>
          </a:p>
          <a:p>
            <a:pPr marL="0" lvl="0" indent="0" algn="l" rtl="0">
              <a:lnSpc>
                <a:spcPct val="90000"/>
              </a:lnSpc>
              <a:spcBef>
                <a:spcPts val="900"/>
              </a:spcBef>
              <a:spcAft>
                <a:spcPts val="200"/>
              </a:spcAft>
              <a:buNone/>
            </a:pPr>
            <a:r>
              <a:rPr lang="en" sz="1200">
                <a:latin typeface="Questrial"/>
                <a:ea typeface="Questrial"/>
                <a:cs typeface="Questrial"/>
                <a:sym typeface="Questrial"/>
              </a:rPr>
              <a:t>These are used for measuring </a:t>
            </a:r>
            <a:r>
              <a:rPr lang="en" sz="1200" b="1">
                <a:latin typeface="Questrial"/>
                <a:ea typeface="Questrial"/>
                <a:cs typeface="Questrial"/>
                <a:sym typeface="Questrial"/>
              </a:rPr>
              <a:t>outer diameters </a:t>
            </a:r>
            <a:r>
              <a:rPr lang="en" sz="1200">
                <a:latin typeface="Questrial"/>
                <a:ea typeface="Questrial"/>
                <a:cs typeface="Questrial"/>
                <a:sym typeface="Questrial"/>
              </a:rPr>
              <a:t>or </a:t>
            </a:r>
            <a:r>
              <a:rPr lang="en" sz="1200" b="1">
                <a:latin typeface="Questrial"/>
                <a:ea typeface="Questrial"/>
                <a:cs typeface="Questrial"/>
                <a:sym typeface="Questrial"/>
              </a:rPr>
              <a:t>thickness</a:t>
            </a:r>
            <a:r>
              <a:rPr lang="en" sz="1200">
                <a:latin typeface="Questrial"/>
                <a:ea typeface="Questrial"/>
                <a:cs typeface="Questrial"/>
                <a:sym typeface="Questrial"/>
              </a:rPr>
              <a:t> of objects. The depth bar can also be used to measure the </a:t>
            </a:r>
            <a:r>
              <a:rPr lang="en" sz="1200" b="1">
                <a:latin typeface="Questrial"/>
                <a:ea typeface="Questrial"/>
                <a:cs typeface="Questrial"/>
                <a:sym typeface="Questrial"/>
              </a:rPr>
              <a:t>depth of holes. </a:t>
            </a:r>
            <a:r>
              <a:rPr lang="en" sz="1200" i="1">
                <a:latin typeface="Questrial"/>
                <a:ea typeface="Questrial"/>
                <a:cs typeface="Questrial"/>
                <a:sym typeface="Questrial"/>
              </a:rPr>
              <a:t>Can also be digital</a:t>
            </a:r>
            <a:endParaRPr sz="1200" i="1">
              <a:solidFill>
                <a:srgbClr val="000000"/>
              </a:solidFill>
              <a:latin typeface="Questrial"/>
              <a:ea typeface="Questrial"/>
              <a:cs typeface="Questrial"/>
              <a:sym typeface="Questrial"/>
            </a:endParaRPr>
          </a:p>
        </p:txBody>
      </p:sp>
      <p:sp>
        <p:nvSpPr>
          <p:cNvPr id="669" name="Google Shape;669;p60"/>
          <p:cNvSpPr txBox="1"/>
          <p:nvPr/>
        </p:nvSpPr>
        <p:spPr>
          <a:xfrm>
            <a:off x="7634841" y="574250"/>
            <a:ext cx="22359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Internal callipers</a:t>
            </a:r>
            <a:endParaRPr sz="1700" b="1">
              <a:solidFill>
                <a:srgbClr val="000000"/>
              </a:solidFill>
              <a:highlight>
                <a:srgbClr val="CCCCCC"/>
              </a:highlight>
              <a:latin typeface="Questrial"/>
              <a:ea typeface="Questrial"/>
              <a:cs typeface="Questrial"/>
              <a:sym typeface="Questrial"/>
            </a:endParaRPr>
          </a:p>
          <a:p>
            <a:pPr marL="0" lvl="0" indent="0" algn="l" rtl="0">
              <a:lnSpc>
                <a:spcPct val="90000"/>
              </a:lnSpc>
              <a:spcBef>
                <a:spcPts val="900"/>
              </a:spcBef>
              <a:spcAft>
                <a:spcPts val="200"/>
              </a:spcAft>
              <a:buNone/>
            </a:pPr>
            <a:r>
              <a:rPr lang="en" sz="1200">
                <a:latin typeface="Questrial"/>
                <a:ea typeface="Questrial"/>
                <a:cs typeface="Questrial"/>
                <a:sym typeface="Questrial"/>
              </a:rPr>
              <a:t>Used for measuring </a:t>
            </a:r>
            <a:r>
              <a:rPr lang="en" sz="1200" b="1">
                <a:latin typeface="Questrial"/>
                <a:ea typeface="Questrial"/>
                <a:cs typeface="Questrial"/>
                <a:sym typeface="Questrial"/>
              </a:rPr>
              <a:t>internal diameters</a:t>
            </a:r>
            <a:r>
              <a:rPr lang="en" sz="1200">
                <a:latin typeface="Questrial"/>
                <a:ea typeface="Questrial"/>
                <a:cs typeface="Questrial"/>
                <a:sym typeface="Questrial"/>
              </a:rPr>
              <a:t>. These look like dividers but have curved bottoms</a:t>
            </a:r>
            <a:endParaRPr sz="1700">
              <a:solidFill>
                <a:srgbClr val="000000"/>
              </a:solidFill>
              <a:latin typeface="Questrial"/>
              <a:ea typeface="Questrial"/>
              <a:cs typeface="Questrial"/>
              <a:sym typeface="Questrial"/>
            </a:endParaRPr>
          </a:p>
        </p:txBody>
      </p:sp>
      <p:sp>
        <p:nvSpPr>
          <p:cNvPr id="670" name="Google Shape;670;p60"/>
          <p:cNvSpPr txBox="1"/>
          <p:nvPr/>
        </p:nvSpPr>
        <p:spPr>
          <a:xfrm>
            <a:off x="2953350" y="400200"/>
            <a:ext cx="23397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Dial Callipers</a:t>
            </a:r>
            <a:endParaRPr sz="1700" b="1">
              <a:solidFill>
                <a:srgbClr val="000000"/>
              </a:solidFill>
              <a:highlight>
                <a:srgbClr val="CCCCCC"/>
              </a:highlight>
              <a:latin typeface="Questrial"/>
              <a:ea typeface="Questrial"/>
              <a:cs typeface="Questrial"/>
              <a:sym typeface="Questrial"/>
            </a:endParaRPr>
          </a:p>
          <a:p>
            <a:pPr marL="0" lvl="0" indent="0" algn="l" rtl="0">
              <a:lnSpc>
                <a:spcPct val="90000"/>
              </a:lnSpc>
              <a:spcBef>
                <a:spcPts val="900"/>
              </a:spcBef>
              <a:spcAft>
                <a:spcPts val="200"/>
              </a:spcAft>
              <a:buNone/>
            </a:pPr>
            <a:r>
              <a:rPr lang="en" sz="1200">
                <a:latin typeface="Questrial"/>
                <a:ea typeface="Questrial"/>
                <a:cs typeface="Questrial"/>
                <a:sym typeface="Questrial"/>
              </a:rPr>
              <a:t>Works the same as a vernier calliper but shows additional readings on a dial for each </a:t>
            </a:r>
            <a:r>
              <a:rPr lang="en" sz="1200" b="1">
                <a:latin typeface="Questrial"/>
                <a:ea typeface="Questrial"/>
                <a:cs typeface="Questrial"/>
                <a:sym typeface="Questrial"/>
              </a:rPr>
              <a:t>0.2mm</a:t>
            </a:r>
            <a:r>
              <a:rPr lang="en" sz="1200">
                <a:latin typeface="Questrial"/>
                <a:ea typeface="Questrial"/>
                <a:cs typeface="Questrial"/>
                <a:sym typeface="Questrial"/>
              </a:rPr>
              <a:t> increment.</a:t>
            </a:r>
            <a:endParaRPr sz="1200">
              <a:solidFill>
                <a:srgbClr val="000000"/>
              </a:solidFill>
              <a:latin typeface="Questrial"/>
              <a:ea typeface="Questrial"/>
              <a:cs typeface="Questrial"/>
              <a:sym typeface="Questrial"/>
            </a:endParaRPr>
          </a:p>
        </p:txBody>
      </p:sp>
      <p:sp>
        <p:nvSpPr>
          <p:cNvPr id="671" name="Google Shape;671;p60"/>
          <p:cNvSpPr txBox="1"/>
          <p:nvPr/>
        </p:nvSpPr>
        <p:spPr>
          <a:xfrm>
            <a:off x="2620502" y="3389075"/>
            <a:ext cx="20931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solidFill>
                  <a:srgbClr val="000000"/>
                </a:solidFill>
                <a:highlight>
                  <a:srgbClr val="CCCCCC"/>
                </a:highlight>
                <a:latin typeface="Questrial"/>
                <a:ea typeface="Questrial"/>
                <a:cs typeface="Questrial"/>
                <a:sym typeface="Questrial"/>
              </a:rPr>
              <a:t>Steel rule</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200">
                <a:solidFill>
                  <a:srgbClr val="000000"/>
                </a:solidFill>
                <a:latin typeface="Questrial"/>
                <a:ea typeface="Questrial"/>
                <a:cs typeface="Questrial"/>
                <a:sym typeface="Questrial"/>
              </a:rPr>
              <a:t>Use</a:t>
            </a:r>
            <a:r>
              <a:rPr lang="en" sz="1200">
                <a:latin typeface="Questrial"/>
                <a:ea typeface="Questrial"/>
                <a:cs typeface="Questrial"/>
                <a:sym typeface="Questrial"/>
              </a:rPr>
              <a:t>d</a:t>
            </a:r>
            <a:r>
              <a:rPr lang="en" sz="1200">
                <a:solidFill>
                  <a:srgbClr val="000000"/>
                </a:solidFill>
                <a:latin typeface="Questrial"/>
                <a:ea typeface="Questrial"/>
                <a:cs typeface="Questrial"/>
                <a:sym typeface="Questrial"/>
              </a:rPr>
              <a:t> for </a:t>
            </a:r>
            <a:r>
              <a:rPr lang="en" sz="1200" b="1">
                <a:solidFill>
                  <a:srgbClr val="000000"/>
                </a:solidFill>
                <a:latin typeface="Questrial"/>
                <a:ea typeface="Questrial"/>
                <a:cs typeface="Questrial"/>
                <a:sym typeface="Questrial"/>
              </a:rPr>
              <a:t>measuring</a:t>
            </a:r>
            <a:r>
              <a:rPr lang="en" sz="1200">
                <a:solidFill>
                  <a:srgbClr val="000000"/>
                </a:solidFill>
                <a:latin typeface="Questrial"/>
                <a:ea typeface="Questrial"/>
                <a:cs typeface="Questrial"/>
                <a:sym typeface="Questrial"/>
              </a:rPr>
              <a:t> out on flat surfaces. It in has increments of 1 mm or 0.5mm.</a:t>
            </a:r>
            <a:endParaRPr sz="1200">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endParaRPr sz="1700" b="1">
              <a:solidFill>
                <a:srgbClr val="000000"/>
              </a:solidFill>
              <a:latin typeface="Questrial"/>
              <a:ea typeface="Questrial"/>
              <a:cs typeface="Questrial"/>
              <a:sym typeface="Questrial"/>
            </a:endParaRPr>
          </a:p>
        </p:txBody>
      </p:sp>
      <p:sp>
        <p:nvSpPr>
          <p:cNvPr id="672" name="Google Shape;672;p60"/>
          <p:cNvSpPr txBox="1"/>
          <p:nvPr/>
        </p:nvSpPr>
        <p:spPr>
          <a:xfrm>
            <a:off x="216299" y="3389075"/>
            <a:ext cx="24042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Multimeter</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r>
              <a:rPr lang="en" sz="1200">
                <a:latin typeface="Questrial"/>
                <a:ea typeface="Questrial"/>
                <a:cs typeface="Questrial"/>
                <a:sym typeface="Questrial"/>
              </a:rPr>
              <a:t>A multimeter is a measuring instrument that can measure multiple </a:t>
            </a:r>
            <a:r>
              <a:rPr lang="en" sz="1200" b="1">
                <a:latin typeface="Questrial"/>
                <a:ea typeface="Questrial"/>
                <a:cs typeface="Questrial"/>
                <a:sym typeface="Questrial"/>
              </a:rPr>
              <a:t>electrical </a:t>
            </a:r>
            <a:r>
              <a:rPr lang="en" sz="1200">
                <a:latin typeface="Questrial"/>
                <a:ea typeface="Questrial"/>
                <a:cs typeface="Questrial"/>
                <a:sym typeface="Questrial"/>
              </a:rPr>
              <a:t>properties. A typical multimeter can measure voltage, resistance, and current</a:t>
            </a:r>
            <a:endParaRPr sz="1200">
              <a:solidFill>
                <a:srgbClr val="000000"/>
              </a:solidFill>
              <a:latin typeface="Questrial"/>
              <a:ea typeface="Questrial"/>
              <a:cs typeface="Questrial"/>
              <a:sym typeface="Questrial"/>
            </a:endParaRPr>
          </a:p>
        </p:txBody>
      </p:sp>
      <p:sp>
        <p:nvSpPr>
          <p:cNvPr id="673" name="Google Shape;673;p60"/>
          <p:cNvSpPr txBox="1"/>
          <p:nvPr/>
        </p:nvSpPr>
        <p:spPr>
          <a:xfrm>
            <a:off x="5293150" y="3534450"/>
            <a:ext cx="2549400" cy="491100"/>
          </a:xfrm>
          <a:prstGeom prst="rect">
            <a:avLst/>
          </a:prstGeom>
          <a:noFill/>
          <a:ln>
            <a:noFill/>
          </a:ln>
        </p:spPr>
        <p:txBody>
          <a:bodyPr spcFirstLastPara="1" wrap="square" lIns="68575" tIns="68575" rIns="68575" bIns="68575" anchor="t" anchorCtr="0">
            <a:noAutofit/>
          </a:bodyPr>
          <a:lstStyle/>
          <a:p>
            <a:pPr marL="0" lvl="0" indent="0" algn="r" rtl="0">
              <a:lnSpc>
                <a:spcPct val="90000"/>
              </a:lnSpc>
              <a:spcBef>
                <a:spcPts val="900"/>
              </a:spcBef>
              <a:spcAft>
                <a:spcPts val="0"/>
              </a:spcAft>
              <a:buNone/>
            </a:pPr>
            <a:r>
              <a:rPr lang="en" sz="1700" b="1">
                <a:highlight>
                  <a:srgbClr val="CCCCCC"/>
                </a:highlight>
                <a:latin typeface="Questrial"/>
                <a:ea typeface="Questrial"/>
                <a:cs typeface="Questrial"/>
                <a:sym typeface="Questrial"/>
              </a:rPr>
              <a:t>Micrometer</a:t>
            </a:r>
            <a:endParaRPr sz="1700" b="1">
              <a:solidFill>
                <a:srgbClr val="000000"/>
              </a:solidFill>
              <a:highlight>
                <a:srgbClr val="CCCCCC"/>
              </a:highlight>
              <a:latin typeface="Questrial"/>
              <a:ea typeface="Questrial"/>
              <a:cs typeface="Questrial"/>
              <a:sym typeface="Questrial"/>
            </a:endParaRPr>
          </a:p>
          <a:p>
            <a:pPr marL="0" lvl="0" indent="0" algn="r" rtl="0">
              <a:lnSpc>
                <a:spcPct val="90000"/>
              </a:lnSpc>
              <a:spcBef>
                <a:spcPts val="900"/>
              </a:spcBef>
              <a:spcAft>
                <a:spcPts val="200"/>
              </a:spcAft>
              <a:buNone/>
            </a:pPr>
            <a:r>
              <a:rPr lang="en" sz="1200">
                <a:latin typeface="Questrial"/>
                <a:ea typeface="Questrial"/>
                <a:cs typeface="Questrial"/>
                <a:sym typeface="Questrial"/>
              </a:rPr>
              <a:t>Is mainly used to measure external diameters and material thickness. They can measure up to a </a:t>
            </a:r>
            <a:r>
              <a:rPr lang="en" sz="1200" b="1">
                <a:latin typeface="Questrial"/>
                <a:ea typeface="Questrial"/>
                <a:cs typeface="Questrial"/>
                <a:sym typeface="Questrial"/>
              </a:rPr>
              <a:t>hundredth of a millimeter</a:t>
            </a:r>
            <a:endParaRPr sz="1200" b="1">
              <a:solidFill>
                <a:srgbClr val="000000"/>
              </a:solidFill>
              <a:latin typeface="Questrial"/>
              <a:ea typeface="Questrial"/>
              <a:cs typeface="Questrial"/>
              <a:sym typeface="Questrial"/>
            </a:endParaRPr>
          </a:p>
        </p:txBody>
      </p:sp>
      <p:sp>
        <p:nvSpPr>
          <p:cNvPr id="674" name="Google Shape;674;p60"/>
          <p:cNvSpPr txBox="1"/>
          <p:nvPr/>
        </p:nvSpPr>
        <p:spPr>
          <a:xfrm>
            <a:off x="7454225" y="5079350"/>
            <a:ext cx="2989800" cy="2393700"/>
          </a:xfrm>
          <a:prstGeom prst="rect">
            <a:avLst/>
          </a:prstGeom>
          <a:solidFill>
            <a:srgbClr val="B7B7B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Questrial"/>
                <a:ea typeface="Questrial"/>
                <a:cs typeface="Questrial"/>
                <a:sym typeface="Questrial"/>
              </a:rPr>
              <a:t>Key words: </a:t>
            </a:r>
            <a:endParaRPr>
              <a:latin typeface="Questrial"/>
              <a:ea typeface="Questrial"/>
              <a:cs typeface="Questrial"/>
              <a:sym typeface="Questrial"/>
            </a:endParaRPr>
          </a:p>
          <a:p>
            <a:pPr marL="0" lvl="0" indent="0" algn="l" rtl="0">
              <a:spcBef>
                <a:spcPts val="0"/>
              </a:spcBef>
              <a:spcAft>
                <a:spcPts val="0"/>
              </a:spcAft>
              <a:buNone/>
            </a:pPr>
            <a:r>
              <a:rPr lang="en" b="1">
                <a:latin typeface="Questrial"/>
                <a:ea typeface="Questrial"/>
                <a:cs typeface="Questrial"/>
                <a:sym typeface="Questrial"/>
              </a:rPr>
              <a:t>metric</a:t>
            </a:r>
            <a:r>
              <a:rPr lang="en">
                <a:latin typeface="Questrial"/>
                <a:ea typeface="Questrial"/>
                <a:cs typeface="Questrial"/>
                <a:sym typeface="Questrial"/>
              </a:rPr>
              <a:t> = measurements in millimeters or metres</a:t>
            </a:r>
            <a:endParaRPr>
              <a:latin typeface="Questrial"/>
              <a:ea typeface="Questrial"/>
              <a:cs typeface="Questrial"/>
              <a:sym typeface="Questrial"/>
            </a:endParaRPr>
          </a:p>
          <a:p>
            <a:pPr marL="0" lvl="0" indent="0" algn="l" rtl="0">
              <a:spcBef>
                <a:spcPts val="0"/>
              </a:spcBef>
              <a:spcAft>
                <a:spcPts val="0"/>
              </a:spcAft>
              <a:buNone/>
            </a:pPr>
            <a:r>
              <a:rPr lang="en" b="1">
                <a:latin typeface="Questrial"/>
                <a:ea typeface="Questrial"/>
                <a:cs typeface="Questrial"/>
                <a:sym typeface="Questrial"/>
              </a:rPr>
              <a:t>Tolerance</a:t>
            </a:r>
            <a:r>
              <a:rPr lang="en">
                <a:latin typeface="Questrial"/>
                <a:ea typeface="Questrial"/>
                <a:cs typeface="Questrial"/>
                <a:sym typeface="Questrial"/>
              </a:rPr>
              <a:t> = how much larger or smaller a part is allowed to be</a:t>
            </a:r>
            <a:endParaRPr>
              <a:latin typeface="Questrial"/>
              <a:ea typeface="Questrial"/>
              <a:cs typeface="Questrial"/>
              <a:sym typeface="Questrial"/>
            </a:endParaRPr>
          </a:p>
          <a:p>
            <a:pPr marL="0" lvl="0" indent="0" algn="l" rtl="0">
              <a:spcBef>
                <a:spcPts val="0"/>
              </a:spcBef>
              <a:spcAft>
                <a:spcPts val="0"/>
              </a:spcAft>
              <a:buClr>
                <a:schemeClr val="dk1"/>
              </a:buClr>
              <a:buSzPts val="1100"/>
              <a:buFont typeface="Arial"/>
              <a:buNone/>
            </a:pPr>
            <a:r>
              <a:rPr lang="en" b="1">
                <a:solidFill>
                  <a:schemeClr val="dk1"/>
                </a:solidFill>
                <a:latin typeface="Questrial"/>
                <a:ea typeface="Questrial"/>
                <a:cs typeface="Questrial"/>
                <a:sym typeface="Questrial"/>
              </a:rPr>
              <a:t>M8</a:t>
            </a:r>
            <a:r>
              <a:rPr lang="en">
                <a:solidFill>
                  <a:schemeClr val="dk1"/>
                </a:solidFill>
                <a:latin typeface="Questrial"/>
                <a:ea typeface="Questrial"/>
                <a:cs typeface="Questrial"/>
                <a:sym typeface="Questrial"/>
              </a:rPr>
              <a:t> = Metric 8mm. This type of measurements is used for standard sizing, e.g drill bit sizes</a:t>
            </a:r>
            <a:endParaRPr>
              <a:solidFill>
                <a:schemeClr val="dk1"/>
              </a:solidFill>
              <a:latin typeface="Questrial"/>
              <a:ea typeface="Questrial"/>
              <a:cs typeface="Questrial"/>
              <a:sym typeface="Questrial"/>
            </a:endParaRPr>
          </a:p>
          <a:p>
            <a:pPr marL="0" lvl="0" indent="0" algn="l" rtl="0">
              <a:spcBef>
                <a:spcPts val="0"/>
              </a:spcBef>
              <a:spcAft>
                <a:spcPts val="0"/>
              </a:spcAft>
              <a:buNone/>
            </a:pPr>
            <a:r>
              <a:rPr lang="en" b="1">
                <a:solidFill>
                  <a:schemeClr val="dk1"/>
                </a:solidFill>
                <a:latin typeface="Questrial"/>
                <a:ea typeface="Questrial"/>
                <a:cs typeface="Questrial"/>
                <a:sym typeface="Questrial"/>
              </a:rPr>
              <a:t>M8x0.5</a:t>
            </a:r>
            <a:r>
              <a:rPr lang="en">
                <a:solidFill>
                  <a:schemeClr val="dk1"/>
                </a:solidFill>
                <a:latin typeface="Questrial"/>
                <a:ea typeface="Questrial"/>
                <a:cs typeface="Questrial"/>
                <a:sym typeface="Questrial"/>
              </a:rPr>
              <a:t> = This is used to show the measurement of a thread: 8mm diameter and 0.5mm thread pitch</a:t>
            </a:r>
            <a:r>
              <a:rPr lang="en">
                <a:latin typeface="Questrial"/>
                <a:ea typeface="Questrial"/>
                <a:cs typeface="Questrial"/>
                <a:sym typeface="Questrial"/>
              </a:rPr>
              <a:t> </a:t>
            </a:r>
            <a:endParaRPr>
              <a:latin typeface="Questrial"/>
              <a:ea typeface="Questrial"/>
              <a:cs typeface="Questrial"/>
              <a:sym typeface="Questrial"/>
            </a:endParaRPr>
          </a:p>
        </p:txBody>
      </p:sp>
      <p:sp>
        <p:nvSpPr>
          <p:cNvPr id="675" name="Google Shape;675;p60"/>
          <p:cNvSpPr txBox="1"/>
          <p:nvPr/>
        </p:nvSpPr>
        <p:spPr>
          <a:xfrm>
            <a:off x="4288750" y="5079350"/>
            <a:ext cx="2989800" cy="2338500"/>
          </a:xfrm>
          <a:prstGeom prst="rect">
            <a:avLst/>
          </a:prstGeom>
          <a:solidFill>
            <a:srgbClr val="CFE2F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Questrial"/>
                <a:ea typeface="Questrial"/>
                <a:cs typeface="Questrial"/>
                <a:sym typeface="Questrial"/>
              </a:rPr>
              <a:t>Calculating tolerance</a:t>
            </a:r>
            <a:endParaRPr b="1">
              <a:latin typeface="Questrial"/>
              <a:ea typeface="Questrial"/>
              <a:cs typeface="Questrial"/>
              <a:sym typeface="Questrial"/>
            </a:endParaRPr>
          </a:p>
          <a:p>
            <a:pPr marL="0" lvl="0" indent="0" algn="l" rtl="0">
              <a:spcBef>
                <a:spcPts val="0"/>
              </a:spcBef>
              <a:spcAft>
                <a:spcPts val="0"/>
              </a:spcAft>
              <a:buNone/>
            </a:pPr>
            <a:r>
              <a:rPr lang="en" b="1">
                <a:latin typeface="Questrial"/>
                <a:ea typeface="Questrial"/>
                <a:cs typeface="Questrial"/>
                <a:sym typeface="Questrial"/>
              </a:rPr>
              <a:t>25mm +/- 0.5</a:t>
            </a:r>
            <a:endParaRPr b="1">
              <a:latin typeface="Questrial"/>
              <a:ea typeface="Questrial"/>
              <a:cs typeface="Questrial"/>
              <a:sym typeface="Questrial"/>
            </a:endParaRPr>
          </a:p>
          <a:p>
            <a:pPr marL="0" lvl="0" indent="0" algn="l" rtl="0">
              <a:spcBef>
                <a:spcPts val="0"/>
              </a:spcBef>
              <a:spcAft>
                <a:spcPts val="0"/>
              </a:spcAft>
              <a:buNone/>
            </a:pPr>
            <a:endParaRPr b="1">
              <a:latin typeface="Questrial"/>
              <a:ea typeface="Questrial"/>
              <a:cs typeface="Questrial"/>
              <a:sym typeface="Questrial"/>
            </a:endParaRPr>
          </a:p>
          <a:p>
            <a:pPr marL="0" lvl="0" indent="0" algn="l" rtl="0">
              <a:spcBef>
                <a:spcPts val="0"/>
              </a:spcBef>
              <a:spcAft>
                <a:spcPts val="0"/>
              </a:spcAft>
              <a:buNone/>
            </a:pPr>
            <a:r>
              <a:rPr lang="en" i="1">
                <a:latin typeface="Questrial"/>
                <a:ea typeface="Questrial"/>
                <a:cs typeface="Questrial"/>
                <a:sym typeface="Questrial"/>
              </a:rPr>
              <a:t>This means that the 25mm measurement is allowed to be 0.5mm larger and smaller.</a:t>
            </a:r>
            <a:endParaRPr i="1">
              <a:latin typeface="Questrial"/>
              <a:ea typeface="Questrial"/>
              <a:cs typeface="Questrial"/>
              <a:sym typeface="Questrial"/>
            </a:endParaRPr>
          </a:p>
          <a:p>
            <a:pPr marL="0" lvl="0" indent="0" algn="l" rtl="0">
              <a:spcBef>
                <a:spcPts val="0"/>
              </a:spcBef>
              <a:spcAft>
                <a:spcPts val="0"/>
              </a:spcAft>
              <a:buNone/>
            </a:pPr>
            <a:endParaRPr i="1">
              <a:latin typeface="Questrial"/>
              <a:ea typeface="Questrial"/>
              <a:cs typeface="Questrial"/>
              <a:sym typeface="Questrial"/>
            </a:endParaRPr>
          </a:p>
          <a:p>
            <a:pPr marL="0" lvl="0" indent="0" algn="l" rtl="0">
              <a:spcBef>
                <a:spcPts val="0"/>
              </a:spcBef>
              <a:spcAft>
                <a:spcPts val="0"/>
              </a:spcAft>
              <a:buNone/>
            </a:pPr>
            <a:r>
              <a:rPr lang="en" i="1">
                <a:latin typeface="Questrial"/>
                <a:ea typeface="Questrial"/>
                <a:cs typeface="Questrial"/>
                <a:sym typeface="Questrial"/>
              </a:rPr>
              <a:t> </a:t>
            </a:r>
            <a:r>
              <a:rPr lang="en">
                <a:latin typeface="Questrial"/>
                <a:ea typeface="Questrial"/>
                <a:cs typeface="Questrial"/>
                <a:sym typeface="Questrial"/>
              </a:rPr>
              <a:t>25mm + 0.5mm = 25.5mm</a:t>
            </a:r>
            <a:endParaRPr>
              <a:latin typeface="Questrial"/>
              <a:ea typeface="Questrial"/>
              <a:cs typeface="Questrial"/>
              <a:sym typeface="Questrial"/>
            </a:endParaRPr>
          </a:p>
          <a:p>
            <a:pPr marL="0" lvl="0" indent="0" algn="l" rtl="0">
              <a:spcBef>
                <a:spcPts val="0"/>
              </a:spcBef>
              <a:spcAft>
                <a:spcPts val="0"/>
              </a:spcAft>
              <a:buNone/>
            </a:pPr>
            <a:r>
              <a:rPr lang="en">
                <a:latin typeface="Questrial"/>
                <a:ea typeface="Questrial"/>
                <a:cs typeface="Questrial"/>
                <a:sym typeface="Questrial"/>
              </a:rPr>
              <a:t>25mm- 0.5mm = 24.5mm</a:t>
            </a:r>
            <a:endParaRPr>
              <a:latin typeface="Questrial"/>
              <a:ea typeface="Questrial"/>
              <a:cs typeface="Questrial"/>
              <a:sym typeface="Questrial"/>
            </a:endParaRPr>
          </a:p>
        </p:txBody>
      </p:sp>
      <p:sp>
        <p:nvSpPr>
          <p:cNvPr id="676" name="Google Shape;676;p60"/>
          <p:cNvSpPr txBox="1"/>
          <p:nvPr/>
        </p:nvSpPr>
        <p:spPr>
          <a:xfrm>
            <a:off x="5346000" y="509000"/>
            <a:ext cx="22359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External callipers</a:t>
            </a:r>
            <a:endParaRPr sz="1700" b="1">
              <a:solidFill>
                <a:srgbClr val="000000"/>
              </a:solidFill>
              <a:highlight>
                <a:srgbClr val="CCCCCC"/>
              </a:highlight>
              <a:latin typeface="Questrial"/>
              <a:ea typeface="Questrial"/>
              <a:cs typeface="Questrial"/>
              <a:sym typeface="Questrial"/>
            </a:endParaRPr>
          </a:p>
          <a:p>
            <a:pPr marL="0" lvl="0" indent="0" algn="l" rtl="0">
              <a:lnSpc>
                <a:spcPct val="90000"/>
              </a:lnSpc>
              <a:spcBef>
                <a:spcPts val="900"/>
              </a:spcBef>
              <a:spcAft>
                <a:spcPts val="200"/>
              </a:spcAft>
              <a:buNone/>
            </a:pPr>
            <a:r>
              <a:rPr lang="en" sz="1200">
                <a:latin typeface="Questrial"/>
                <a:ea typeface="Questrial"/>
                <a:cs typeface="Questrial"/>
                <a:sym typeface="Questrial"/>
              </a:rPr>
              <a:t>is used to measure the </a:t>
            </a:r>
            <a:r>
              <a:rPr lang="en" sz="1200" b="1">
                <a:latin typeface="Questrial"/>
                <a:ea typeface="Questrial"/>
                <a:cs typeface="Questrial"/>
                <a:sym typeface="Questrial"/>
              </a:rPr>
              <a:t>external diameter </a:t>
            </a:r>
            <a:r>
              <a:rPr lang="en" sz="1200">
                <a:latin typeface="Questrial"/>
                <a:ea typeface="Questrial"/>
                <a:cs typeface="Questrial"/>
                <a:sym typeface="Questrial"/>
              </a:rPr>
              <a:t>of an object, or to measure the thickness of an object</a:t>
            </a:r>
            <a:endParaRPr sz="1700" b="1">
              <a:solidFill>
                <a:srgbClr val="000000"/>
              </a:solidFill>
              <a:latin typeface="Questrial"/>
              <a:ea typeface="Questrial"/>
              <a:cs typeface="Questrial"/>
              <a:sym typeface="Questrial"/>
            </a:endParaRPr>
          </a:p>
        </p:txBody>
      </p:sp>
      <p:pic>
        <p:nvPicPr>
          <p:cNvPr id="677" name="Google Shape;677;p60" descr="parts of the vernier caliper and its function Cheaper Than Retail Price&gt;  Buy Clothing, Accessories and lifestyle products for women &amp; men -"/>
          <p:cNvPicPr preferRelativeResize="0"/>
          <p:nvPr/>
        </p:nvPicPr>
        <p:blipFill>
          <a:blip r:embed="rId3">
            <a:alphaModFix/>
          </a:blip>
          <a:stretch>
            <a:fillRect/>
          </a:stretch>
        </p:blipFill>
        <p:spPr>
          <a:xfrm>
            <a:off x="216300" y="1883350"/>
            <a:ext cx="2780375" cy="1273302"/>
          </a:xfrm>
          <a:prstGeom prst="rect">
            <a:avLst/>
          </a:prstGeom>
          <a:noFill/>
          <a:ln>
            <a:noFill/>
          </a:ln>
        </p:spPr>
      </p:pic>
      <p:pic>
        <p:nvPicPr>
          <p:cNvPr id="678" name="Google Shape;678;p60"/>
          <p:cNvPicPr preferRelativeResize="0"/>
          <p:nvPr/>
        </p:nvPicPr>
        <p:blipFill>
          <a:blip r:embed="rId4">
            <a:alphaModFix/>
          </a:blip>
          <a:stretch>
            <a:fillRect/>
          </a:stretch>
        </p:blipFill>
        <p:spPr>
          <a:xfrm>
            <a:off x="3057250" y="1821450"/>
            <a:ext cx="2235900" cy="1490600"/>
          </a:xfrm>
          <a:prstGeom prst="rect">
            <a:avLst/>
          </a:prstGeom>
          <a:noFill/>
          <a:ln>
            <a:noFill/>
          </a:ln>
        </p:spPr>
      </p:pic>
      <p:pic>
        <p:nvPicPr>
          <p:cNvPr id="679" name="Google Shape;679;p60"/>
          <p:cNvPicPr preferRelativeResize="0"/>
          <p:nvPr/>
        </p:nvPicPr>
        <p:blipFill>
          <a:blip r:embed="rId5">
            <a:alphaModFix/>
          </a:blip>
          <a:stretch>
            <a:fillRect/>
          </a:stretch>
        </p:blipFill>
        <p:spPr>
          <a:xfrm>
            <a:off x="7866475" y="3848042"/>
            <a:ext cx="2652525" cy="1111125"/>
          </a:xfrm>
          <a:prstGeom prst="rect">
            <a:avLst/>
          </a:prstGeom>
          <a:noFill/>
          <a:ln>
            <a:noFill/>
          </a:ln>
        </p:spPr>
      </p:pic>
      <p:pic>
        <p:nvPicPr>
          <p:cNvPr id="680" name="Google Shape;680;p60"/>
          <p:cNvPicPr preferRelativeResize="0"/>
          <p:nvPr/>
        </p:nvPicPr>
        <p:blipFill>
          <a:blip r:embed="rId6">
            <a:alphaModFix/>
          </a:blip>
          <a:stretch>
            <a:fillRect/>
          </a:stretch>
        </p:blipFill>
        <p:spPr>
          <a:xfrm>
            <a:off x="5454522" y="1759050"/>
            <a:ext cx="1521900" cy="1521900"/>
          </a:xfrm>
          <a:prstGeom prst="rect">
            <a:avLst/>
          </a:prstGeom>
          <a:noFill/>
          <a:ln>
            <a:noFill/>
          </a:ln>
        </p:spPr>
      </p:pic>
      <p:pic>
        <p:nvPicPr>
          <p:cNvPr id="681" name="Google Shape;681;p60"/>
          <p:cNvPicPr preferRelativeResize="0"/>
          <p:nvPr/>
        </p:nvPicPr>
        <p:blipFill>
          <a:blip r:embed="rId7">
            <a:alphaModFix/>
          </a:blip>
          <a:stretch>
            <a:fillRect/>
          </a:stretch>
        </p:blipFill>
        <p:spPr>
          <a:xfrm>
            <a:off x="7800300" y="1787275"/>
            <a:ext cx="1521900" cy="1521900"/>
          </a:xfrm>
          <a:prstGeom prst="rect">
            <a:avLst/>
          </a:prstGeom>
          <a:noFill/>
          <a:ln>
            <a:noFill/>
          </a:ln>
        </p:spPr>
      </p:pic>
      <p:pic>
        <p:nvPicPr>
          <p:cNvPr id="682" name="Google Shape;682;p60"/>
          <p:cNvPicPr preferRelativeResize="0"/>
          <p:nvPr/>
        </p:nvPicPr>
        <p:blipFill>
          <a:blip r:embed="rId8">
            <a:alphaModFix/>
          </a:blip>
          <a:stretch>
            <a:fillRect/>
          </a:stretch>
        </p:blipFill>
        <p:spPr>
          <a:xfrm>
            <a:off x="162900" y="4704300"/>
            <a:ext cx="1958250" cy="1958250"/>
          </a:xfrm>
          <a:prstGeom prst="rect">
            <a:avLst/>
          </a:prstGeom>
          <a:noFill/>
          <a:ln>
            <a:noFill/>
          </a:ln>
        </p:spPr>
      </p:pic>
      <p:pic>
        <p:nvPicPr>
          <p:cNvPr id="683" name="Google Shape;683;p60"/>
          <p:cNvPicPr preferRelativeResize="0"/>
          <p:nvPr/>
        </p:nvPicPr>
        <p:blipFill rotWithShape="1">
          <a:blip r:embed="rId9">
            <a:alphaModFix/>
          </a:blip>
          <a:srcRect t="56192" b="17444"/>
          <a:stretch/>
        </p:blipFill>
        <p:spPr>
          <a:xfrm>
            <a:off x="2658250" y="4588250"/>
            <a:ext cx="1862800" cy="491100"/>
          </a:xfrm>
          <a:prstGeom prst="rect">
            <a:avLst/>
          </a:prstGeom>
          <a:noFill/>
          <a:ln>
            <a:noFill/>
          </a:ln>
        </p:spPr>
      </p:pic>
      <p:pic>
        <p:nvPicPr>
          <p:cNvPr id="684" name="Google Shape;684;p60"/>
          <p:cNvPicPr preferRelativeResize="0"/>
          <p:nvPr/>
        </p:nvPicPr>
        <p:blipFill rotWithShape="1">
          <a:blip r:embed="rId10">
            <a:alphaModFix/>
          </a:blip>
          <a:srcRect t="18612" b="18612"/>
          <a:stretch/>
        </p:blipFill>
        <p:spPr>
          <a:xfrm>
            <a:off x="2788250" y="6276425"/>
            <a:ext cx="1402475" cy="880375"/>
          </a:xfrm>
          <a:prstGeom prst="rect">
            <a:avLst/>
          </a:prstGeom>
          <a:noFill/>
          <a:ln>
            <a:noFill/>
          </a:ln>
        </p:spPr>
      </p:pic>
      <p:sp>
        <p:nvSpPr>
          <p:cNvPr id="685" name="Google Shape;685;p60"/>
          <p:cNvSpPr txBox="1"/>
          <p:nvPr/>
        </p:nvSpPr>
        <p:spPr>
          <a:xfrm>
            <a:off x="2158402" y="5079350"/>
            <a:ext cx="20931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sz="1700" b="1">
                <a:highlight>
                  <a:srgbClr val="CCCCCC"/>
                </a:highlight>
                <a:latin typeface="Questrial"/>
                <a:ea typeface="Questrial"/>
                <a:cs typeface="Questrial"/>
                <a:sym typeface="Questrial"/>
              </a:rPr>
              <a:t>Tape measure</a:t>
            </a:r>
            <a:endParaRPr sz="1700" b="1">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200">
                <a:solidFill>
                  <a:srgbClr val="000000"/>
                </a:solidFill>
                <a:latin typeface="Questrial"/>
                <a:ea typeface="Questrial"/>
                <a:cs typeface="Questrial"/>
                <a:sym typeface="Questrial"/>
              </a:rPr>
              <a:t>Uses for measuring</a:t>
            </a:r>
            <a:r>
              <a:rPr lang="en" sz="1200" b="1">
                <a:solidFill>
                  <a:srgbClr val="000000"/>
                </a:solidFill>
                <a:latin typeface="Questrial"/>
                <a:ea typeface="Questrial"/>
                <a:cs typeface="Questrial"/>
                <a:sym typeface="Questrial"/>
              </a:rPr>
              <a:t> </a:t>
            </a:r>
            <a:r>
              <a:rPr lang="en" sz="1200">
                <a:latin typeface="Questrial"/>
                <a:ea typeface="Questrial"/>
                <a:cs typeface="Questrial"/>
                <a:sym typeface="Questrial"/>
              </a:rPr>
              <a:t>flat</a:t>
            </a:r>
            <a:r>
              <a:rPr lang="en" sz="1200">
                <a:solidFill>
                  <a:srgbClr val="000000"/>
                </a:solidFill>
                <a:latin typeface="Questrial"/>
                <a:ea typeface="Questrial"/>
                <a:cs typeface="Questrial"/>
                <a:sym typeface="Questrial"/>
              </a:rPr>
              <a:t> surfaces </a:t>
            </a:r>
            <a:r>
              <a:rPr lang="en" sz="1200">
                <a:latin typeface="Questrial"/>
                <a:ea typeface="Questrial"/>
                <a:cs typeface="Questrial"/>
                <a:sym typeface="Questrial"/>
              </a:rPr>
              <a:t>in </a:t>
            </a:r>
            <a:r>
              <a:rPr lang="en" sz="1200" b="1">
                <a:latin typeface="Questrial"/>
                <a:ea typeface="Questrial"/>
                <a:cs typeface="Questrial"/>
                <a:sym typeface="Questrial"/>
              </a:rPr>
              <a:t>metres</a:t>
            </a:r>
            <a:endParaRPr sz="1200"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endParaRPr sz="1700" b="1">
              <a:solidFill>
                <a:srgbClr val="000000"/>
              </a:solidFill>
              <a:latin typeface="Questrial"/>
              <a:ea typeface="Questrial"/>
              <a:cs typeface="Questrial"/>
              <a:sym typeface="Questrial"/>
            </a:endParaRPr>
          </a:p>
        </p:txBody>
      </p:sp>
      <p:sp>
        <p:nvSpPr>
          <p:cNvPr id="686" name="Google Shape;686;p60"/>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61"/>
          <p:cNvSpPr/>
          <p:nvPr/>
        </p:nvSpPr>
        <p:spPr>
          <a:xfrm>
            <a:off x="6635400" y="400200"/>
            <a:ext cx="3952500" cy="478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Shaping tools</a:t>
            </a:r>
            <a:endParaRPr b="1"/>
          </a:p>
        </p:txBody>
      </p:sp>
      <p:sp>
        <p:nvSpPr>
          <p:cNvPr id="692" name="Google Shape;692;p61"/>
          <p:cNvSpPr/>
          <p:nvPr/>
        </p:nvSpPr>
        <p:spPr>
          <a:xfrm>
            <a:off x="3234925" y="400200"/>
            <a:ext cx="3326400" cy="6993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Cutting tools</a:t>
            </a:r>
            <a:endParaRPr b="1"/>
          </a:p>
        </p:txBody>
      </p:sp>
      <p:sp>
        <p:nvSpPr>
          <p:cNvPr id="693" name="Google Shape;693;p61"/>
          <p:cNvSpPr/>
          <p:nvPr/>
        </p:nvSpPr>
        <p:spPr>
          <a:xfrm>
            <a:off x="236900" y="400200"/>
            <a:ext cx="2855700" cy="6993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Work holding</a:t>
            </a:r>
            <a:endParaRPr b="1"/>
          </a:p>
        </p:txBody>
      </p:sp>
      <p:sp>
        <p:nvSpPr>
          <p:cNvPr id="694" name="Google Shape;694;p61"/>
          <p:cNvSpPr txBox="1"/>
          <p:nvPr/>
        </p:nvSpPr>
        <p:spPr>
          <a:xfrm>
            <a:off x="6753750" y="793200"/>
            <a:ext cx="3721200" cy="10539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File</a:t>
            </a:r>
            <a:endParaRPr b="1">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000">
                <a:latin typeface="Questrial"/>
                <a:ea typeface="Questrial"/>
                <a:cs typeface="Questrial"/>
                <a:sym typeface="Questrial"/>
              </a:rPr>
              <a:t> Files are used to square ends, file rounded corners, remove burrs from metal, straighten uneven edges, file holes and slots, smooth rough edges, etc. There are different shaped files: Flat file / round file / square file / etc</a:t>
            </a:r>
            <a:endParaRPr sz="1000">
              <a:latin typeface="Questrial"/>
              <a:ea typeface="Questrial"/>
              <a:cs typeface="Questrial"/>
              <a:sym typeface="Questrial"/>
            </a:endParaRPr>
          </a:p>
          <a:p>
            <a:pPr marL="0" lvl="0" indent="0" algn="l" rtl="0">
              <a:lnSpc>
                <a:spcPct val="90000"/>
              </a:lnSpc>
              <a:spcBef>
                <a:spcPts val="900"/>
              </a:spcBef>
              <a:spcAft>
                <a:spcPts val="200"/>
              </a:spcAft>
              <a:buNone/>
            </a:pPr>
            <a:endParaRPr sz="1700" b="1">
              <a:solidFill>
                <a:srgbClr val="000000"/>
              </a:solidFill>
              <a:latin typeface="Questrial"/>
              <a:ea typeface="Questrial"/>
              <a:cs typeface="Questrial"/>
              <a:sym typeface="Questrial"/>
            </a:endParaRPr>
          </a:p>
        </p:txBody>
      </p:sp>
      <p:sp>
        <p:nvSpPr>
          <p:cNvPr id="695" name="Google Shape;695;p61"/>
          <p:cNvSpPr txBox="1"/>
          <p:nvPr/>
        </p:nvSpPr>
        <p:spPr>
          <a:xfrm>
            <a:off x="0" y="0"/>
            <a:ext cx="66354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Hand tools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696" name="Google Shape;696;p61"/>
          <p:cNvSpPr txBox="1"/>
          <p:nvPr/>
        </p:nvSpPr>
        <p:spPr>
          <a:xfrm>
            <a:off x="6344575" y="0"/>
            <a:ext cx="1521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38761D"/>
                </a:solidFill>
              </a:rPr>
              <a:t>WJEC Engineering</a:t>
            </a:r>
            <a:endParaRPr sz="1100" b="1">
              <a:solidFill>
                <a:srgbClr val="38761D"/>
              </a:solidFill>
            </a:endParaRPr>
          </a:p>
        </p:txBody>
      </p:sp>
      <p:sp>
        <p:nvSpPr>
          <p:cNvPr id="697" name="Google Shape;697;p61"/>
          <p:cNvSpPr txBox="1"/>
          <p:nvPr/>
        </p:nvSpPr>
        <p:spPr>
          <a:xfrm>
            <a:off x="9536950" y="0"/>
            <a:ext cx="1050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Pg 1 of 1</a:t>
            </a:r>
            <a:endParaRPr/>
          </a:p>
        </p:txBody>
      </p:sp>
      <p:sp>
        <p:nvSpPr>
          <p:cNvPr id="698" name="Google Shape;698;p61"/>
          <p:cNvSpPr txBox="1"/>
          <p:nvPr/>
        </p:nvSpPr>
        <p:spPr>
          <a:xfrm>
            <a:off x="379825" y="945600"/>
            <a:ext cx="24102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Flat vice / machine vice</a:t>
            </a:r>
            <a:endParaRPr b="1">
              <a:solidFill>
                <a:srgbClr val="000000"/>
              </a:solidFill>
              <a:highlight>
                <a:srgbClr val="CCCCCC"/>
              </a:highlight>
              <a:latin typeface="Questrial"/>
              <a:ea typeface="Questrial"/>
              <a:cs typeface="Questrial"/>
              <a:sym typeface="Questrial"/>
            </a:endParaRPr>
          </a:p>
          <a:p>
            <a:pPr marL="0" marR="789209" lvl="0" indent="0" algn="l" rtl="0">
              <a:lnSpc>
                <a:spcPct val="90000"/>
              </a:lnSpc>
              <a:spcBef>
                <a:spcPts val="900"/>
              </a:spcBef>
              <a:spcAft>
                <a:spcPts val="200"/>
              </a:spcAft>
              <a:buNone/>
            </a:pPr>
            <a:r>
              <a:rPr lang="en" sz="1000">
                <a:latin typeface="Questrial"/>
                <a:ea typeface="Questrial"/>
                <a:cs typeface="Questrial"/>
                <a:sym typeface="Questrial"/>
              </a:rPr>
              <a:t>Screwed to the pillar drill bed and used to hold work whilst drilling on a pillar drill</a:t>
            </a:r>
            <a:endParaRPr sz="1000">
              <a:solidFill>
                <a:srgbClr val="000000"/>
              </a:solidFill>
              <a:latin typeface="Questrial"/>
              <a:ea typeface="Questrial"/>
              <a:cs typeface="Questrial"/>
              <a:sym typeface="Questrial"/>
            </a:endParaRPr>
          </a:p>
        </p:txBody>
      </p:sp>
      <p:sp>
        <p:nvSpPr>
          <p:cNvPr id="699" name="Google Shape;699;p61"/>
          <p:cNvSpPr txBox="1"/>
          <p:nvPr/>
        </p:nvSpPr>
        <p:spPr>
          <a:xfrm>
            <a:off x="379825" y="1960600"/>
            <a:ext cx="25563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Hand vice</a:t>
            </a:r>
            <a:endParaRPr b="1">
              <a:solidFill>
                <a:srgbClr val="000000"/>
              </a:solidFill>
              <a:highlight>
                <a:srgbClr val="CCCCCC"/>
              </a:highlight>
              <a:latin typeface="Questrial"/>
              <a:ea typeface="Questrial"/>
              <a:cs typeface="Questrial"/>
              <a:sym typeface="Questrial"/>
            </a:endParaRPr>
          </a:p>
          <a:p>
            <a:pPr marL="0" marR="872156" lvl="0" indent="0" algn="l" rtl="0">
              <a:lnSpc>
                <a:spcPct val="90000"/>
              </a:lnSpc>
              <a:spcBef>
                <a:spcPts val="900"/>
              </a:spcBef>
              <a:spcAft>
                <a:spcPts val="200"/>
              </a:spcAft>
              <a:buNone/>
            </a:pPr>
            <a:r>
              <a:rPr lang="en" sz="1000">
                <a:latin typeface="Questrial"/>
                <a:ea typeface="Questrial"/>
                <a:cs typeface="Questrial"/>
                <a:sym typeface="Questrial"/>
              </a:rPr>
              <a:t>useful when working on a drilling machine, or working with small parts that need to be clamped together.</a:t>
            </a:r>
            <a:endParaRPr sz="1000">
              <a:solidFill>
                <a:srgbClr val="000000"/>
              </a:solidFill>
              <a:latin typeface="Questrial"/>
              <a:ea typeface="Questrial"/>
              <a:cs typeface="Questrial"/>
              <a:sym typeface="Questrial"/>
            </a:endParaRPr>
          </a:p>
        </p:txBody>
      </p:sp>
      <p:sp>
        <p:nvSpPr>
          <p:cNvPr id="700" name="Google Shape;700;p61"/>
          <p:cNvSpPr txBox="1"/>
          <p:nvPr/>
        </p:nvSpPr>
        <p:spPr>
          <a:xfrm>
            <a:off x="379825" y="2899400"/>
            <a:ext cx="26847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Soft jaws</a:t>
            </a:r>
            <a:endParaRPr b="1">
              <a:solidFill>
                <a:srgbClr val="000000"/>
              </a:solidFill>
              <a:highlight>
                <a:srgbClr val="CCCCCC"/>
              </a:highlight>
              <a:latin typeface="Questrial"/>
              <a:ea typeface="Questrial"/>
              <a:cs typeface="Questrial"/>
              <a:sym typeface="Questrial"/>
            </a:endParaRPr>
          </a:p>
          <a:p>
            <a:pPr marL="0" marR="1004599" lvl="0" indent="0" algn="l" rtl="0">
              <a:lnSpc>
                <a:spcPct val="90000"/>
              </a:lnSpc>
              <a:spcBef>
                <a:spcPts val="200"/>
              </a:spcBef>
              <a:spcAft>
                <a:spcPts val="200"/>
              </a:spcAft>
              <a:buNone/>
            </a:pPr>
            <a:r>
              <a:rPr lang="en" sz="1000">
                <a:latin typeface="Questrial"/>
                <a:ea typeface="Questrial"/>
                <a:cs typeface="Questrial"/>
                <a:sym typeface="Questrial"/>
              </a:rPr>
              <a:t>Slotted onto a engineers vice and used to pretect soft metals from imprints from the vice jaws.</a:t>
            </a:r>
            <a:endParaRPr sz="1000">
              <a:solidFill>
                <a:srgbClr val="000000"/>
              </a:solidFill>
              <a:latin typeface="Questrial"/>
              <a:ea typeface="Questrial"/>
              <a:cs typeface="Questrial"/>
              <a:sym typeface="Questrial"/>
            </a:endParaRPr>
          </a:p>
        </p:txBody>
      </p:sp>
      <p:sp>
        <p:nvSpPr>
          <p:cNvPr id="701" name="Google Shape;701;p61"/>
          <p:cNvSpPr txBox="1"/>
          <p:nvPr/>
        </p:nvSpPr>
        <p:spPr>
          <a:xfrm>
            <a:off x="383850" y="5005575"/>
            <a:ext cx="26847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G-Clamp</a:t>
            </a:r>
            <a:endParaRPr b="1">
              <a:solidFill>
                <a:srgbClr val="000000"/>
              </a:solidFill>
              <a:latin typeface="Questrial"/>
              <a:ea typeface="Questrial"/>
              <a:cs typeface="Questrial"/>
              <a:sym typeface="Questrial"/>
            </a:endParaRPr>
          </a:p>
          <a:p>
            <a:pPr marL="0" marR="1290349" lvl="0" indent="0" algn="l" rtl="0">
              <a:lnSpc>
                <a:spcPct val="90000"/>
              </a:lnSpc>
              <a:spcBef>
                <a:spcPts val="900"/>
              </a:spcBef>
              <a:spcAft>
                <a:spcPts val="0"/>
              </a:spcAft>
              <a:buNone/>
            </a:pPr>
            <a:r>
              <a:rPr lang="en" sz="1000">
                <a:latin typeface="Questrial"/>
                <a:ea typeface="Questrial"/>
                <a:cs typeface="Questrial"/>
                <a:sym typeface="Questrial"/>
              </a:rPr>
              <a:t>Used for general clamping in the workshop. Can achieve high pressure levels</a:t>
            </a:r>
            <a:endParaRPr sz="1000">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endParaRPr sz="1700" b="1">
              <a:solidFill>
                <a:srgbClr val="000000"/>
              </a:solidFill>
              <a:latin typeface="Questrial"/>
              <a:ea typeface="Questrial"/>
              <a:cs typeface="Questrial"/>
              <a:sym typeface="Questrial"/>
            </a:endParaRPr>
          </a:p>
        </p:txBody>
      </p:sp>
      <p:sp>
        <p:nvSpPr>
          <p:cNvPr id="702" name="Google Shape;702;p61"/>
          <p:cNvSpPr txBox="1"/>
          <p:nvPr/>
        </p:nvSpPr>
        <p:spPr>
          <a:xfrm>
            <a:off x="345375" y="6020575"/>
            <a:ext cx="26847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Quick release G clamp</a:t>
            </a:r>
            <a:endParaRPr b="1">
              <a:solidFill>
                <a:srgbClr val="000000"/>
              </a:solidFill>
              <a:latin typeface="Questrial"/>
              <a:ea typeface="Questrial"/>
              <a:cs typeface="Questrial"/>
              <a:sym typeface="Questrial"/>
            </a:endParaRPr>
          </a:p>
          <a:p>
            <a:pPr marL="0" marR="1233199" lvl="0" indent="0" algn="l" rtl="0">
              <a:lnSpc>
                <a:spcPct val="90000"/>
              </a:lnSpc>
              <a:spcBef>
                <a:spcPts val="900"/>
              </a:spcBef>
              <a:spcAft>
                <a:spcPts val="200"/>
              </a:spcAft>
              <a:buNone/>
            </a:pPr>
            <a:r>
              <a:rPr lang="en" sz="1000">
                <a:latin typeface="Questrial"/>
                <a:ea typeface="Questrial"/>
                <a:cs typeface="Questrial"/>
                <a:sym typeface="Questrial"/>
              </a:rPr>
              <a:t>Used for the same purpose as a G-clamp, but has buttons to allow it to quickly open and close</a:t>
            </a:r>
            <a:endParaRPr sz="1000">
              <a:solidFill>
                <a:srgbClr val="000000"/>
              </a:solidFill>
              <a:latin typeface="Questrial"/>
              <a:ea typeface="Questrial"/>
              <a:cs typeface="Questrial"/>
              <a:sym typeface="Questrial"/>
            </a:endParaRPr>
          </a:p>
        </p:txBody>
      </p:sp>
      <p:sp>
        <p:nvSpPr>
          <p:cNvPr id="703" name="Google Shape;703;p61"/>
          <p:cNvSpPr txBox="1"/>
          <p:nvPr/>
        </p:nvSpPr>
        <p:spPr>
          <a:xfrm>
            <a:off x="3327073" y="717000"/>
            <a:ext cx="31482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Hacksaw</a:t>
            </a:r>
            <a:endParaRPr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r>
              <a:rPr lang="en" sz="1000">
                <a:latin typeface="Questrial"/>
                <a:ea typeface="Questrial"/>
                <a:cs typeface="Questrial"/>
                <a:sym typeface="Questrial"/>
              </a:rPr>
              <a:t>The Hacksaw is used for cutting materials, and for cutting away waste parts of the work. Most Hacksaws are made from </a:t>
            </a:r>
            <a:r>
              <a:rPr lang="en" sz="1000" b="1">
                <a:latin typeface="Questrial"/>
                <a:ea typeface="Questrial"/>
                <a:cs typeface="Questrial"/>
                <a:sym typeface="Questrial"/>
              </a:rPr>
              <a:t>Low Tungsten Stee</a:t>
            </a:r>
            <a:r>
              <a:rPr lang="en" sz="1000">
                <a:latin typeface="Questrial"/>
                <a:ea typeface="Questrial"/>
                <a:cs typeface="Questrial"/>
                <a:sym typeface="Questrial"/>
              </a:rPr>
              <a:t>l or </a:t>
            </a:r>
            <a:r>
              <a:rPr lang="en" sz="1000" b="1">
                <a:latin typeface="Questrial"/>
                <a:ea typeface="Questrial"/>
                <a:cs typeface="Questrial"/>
                <a:sym typeface="Questrial"/>
              </a:rPr>
              <a:t>Carbon Stee</a:t>
            </a:r>
            <a:r>
              <a:rPr lang="en" sz="1000">
                <a:latin typeface="Questrial"/>
                <a:ea typeface="Questrial"/>
                <a:cs typeface="Questrial"/>
                <a:sym typeface="Questrial"/>
              </a:rPr>
              <a:t>l, however the more expensive blades are made from </a:t>
            </a:r>
            <a:r>
              <a:rPr lang="en" sz="1000" b="1">
                <a:latin typeface="Questrial"/>
                <a:ea typeface="Questrial"/>
                <a:cs typeface="Questrial"/>
                <a:sym typeface="Questrial"/>
              </a:rPr>
              <a:t>High Speed Steel. </a:t>
            </a:r>
            <a:r>
              <a:rPr lang="en" sz="1000">
                <a:solidFill>
                  <a:schemeClr val="dk1"/>
                </a:solidFill>
                <a:latin typeface="Questrial"/>
                <a:ea typeface="Questrial"/>
                <a:cs typeface="Questrial"/>
                <a:sym typeface="Questrial"/>
              </a:rPr>
              <a:t> The tension on the blade is formed by the frame.</a:t>
            </a:r>
            <a:endParaRPr sz="1000" b="1">
              <a:solidFill>
                <a:srgbClr val="000000"/>
              </a:solidFill>
              <a:latin typeface="Questrial"/>
              <a:ea typeface="Questrial"/>
              <a:cs typeface="Questrial"/>
              <a:sym typeface="Questrial"/>
            </a:endParaRPr>
          </a:p>
        </p:txBody>
      </p:sp>
      <p:sp>
        <p:nvSpPr>
          <p:cNvPr id="704" name="Google Shape;704;p61"/>
          <p:cNvSpPr txBox="1"/>
          <p:nvPr/>
        </p:nvSpPr>
        <p:spPr>
          <a:xfrm>
            <a:off x="383851" y="3990575"/>
            <a:ext cx="26847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Engineer’s vice</a:t>
            </a:r>
            <a:endParaRPr b="1">
              <a:solidFill>
                <a:srgbClr val="000000"/>
              </a:solidFill>
              <a:highlight>
                <a:srgbClr val="CCCCCC"/>
              </a:highlight>
              <a:latin typeface="Questrial"/>
              <a:ea typeface="Questrial"/>
              <a:cs typeface="Questrial"/>
              <a:sym typeface="Questrial"/>
            </a:endParaRPr>
          </a:p>
          <a:p>
            <a:pPr marL="0" marR="1004599" lvl="0" indent="0" algn="l" rtl="0">
              <a:lnSpc>
                <a:spcPct val="90000"/>
              </a:lnSpc>
              <a:spcBef>
                <a:spcPts val="200"/>
              </a:spcBef>
              <a:spcAft>
                <a:spcPts val="200"/>
              </a:spcAft>
              <a:buNone/>
            </a:pPr>
            <a:r>
              <a:rPr lang="en" sz="1000">
                <a:latin typeface="Questrial"/>
                <a:ea typeface="Questrial"/>
                <a:cs typeface="Questrial"/>
                <a:sym typeface="Questrial"/>
              </a:rPr>
              <a:t>Attached to a work bench and used to hold work in place</a:t>
            </a:r>
            <a:endParaRPr sz="1000">
              <a:solidFill>
                <a:srgbClr val="000000"/>
              </a:solidFill>
              <a:latin typeface="Questrial"/>
              <a:ea typeface="Questrial"/>
              <a:cs typeface="Questrial"/>
              <a:sym typeface="Questrial"/>
            </a:endParaRPr>
          </a:p>
        </p:txBody>
      </p:sp>
      <p:pic>
        <p:nvPicPr>
          <p:cNvPr id="705" name="Google Shape;705;p61"/>
          <p:cNvPicPr preferRelativeResize="0"/>
          <p:nvPr/>
        </p:nvPicPr>
        <p:blipFill>
          <a:blip r:embed="rId3">
            <a:alphaModFix/>
          </a:blip>
          <a:stretch>
            <a:fillRect/>
          </a:stretch>
        </p:blipFill>
        <p:spPr>
          <a:xfrm>
            <a:off x="1995887" y="2157175"/>
            <a:ext cx="1050900" cy="875750"/>
          </a:xfrm>
          <a:prstGeom prst="rect">
            <a:avLst/>
          </a:prstGeom>
          <a:noFill/>
          <a:ln>
            <a:noFill/>
          </a:ln>
        </p:spPr>
      </p:pic>
      <p:pic>
        <p:nvPicPr>
          <p:cNvPr id="706" name="Google Shape;706;p61"/>
          <p:cNvPicPr preferRelativeResize="0"/>
          <p:nvPr/>
        </p:nvPicPr>
        <p:blipFill>
          <a:blip r:embed="rId4">
            <a:alphaModFix/>
          </a:blip>
          <a:stretch>
            <a:fillRect/>
          </a:stretch>
        </p:blipFill>
        <p:spPr>
          <a:xfrm>
            <a:off x="2041700" y="3254945"/>
            <a:ext cx="1050900" cy="735630"/>
          </a:xfrm>
          <a:prstGeom prst="rect">
            <a:avLst/>
          </a:prstGeom>
          <a:noFill/>
          <a:ln>
            <a:noFill/>
          </a:ln>
        </p:spPr>
      </p:pic>
      <p:pic>
        <p:nvPicPr>
          <p:cNvPr id="707" name="Google Shape;707;p61"/>
          <p:cNvPicPr preferRelativeResize="0"/>
          <p:nvPr/>
        </p:nvPicPr>
        <p:blipFill>
          <a:blip r:embed="rId5">
            <a:alphaModFix/>
          </a:blip>
          <a:stretch>
            <a:fillRect/>
          </a:stretch>
        </p:blipFill>
        <p:spPr>
          <a:xfrm>
            <a:off x="1950075" y="4332450"/>
            <a:ext cx="1142525" cy="727050"/>
          </a:xfrm>
          <a:prstGeom prst="rect">
            <a:avLst/>
          </a:prstGeom>
          <a:noFill/>
          <a:ln>
            <a:noFill/>
          </a:ln>
        </p:spPr>
      </p:pic>
      <p:pic>
        <p:nvPicPr>
          <p:cNvPr id="708" name="Google Shape;708;p61"/>
          <p:cNvPicPr preferRelativeResize="0"/>
          <p:nvPr/>
        </p:nvPicPr>
        <p:blipFill>
          <a:blip r:embed="rId6">
            <a:alphaModFix/>
          </a:blip>
          <a:stretch>
            <a:fillRect/>
          </a:stretch>
        </p:blipFill>
        <p:spPr>
          <a:xfrm>
            <a:off x="1950075" y="1427523"/>
            <a:ext cx="1142525" cy="611686"/>
          </a:xfrm>
          <a:prstGeom prst="rect">
            <a:avLst/>
          </a:prstGeom>
          <a:noFill/>
          <a:ln>
            <a:noFill/>
          </a:ln>
        </p:spPr>
      </p:pic>
      <p:sp>
        <p:nvSpPr>
          <p:cNvPr id="709" name="Google Shape;709;p61"/>
          <p:cNvSpPr txBox="1"/>
          <p:nvPr/>
        </p:nvSpPr>
        <p:spPr>
          <a:xfrm>
            <a:off x="3324024" y="2713825"/>
            <a:ext cx="31482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Junior Hacksaw</a:t>
            </a:r>
            <a:endParaRPr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r>
              <a:rPr lang="en" sz="1000">
                <a:latin typeface="Questrial"/>
                <a:ea typeface="Questrial"/>
                <a:cs typeface="Questrial"/>
                <a:sym typeface="Questrial"/>
              </a:rPr>
              <a:t>The Junior Hacksaw is used with a shorter blade on smaller or thinner pieces of material.</a:t>
            </a:r>
            <a:endParaRPr sz="1000" b="1">
              <a:solidFill>
                <a:srgbClr val="000000"/>
              </a:solidFill>
              <a:latin typeface="Questrial"/>
              <a:ea typeface="Questrial"/>
              <a:cs typeface="Questrial"/>
              <a:sym typeface="Questrial"/>
            </a:endParaRPr>
          </a:p>
        </p:txBody>
      </p:sp>
      <p:pic>
        <p:nvPicPr>
          <p:cNvPr id="710" name="Google Shape;710;p61"/>
          <p:cNvPicPr preferRelativeResize="0"/>
          <p:nvPr/>
        </p:nvPicPr>
        <p:blipFill>
          <a:blip r:embed="rId7">
            <a:alphaModFix/>
          </a:blip>
          <a:stretch>
            <a:fillRect/>
          </a:stretch>
        </p:blipFill>
        <p:spPr>
          <a:xfrm>
            <a:off x="3397850" y="2039200"/>
            <a:ext cx="1691588" cy="783775"/>
          </a:xfrm>
          <a:prstGeom prst="rect">
            <a:avLst/>
          </a:prstGeom>
          <a:noFill/>
          <a:ln>
            <a:noFill/>
          </a:ln>
        </p:spPr>
      </p:pic>
      <p:pic>
        <p:nvPicPr>
          <p:cNvPr id="711" name="Google Shape;711;p61"/>
          <p:cNvPicPr preferRelativeResize="0"/>
          <p:nvPr/>
        </p:nvPicPr>
        <p:blipFill>
          <a:blip r:embed="rId8">
            <a:alphaModFix/>
          </a:blip>
          <a:stretch>
            <a:fillRect/>
          </a:stretch>
        </p:blipFill>
        <p:spPr>
          <a:xfrm>
            <a:off x="3422925" y="3533375"/>
            <a:ext cx="1905365" cy="522512"/>
          </a:xfrm>
          <a:prstGeom prst="rect">
            <a:avLst/>
          </a:prstGeom>
          <a:noFill/>
          <a:ln>
            <a:noFill/>
          </a:ln>
        </p:spPr>
      </p:pic>
      <p:pic>
        <p:nvPicPr>
          <p:cNvPr id="712" name="Google Shape;712;p61"/>
          <p:cNvPicPr preferRelativeResize="0"/>
          <p:nvPr/>
        </p:nvPicPr>
        <p:blipFill>
          <a:blip r:embed="rId9">
            <a:alphaModFix/>
          </a:blip>
          <a:stretch>
            <a:fillRect/>
          </a:stretch>
        </p:blipFill>
        <p:spPr>
          <a:xfrm>
            <a:off x="6753750" y="1855725"/>
            <a:ext cx="3721200" cy="837886"/>
          </a:xfrm>
          <a:prstGeom prst="rect">
            <a:avLst/>
          </a:prstGeom>
          <a:noFill/>
          <a:ln>
            <a:noFill/>
          </a:ln>
        </p:spPr>
      </p:pic>
      <p:sp>
        <p:nvSpPr>
          <p:cNvPr id="713" name="Google Shape;713;p61"/>
          <p:cNvSpPr txBox="1"/>
          <p:nvPr/>
        </p:nvSpPr>
        <p:spPr>
          <a:xfrm>
            <a:off x="6703650" y="2592725"/>
            <a:ext cx="3771300" cy="10539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Wet and dry paper</a:t>
            </a:r>
            <a:endParaRPr b="1">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000">
                <a:latin typeface="Questrial"/>
                <a:ea typeface="Questrial"/>
                <a:cs typeface="Questrial"/>
                <a:sym typeface="Questrial"/>
              </a:rPr>
              <a:t> This is available in different grades, rough to smooth and is used to sand metal and plastic.</a:t>
            </a:r>
            <a:endParaRPr sz="1000">
              <a:latin typeface="Questrial"/>
              <a:ea typeface="Questrial"/>
              <a:cs typeface="Questrial"/>
              <a:sym typeface="Questrial"/>
            </a:endParaRPr>
          </a:p>
          <a:p>
            <a:pPr marL="0" lvl="0" indent="0" algn="l" rtl="0">
              <a:lnSpc>
                <a:spcPct val="90000"/>
              </a:lnSpc>
              <a:spcBef>
                <a:spcPts val="900"/>
              </a:spcBef>
              <a:spcAft>
                <a:spcPts val="200"/>
              </a:spcAft>
              <a:buNone/>
            </a:pPr>
            <a:r>
              <a:rPr lang="en" sz="1000">
                <a:latin typeface="Questrial"/>
                <a:ea typeface="Questrial"/>
                <a:cs typeface="Questrial"/>
                <a:sym typeface="Questrial"/>
              </a:rPr>
              <a:t>This will remove scratches and bring it to a high shine.</a:t>
            </a:r>
            <a:endParaRPr sz="1000">
              <a:latin typeface="Questrial"/>
              <a:ea typeface="Questrial"/>
              <a:cs typeface="Questrial"/>
              <a:sym typeface="Questrial"/>
            </a:endParaRPr>
          </a:p>
        </p:txBody>
      </p:sp>
      <p:pic>
        <p:nvPicPr>
          <p:cNvPr id="714" name="Google Shape;714;p61"/>
          <p:cNvPicPr preferRelativeResize="0"/>
          <p:nvPr/>
        </p:nvPicPr>
        <p:blipFill rotWithShape="1">
          <a:blip r:embed="rId10">
            <a:alphaModFix/>
          </a:blip>
          <a:srcRect t="21031" b="21031"/>
          <a:stretch/>
        </p:blipFill>
        <p:spPr>
          <a:xfrm>
            <a:off x="1694000" y="5236798"/>
            <a:ext cx="1352800" cy="783775"/>
          </a:xfrm>
          <a:prstGeom prst="rect">
            <a:avLst/>
          </a:prstGeom>
          <a:noFill/>
          <a:ln>
            <a:noFill/>
          </a:ln>
        </p:spPr>
      </p:pic>
      <p:pic>
        <p:nvPicPr>
          <p:cNvPr id="715" name="Google Shape;715;p61"/>
          <p:cNvPicPr preferRelativeResize="0"/>
          <p:nvPr/>
        </p:nvPicPr>
        <p:blipFill rotWithShape="1">
          <a:blip r:embed="rId11">
            <a:alphaModFix/>
          </a:blip>
          <a:srcRect t="15384" b="15377"/>
          <a:stretch/>
        </p:blipFill>
        <p:spPr>
          <a:xfrm>
            <a:off x="1737956" y="6433050"/>
            <a:ext cx="1264894" cy="875750"/>
          </a:xfrm>
          <a:prstGeom prst="rect">
            <a:avLst/>
          </a:prstGeom>
          <a:noFill/>
          <a:ln>
            <a:noFill/>
          </a:ln>
        </p:spPr>
      </p:pic>
      <p:pic>
        <p:nvPicPr>
          <p:cNvPr id="716" name="Google Shape;716;p61"/>
          <p:cNvPicPr preferRelativeResize="0"/>
          <p:nvPr/>
        </p:nvPicPr>
        <p:blipFill rotWithShape="1">
          <a:blip r:embed="rId12">
            <a:alphaModFix/>
          </a:blip>
          <a:srcRect t="19919" b="14316"/>
          <a:stretch/>
        </p:blipFill>
        <p:spPr>
          <a:xfrm>
            <a:off x="7540088" y="3677775"/>
            <a:ext cx="2143125" cy="1409375"/>
          </a:xfrm>
          <a:prstGeom prst="rect">
            <a:avLst/>
          </a:prstGeom>
          <a:noFill/>
          <a:ln>
            <a:noFill/>
          </a:ln>
        </p:spPr>
      </p:pic>
      <p:sp>
        <p:nvSpPr>
          <p:cNvPr id="717" name="Google Shape;717;p61"/>
          <p:cNvSpPr txBox="1"/>
          <p:nvPr/>
        </p:nvSpPr>
        <p:spPr>
          <a:xfrm>
            <a:off x="3327075" y="6209700"/>
            <a:ext cx="18942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Tin snips</a:t>
            </a:r>
            <a:endParaRPr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r>
              <a:rPr lang="en" sz="1000">
                <a:latin typeface="Questrial"/>
                <a:ea typeface="Questrial"/>
                <a:cs typeface="Questrial"/>
                <a:sym typeface="Questrial"/>
              </a:rPr>
              <a:t>Shaped like scissors, tin snips are used for cutting through thin sheets of metal.</a:t>
            </a:r>
            <a:endParaRPr sz="1000" b="1">
              <a:solidFill>
                <a:srgbClr val="000000"/>
              </a:solidFill>
              <a:latin typeface="Questrial"/>
              <a:ea typeface="Questrial"/>
              <a:cs typeface="Questrial"/>
              <a:sym typeface="Questrial"/>
            </a:endParaRPr>
          </a:p>
        </p:txBody>
      </p:sp>
      <p:sp>
        <p:nvSpPr>
          <p:cNvPr id="718" name="Google Shape;718;p61"/>
          <p:cNvSpPr/>
          <p:nvPr/>
        </p:nvSpPr>
        <p:spPr>
          <a:xfrm>
            <a:off x="6556650" y="5315650"/>
            <a:ext cx="3952500" cy="2119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b="1"/>
          </a:p>
        </p:txBody>
      </p:sp>
      <p:sp>
        <p:nvSpPr>
          <p:cNvPr id="719" name="Google Shape;719;p61"/>
          <p:cNvSpPr txBox="1"/>
          <p:nvPr/>
        </p:nvSpPr>
        <p:spPr>
          <a:xfrm>
            <a:off x="6703650" y="5219100"/>
            <a:ext cx="26847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dirty="0">
                <a:highlight>
                  <a:srgbClr val="CCCCCC"/>
                </a:highlight>
                <a:latin typeface="Questrial"/>
                <a:ea typeface="Questrial"/>
                <a:cs typeface="Questrial"/>
                <a:sym typeface="Questrial"/>
              </a:rPr>
              <a:t>Metal Shears</a:t>
            </a:r>
            <a:endParaRPr b="1" dirty="0">
              <a:solidFill>
                <a:srgbClr val="000000"/>
              </a:solidFill>
              <a:latin typeface="Questrial"/>
              <a:ea typeface="Questrial"/>
              <a:cs typeface="Questrial"/>
              <a:sym typeface="Questrial"/>
            </a:endParaRPr>
          </a:p>
          <a:p>
            <a:pPr marL="0" lvl="0" indent="0" algn="l" rtl="0">
              <a:lnSpc>
                <a:spcPct val="90000"/>
              </a:lnSpc>
              <a:spcBef>
                <a:spcPts val="900"/>
              </a:spcBef>
              <a:spcAft>
                <a:spcPts val="0"/>
              </a:spcAft>
              <a:buNone/>
            </a:pPr>
            <a:r>
              <a:rPr lang="en" sz="1000" dirty="0">
                <a:latin typeface="Questrial"/>
                <a:ea typeface="Questrial"/>
                <a:cs typeface="Questrial"/>
                <a:sym typeface="Questrial"/>
              </a:rPr>
              <a:t>Shears work by holding the metal in place and applying a downwards force with a blade. This is used to cut large sheets of thin metal.</a:t>
            </a:r>
            <a:endParaRPr sz="1000" dirty="0">
              <a:latin typeface="Questrial"/>
              <a:ea typeface="Questrial"/>
              <a:cs typeface="Questrial"/>
              <a:sym typeface="Questrial"/>
            </a:endParaRPr>
          </a:p>
          <a:p>
            <a:pPr marL="0" lvl="0" indent="0" algn="l" rtl="0">
              <a:lnSpc>
                <a:spcPct val="90000"/>
              </a:lnSpc>
              <a:spcBef>
                <a:spcPts val="900"/>
              </a:spcBef>
              <a:spcAft>
                <a:spcPts val="200"/>
              </a:spcAft>
              <a:buNone/>
            </a:pPr>
            <a:r>
              <a:rPr lang="en" sz="1000" dirty="0">
                <a:latin typeface="Questrial"/>
                <a:ea typeface="Questrial"/>
                <a:cs typeface="Questrial"/>
                <a:sym typeface="Questrial"/>
              </a:rPr>
              <a:t>There are different types available for different sized materials and uses</a:t>
            </a:r>
            <a:endParaRPr sz="1000" dirty="0">
              <a:latin typeface="Questrial"/>
              <a:ea typeface="Questrial"/>
              <a:cs typeface="Questrial"/>
              <a:sym typeface="Questrial"/>
            </a:endParaRPr>
          </a:p>
        </p:txBody>
      </p:sp>
      <p:sp>
        <p:nvSpPr>
          <p:cNvPr id="720" name="Google Shape;720;p61"/>
          <p:cNvSpPr txBox="1"/>
          <p:nvPr/>
        </p:nvSpPr>
        <p:spPr>
          <a:xfrm>
            <a:off x="3351975" y="59822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rPr>
              <a:t>Shears</a:t>
            </a:r>
            <a:endParaRPr b="1">
              <a:solidFill>
                <a:schemeClr val="dk1"/>
              </a:solidFill>
            </a:endParaRPr>
          </a:p>
        </p:txBody>
      </p:sp>
      <p:pic>
        <p:nvPicPr>
          <p:cNvPr id="721" name="Google Shape;721;p61"/>
          <p:cNvPicPr preferRelativeResize="0"/>
          <p:nvPr/>
        </p:nvPicPr>
        <p:blipFill rotWithShape="1">
          <a:blip r:embed="rId13">
            <a:alphaModFix/>
          </a:blip>
          <a:srcRect t="39172" b="39172"/>
          <a:stretch/>
        </p:blipFill>
        <p:spPr>
          <a:xfrm>
            <a:off x="5089450" y="6710950"/>
            <a:ext cx="1521900" cy="329544"/>
          </a:xfrm>
          <a:prstGeom prst="rect">
            <a:avLst/>
          </a:prstGeom>
          <a:noFill/>
          <a:ln>
            <a:noFill/>
          </a:ln>
        </p:spPr>
      </p:pic>
      <p:pic>
        <p:nvPicPr>
          <p:cNvPr id="722" name="Google Shape;722;p61"/>
          <p:cNvPicPr preferRelativeResize="0"/>
          <p:nvPr/>
        </p:nvPicPr>
        <p:blipFill rotWithShape="1">
          <a:blip r:embed="rId14">
            <a:alphaModFix/>
          </a:blip>
          <a:srcRect l="27171" r="27171"/>
          <a:stretch/>
        </p:blipFill>
        <p:spPr>
          <a:xfrm>
            <a:off x="9398350" y="5395363"/>
            <a:ext cx="894925" cy="1960075"/>
          </a:xfrm>
          <a:prstGeom prst="rect">
            <a:avLst/>
          </a:prstGeom>
          <a:noFill/>
          <a:ln>
            <a:noFill/>
          </a:ln>
        </p:spPr>
      </p:pic>
      <p:sp>
        <p:nvSpPr>
          <p:cNvPr id="723" name="Google Shape;723;p61"/>
          <p:cNvSpPr txBox="1"/>
          <p:nvPr/>
        </p:nvSpPr>
        <p:spPr>
          <a:xfrm>
            <a:off x="9398325" y="6450475"/>
            <a:ext cx="489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Hand shear</a:t>
            </a:r>
            <a:endParaRPr sz="800"/>
          </a:p>
        </p:txBody>
      </p:sp>
      <p:sp>
        <p:nvSpPr>
          <p:cNvPr id="725" name="Google Shape;725;p61"/>
          <p:cNvSpPr txBox="1"/>
          <p:nvPr/>
        </p:nvSpPr>
        <p:spPr>
          <a:xfrm>
            <a:off x="3289900" y="3967050"/>
            <a:ext cx="1456500" cy="4911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900"/>
              </a:spcBef>
              <a:spcAft>
                <a:spcPts val="0"/>
              </a:spcAft>
              <a:buNone/>
            </a:pPr>
            <a:r>
              <a:rPr lang="en" b="1">
                <a:highlight>
                  <a:srgbClr val="CCCCCC"/>
                </a:highlight>
                <a:latin typeface="Questrial"/>
                <a:ea typeface="Questrial"/>
                <a:cs typeface="Questrial"/>
                <a:sym typeface="Questrial"/>
              </a:rPr>
              <a:t>Tap and die</a:t>
            </a:r>
            <a:endParaRPr b="1">
              <a:solidFill>
                <a:srgbClr val="000000"/>
              </a:solidFill>
              <a:latin typeface="Questrial"/>
              <a:ea typeface="Questrial"/>
              <a:cs typeface="Questrial"/>
              <a:sym typeface="Questrial"/>
            </a:endParaRPr>
          </a:p>
          <a:p>
            <a:pPr marL="0" lvl="0" indent="0" algn="l" rtl="0">
              <a:lnSpc>
                <a:spcPct val="90000"/>
              </a:lnSpc>
              <a:spcBef>
                <a:spcPts val="900"/>
              </a:spcBef>
              <a:spcAft>
                <a:spcPts val="200"/>
              </a:spcAft>
              <a:buNone/>
            </a:pPr>
            <a:r>
              <a:rPr lang="en" sz="1000">
                <a:latin typeface="Questrial"/>
                <a:ea typeface="Questrial"/>
                <a:cs typeface="Questrial"/>
                <a:sym typeface="Questrial"/>
              </a:rPr>
              <a:t>These are used for cutting threads into materials to use with bolts and machine screws. Taps and used with a tap wrench to add a thread to a pre-drilled hole and dies with die holders are used to add a thread to the exterior of a cylinder/rod</a:t>
            </a:r>
            <a:endParaRPr sz="1000" b="1">
              <a:solidFill>
                <a:srgbClr val="000000"/>
              </a:solidFill>
              <a:latin typeface="Questrial"/>
              <a:ea typeface="Questrial"/>
              <a:cs typeface="Questrial"/>
              <a:sym typeface="Questrial"/>
            </a:endParaRPr>
          </a:p>
        </p:txBody>
      </p:sp>
      <p:pic>
        <p:nvPicPr>
          <p:cNvPr id="726" name="Google Shape;726;p61"/>
          <p:cNvPicPr preferRelativeResize="0"/>
          <p:nvPr/>
        </p:nvPicPr>
        <p:blipFill>
          <a:blip r:embed="rId15">
            <a:alphaModFix/>
          </a:blip>
          <a:stretch>
            <a:fillRect/>
          </a:stretch>
        </p:blipFill>
        <p:spPr>
          <a:xfrm>
            <a:off x="4944925" y="4141650"/>
            <a:ext cx="1456500" cy="1346493"/>
          </a:xfrm>
          <a:prstGeom prst="rect">
            <a:avLst/>
          </a:prstGeom>
          <a:noFill/>
          <a:ln>
            <a:noFill/>
          </a:ln>
        </p:spPr>
      </p:pic>
      <p:sp>
        <p:nvSpPr>
          <p:cNvPr id="727" name="Google Shape;727;p61"/>
          <p:cNvSpPr txBox="1"/>
          <p:nvPr/>
        </p:nvSpPr>
        <p:spPr>
          <a:xfrm>
            <a:off x="5854975" y="4166913"/>
            <a:ext cx="489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Tap</a:t>
            </a:r>
            <a:endParaRPr sz="1000"/>
          </a:p>
        </p:txBody>
      </p:sp>
      <p:sp>
        <p:nvSpPr>
          <p:cNvPr id="728" name="Google Shape;728;p61"/>
          <p:cNvSpPr txBox="1"/>
          <p:nvPr/>
        </p:nvSpPr>
        <p:spPr>
          <a:xfrm>
            <a:off x="4891550" y="4424225"/>
            <a:ext cx="489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Die</a:t>
            </a:r>
            <a:endParaRPr sz="1000"/>
          </a:p>
        </p:txBody>
      </p:sp>
      <p:pic>
        <p:nvPicPr>
          <p:cNvPr id="729" name="Google Shape;729;p61"/>
          <p:cNvPicPr preferRelativeResize="0"/>
          <p:nvPr/>
        </p:nvPicPr>
        <p:blipFill rotWithShape="1">
          <a:blip r:embed="rId16">
            <a:alphaModFix/>
          </a:blip>
          <a:srcRect b="82044"/>
          <a:stretch/>
        </p:blipFill>
        <p:spPr>
          <a:xfrm>
            <a:off x="4746397" y="5568721"/>
            <a:ext cx="1638050" cy="165441"/>
          </a:xfrm>
          <a:prstGeom prst="rect">
            <a:avLst/>
          </a:prstGeom>
          <a:noFill/>
          <a:ln>
            <a:noFill/>
          </a:ln>
        </p:spPr>
      </p:pic>
      <p:sp>
        <p:nvSpPr>
          <p:cNvPr id="730" name="Google Shape;730;p61"/>
          <p:cNvSpPr txBox="1"/>
          <p:nvPr/>
        </p:nvSpPr>
        <p:spPr>
          <a:xfrm>
            <a:off x="4815350" y="5383125"/>
            <a:ext cx="894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Tap wrench</a:t>
            </a:r>
            <a:endParaRPr sz="800"/>
          </a:p>
        </p:txBody>
      </p:sp>
      <p:sp>
        <p:nvSpPr>
          <p:cNvPr id="731" name="Google Shape;731;p61"/>
          <p:cNvSpPr txBox="1"/>
          <p:nvPr/>
        </p:nvSpPr>
        <p:spPr>
          <a:xfrm>
            <a:off x="4815350" y="5687925"/>
            <a:ext cx="1264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Die wrench/holder</a:t>
            </a:r>
            <a:endParaRPr sz="800"/>
          </a:p>
        </p:txBody>
      </p:sp>
      <p:pic>
        <p:nvPicPr>
          <p:cNvPr id="732" name="Google Shape;732;p61"/>
          <p:cNvPicPr preferRelativeResize="0"/>
          <p:nvPr/>
        </p:nvPicPr>
        <p:blipFill rotWithShape="1">
          <a:blip r:embed="rId17">
            <a:alphaModFix/>
          </a:blip>
          <a:srcRect t="33688" b="33692"/>
          <a:stretch/>
        </p:blipFill>
        <p:spPr>
          <a:xfrm>
            <a:off x="4763375" y="5934776"/>
            <a:ext cx="1638049" cy="300287"/>
          </a:xfrm>
          <a:prstGeom prst="rect">
            <a:avLst/>
          </a:prstGeom>
          <a:noFill/>
          <a:ln>
            <a:noFill/>
          </a:ln>
        </p:spPr>
      </p:pic>
      <p:sp>
        <p:nvSpPr>
          <p:cNvPr id="733" name="Google Shape;733;p61"/>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pic>
        <p:nvPicPr>
          <p:cNvPr id="738" name="Google Shape;738;p62"/>
          <p:cNvPicPr preferRelativeResize="0"/>
          <p:nvPr/>
        </p:nvPicPr>
        <p:blipFill>
          <a:blip r:embed="rId3">
            <a:alphaModFix/>
          </a:blip>
          <a:stretch>
            <a:fillRect/>
          </a:stretch>
        </p:blipFill>
        <p:spPr>
          <a:xfrm>
            <a:off x="2665050" y="1300500"/>
            <a:ext cx="3556522" cy="2929960"/>
          </a:xfrm>
          <a:prstGeom prst="rect">
            <a:avLst/>
          </a:prstGeom>
          <a:noFill/>
          <a:ln>
            <a:noFill/>
          </a:ln>
        </p:spPr>
      </p:pic>
      <p:sp>
        <p:nvSpPr>
          <p:cNvPr id="739" name="Google Shape;739;p62"/>
          <p:cNvSpPr txBox="1"/>
          <p:nvPr/>
        </p:nvSpPr>
        <p:spPr>
          <a:xfrm>
            <a:off x="0" y="0"/>
            <a:ext cx="6635400" cy="335700"/>
          </a:xfrm>
          <a:prstGeom prst="rect">
            <a:avLst/>
          </a:prstGeom>
          <a:noFill/>
          <a:ln>
            <a:noFill/>
          </a:ln>
        </p:spPr>
        <p:txBody>
          <a:bodyPr spcFirstLastPara="1" wrap="square" lIns="92475" tIns="92475" rIns="92475" bIns="9247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Centre lathe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741" name="Google Shape;741;p62"/>
          <p:cNvSpPr/>
          <p:nvPr/>
        </p:nvSpPr>
        <p:spPr>
          <a:xfrm>
            <a:off x="134475" y="505250"/>
            <a:ext cx="6892500" cy="7956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2475" tIns="0" rIns="92475" bIns="92475" anchor="t" anchorCtr="0">
            <a:noAutofit/>
          </a:bodyPr>
          <a:lstStyle/>
          <a:p>
            <a:pPr marL="0" lvl="0" indent="0" algn="l" rtl="0">
              <a:spcBef>
                <a:spcPts val="0"/>
              </a:spcBef>
              <a:spcAft>
                <a:spcPts val="0"/>
              </a:spcAft>
              <a:buNone/>
            </a:pPr>
            <a:r>
              <a:rPr lang="en" sz="1300" b="1">
                <a:latin typeface="Century Gothic"/>
                <a:ea typeface="Century Gothic"/>
                <a:cs typeface="Century Gothic"/>
                <a:sym typeface="Century Gothic"/>
              </a:rPr>
              <a:t>What is a centre lathe used for?</a:t>
            </a:r>
            <a:endParaRPr sz="1300" b="1">
              <a:latin typeface="Century Gothic"/>
              <a:ea typeface="Century Gothic"/>
              <a:cs typeface="Century Gothic"/>
              <a:sym typeface="Century Gothic"/>
            </a:endParaRPr>
          </a:p>
          <a:p>
            <a:pPr marL="0" lvl="0" indent="0" algn="l" rtl="0">
              <a:spcBef>
                <a:spcPts val="0"/>
              </a:spcBef>
              <a:spcAft>
                <a:spcPts val="0"/>
              </a:spcAft>
              <a:buNone/>
            </a:pPr>
            <a:r>
              <a:rPr lang="en" sz="1300">
                <a:latin typeface="Century Gothic"/>
                <a:ea typeface="Century Gothic"/>
                <a:cs typeface="Century Gothic"/>
                <a:sym typeface="Century Gothic"/>
              </a:rPr>
              <a:t>A centre lathe is used to manufacture mainly cylindrical products/ objects. Lathe can be operated both manually (in the workshop) or using CNC in industry.</a:t>
            </a:r>
            <a:endParaRPr sz="1300">
              <a:latin typeface="Century Gothic"/>
              <a:ea typeface="Century Gothic"/>
              <a:cs typeface="Century Gothic"/>
              <a:sym typeface="Century Gothic"/>
            </a:endParaRPr>
          </a:p>
          <a:p>
            <a:pPr marL="0" marR="1841500" lvl="0" indent="0" algn="l" rtl="0">
              <a:lnSpc>
                <a:spcPct val="100000"/>
              </a:lnSpc>
              <a:spcBef>
                <a:spcPts val="0"/>
              </a:spcBef>
              <a:spcAft>
                <a:spcPts val="0"/>
              </a:spcAft>
              <a:buNone/>
            </a:pPr>
            <a:endParaRPr sz="1300">
              <a:latin typeface="Century Gothic"/>
              <a:ea typeface="Century Gothic"/>
              <a:cs typeface="Century Gothic"/>
              <a:sym typeface="Century Gothic"/>
            </a:endParaRPr>
          </a:p>
        </p:txBody>
      </p:sp>
      <p:sp>
        <p:nvSpPr>
          <p:cNvPr id="743" name="Google Shape;743;p62"/>
          <p:cNvSpPr/>
          <p:nvPr/>
        </p:nvSpPr>
        <p:spPr>
          <a:xfrm>
            <a:off x="0" y="6470850"/>
            <a:ext cx="2410200" cy="9648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2475" tIns="0" rIns="92475" bIns="92475" anchor="t" anchorCtr="0">
            <a:noAutofit/>
          </a:bodyPr>
          <a:lstStyle/>
          <a:p>
            <a:pPr marL="0" lvl="0" indent="0" algn="l" rtl="0">
              <a:spcBef>
                <a:spcPts val="0"/>
              </a:spcBef>
              <a:spcAft>
                <a:spcPts val="0"/>
              </a:spcAft>
              <a:buNone/>
            </a:pPr>
            <a:r>
              <a:rPr lang="en" sz="1300" b="1">
                <a:latin typeface="Century Gothic"/>
                <a:ea typeface="Century Gothic"/>
                <a:cs typeface="Century Gothic"/>
                <a:sym typeface="Century Gothic"/>
              </a:rPr>
              <a:t>Useful websites:</a:t>
            </a:r>
            <a:endParaRPr sz="1300" b="1">
              <a:latin typeface="Century Gothic"/>
              <a:ea typeface="Century Gothic"/>
              <a:cs typeface="Century Gothic"/>
              <a:sym typeface="Century Gothic"/>
            </a:endParaRPr>
          </a:p>
          <a:p>
            <a:pPr marL="0" lvl="0" indent="0" algn="l" rtl="0">
              <a:spcBef>
                <a:spcPts val="0"/>
              </a:spcBef>
              <a:spcAft>
                <a:spcPts val="0"/>
              </a:spcAft>
              <a:buNone/>
            </a:pPr>
            <a:r>
              <a:rPr lang="en" sz="1300" u="sng">
                <a:solidFill>
                  <a:schemeClr val="hlink"/>
                </a:solidFill>
                <a:latin typeface="Century Gothic"/>
                <a:ea typeface="Century Gothic"/>
                <a:cs typeface="Century Gothic"/>
                <a:sym typeface="Century Gothic"/>
                <a:hlinkClick r:id="rId4"/>
              </a:rPr>
              <a:t>Technology student: centre lathe </a:t>
            </a:r>
            <a:endParaRPr sz="1300">
              <a:latin typeface="Century Gothic"/>
              <a:ea typeface="Century Gothic"/>
              <a:cs typeface="Century Gothic"/>
              <a:sym typeface="Century Gothic"/>
            </a:endParaRPr>
          </a:p>
          <a:p>
            <a:pPr marL="0" lvl="0" indent="0" algn="l" rtl="0">
              <a:spcBef>
                <a:spcPts val="0"/>
              </a:spcBef>
              <a:spcAft>
                <a:spcPts val="0"/>
              </a:spcAft>
              <a:buNone/>
            </a:pPr>
            <a:r>
              <a:rPr lang="en" sz="1300" u="sng">
                <a:solidFill>
                  <a:schemeClr val="hlink"/>
                </a:solidFill>
                <a:latin typeface="Century Gothic"/>
                <a:ea typeface="Century Gothic"/>
                <a:cs typeface="Century Gothic"/>
                <a:sym typeface="Century Gothic"/>
                <a:hlinkClick r:id="rId4"/>
              </a:rPr>
              <a:t>BBC bitesize</a:t>
            </a:r>
            <a:endParaRPr sz="1300">
              <a:latin typeface="Century Gothic"/>
              <a:ea typeface="Century Gothic"/>
              <a:cs typeface="Century Gothic"/>
              <a:sym typeface="Century Gothic"/>
            </a:endParaRPr>
          </a:p>
          <a:p>
            <a:pPr marL="0" lvl="0" indent="0" algn="l" rtl="0">
              <a:spcBef>
                <a:spcPts val="0"/>
              </a:spcBef>
              <a:spcAft>
                <a:spcPts val="0"/>
              </a:spcAft>
              <a:buNone/>
            </a:pPr>
            <a:r>
              <a:rPr lang="en" sz="1300" u="sng">
                <a:solidFill>
                  <a:schemeClr val="hlink"/>
                </a:solidFill>
                <a:latin typeface="Century Gothic"/>
                <a:ea typeface="Century Gothic"/>
                <a:cs typeface="Century Gothic"/>
                <a:sym typeface="Century Gothic"/>
                <a:hlinkClick r:id="rId5"/>
              </a:rPr>
              <a:t>DT online: centre lathe</a:t>
            </a:r>
            <a:r>
              <a:rPr lang="en" sz="1300">
                <a:latin typeface="Century Gothic"/>
                <a:ea typeface="Century Gothic"/>
                <a:cs typeface="Century Gothic"/>
                <a:sym typeface="Century Gothic"/>
              </a:rPr>
              <a:t> </a:t>
            </a:r>
            <a:endParaRPr sz="1300">
              <a:latin typeface="Century Gothic"/>
              <a:ea typeface="Century Gothic"/>
              <a:cs typeface="Century Gothic"/>
              <a:sym typeface="Century Gothic"/>
            </a:endParaRPr>
          </a:p>
          <a:p>
            <a:pPr marL="0" lvl="0" indent="0" algn="l" rtl="0">
              <a:spcBef>
                <a:spcPts val="0"/>
              </a:spcBef>
              <a:spcAft>
                <a:spcPts val="0"/>
              </a:spcAft>
              <a:buNone/>
            </a:pPr>
            <a:endParaRPr sz="1300">
              <a:latin typeface="Century Gothic"/>
              <a:ea typeface="Century Gothic"/>
              <a:cs typeface="Century Gothic"/>
              <a:sym typeface="Century Gothic"/>
            </a:endParaRPr>
          </a:p>
          <a:p>
            <a:pPr marL="0" marR="1841500" lvl="0" indent="0" algn="l" rtl="0">
              <a:lnSpc>
                <a:spcPct val="100000"/>
              </a:lnSpc>
              <a:spcBef>
                <a:spcPts val="0"/>
              </a:spcBef>
              <a:spcAft>
                <a:spcPts val="0"/>
              </a:spcAft>
              <a:buNone/>
            </a:pPr>
            <a:endParaRPr sz="1300">
              <a:latin typeface="Century Gothic"/>
              <a:ea typeface="Century Gothic"/>
              <a:cs typeface="Century Gothic"/>
              <a:sym typeface="Century Gothic"/>
            </a:endParaRPr>
          </a:p>
        </p:txBody>
      </p:sp>
      <p:sp>
        <p:nvSpPr>
          <p:cNvPr id="744" name="Google Shape;744;p62"/>
          <p:cNvSpPr/>
          <p:nvPr/>
        </p:nvSpPr>
        <p:spPr>
          <a:xfrm>
            <a:off x="7136550" y="220134"/>
            <a:ext cx="3452100" cy="7215516"/>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2475" tIns="0" rIns="92475" bIns="92475" anchor="t" anchorCtr="0">
            <a:noAutofit/>
          </a:bodyPr>
          <a:lstStyle/>
          <a:p>
            <a:pPr marL="0" lvl="0" indent="0" algn="l" rtl="0">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Common phrases: </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Turning:</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Reducing the diameter of a cylindrical object.</a:t>
            </a:r>
            <a:endParaRPr sz="1300"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Facing off:</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Ensuring that the </a:t>
            </a:r>
            <a:r>
              <a:rPr lang="en" sz="1300" b="1" dirty="0">
                <a:latin typeface="Calibri Light" panose="020F0302020204030204" pitchFamily="34" charset="0"/>
                <a:ea typeface="Century Gothic"/>
                <a:cs typeface="Calibri Light" panose="020F0302020204030204" pitchFamily="34" charset="0"/>
                <a:sym typeface="Century Gothic"/>
              </a:rPr>
              <a:t>end </a:t>
            </a:r>
            <a:r>
              <a:rPr lang="en" sz="1300" dirty="0">
                <a:latin typeface="Calibri Light" panose="020F0302020204030204" pitchFamily="34" charset="0"/>
                <a:ea typeface="Century Gothic"/>
                <a:cs typeface="Calibri Light" panose="020F0302020204030204" pitchFamily="34" charset="0"/>
                <a:sym typeface="Century Gothic"/>
              </a:rPr>
              <a:t>of a cylindrical object is flat (perpendicular to its sides)</a:t>
            </a:r>
            <a:endParaRPr sz="1300"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Parting off: </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Cutting </a:t>
            </a:r>
            <a:r>
              <a:rPr lang="en" sz="1300" dirty="0">
                <a:latin typeface="Calibri Light" panose="020F0302020204030204" pitchFamily="34" charset="0"/>
                <a:ea typeface="Century Gothic"/>
                <a:cs typeface="Calibri Light" panose="020F0302020204030204" pitchFamily="34" charset="0"/>
                <a:sym typeface="Century Gothic"/>
              </a:rPr>
              <a:t>the workpiece to a specific length with a specific cutting tool (parting tool)</a:t>
            </a:r>
            <a:endParaRPr sz="1300"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Taper turning:</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spcBef>
                <a:spcPts val="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Creating a </a:t>
            </a:r>
            <a:r>
              <a:rPr lang="en" sz="1300" b="1" dirty="0">
                <a:latin typeface="Calibri Light" panose="020F0302020204030204" pitchFamily="34" charset="0"/>
                <a:ea typeface="Century Gothic"/>
                <a:cs typeface="Calibri Light" panose="020F0302020204030204" pitchFamily="34" charset="0"/>
                <a:sym typeface="Century Gothic"/>
              </a:rPr>
              <a:t>taper</a:t>
            </a:r>
            <a:r>
              <a:rPr lang="en" sz="1300" dirty="0">
                <a:latin typeface="Calibri Light" panose="020F0302020204030204" pitchFamily="34" charset="0"/>
                <a:ea typeface="Century Gothic"/>
                <a:cs typeface="Calibri Light" panose="020F0302020204030204" pitchFamily="34" charset="0"/>
                <a:sym typeface="Century Gothic"/>
              </a:rPr>
              <a:t> down the length of the workpiece</a:t>
            </a:r>
            <a:r>
              <a:rPr lang="en" sz="1300" i="1" dirty="0">
                <a:latin typeface="Calibri Light" panose="020F0302020204030204" pitchFamily="34" charset="0"/>
                <a:ea typeface="Century Gothic"/>
                <a:cs typeface="Calibri Light" panose="020F0302020204030204" pitchFamily="34" charset="0"/>
                <a:sym typeface="Century Gothic"/>
              </a:rPr>
              <a:t>(think cone-shaped)</a:t>
            </a:r>
            <a:endParaRPr sz="1300" i="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endParaRPr sz="1300"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Knurling:</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Creating a </a:t>
            </a:r>
            <a:r>
              <a:rPr lang="en" sz="1300" b="1" dirty="0">
                <a:latin typeface="Calibri Light" panose="020F0302020204030204" pitchFamily="34" charset="0"/>
                <a:ea typeface="Century Gothic"/>
                <a:cs typeface="Calibri Light" panose="020F0302020204030204" pitchFamily="34" charset="0"/>
                <a:sym typeface="Century Gothic"/>
              </a:rPr>
              <a:t>textured surface</a:t>
            </a:r>
            <a:r>
              <a:rPr lang="en" sz="1300" dirty="0">
                <a:latin typeface="Calibri Light" panose="020F0302020204030204" pitchFamily="34" charset="0"/>
                <a:ea typeface="Century Gothic"/>
                <a:cs typeface="Calibri Light" panose="020F0302020204030204" pitchFamily="34" charset="0"/>
                <a:sym typeface="Century Gothic"/>
              </a:rPr>
              <a:t> on your workpiece</a:t>
            </a:r>
            <a:endParaRPr sz="1300"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endParaRPr sz="1300"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Grooving/ face grooving:</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Creating a </a:t>
            </a:r>
            <a:r>
              <a:rPr lang="en" sz="1300" b="1" dirty="0">
                <a:latin typeface="Calibri Light" panose="020F0302020204030204" pitchFamily="34" charset="0"/>
                <a:ea typeface="Century Gothic"/>
                <a:cs typeface="Calibri Light" panose="020F0302020204030204" pitchFamily="34" charset="0"/>
                <a:sym typeface="Century Gothic"/>
              </a:rPr>
              <a:t>groove </a:t>
            </a:r>
            <a:r>
              <a:rPr lang="en" sz="1300" dirty="0">
                <a:latin typeface="Calibri Light" panose="020F0302020204030204" pitchFamily="34" charset="0"/>
                <a:ea typeface="Century Gothic"/>
                <a:cs typeface="Calibri Light" panose="020F0302020204030204" pitchFamily="34" charset="0"/>
                <a:sym typeface="Century Gothic"/>
              </a:rPr>
              <a:t>on the </a:t>
            </a:r>
            <a:r>
              <a:rPr lang="en" sz="1300" b="1" dirty="0">
                <a:latin typeface="Calibri Light" panose="020F0302020204030204" pitchFamily="34" charset="0"/>
                <a:ea typeface="Century Gothic"/>
                <a:cs typeface="Calibri Light" panose="020F0302020204030204" pitchFamily="34" charset="0"/>
                <a:sym typeface="Century Gothic"/>
              </a:rPr>
              <a:t>external diameter </a:t>
            </a:r>
            <a:r>
              <a:rPr lang="en" sz="1300" dirty="0">
                <a:latin typeface="Calibri Light" panose="020F0302020204030204" pitchFamily="34" charset="0"/>
                <a:ea typeface="Century Gothic"/>
                <a:cs typeface="Calibri Light" panose="020F0302020204030204" pitchFamily="34" charset="0"/>
                <a:sym typeface="Century Gothic"/>
              </a:rPr>
              <a:t>or </a:t>
            </a:r>
            <a:r>
              <a:rPr lang="en" sz="1300" b="1" dirty="0">
                <a:latin typeface="Calibri Light" panose="020F0302020204030204" pitchFamily="34" charset="0"/>
                <a:ea typeface="Century Gothic"/>
                <a:cs typeface="Calibri Light" panose="020F0302020204030204" pitchFamily="34" charset="0"/>
                <a:sym typeface="Century Gothic"/>
              </a:rPr>
              <a:t>face</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Boring:</a:t>
            </a:r>
            <a:endParaRPr sz="1300" b="1" dirty="0">
              <a:latin typeface="Calibri Light" panose="020F0302020204030204" pitchFamily="34" charset="0"/>
              <a:ea typeface="Century Gothic"/>
              <a:cs typeface="Calibri Light" panose="020F0302020204030204" pitchFamily="34" charset="0"/>
              <a:sym typeface="Century Gothic"/>
            </a:endParaRPr>
          </a:p>
          <a:p>
            <a:pPr marL="0" marR="1219200" lvl="0" indent="0" algn="l" rtl="0">
              <a:lnSpc>
                <a:spcPct val="100000"/>
              </a:lnSpc>
              <a:spcBef>
                <a:spcPts val="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Enlarging an existing hole in a workpiece using cutting tools or a ‘boring bar’</a:t>
            </a:r>
            <a:endParaRPr sz="1300" dirty="0">
              <a:latin typeface="Calibri Light" panose="020F0302020204030204" pitchFamily="34" charset="0"/>
              <a:ea typeface="Century Gothic"/>
              <a:cs typeface="Calibri Light" panose="020F0302020204030204" pitchFamily="34" charset="0"/>
              <a:sym typeface="Century Gothic"/>
            </a:endParaRPr>
          </a:p>
        </p:txBody>
      </p:sp>
      <p:pic>
        <p:nvPicPr>
          <p:cNvPr id="745" name="Google Shape;745;p62"/>
          <p:cNvPicPr preferRelativeResize="0"/>
          <p:nvPr/>
        </p:nvPicPr>
        <p:blipFill>
          <a:blip r:embed="rId6">
            <a:alphaModFix/>
          </a:blip>
          <a:stretch>
            <a:fillRect/>
          </a:stretch>
        </p:blipFill>
        <p:spPr>
          <a:xfrm>
            <a:off x="9303300" y="485309"/>
            <a:ext cx="969699" cy="659400"/>
          </a:xfrm>
          <a:prstGeom prst="rect">
            <a:avLst/>
          </a:prstGeom>
          <a:noFill/>
          <a:ln>
            <a:noFill/>
          </a:ln>
        </p:spPr>
      </p:pic>
      <p:pic>
        <p:nvPicPr>
          <p:cNvPr id="746" name="Google Shape;746;p62"/>
          <p:cNvPicPr preferRelativeResize="0"/>
          <p:nvPr/>
        </p:nvPicPr>
        <p:blipFill>
          <a:blip r:embed="rId7">
            <a:alphaModFix/>
          </a:blip>
          <a:stretch>
            <a:fillRect/>
          </a:stretch>
        </p:blipFill>
        <p:spPr>
          <a:xfrm>
            <a:off x="9276051" y="1390384"/>
            <a:ext cx="969698" cy="712671"/>
          </a:xfrm>
          <a:prstGeom prst="rect">
            <a:avLst/>
          </a:prstGeom>
          <a:noFill/>
          <a:ln>
            <a:noFill/>
          </a:ln>
        </p:spPr>
      </p:pic>
      <p:pic>
        <p:nvPicPr>
          <p:cNvPr id="747" name="Google Shape;747;p62"/>
          <p:cNvPicPr preferRelativeResize="0"/>
          <p:nvPr/>
        </p:nvPicPr>
        <p:blipFill>
          <a:blip r:embed="rId8">
            <a:alphaModFix/>
          </a:blip>
          <a:stretch>
            <a:fillRect/>
          </a:stretch>
        </p:blipFill>
        <p:spPr>
          <a:xfrm>
            <a:off x="9569786" y="3609362"/>
            <a:ext cx="675962" cy="659399"/>
          </a:xfrm>
          <a:prstGeom prst="rect">
            <a:avLst/>
          </a:prstGeom>
          <a:noFill/>
          <a:ln>
            <a:noFill/>
          </a:ln>
        </p:spPr>
      </p:pic>
      <p:sp>
        <p:nvSpPr>
          <p:cNvPr id="748" name="Google Shape;748;p62"/>
          <p:cNvSpPr/>
          <p:nvPr/>
        </p:nvSpPr>
        <p:spPr>
          <a:xfrm>
            <a:off x="134475" y="1414000"/>
            <a:ext cx="2421000" cy="49650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2475" tIns="0" rIns="92475" bIns="92475" anchor="t" anchorCtr="0">
            <a:noAutofit/>
          </a:bodyPr>
          <a:lstStyle/>
          <a:p>
            <a:pPr marL="0" lvl="0" indent="0" algn="l" rtl="0">
              <a:spcBef>
                <a:spcPts val="0"/>
              </a:spcBef>
              <a:spcAft>
                <a:spcPts val="0"/>
              </a:spcAft>
              <a:buNone/>
            </a:pPr>
            <a:r>
              <a:rPr lang="en" sz="1300" b="1" dirty="0">
                <a:latin typeface="Calibri Light" panose="020F0302020204030204" pitchFamily="34" charset="0"/>
                <a:ea typeface="Century Gothic"/>
                <a:cs typeface="Calibri Light" panose="020F0302020204030204" pitchFamily="34" charset="0"/>
                <a:sym typeface="Century Gothic"/>
              </a:rPr>
              <a:t>Fitting tools</a:t>
            </a:r>
            <a:endParaRPr sz="1300" b="1" dirty="0">
              <a:latin typeface="Calibri Light" panose="020F0302020204030204" pitchFamily="34" charset="0"/>
              <a:ea typeface="Century Gothic"/>
              <a:cs typeface="Calibri Light" panose="020F0302020204030204" pitchFamily="34" charset="0"/>
              <a:sym typeface="Century Gothic"/>
            </a:endParaRPr>
          </a:p>
          <a:p>
            <a:pPr marL="0" lvl="0" indent="0" algn="l" rtl="0">
              <a:spcBef>
                <a:spcPts val="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The workpiece (material) on a lathe is held in place using a chuck. This uses 3 or 4 jaws to </a:t>
            </a:r>
            <a:r>
              <a:rPr lang="en" sz="1300" b="1" dirty="0">
                <a:latin typeface="Calibri Light" panose="020F0302020204030204" pitchFamily="34" charset="0"/>
                <a:ea typeface="Century Gothic"/>
                <a:cs typeface="Calibri Light" panose="020F0302020204030204" pitchFamily="34" charset="0"/>
                <a:sym typeface="Century Gothic"/>
              </a:rPr>
              <a:t>self-centre</a:t>
            </a:r>
            <a:r>
              <a:rPr lang="en" sz="1300" dirty="0">
                <a:latin typeface="Calibri Light" panose="020F0302020204030204" pitchFamily="34" charset="0"/>
                <a:ea typeface="Century Gothic"/>
                <a:cs typeface="Calibri Light" panose="020F0302020204030204" pitchFamily="34" charset="0"/>
                <a:sym typeface="Century Gothic"/>
              </a:rPr>
              <a:t> the workpiece as they come together.</a:t>
            </a:r>
            <a:endParaRPr sz="1300" dirty="0">
              <a:latin typeface="Calibri Light" panose="020F0302020204030204" pitchFamily="34" charset="0"/>
              <a:ea typeface="Century Gothic"/>
              <a:cs typeface="Calibri Light" panose="020F0302020204030204" pitchFamily="34" charset="0"/>
              <a:sym typeface="Century Gothic"/>
            </a:endParaRPr>
          </a:p>
          <a:p>
            <a:pPr marL="0" marR="0" lvl="0" indent="0" algn="l" rtl="0">
              <a:spcBef>
                <a:spcPts val="1000"/>
              </a:spcBef>
              <a:spcAft>
                <a:spcPts val="0"/>
              </a:spcAft>
              <a:buNone/>
            </a:pPr>
            <a:r>
              <a:rPr lang="en" sz="1300" dirty="0">
                <a:latin typeface="Calibri Light" panose="020F0302020204030204" pitchFamily="34" charset="0"/>
                <a:ea typeface="Century Gothic"/>
                <a:cs typeface="Calibri Light" panose="020F0302020204030204" pitchFamily="34" charset="0"/>
                <a:sym typeface="Century Gothic"/>
              </a:rPr>
              <a:t>A </a:t>
            </a:r>
            <a:r>
              <a:rPr lang="en" sz="1300" b="1" dirty="0">
                <a:latin typeface="Calibri Light" panose="020F0302020204030204" pitchFamily="34" charset="0"/>
                <a:ea typeface="Century Gothic"/>
                <a:cs typeface="Calibri Light" panose="020F0302020204030204" pitchFamily="34" charset="0"/>
                <a:sym typeface="Century Gothic"/>
              </a:rPr>
              <a:t>chuck key</a:t>
            </a:r>
            <a:r>
              <a:rPr lang="en" sz="1300" dirty="0">
                <a:latin typeface="Calibri Light" panose="020F0302020204030204" pitchFamily="34" charset="0"/>
                <a:ea typeface="Century Gothic"/>
                <a:cs typeface="Calibri Light" panose="020F0302020204030204" pitchFamily="34" charset="0"/>
                <a:sym typeface="Century Gothic"/>
              </a:rPr>
              <a:t> is used to tighten the jaws of the chuck.</a:t>
            </a:r>
            <a:endParaRPr sz="1300" dirty="0">
              <a:latin typeface="Calibri Light" panose="020F0302020204030204" pitchFamily="34" charset="0"/>
              <a:ea typeface="Century Gothic"/>
              <a:cs typeface="Calibri Light" panose="020F0302020204030204" pitchFamily="34" charset="0"/>
              <a:sym typeface="Century Gothic"/>
            </a:endParaRPr>
          </a:p>
          <a:p>
            <a:pPr marL="0" lvl="0" indent="0" algn="l" rtl="0">
              <a:spcBef>
                <a:spcPts val="1000"/>
              </a:spcBef>
              <a:spcAft>
                <a:spcPts val="0"/>
              </a:spcAft>
              <a:buNone/>
            </a:pPr>
            <a:endParaRPr sz="1300" b="1" dirty="0">
              <a:latin typeface="Calibri Light" panose="020F0302020204030204" pitchFamily="34" charset="0"/>
              <a:ea typeface="Century Gothic"/>
              <a:cs typeface="Calibri Light" panose="020F0302020204030204" pitchFamily="34" charset="0"/>
              <a:sym typeface="Century Gothic"/>
            </a:endParaRPr>
          </a:p>
          <a:p>
            <a:pPr marL="0" marR="1841500" lvl="0" indent="0" algn="l" rtl="0">
              <a:lnSpc>
                <a:spcPct val="100000"/>
              </a:lnSpc>
              <a:spcBef>
                <a:spcPts val="1000"/>
              </a:spcBef>
              <a:spcAft>
                <a:spcPts val="0"/>
              </a:spcAft>
              <a:buNone/>
            </a:pPr>
            <a:endParaRPr sz="1300" dirty="0">
              <a:latin typeface="Calibri Light" panose="020F0302020204030204" pitchFamily="34" charset="0"/>
              <a:ea typeface="Century Gothic"/>
              <a:cs typeface="Calibri Light" panose="020F0302020204030204" pitchFamily="34" charset="0"/>
              <a:sym typeface="Century Gothic"/>
            </a:endParaRPr>
          </a:p>
        </p:txBody>
      </p:sp>
      <p:pic>
        <p:nvPicPr>
          <p:cNvPr id="749" name="Google Shape;749;p62"/>
          <p:cNvPicPr preferRelativeResize="0"/>
          <p:nvPr/>
        </p:nvPicPr>
        <p:blipFill>
          <a:blip r:embed="rId9">
            <a:alphaModFix/>
          </a:blip>
          <a:stretch>
            <a:fillRect/>
          </a:stretch>
        </p:blipFill>
        <p:spPr>
          <a:xfrm>
            <a:off x="9276050" y="2362434"/>
            <a:ext cx="969698" cy="740849"/>
          </a:xfrm>
          <a:prstGeom prst="rect">
            <a:avLst/>
          </a:prstGeom>
          <a:noFill/>
          <a:ln>
            <a:noFill/>
          </a:ln>
        </p:spPr>
      </p:pic>
      <p:pic>
        <p:nvPicPr>
          <p:cNvPr id="750" name="Google Shape;750;p62"/>
          <p:cNvPicPr preferRelativeResize="0"/>
          <p:nvPr/>
        </p:nvPicPr>
        <p:blipFill>
          <a:blip r:embed="rId10">
            <a:alphaModFix/>
          </a:blip>
          <a:stretch>
            <a:fillRect/>
          </a:stretch>
        </p:blipFill>
        <p:spPr>
          <a:xfrm>
            <a:off x="9367185" y="4600936"/>
            <a:ext cx="1051838" cy="589025"/>
          </a:xfrm>
          <a:prstGeom prst="rect">
            <a:avLst/>
          </a:prstGeom>
          <a:noFill/>
          <a:ln>
            <a:noFill/>
          </a:ln>
        </p:spPr>
      </p:pic>
      <p:pic>
        <p:nvPicPr>
          <p:cNvPr id="751" name="Google Shape;751;p62"/>
          <p:cNvPicPr preferRelativeResize="0"/>
          <p:nvPr/>
        </p:nvPicPr>
        <p:blipFill>
          <a:blip r:embed="rId11">
            <a:alphaModFix/>
          </a:blip>
          <a:stretch>
            <a:fillRect/>
          </a:stretch>
        </p:blipFill>
        <p:spPr>
          <a:xfrm>
            <a:off x="9311355" y="5378772"/>
            <a:ext cx="969699" cy="657027"/>
          </a:xfrm>
          <a:prstGeom prst="rect">
            <a:avLst/>
          </a:prstGeom>
          <a:noFill/>
          <a:ln>
            <a:noFill/>
          </a:ln>
        </p:spPr>
      </p:pic>
      <p:sp>
        <p:nvSpPr>
          <p:cNvPr id="752" name="Google Shape;752;p62"/>
          <p:cNvSpPr/>
          <p:nvPr/>
        </p:nvSpPr>
        <p:spPr>
          <a:xfrm>
            <a:off x="2618493" y="4456000"/>
            <a:ext cx="4275300" cy="297965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2475" tIns="0" rIns="92475" bIns="92475" anchor="t" anchorCtr="0">
            <a:noAutofit/>
          </a:bodyPr>
          <a:lstStyle/>
          <a:p>
            <a:pPr marL="0" lvl="0" indent="0" algn="l" rtl="0">
              <a:spcBef>
                <a:spcPts val="0"/>
              </a:spcBef>
              <a:spcAft>
                <a:spcPts val="0"/>
              </a:spcAft>
              <a:buNone/>
            </a:pPr>
            <a:r>
              <a:rPr lang="en" sz="1300" b="1" dirty="0">
                <a:latin typeface="Century Gothic"/>
                <a:ea typeface="Century Gothic"/>
                <a:cs typeface="Century Gothic"/>
                <a:sym typeface="Century Gothic"/>
              </a:rPr>
              <a:t>Safety precautions</a:t>
            </a:r>
            <a:endParaRPr sz="1300" b="1"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A </a:t>
            </a:r>
            <a:r>
              <a:rPr lang="en" sz="1300" b="1" dirty="0">
                <a:latin typeface="Century Gothic"/>
                <a:ea typeface="Century Gothic"/>
                <a:cs typeface="Century Gothic"/>
                <a:sym typeface="Century Gothic"/>
              </a:rPr>
              <a:t>risk assessment</a:t>
            </a:r>
            <a:r>
              <a:rPr lang="en" sz="1300" dirty="0">
                <a:latin typeface="Century Gothic"/>
                <a:ea typeface="Century Gothic"/>
                <a:cs typeface="Century Gothic"/>
                <a:sym typeface="Century Gothic"/>
              </a:rPr>
              <a:t> must be completed before using this machine.</a:t>
            </a:r>
            <a:endParaRPr sz="1300"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Safety goggles and apron must be worn.</a:t>
            </a:r>
            <a:endParaRPr sz="1300"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Long hair must be tied back</a:t>
            </a:r>
            <a:endParaRPr sz="1300"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Limited persons around the machine e.g. user plus instructor only.</a:t>
            </a:r>
            <a:endParaRPr sz="1300"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Workpiece must be securely closed in the chuck.</a:t>
            </a:r>
            <a:endParaRPr sz="1300"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Machine guard must be set to the correct position.</a:t>
            </a:r>
            <a:endParaRPr sz="1300"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Tools must be sharpened and set up correctly.</a:t>
            </a:r>
            <a:endParaRPr sz="1300" dirty="0">
              <a:latin typeface="Century Gothic"/>
              <a:ea typeface="Century Gothic"/>
              <a:cs typeface="Century Gothic"/>
              <a:sym typeface="Century Gothic"/>
            </a:endParaRPr>
          </a:p>
          <a:p>
            <a:pPr marL="469900" lvl="0" indent="-323850" algn="l" rtl="0">
              <a:spcBef>
                <a:spcPts val="0"/>
              </a:spcBef>
              <a:spcAft>
                <a:spcPts val="0"/>
              </a:spcAft>
              <a:buSzPts val="1300"/>
              <a:buFont typeface="Century Gothic"/>
              <a:buChar char="●"/>
            </a:pPr>
            <a:r>
              <a:rPr lang="en" sz="1300" dirty="0">
                <a:latin typeface="Century Gothic"/>
                <a:ea typeface="Century Gothic"/>
                <a:cs typeface="Century Gothic"/>
                <a:sym typeface="Century Gothic"/>
              </a:rPr>
              <a:t>Correct machine speed must be selected.</a:t>
            </a:r>
            <a:endParaRPr sz="1300" dirty="0">
              <a:latin typeface="Century Gothic"/>
              <a:ea typeface="Century Gothic"/>
              <a:cs typeface="Century Gothic"/>
              <a:sym typeface="Century Gothic"/>
            </a:endParaRPr>
          </a:p>
        </p:txBody>
      </p:sp>
      <p:pic>
        <p:nvPicPr>
          <p:cNvPr id="753" name="Google Shape;753;p62"/>
          <p:cNvPicPr preferRelativeResize="0"/>
          <p:nvPr/>
        </p:nvPicPr>
        <p:blipFill>
          <a:blip r:embed="rId12">
            <a:alphaModFix/>
          </a:blip>
          <a:stretch>
            <a:fillRect/>
          </a:stretch>
        </p:blipFill>
        <p:spPr>
          <a:xfrm>
            <a:off x="9449325" y="6379000"/>
            <a:ext cx="969698" cy="749139"/>
          </a:xfrm>
          <a:prstGeom prst="rect">
            <a:avLst/>
          </a:prstGeom>
          <a:noFill/>
          <a:ln>
            <a:noFill/>
          </a:ln>
        </p:spPr>
      </p:pic>
      <p:pic>
        <p:nvPicPr>
          <p:cNvPr id="754" name="Google Shape;754;p62"/>
          <p:cNvPicPr preferRelativeResize="0"/>
          <p:nvPr/>
        </p:nvPicPr>
        <p:blipFill>
          <a:blip r:embed="rId13">
            <a:alphaModFix/>
          </a:blip>
          <a:stretch>
            <a:fillRect/>
          </a:stretch>
        </p:blipFill>
        <p:spPr>
          <a:xfrm>
            <a:off x="208157" y="4987298"/>
            <a:ext cx="1051837" cy="1028669"/>
          </a:xfrm>
          <a:prstGeom prst="rect">
            <a:avLst/>
          </a:prstGeom>
          <a:noFill/>
          <a:ln>
            <a:noFill/>
          </a:ln>
        </p:spPr>
      </p:pic>
      <p:sp>
        <p:nvSpPr>
          <p:cNvPr id="755" name="Google Shape;755;p62"/>
          <p:cNvSpPr txBox="1"/>
          <p:nvPr/>
        </p:nvSpPr>
        <p:spPr>
          <a:xfrm>
            <a:off x="1530325" y="4987300"/>
            <a:ext cx="1025100" cy="694800"/>
          </a:xfrm>
          <a:prstGeom prst="rect">
            <a:avLst/>
          </a:prstGeom>
          <a:noFill/>
          <a:ln>
            <a:noFill/>
          </a:ln>
        </p:spPr>
        <p:txBody>
          <a:bodyPr spcFirstLastPara="1" wrap="square" lIns="92475" tIns="92475" rIns="92475" bIns="92475" anchor="t" anchorCtr="0">
            <a:spAutoFit/>
          </a:bodyPr>
          <a:lstStyle/>
          <a:p>
            <a:pPr marL="0" lvl="0" indent="0" algn="l" rtl="0">
              <a:spcBef>
                <a:spcPts val="0"/>
              </a:spcBef>
              <a:spcAft>
                <a:spcPts val="0"/>
              </a:spcAft>
              <a:buNone/>
            </a:pPr>
            <a:r>
              <a:rPr lang="en" sz="1100" b="1">
                <a:latin typeface="Century Gothic"/>
                <a:ea typeface="Century Gothic"/>
                <a:cs typeface="Century Gothic"/>
                <a:sym typeface="Century Gothic"/>
              </a:rPr>
              <a:t>4-jaw centre lathe chuck</a:t>
            </a:r>
            <a:endParaRPr sz="1100" b="1">
              <a:latin typeface="Century Gothic"/>
              <a:ea typeface="Century Gothic"/>
              <a:cs typeface="Century Gothic"/>
              <a:sym typeface="Century Gothic"/>
            </a:endParaRPr>
          </a:p>
        </p:txBody>
      </p:sp>
      <p:pic>
        <p:nvPicPr>
          <p:cNvPr id="756" name="Google Shape;756;p62"/>
          <p:cNvPicPr preferRelativeResize="0"/>
          <p:nvPr/>
        </p:nvPicPr>
        <p:blipFill>
          <a:blip r:embed="rId14">
            <a:alphaModFix/>
          </a:blip>
          <a:stretch>
            <a:fillRect/>
          </a:stretch>
        </p:blipFill>
        <p:spPr>
          <a:xfrm>
            <a:off x="271175" y="3276158"/>
            <a:ext cx="969698" cy="576489"/>
          </a:xfrm>
          <a:prstGeom prst="rect">
            <a:avLst/>
          </a:prstGeom>
          <a:noFill/>
          <a:ln>
            <a:noFill/>
          </a:ln>
        </p:spPr>
      </p:pic>
      <p:sp>
        <p:nvSpPr>
          <p:cNvPr id="757" name="Google Shape;757;p62"/>
          <p:cNvSpPr txBox="1"/>
          <p:nvPr/>
        </p:nvSpPr>
        <p:spPr>
          <a:xfrm>
            <a:off x="271175" y="3985525"/>
            <a:ext cx="1909200" cy="1033500"/>
          </a:xfrm>
          <a:prstGeom prst="rect">
            <a:avLst/>
          </a:prstGeom>
          <a:noFill/>
          <a:ln>
            <a:noFill/>
          </a:ln>
        </p:spPr>
        <p:txBody>
          <a:bodyPr spcFirstLastPara="1" wrap="square" lIns="92475" tIns="92475" rIns="92475" bIns="92475" anchor="t" anchorCtr="0">
            <a:spAutoFit/>
          </a:bodyPr>
          <a:lstStyle/>
          <a:p>
            <a:pPr marL="0" lvl="0" indent="0" algn="l" rtl="0">
              <a:spcBef>
                <a:spcPts val="0"/>
              </a:spcBef>
              <a:spcAft>
                <a:spcPts val="0"/>
              </a:spcAft>
              <a:buNone/>
            </a:pPr>
            <a:r>
              <a:rPr lang="en" sz="1100" b="1" dirty="0">
                <a:latin typeface="Century Gothic"/>
                <a:ea typeface="Century Gothic"/>
                <a:cs typeface="Century Gothic"/>
                <a:sym typeface="Century Gothic"/>
              </a:rPr>
              <a:t>Spring loaded chuck key</a:t>
            </a:r>
            <a:endParaRPr sz="1100" b="1" dirty="0">
              <a:latin typeface="Century Gothic"/>
              <a:ea typeface="Century Gothic"/>
              <a:cs typeface="Century Gothic"/>
              <a:sym typeface="Century Gothic"/>
            </a:endParaRPr>
          </a:p>
          <a:p>
            <a:pPr marL="0" lvl="0" indent="0" algn="l" rtl="0">
              <a:spcBef>
                <a:spcPts val="0"/>
              </a:spcBef>
              <a:spcAft>
                <a:spcPts val="0"/>
              </a:spcAft>
              <a:buNone/>
            </a:pPr>
            <a:r>
              <a:rPr lang="en" sz="1100" dirty="0">
                <a:latin typeface="Century Gothic"/>
                <a:ea typeface="Century Gothic"/>
                <a:cs typeface="Century Gothic"/>
                <a:sym typeface="Century Gothic"/>
              </a:rPr>
              <a:t>This has a spring so that it cannot be left in the chuck and cause injury to the user.</a:t>
            </a:r>
            <a:endParaRPr sz="1100" dirty="0">
              <a:latin typeface="Century Gothic"/>
              <a:ea typeface="Century Gothic"/>
              <a:cs typeface="Century Gothic"/>
              <a:sym typeface="Century Gothic"/>
            </a:endParaRPr>
          </a:p>
        </p:txBody>
      </p:sp>
      <p:sp>
        <p:nvSpPr>
          <p:cNvPr id="758" name="Google Shape;758;p62"/>
          <p:cNvSpPr txBox="1">
            <a:spLocks noGrp="1"/>
          </p:cNvSpPr>
          <p:nvPr>
            <p:ph type="sldNum" idx="12"/>
          </p:nvPr>
        </p:nvSpPr>
        <p:spPr>
          <a:xfrm>
            <a:off x="10280299" y="-2"/>
            <a:ext cx="411600" cy="196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63"/>
          <p:cNvSpPr txBox="1"/>
          <p:nvPr/>
        </p:nvSpPr>
        <p:spPr>
          <a:xfrm>
            <a:off x="0" y="0"/>
            <a:ext cx="66354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Vertical milling machine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764" name="Google Shape;764;p63"/>
          <p:cNvSpPr txBox="1"/>
          <p:nvPr/>
        </p:nvSpPr>
        <p:spPr>
          <a:xfrm>
            <a:off x="7834825" y="0"/>
            <a:ext cx="1521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38761D"/>
                </a:solidFill>
              </a:rPr>
              <a:t>WJEC Engineering</a:t>
            </a:r>
            <a:endParaRPr sz="1100" b="1">
              <a:solidFill>
                <a:srgbClr val="38761D"/>
              </a:solidFill>
            </a:endParaRPr>
          </a:p>
          <a:p>
            <a:pPr marL="0" lvl="0" indent="0" algn="l" rtl="0">
              <a:spcBef>
                <a:spcPts val="0"/>
              </a:spcBef>
              <a:spcAft>
                <a:spcPts val="0"/>
              </a:spcAft>
              <a:buNone/>
            </a:pPr>
            <a:endParaRPr sz="1100" b="1">
              <a:solidFill>
                <a:srgbClr val="38761D"/>
              </a:solidFill>
            </a:endParaRPr>
          </a:p>
        </p:txBody>
      </p:sp>
      <p:sp>
        <p:nvSpPr>
          <p:cNvPr id="765" name="Google Shape;765;p63"/>
          <p:cNvSpPr/>
          <p:nvPr/>
        </p:nvSpPr>
        <p:spPr>
          <a:xfrm>
            <a:off x="134475" y="369300"/>
            <a:ext cx="6892500" cy="9312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What is a vertical milling machine used for?</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This machine uses a rotating cutting tool to produce machined surfaces by progressively removing material from a work piece. </a:t>
            </a:r>
            <a:endParaRPr sz="1200">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The machine vice is controlled using handles to allow it to accurately move along 3 axis. More advance machine can be partly or fully automated.</a:t>
            </a: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767" name="Google Shape;767;p63"/>
          <p:cNvSpPr/>
          <p:nvPr/>
        </p:nvSpPr>
        <p:spPr>
          <a:xfrm>
            <a:off x="2707950" y="4983500"/>
            <a:ext cx="4275300" cy="24522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Safety precautions</a:t>
            </a:r>
            <a:endParaRPr sz="1200" b="1">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A </a:t>
            </a:r>
            <a:r>
              <a:rPr lang="en" sz="1200" b="1">
                <a:latin typeface="Century Gothic"/>
                <a:ea typeface="Century Gothic"/>
                <a:cs typeface="Century Gothic"/>
                <a:sym typeface="Century Gothic"/>
              </a:rPr>
              <a:t>risk assessment</a:t>
            </a:r>
            <a:r>
              <a:rPr lang="en" sz="1200">
                <a:latin typeface="Century Gothic"/>
                <a:ea typeface="Century Gothic"/>
                <a:cs typeface="Century Gothic"/>
                <a:sym typeface="Century Gothic"/>
              </a:rPr>
              <a:t> must be completed before using this machine.</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Safety goggles and apron must be worn.</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Long hair must be tied back</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Limited persons around the machine e.g. user plus instructor only.</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Workpiece must be securely closed in the chuck.</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Machine guard must be set to the correct position.</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Tools must be sharpened and set up correctly.</a:t>
            </a:r>
            <a:endParaRPr sz="1200">
              <a:latin typeface="Century Gothic"/>
              <a:ea typeface="Century Gothic"/>
              <a:cs typeface="Century Gothic"/>
              <a:sym typeface="Century Gothic"/>
            </a:endParaRPr>
          </a:p>
          <a:p>
            <a:pPr marL="457200" lvl="0" indent="-304800" algn="l" rtl="0">
              <a:spcBef>
                <a:spcPts val="0"/>
              </a:spcBef>
              <a:spcAft>
                <a:spcPts val="0"/>
              </a:spcAft>
              <a:buSzPts val="1200"/>
              <a:buFont typeface="Century Gothic"/>
              <a:buChar char="●"/>
            </a:pPr>
            <a:r>
              <a:rPr lang="en" sz="1200">
                <a:latin typeface="Century Gothic"/>
                <a:ea typeface="Century Gothic"/>
                <a:cs typeface="Century Gothic"/>
                <a:sym typeface="Century Gothic"/>
              </a:rPr>
              <a:t>Correct machine speed must be selected.</a:t>
            </a:r>
            <a:endParaRPr sz="1200">
              <a:latin typeface="Century Gothic"/>
              <a:ea typeface="Century Gothic"/>
              <a:cs typeface="Century Gothic"/>
              <a:sym typeface="Century Gothic"/>
            </a:endParaRPr>
          </a:p>
        </p:txBody>
      </p:sp>
      <p:pic>
        <p:nvPicPr>
          <p:cNvPr id="768" name="Google Shape;768;p63"/>
          <p:cNvPicPr preferRelativeResize="0"/>
          <p:nvPr/>
        </p:nvPicPr>
        <p:blipFill rotWithShape="1">
          <a:blip r:embed="rId3">
            <a:alphaModFix/>
          </a:blip>
          <a:srcRect l="21795"/>
          <a:stretch/>
        </p:blipFill>
        <p:spPr>
          <a:xfrm>
            <a:off x="3639725" y="1452950"/>
            <a:ext cx="3343650" cy="3078350"/>
          </a:xfrm>
          <a:prstGeom prst="rect">
            <a:avLst/>
          </a:prstGeom>
          <a:noFill/>
          <a:ln>
            <a:noFill/>
          </a:ln>
        </p:spPr>
      </p:pic>
      <p:pic>
        <p:nvPicPr>
          <p:cNvPr id="769" name="Google Shape;769;p63"/>
          <p:cNvPicPr preferRelativeResize="0"/>
          <p:nvPr/>
        </p:nvPicPr>
        <p:blipFill>
          <a:blip r:embed="rId4">
            <a:alphaModFix/>
          </a:blip>
          <a:stretch>
            <a:fillRect/>
          </a:stretch>
        </p:blipFill>
        <p:spPr>
          <a:xfrm>
            <a:off x="49750" y="1452960"/>
            <a:ext cx="3403950" cy="2578240"/>
          </a:xfrm>
          <a:prstGeom prst="rect">
            <a:avLst/>
          </a:prstGeom>
          <a:noFill/>
          <a:ln>
            <a:noFill/>
          </a:ln>
        </p:spPr>
      </p:pic>
      <p:sp>
        <p:nvSpPr>
          <p:cNvPr id="770" name="Google Shape;770;p63"/>
          <p:cNvSpPr txBox="1"/>
          <p:nvPr/>
        </p:nvSpPr>
        <p:spPr>
          <a:xfrm>
            <a:off x="134475" y="4116175"/>
            <a:ext cx="2410200" cy="1477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200">
                <a:latin typeface="Century Gothic"/>
                <a:ea typeface="Century Gothic"/>
                <a:cs typeface="Century Gothic"/>
                <a:sym typeface="Century Gothic"/>
              </a:rPr>
              <a:t>Different sizes and shapes cutting tools are used to remove material as needed.</a:t>
            </a:r>
            <a:endParaRPr sz="1200">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 sz="1200">
                <a:latin typeface="Century Gothic"/>
                <a:ea typeface="Century Gothic"/>
                <a:cs typeface="Century Gothic"/>
                <a:sym typeface="Century Gothic"/>
              </a:rPr>
              <a:t>By controlling the X,Y &amp; Z axis, the machine can be used to accurately cut out areas such as slots.</a:t>
            </a:r>
            <a:endParaRPr sz="1200">
              <a:latin typeface="Century Gothic"/>
              <a:ea typeface="Century Gothic"/>
              <a:cs typeface="Century Gothic"/>
              <a:sym typeface="Century Gothic"/>
            </a:endParaRPr>
          </a:p>
        </p:txBody>
      </p:sp>
      <p:sp>
        <p:nvSpPr>
          <p:cNvPr id="771" name="Google Shape;771;p63"/>
          <p:cNvSpPr/>
          <p:nvPr/>
        </p:nvSpPr>
        <p:spPr>
          <a:xfrm>
            <a:off x="0" y="6327450"/>
            <a:ext cx="2410200" cy="11082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Useful websites:</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u="sng">
                <a:solidFill>
                  <a:schemeClr val="hlink"/>
                </a:solidFill>
                <a:latin typeface="Century Gothic"/>
                <a:ea typeface="Century Gothic"/>
                <a:cs typeface="Century Gothic"/>
                <a:sym typeface="Century Gothic"/>
                <a:hlinkClick r:id="rId5"/>
              </a:rPr>
              <a:t>Technology student: vertical miller</a:t>
            </a:r>
            <a:endParaRPr sz="1200">
              <a:latin typeface="Century Gothic"/>
              <a:ea typeface="Century Gothic"/>
              <a:cs typeface="Century Gothic"/>
              <a:sym typeface="Century Gothic"/>
            </a:endParaRPr>
          </a:p>
          <a:p>
            <a:pPr marL="0" lvl="0" indent="0" algn="l" rtl="0">
              <a:spcBef>
                <a:spcPts val="0"/>
              </a:spcBef>
              <a:spcAft>
                <a:spcPts val="0"/>
              </a:spcAft>
              <a:buNone/>
            </a:pPr>
            <a:r>
              <a:rPr lang="en" sz="1200" u="sng">
                <a:solidFill>
                  <a:schemeClr val="hlink"/>
                </a:solidFill>
                <a:latin typeface="Century Gothic"/>
                <a:ea typeface="Century Gothic"/>
                <a:cs typeface="Century Gothic"/>
                <a:sym typeface="Century Gothic"/>
                <a:hlinkClick r:id="rId6"/>
              </a:rPr>
              <a:t>BBC bitesize</a:t>
            </a:r>
            <a:endParaRPr sz="1200">
              <a:latin typeface="Century Gothic"/>
              <a:ea typeface="Century Gothic"/>
              <a:cs typeface="Century Gothic"/>
              <a:sym typeface="Century Gothic"/>
            </a:endParaRPr>
          </a:p>
          <a:p>
            <a:pPr marL="0" lvl="0" indent="0" algn="l" rtl="0">
              <a:spcBef>
                <a:spcPts val="0"/>
              </a:spcBef>
              <a:spcAft>
                <a:spcPts val="0"/>
              </a:spcAft>
              <a:buNone/>
            </a:pPr>
            <a:r>
              <a:rPr lang="en" sz="1200" u="sng">
                <a:solidFill>
                  <a:schemeClr val="hlink"/>
                </a:solidFill>
                <a:latin typeface="Century Gothic"/>
                <a:ea typeface="Century Gothic"/>
                <a:cs typeface="Century Gothic"/>
                <a:sym typeface="Century Gothic"/>
                <a:hlinkClick r:id="rId7"/>
              </a:rPr>
              <a:t>DT online: vertical milling machine </a:t>
            </a:r>
            <a:endParaRPr sz="1200">
              <a:latin typeface="Century Gothic"/>
              <a:ea typeface="Century Gothic"/>
              <a:cs typeface="Century Gothic"/>
              <a:sym typeface="Century Gothic"/>
            </a:endParaRPr>
          </a:p>
          <a:p>
            <a:pPr marL="0" lvl="0" indent="0" algn="l" rtl="0">
              <a:spcBef>
                <a:spcPts val="0"/>
              </a:spcBef>
              <a:spcAft>
                <a:spcPts val="0"/>
              </a:spcAft>
              <a:buNone/>
            </a:pP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772" name="Google Shape;772;p63"/>
          <p:cNvSpPr/>
          <p:nvPr/>
        </p:nvSpPr>
        <p:spPr>
          <a:xfrm>
            <a:off x="7135750" y="485825"/>
            <a:ext cx="3404100" cy="69498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Common operations:</a:t>
            </a:r>
            <a:endParaRPr sz="1200" b="1">
              <a:latin typeface="Century Gothic"/>
              <a:ea typeface="Century Gothic"/>
              <a:cs typeface="Century Gothic"/>
              <a:sym typeface="Century Gothic"/>
            </a:endParaRPr>
          </a:p>
          <a:p>
            <a:pPr marL="228600" marR="1342678" lvl="0" indent="-190500" algn="l" rtl="0">
              <a:spcBef>
                <a:spcPts val="0"/>
              </a:spcBef>
              <a:spcAft>
                <a:spcPts val="0"/>
              </a:spcAft>
              <a:buSzPts val="1200"/>
              <a:buFont typeface="Century Gothic"/>
              <a:buChar char="●"/>
            </a:pPr>
            <a:r>
              <a:rPr lang="en" sz="1200" b="1">
                <a:latin typeface="Century Gothic"/>
                <a:ea typeface="Century Gothic"/>
                <a:cs typeface="Century Gothic"/>
                <a:sym typeface="Century Gothic"/>
              </a:rPr>
              <a:t>Plain milling/ surface milling: </a:t>
            </a:r>
            <a:endParaRPr sz="1200" b="1">
              <a:latin typeface="Century Gothic"/>
              <a:ea typeface="Century Gothic"/>
              <a:cs typeface="Century Gothic"/>
              <a:sym typeface="Century Gothic"/>
            </a:endParaRPr>
          </a:p>
          <a:p>
            <a:pPr marL="0" marR="1342678" lvl="0" indent="0" algn="l" rtl="0">
              <a:spcBef>
                <a:spcPts val="0"/>
              </a:spcBef>
              <a:spcAft>
                <a:spcPts val="0"/>
              </a:spcAft>
              <a:buNone/>
            </a:pPr>
            <a:r>
              <a:rPr lang="en" sz="1200">
                <a:latin typeface="Century Gothic"/>
                <a:ea typeface="Century Gothic"/>
                <a:cs typeface="Century Gothic"/>
                <a:sym typeface="Century Gothic"/>
              </a:rPr>
              <a:t>(this the the most common operation) this is performed to the flat, horizontal surface, parallel to the cutter.</a:t>
            </a:r>
            <a:endParaRPr sz="1200">
              <a:latin typeface="Century Gothic"/>
              <a:ea typeface="Century Gothic"/>
              <a:cs typeface="Century Gothic"/>
              <a:sym typeface="Century Gothic"/>
            </a:endParaRPr>
          </a:p>
          <a:p>
            <a:pPr marL="0" marR="1342678" lvl="0" indent="0" algn="l" rtl="0">
              <a:spcBef>
                <a:spcPts val="0"/>
              </a:spcBef>
              <a:spcAft>
                <a:spcPts val="0"/>
              </a:spcAft>
              <a:buNone/>
            </a:pPr>
            <a:endParaRPr sz="1200">
              <a:latin typeface="Century Gothic"/>
              <a:ea typeface="Century Gothic"/>
              <a:cs typeface="Century Gothic"/>
              <a:sym typeface="Century Gothic"/>
            </a:endParaRPr>
          </a:p>
          <a:p>
            <a:pPr marL="228600" marR="1342678" lvl="0" indent="-190500" algn="l" rtl="0">
              <a:spcBef>
                <a:spcPts val="0"/>
              </a:spcBef>
              <a:spcAft>
                <a:spcPts val="0"/>
              </a:spcAft>
              <a:buSzPts val="1200"/>
              <a:buFont typeface="Century Gothic"/>
              <a:buChar char="●"/>
            </a:pPr>
            <a:r>
              <a:rPr lang="en" sz="1200" b="1">
                <a:latin typeface="Century Gothic"/>
                <a:ea typeface="Century Gothic"/>
                <a:cs typeface="Century Gothic"/>
                <a:sym typeface="Century Gothic"/>
              </a:rPr>
              <a:t>Face milling </a:t>
            </a:r>
            <a:endParaRPr sz="1200" b="1">
              <a:latin typeface="Century Gothic"/>
              <a:ea typeface="Century Gothic"/>
              <a:cs typeface="Century Gothic"/>
              <a:sym typeface="Century Gothic"/>
            </a:endParaRPr>
          </a:p>
          <a:p>
            <a:pPr marL="0" marR="1342678" lvl="0" indent="0" algn="l" rtl="0">
              <a:spcBef>
                <a:spcPts val="0"/>
              </a:spcBef>
              <a:spcAft>
                <a:spcPts val="0"/>
              </a:spcAft>
              <a:buNone/>
            </a:pPr>
            <a:r>
              <a:rPr lang="en" sz="1200">
                <a:latin typeface="Century Gothic"/>
                <a:ea typeface="Century Gothic"/>
                <a:cs typeface="Century Gothic"/>
                <a:sym typeface="Century Gothic"/>
              </a:rPr>
              <a:t>Removing material from the top face of the workpiece</a:t>
            </a:r>
            <a:endParaRPr sz="1200">
              <a:latin typeface="Century Gothic"/>
              <a:ea typeface="Century Gothic"/>
              <a:cs typeface="Century Gothic"/>
              <a:sym typeface="Century Gothic"/>
            </a:endParaRPr>
          </a:p>
          <a:p>
            <a:pPr marL="0" marR="1342678" lvl="0" indent="0" algn="l" rtl="0">
              <a:spcBef>
                <a:spcPts val="0"/>
              </a:spcBef>
              <a:spcAft>
                <a:spcPts val="0"/>
              </a:spcAft>
              <a:buNone/>
            </a:pPr>
            <a:endParaRPr sz="1200">
              <a:latin typeface="Century Gothic"/>
              <a:ea typeface="Century Gothic"/>
              <a:cs typeface="Century Gothic"/>
              <a:sym typeface="Century Gothic"/>
            </a:endParaRPr>
          </a:p>
          <a:p>
            <a:pPr marL="228600" marR="1342678" lvl="0" indent="-190500" algn="l" rtl="0">
              <a:spcBef>
                <a:spcPts val="0"/>
              </a:spcBef>
              <a:spcAft>
                <a:spcPts val="0"/>
              </a:spcAft>
              <a:buSzPts val="1200"/>
              <a:buFont typeface="Century Gothic"/>
              <a:buChar char="●"/>
            </a:pPr>
            <a:r>
              <a:rPr lang="en" sz="1200" b="1">
                <a:latin typeface="Century Gothic"/>
                <a:ea typeface="Century Gothic"/>
                <a:cs typeface="Century Gothic"/>
                <a:sym typeface="Century Gothic"/>
              </a:rPr>
              <a:t>Side milling</a:t>
            </a:r>
            <a:endParaRPr sz="1200" b="1">
              <a:latin typeface="Century Gothic"/>
              <a:ea typeface="Century Gothic"/>
              <a:cs typeface="Century Gothic"/>
              <a:sym typeface="Century Gothic"/>
            </a:endParaRPr>
          </a:p>
          <a:p>
            <a:pPr marL="0" marR="1342678" lvl="0" indent="0" algn="l" rtl="0">
              <a:spcBef>
                <a:spcPts val="0"/>
              </a:spcBef>
              <a:spcAft>
                <a:spcPts val="0"/>
              </a:spcAft>
              <a:buNone/>
            </a:pPr>
            <a:r>
              <a:rPr lang="en" sz="1200">
                <a:latin typeface="Century Gothic"/>
                <a:ea typeface="Century Gothic"/>
                <a:cs typeface="Century Gothic"/>
                <a:sym typeface="Century Gothic"/>
              </a:rPr>
              <a:t>Removing material from the side of the workpiece</a:t>
            </a:r>
            <a:endParaRPr sz="1200">
              <a:latin typeface="Century Gothic"/>
              <a:ea typeface="Century Gothic"/>
              <a:cs typeface="Century Gothic"/>
              <a:sym typeface="Century Gothic"/>
            </a:endParaRPr>
          </a:p>
          <a:p>
            <a:pPr marL="0" marR="1342678" lvl="0" indent="0" algn="l" rtl="0">
              <a:spcBef>
                <a:spcPts val="0"/>
              </a:spcBef>
              <a:spcAft>
                <a:spcPts val="0"/>
              </a:spcAft>
              <a:buNone/>
            </a:pPr>
            <a:endParaRPr sz="1200">
              <a:latin typeface="Century Gothic"/>
              <a:ea typeface="Century Gothic"/>
              <a:cs typeface="Century Gothic"/>
              <a:sym typeface="Century Gothic"/>
            </a:endParaRPr>
          </a:p>
          <a:p>
            <a:pPr marL="228600" marR="1342678" lvl="0" indent="-190500" algn="l" rtl="0">
              <a:spcBef>
                <a:spcPts val="0"/>
              </a:spcBef>
              <a:spcAft>
                <a:spcPts val="0"/>
              </a:spcAft>
              <a:buSzPts val="1200"/>
              <a:buFont typeface="Century Gothic"/>
              <a:buChar char="●"/>
            </a:pPr>
            <a:r>
              <a:rPr lang="en" sz="1200" b="1">
                <a:latin typeface="Century Gothic"/>
                <a:ea typeface="Century Gothic"/>
                <a:cs typeface="Century Gothic"/>
                <a:sym typeface="Century Gothic"/>
              </a:rPr>
              <a:t>Shoulder milling</a:t>
            </a:r>
            <a:endParaRPr sz="1200" b="1">
              <a:latin typeface="Century Gothic"/>
              <a:ea typeface="Century Gothic"/>
              <a:cs typeface="Century Gothic"/>
              <a:sym typeface="Century Gothic"/>
            </a:endParaRPr>
          </a:p>
          <a:p>
            <a:pPr marL="0" marR="1342678" lvl="0" indent="0" algn="l" rtl="0">
              <a:spcBef>
                <a:spcPts val="0"/>
              </a:spcBef>
              <a:spcAft>
                <a:spcPts val="0"/>
              </a:spcAft>
              <a:buNone/>
            </a:pPr>
            <a:r>
              <a:rPr lang="en" sz="1200">
                <a:latin typeface="Century Gothic"/>
                <a:ea typeface="Century Gothic"/>
                <a:cs typeface="Century Gothic"/>
                <a:sym typeface="Century Gothic"/>
              </a:rPr>
              <a:t>Removing material from the side of a workpiece</a:t>
            </a:r>
            <a:endParaRPr sz="1200">
              <a:latin typeface="Century Gothic"/>
              <a:ea typeface="Century Gothic"/>
              <a:cs typeface="Century Gothic"/>
              <a:sym typeface="Century Gothic"/>
            </a:endParaRPr>
          </a:p>
          <a:p>
            <a:pPr marL="0" marR="1342678" lvl="0" indent="0" algn="l" rtl="0">
              <a:spcBef>
                <a:spcPts val="0"/>
              </a:spcBef>
              <a:spcAft>
                <a:spcPts val="0"/>
              </a:spcAft>
              <a:buNone/>
            </a:pPr>
            <a:endParaRPr sz="1200">
              <a:latin typeface="Century Gothic"/>
              <a:ea typeface="Century Gothic"/>
              <a:cs typeface="Century Gothic"/>
              <a:sym typeface="Century Gothic"/>
            </a:endParaRPr>
          </a:p>
          <a:p>
            <a:pPr marL="228600" marR="1342678" lvl="0" indent="-190500" algn="l" rtl="0">
              <a:spcBef>
                <a:spcPts val="0"/>
              </a:spcBef>
              <a:spcAft>
                <a:spcPts val="0"/>
              </a:spcAft>
              <a:buSzPts val="1200"/>
              <a:buFont typeface="Century Gothic"/>
              <a:buChar char="●"/>
            </a:pPr>
            <a:r>
              <a:rPr lang="en" sz="1200" b="1">
                <a:latin typeface="Century Gothic"/>
                <a:ea typeface="Century Gothic"/>
                <a:cs typeface="Century Gothic"/>
                <a:sym typeface="Century Gothic"/>
              </a:rPr>
              <a:t>Boring/ hole expansion drilling</a:t>
            </a:r>
            <a:endParaRPr sz="1200" b="1">
              <a:latin typeface="Century Gothic"/>
              <a:ea typeface="Century Gothic"/>
              <a:cs typeface="Century Gothic"/>
              <a:sym typeface="Century Gothic"/>
            </a:endParaRPr>
          </a:p>
          <a:p>
            <a:pPr marL="0" marR="1342678" lvl="0" indent="0" algn="l" rtl="0">
              <a:spcBef>
                <a:spcPts val="0"/>
              </a:spcBef>
              <a:spcAft>
                <a:spcPts val="0"/>
              </a:spcAft>
              <a:buNone/>
            </a:pPr>
            <a:r>
              <a:rPr lang="en" sz="1200">
                <a:latin typeface="Century Gothic"/>
                <a:ea typeface="Century Gothic"/>
                <a:cs typeface="Century Gothic"/>
                <a:sym typeface="Century Gothic"/>
              </a:rPr>
              <a:t>Enlarging an existing drilled hole</a:t>
            </a:r>
            <a:endParaRPr sz="1200">
              <a:latin typeface="Century Gothic"/>
              <a:ea typeface="Century Gothic"/>
              <a:cs typeface="Century Gothic"/>
              <a:sym typeface="Century Gothic"/>
            </a:endParaRPr>
          </a:p>
          <a:p>
            <a:pPr marL="0" marR="1342678" lvl="0" indent="0" algn="l" rtl="0">
              <a:spcBef>
                <a:spcPts val="0"/>
              </a:spcBef>
              <a:spcAft>
                <a:spcPts val="0"/>
              </a:spcAft>
              <a:buNone/>
            </a:pPr>
            <a:endParaRPr sz="1200">
              <a:latin typeface="Century Gothic"/>
              <a:ea typeface="Century Gothic"/>
              <a:cs typeface="Century Gothic"/>
              <a:sym typeface="Century Gothic"/>
            </a:endParaRPr>
          </a:p>
          <a:p>
            <a:pPr marL="228600" marR="1342678" lvl="0" indent="-190500" algn="l" rtl="0">
              <a:spcBef>
                <a:spcPts val="0"/>
              </a:spcBef>
              <a:spcAft>
                <a:spcPts val="0"/>
              </a:spcAft>
              <a:buSzPts val="1200"/>
              <a:buFont typeface="Century Gothic"/>
              <a:buChar char="●"/>
            </a:pPr>
            <a:r>
              <a:rPr lang="en" sz="1200" b="1">
                <a:latin typeface="Century Gothic"/>
                <a:ea typeface="Century Gothic"/>
                <a:cs typeface="Century Gothic"/>
                <a:sym typeface="Century Gothic"/>
              </a:rPr>
              <a:t>Tapping</a:t>
            </a:r>
            <a:endParaRPr sz="1200" b="1">
              <a:latin typeface="Century Gothic"/>
              <a:ea typeface="Century Gothic"/>
              <a:cs typeface="Century Gothic"/>
              <a:sym typeface="Century Gothic"/>
            </a:endParaRPr>
          </a:p>
          <a:p>
            <a:pPr marL="0" marR="1342678" lvl="0" indent="0" algn="l" rtl="0">
              <a:spcBef>
                <a:spcPts val="0"/>
              </a:spcBef>
              <a:spcAft>
                <a:spcPts val="0"/>
              </a:spcAft>
              <a:buNone/>
            </a:pPr>
            <a:r>
              <a:rPr lang="en" sz="1200">
                <a:latin typeface="Century Gothic"/>
                <a:ea typeface="Century Gothic"/>
                <a:cs typeface="Century Gothic"/>
                <a:sym typeface="Century Gothic"/>
              </a:rPr>
              <a:t>adding a screw thread to a pre-drilled hole</a:t>
            </a:r>
            <a:endParaRPr sz="1200">
              <a:latin typeface="Century Gothic"/>
              <a:ea typeface="Century Gothic"/>
              <a:cs typeface="Century Gothic"/>
              <a:sym typeface="Century Gothic"/>
            </a:endParaRPr>
          </a:p>
        </p:txBody>
      </p:sp>
      <p:pic>
        <p:nvPicPr>
          <p:cNvPr id="773" name="Google Shape;773;p63"/>
          <p:cNvPicPr preferRelativeResize="0"/>
          <p:nvPr/>
        </p:nvPicPr>
        <p:blipFill>
          <a:blip r:embed="rId8">
            <a:alphaModFix/>
          </a:blip>
          <a:stretch>
            <a:fillRect/>
          </a:stretch>
        </p:blipFill>
        <p:spPr>
          <a:xfrm>
            <a:off x="9356724" y="521224"/>
            <a:ext cx="1112150" cy="1387221"/>
          </a:xfrm>
          <a:prstGeom prst="rect">
            <a:avLst/>
          </a:prstGeom>
          <a:noFill/>
          <a:ln>
            <a:noFill/>
          </a:ln>
        </p:spPr>
      </p:pic>
      <p:pic>
        <p:nvPicPr>
          <p:cNvPr id="774" name="Google Shape;774;p63"/>
          <p:cNvPicPr preferRelativeResize="0"/>
          <p:nvPr/>
        </p:nvPicPr>
        <p:blipFill rotWithShape="1">
          <a:blip r:embed="rId9">
            <a:alphaModFix/>
          </a:blip>
          <a:srcRect r="75034" b="49228"/>
          <a:stretch/>
        </p:blipFill>
        <p:spPr>
          <a:xfrm>
            <a:off x="9157231" y="1968650"/>
            <a:ext cx="1311643" cy="1387225"/>
          </a:xfrm>
          <a:prstGeom prst="rect">
            <a:avLst/>
          </a:prstGeom>
          <a:noFill/>
          <a:ln>
            <a:noFill/>
          </a:ln>
        </p:spPr>
      </p:pic>
      <p:pic>
        <p:nvPicPr>
          <p:cNvPr id="775" name="Google Shape;775;p63"/>
          <p:cNvPicPr preferRelativeResize="0"/>
          <p:nvPr/>
        </p:nvPicPr>
        <p:blipFill rotWithShape="1">
          <a:blip r:embed="rId9">
            <a:alphaModFix/>
          </a:blip>
          <a:srcRect l="49461" r="24267" b="49228"/>
          <a:stretch/>
        </p:blipFill>
        <p:spPr>
          <a:xfrm>
            <a:off x="9157225" y="3416075"/>
            <a:ext cx="1249550" cy="1255850"/>
          </a:xfrm>
          <a:prstGeom prst="rect">
            <a:avLst/>
          </a:prstGeom>
          <a:noFill/>
          <a:ln>
            <a:noFill/>
          </a:ln>
        </p:spPr>
      </p:pic>
      <p:pic>
        <p:nvPicPr>
          <p:cNvPr id="776" name="Google Shape;776;p63"/>
          <p:cNvPicPr preferRelativeResize="0"/>
          <p:nvPr/>
        </p:nvPicPr>
        <p:blipFill rotWithShape="1">
          <a:blip r:embed="rId9">
            <a:alphaModFix/>
          </a:blip>
          <a:srcRect l="24658" r="50375" b="49228"/>
          <a:stretch/>
        </p:blipFill>
        <p:spPr>
          <a:xfrm>
            <a:off x="9157231" y="4732125"/>
            <a:ext cx="1311643" cy="1387225"/>
          </a:xfrm>
          <a:prstGeom prst="rect">
            <a:avLst/>
          </a:prstGeom>
          <a:noFill/>
          <a:ln>
            <a:noFill/>
          </a:ln>
        </p:spPr>
      </p:pic>
      <p:pic>
        <p:nvPicPr>
          <p:cNvPr id="777" name="Google Shape;777;p63"/>
          <p:cNvPicPr preferRelativeResize="0"/>
          <p:nvPr/>
        </p:nvPicPr>
        <p:blipFill rotWithShape="1">
          <a:blip r:embed="rId9">
            <a:alphaModFix/>
          </a:blip>
          <a:srcRect t="50172" r="75034" b="-944"/>
          <a:stretch/>
        </p:blipFill>
        <p:spPr>
          <a:xfrm>
            <a:off x="9157231" y="6048400"/>
            <a:ext cx="1311643" cy="1387225"/>
          </a:xfrm>
          <a:prstGeom prst="rect">
            <a:avLst/>
          </a:prstGeom>
          <a:noFill/>
          <a:ln>
            <a:noFill/>
          </a:ln>
        </p:spPr>
      </p:pic>
      <p:sp>
        <p:nvSpPr>
          <p:cNvPr id="778" name="Google Shape;778;p63"/>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64"/>
          <p:cNvSpPr txBox="1"/>
          <p:nvPr/>
        </p:nvSpPr>
        <p:spPr>
          <a:xfrm>
            <a:off x="0" y="0"/>
            <a:ext cx="7342500" cy="33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entury Gothic"/>
                <a:ea typeface="Century Gothic"/>
                <a:cs typeface="Century Gothic"/>
                <a:sym typeface="Century Gothic"/>
              </a:rPr>
              <a:t>Metal Joining processes (permanent) </a:t>
            </a:r>
            <a:r>
              <a:rPr lang="en" sz="1800">
                <a:latin typeface="Century Gothic"/>
                <a:ea typeface="Century Gothic"/>
                <a:cs typeface="Century Gothic"/>
                <a:sym typeface="Century Gothic"/>
              </a:rPr>
              <a:t>Knowledge organiser</a:t>
            </a:r>
            <a:endParaRPr sz="1800">
              <a:latin typeface="Century Gothic"/>
              <a:ea typeface="Century Gothic"/>
              <a:cs typeface="Century Gothic"/>
              <a:sym typeface="Century Gothic"/>
            </a:endParaRPr>
          </a:p>
        </p:txBody>
      </p:sp>
      <p:sp>
        <p:nvSpPr>
          <p:cNvPr id="784" name="Google Shape;784;p64"/>
          <p:cNvSpPr txBox="1"/>
          <p:nvPr/>
        </p:nvSpPr>
        <p:spPr>
          <a:xfrm>
            <a:off x="7769550" y="15150"/>
            <a:ext cx="1521900" cy="21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38761D"/>
                </a:solidFill>
              </a:rPr>
              <a:t>WJEC Engineering</a:t>
            </a:r>
            <a:endParaRPr sz="1100" b="1">
              <a:solidFill>
                <a:srgbClr val="38761D"/>
              </a:solidFill>
            </a:endParaRPr>
          </a:p>
        </p:txBody>
      </p:sp>
      <p:sp>
        <p:nvSpPr>
          <p:cNvPr id="785" name="Google Shape;785;p64"/>
          <p:cNvSpPr/>
          <p:nvPr/>
        </p:nvSpPr>
        <p:spPr>
          <a:xfrm>
            <a:off x="134475" y="335700"/>
            <a:ext cx="3633600" cy="2285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MIG Welding</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Metal Inert Gas welding for joining smaller, thinner pieces of steel.</a:t>
            </a: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787" name="Google Shape;787;p64"/>
          <p:cNvSpPr/>
          <p:nvPr/>
        </p:nvSpPr>
        <p:spPr>
          <a:xfrm>
            <a:off x="3914800" y="2739600"/>
            <a:ext cx="3633600" cy="22254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Arc Welding</a:t>
            </a:r>
            <a:endParaRPr sz="1200" b="1">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 sz="1200">
                <a:latin typeface="Century Gothic"/>
                <a:ea typeface="Century Gothic"/>
                <a:cs typeface="Century Gothic"/>
                <a:sym typeface="Century Gothic"/>
              </a:rPr>
              <a:t>Used to join steel in medium to large projects, with thicker material. The consumable electrode is pushed against the joint and creates a current to join the metals.</a:t>
            </a:r>
            <a:endParaRPr sz="1200">
              <a:latin typeface="Century Gothic"/>
              <a:ea typeface="Century Gothic"/>
              <a:cs typeface="Century Gothic"/>
              <a:sym typeface="Century Gothic"/>
            </a:endParaRPr>
          </a:p>
        </p:txBody>
      </p:sp>
      <p:sp>
        <p:nvSpPr>
          <p:cNvPr id="788" name="Google Shape;788;p64"/>
          <p:cNvSpPr/>
          <p:nvPr/>
        </p:nvSpPr>
        <p:spPr>
          <a:xfrm>
            <a:off x="134475" y="2714175"/>
            <a:ext cx="3633600" cy="22254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Brazing</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Joining steel to steel or other metals. Uses a brass filler metal called a </a:t>
            </a:r>
            <a:r>
              <a:rPr lang="en" sz="1200" b="1">
                <a:latin typeface="Century Gothic"/>
                <a:ea typeface="Century Gothic"/>
                <a:cs typeface="Century Gothic"/>
                <a:sym typeface="Century Gothic"/>
              </a:rPr>
              <a:t>brazing rod</a:t>
            </a:r>
            <a:endParaRPr sz="1200" b="1">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789" name="Google Shape;789;p64"/>
          <p:cNvSpPr/>
          <p:nvPr/>
        </p:nvSpPr>
        <p:spPr>
          <a:xfrm>
            <a:off x="3914800" y="335700"/>
            <a:ext cx="6673200" cy="2285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Soldering</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Uses a tin alloy to solder wither electronic components to a PCB </a:t>
            </a:r>
            <a:r>
              <a:rPr lang="en" sz="1200" i="1">
                <a:latin typeface="Century Gothic"/>
                <a:ea typeface="Century Gothic"/>
                <a:cs typeface="Century Gothic"/>
                <a:sym typeface="Century Gothic"/>
              </a:rPr>
              <a:t>(printed circuit board)</a:t>
            </a:r>
            <a:r>
              <a:rPr lang="en" sz="1200">
                <a:latin typeface="Century Gothic"/>
                <a:ea typeface="Century Gothic"/>
                <a:cs typeface="Century Gothic"/>
                <a:sym typeface="Century Gothic"/>
              </a:rPr>
              <a:t> or soldering copper pipe together</a:t>
            </a: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790" name="Google Shape;790;p64"/>
          <p:cNvSpPr/>
          <p:nvPr/>
        </p:nvSpPr>
        <p:spPr>
          <a:xfrm>
            <a:off x="134475" y="5033400"/>
            <a:ext cx="3633600" cy="2417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Oxy-Acetylene Welding</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A high temperature welding process used to join steel by melting the two pieces together and pushing in a filler wire to the joint.</a:t>
            </a: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sp>
        <p:nvSpPr>
          <p:cNvPr id="791" name="Google Shape;791;p64"/>
          <p:cNvSpPr/>
          <p:nvPr/>
        </p:nvSpPr>
        <p:spPr>
          <a:xfrm>
            <a:off x="3869700" y="5033400"/>
            <a:ext cx="3996900" cy="2417700"/>
          </a:xfrm>
          <a:prstGeom prst="roundRect">
            <a:avLst>
              <a:gd name="adj" fmla="val 8036"/>
            </a:avLst>
          </a:prstGeom>
          <a:solidFill>
            <a:schemeClr val="lt2"/>
          </a:solidFill>
          <a:ln w="9525" cap="flat" cmpd="sng">
            <a:solidFill>
              <a:schemeClr val="dk2"/>
            </a:solidFill>
            <a:prstDash val="solid"/>
            <a:round/>
            <a:headEnd type="none" w="sm" len="sm"/>
            <a:tailEnd type="none" w="sm" len="sm"/>
          </a:ln>
        </p:spPr>
        <p:txBody>
          <a:bodyPr spcFirstLastPara="1" wrap="square" lIns="91425" tIns="0" rIns="91425" bIns="91425" anchor="t" anchorCtr="0">
            <a:noAutofit/>
          </a:bodyPr>
          <a:lstStyle/>
          <a:p>
            <a:pPr marL="0" lvl="0" indent="0" algn="l" rtl="0">
              <a:spcBef>
                <a:spcPts val="0"/>
              </a:spcBef>
              <a:spcAft>
                <a:spcPts val="0"/>
              </a:spcAft>
              <a:buNone/>
            </a:pPr>
            <a:r>
              <a:rPr lang="en" sz="1200" b="1">
                <a:latin typeface="Century Gothic"/>
                <a:ea typeface="Century Gothic"/>
                <a:cs typeface="Century Gothic"/>
                <a:sym typeface="Century Gothic"/>
              </a:rPr>
              <a:t>Pop riveting</a:t>
            </a:r>
            <a:endParaRPr sz="1200" b="1">
              <a:latin typeface="Century Gothic"/>
              <a:ea typeface="Century Gothic"/>
              <a:cs typeface="Century Gothic"/>
              <a:sym typeface="Century Gothic"/>
            </a:endParaRPr>
          </a:p>
          <a:p>
            <a:pPr marL="0" lvl="0" indent="0" algn="l" rtl="0">
              <a:spcBef>
                <a:spcPts val="0"/>
              </a:spcBef>
              <a:spcAft>
                <a:spcPts val="0"/>
              </a:spcAft>
              <a:buNone/>
            </a:pPr>
            <a:r>
              <a:rPr lang="en" sz="1200">
                <a:latin typeface="Century Gothic"/>
                <a:ea typeface="Century Gothic"/>
                <a:cs typeface="Century Gothic"/>
                <a:sym typeface="Century Gothic"/>
              </a:rPr>
              <a:t>Thinner metals can be joined using this process where a rivet is pushed through a hole in both materials then squeezed to expand and hold the joint</a:t>
            </a:r>
            <a:endParaRPr sz="1200">
              <a:latin typeface="Century Gothic"/>
              <a:ea typeface="Century Gothic"/>
              <a:cs typeface="Century Gothic"/>
              <a:sym typeface="Century Gothic"/>
            </a:endParaRPr>
          </a:p>
          <a:p>
            <a:pPr marL="0" marR="1808863" lvl="0" indent="0" algn="l" rtl="0">
              <a:lnSpc>
                <a:spcPct val="100000"/>
              </a:lnSpc>
              <a:spcBef>
                <a:spcPts val="0"/>
              </a:spcBef>
              <a:spcAft>
                <a:spcPts val="0"/>
              </a:spcAft>
              <a:buNone/>
            </a:pPr>
            <a:endParaRPr sz="1200">
              <a:latin typeface="Century Gothic"/>
              <a:ea typeface="Century Gothic"/>
              <a:cs typeface="Century Gothic"/>
              <a:sym typeface="Century Gothic"/>
            </a:endParaRPr>
          </a:p>
        </p:txBody>
      </p:sp>
      <p:pic>
        <p:nvPicPr>
          <p:cNvPr id="792" name="Google Shape;792;p64"/>
          <p:cNvPicPr preferRelativeResize="0"/>
          <p:nvPr/>
        </p:nvPicPr>
        <p:blipFill>
          <a:blip r:embed="rId3">
            <a:alphaModFix/>
          </a:blip>
          <a:stretch>
            <a:fillRect/>
          </a:stretch>
        </p:blipFill>
        <p:spPr>
          <a:xfrm>
            <a:off x="4089900" y="1040475"/>
            <a:ext cx="2677850" cy="1434350"/>
          </a:xfrm>
          <a:prstGeom prst="rect">
            <a:avLst/>
          </a:prstGeom>
          <a:noFill/>
          <a:ln>
            <a:noFill/>
          </a:ln>
        </p:spPr>
      </p:pic>
      <p:pic>
        <p:nvPicPr>
          <p:cNvPr id="793" name="Google Shape;793;p64"/>
          <p:cNvPicPr preferRelativeResize="0"/>
          <p:nvPr/>
        </p:nvPicPr>
        <p:blipFill>
          <a:blip r:embed="rId4">
            <a:alphaModFix/>
          </a:blip>
          <a:stretch>
            <a:fillRect/>
          </a:stretch>
        </p:blipFill>
        <p:spPr>
          <a:xfrm>
            <a:off x="7212250" y="1040475"/>
            <a:ext cx="2849019" cy="1486150"/>
          </a:xfrm>
          <a:prstGeom prst="rect">
            <a:avLst/>
          </a:prstGeom>
          <a:noFill/>
          <a:ln>
            <a:noFill/>
          </a:ln>
        </p:spPr>
      </p:pic>
      <p:pic>
        <p:nvPicPr>
          <p:cNvPr id="794" name="Google Shape;794;p64"/>
          <p:cNvPicPr preferRelativeResize="0"/>
          <p:nvPr/>
        </p:nvPicPr>
        <p:blipFill>
          <a:blip r:embed="rId5">
            <a:alphaModFix/>
          </a:blip>
          <a:stretch>
            <a:fillRect/>
          </a:stretch>
        </p:blipFill>
        <p:spPr>
          <a:xfrm>
            <a:off x="315300" y="3327675"/>
            <a:ext cx="2741827" cy="1486150"/>
          </a:xfrm>
          <a:prstGeom prst="rect">
            <a:avLst/>
          </a:prstGeom>
          <a:noFill/>
          <a:ln>
            <a:noFill/>
          </a:ln>
        </p:spPr>
      </p:pic>
      <p:pic>
        <p:nvPicPr>
          <p:cNvPr id="795" name="Google Shape;795;p64"/>
          <p:cNvPicPr preferRelativeResize="0"/>
          <p:nvPr/>
        </p:nvPicPr>
        <p:blipFill>
          <a:blip r:embed="rId6">
            <a:alphaModFix/>
          </a:blip>
          <a:stretch>
            <a:fillRect/>
          </a:stretch>
        </p:blipFill>
        <p:spPr>
          <a:xfrm>
            <a:off x="315300" y="1188774"/>
            <a:ext cx="2849025" cy="1337846"/>
          </a:xfrm>
          <a:prstGeom prst="rect">
            <a:avLst/>
          </a:prstGeom>
          <a:noFill/>
          <a:ln>
            <a:noFill/>
          </a:ln>
        </p:spPr>
      </p:pic>
      <p:pic>
        <p:nvPicPr>
          <p:cNvPr id="796" name="Google Shape;796;p64"/>
          <p:cNvPicPr preferRelativeResize="0"/>
          <p:nvPr/>
        </p:nvPicPr>
        <p:blipFill>
          <a:blip r:embed="rId7">
            <a:alphaModFix/>
          </a:blip>
          <a:stretch>
            <a:fillRect/>
          </a:stretch>
        </p:blipFill>
        <p:spPr>
          <a:xfrm>
            <a:off x="377150" y="5992446"/>
            <a:ext cx="2936163" cy="1369800"/>
          </a:xfrm>
          <a:prstGeom prst="rect">
            <a:avLst/>
          </a:prstGeom>
          <a:noFill/>
          <a:ln>
            <a:noFill/>
          </a:ln>
        </p:spPr>
      </p:pic>
      <p:pic>
        <p:nvPicPr>
          <p:cNvPr id="797" name="Google Shape;797;p64"/>
          <p:cNvPicPr preferRelativeResize="0"/>
          <p:nvPr/>
        </p:nvPicPr>
        <p:blipFill>
          <a:blip r:embed="rId8">
            <a:alphaModFix/>
          </a:blip>
          <a:stretch>
            <a:fillRect/>
          </a:stretch>
        </p:blipFill>
        <p:spPr>
          <a:xfrm>
            <a:off x="4013701" y="3779999"/>
            <a:ext cx="3407451" cy="1093575"/>
          </a:xfrm>
          <a:prstGeom prst="rect">
            <a:avLst/>
          </a:prstGeom>
          <a:noFill/>
          <a:ln>
            <a:noFill/>
          </a:ln>
        </p:spPr>
      </p:pic>
      <p:pic>
        <p:nvPicPr>
          <p:cNvPr id="798" name="Google Shape;798;p64"/>
          <p:cNvPicPr preferRelativeResize="0"/>
          <p:nvPr/>
        </p:nvPicPr>
        <p:blipFill>
          <a:blip r:embed="rId9">
            <a:alphaModFix/>
          </a:blip>
          <a:stretch>
            <a:fillRect/>
          </a:stretch>
        </p:blipFill>
        <p:spPr>
          <a:xfrm>
            <a:off x="3966825" y="6024725"/>
            <a:ext cx="2058449" cy="1369800"/>
          </a:xfrm>
          <a:prstGeom prst="rect">
            <a:avLst/>
          </a:prstGeom>
          <a:noFill/>
          <a:ln>
            <a:noFill/>
          </a:ln>
        </p:spPr>
      </p:pic>
      <p:pic>
        <p:nvPicPr>
          <p:cNvPr id="799" name="Google Shape;799;p64"/>
          <p:cNvPicPr preferRelativeResize="0"/>
          <p:nvPr/>
        </p:nvPicPr>
        <p:blipFill>
          <a:blip r:embed="rId10">
            <a:alphaModFix/>
          </a:blip>
          <a:stretch>
            <a:fillRect/>
          </a:stretch>
        </p:blipFill>
        <p:spPr>
          <a:xfrm>
            <a:off x="6025275" y="6309075"/>
            <a:ext cx="1795301" cy="868425"/>
          </a:xfrm>
          <a:prstGeom prst="rect">
            <a:avLst/>
          </a:prstGeom>
          <a:noFill/>
          <a:ln>
            <a:noFill/>
          </a:ln>
        </p:spPr>
      </p:pic>
      <p:sp>
        <p:nvSpPr>
          <p:cNvPr id="800" name="Google Shape;800;p64"/>
          <p:cNvSpPr txBox="1"/>
          <p:nvPr/>
        </p:nvSpPr>
        <p:spPr>
          <a:xfrm>
            <a:off x="7604925" y="2702529"/>
            <a:ext cx="2989800" cy="2285700"/>
          </a:xfrm>
          <a:prstGeom prst="rect">
            <a:avLst/>
          </a:prstGeom>
          <a:solidFill>
            <a:srgbClr val="B7B7B7"/>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Calibri Light" panose="020F0302020204030204" pitchFamily="34" charset="0"/>
                <a:ea typeface="Questrial"/>
                <a:cs typeface="Calibri Light" panose="020F0302020204030204" pitchFamily="34" charset="0"/>
                <a:sym typeface="Questrial"/>
              </a:rPr>
              <a:t>Key words: </a:t>
            </a:r>
            <a:endParaRPr dirty="0">
              <a:latin typeface="Calibri Light" panose="020F0302020204030204" pitchFamily="34" charset="0"/>
              <a:ea typeface="Questrial"/>
              <a:cs typeface="Calibri Light" panose="020F0302020204030204" pitchFamily="34" charset="0"/>
              <a:sym typeface="Questrial"/>
            </a:endParaRPr>
          </a:p>
          <a:p>
            <a:pPr marL="0" lvl="0" indent="0" algn="l" rtl="0">
              <a:spcBef>
                <a:spcPts val="0"/>
              </a:spcBef>
              <a:spcAft>
                <a:spcPts val="0"/>
              </a:spcAft>
              <a:buNone/>
            </a:pPr>
            <a:r>
              <a:rPr lang="en" b="1" dirty="0">
                <a:latin typeface="Calibri Light" panose="020F0302020204030204" pitchFamily="34" charset="0"/>
                <a:ea typeface="Questrial"/>
                <a:cs typeface="Calibri Light" panose="020F0302020204030204" pitchFamily="34" charset="0"/>
                <a:sym typeface="Questrial"/>
              </a:rPr>
              <a:t>Capillary action</a:t>
            </a:r>
            <a:r>
              <a:rPr lang="en" dirty="0">
                <a:latin typeface="Calibri Light" panose="020F0302020204030204" pitchFamily="34" charset="0"/>
                <a:ea typeface="Questrial"/>
                <a:cs typeface="Calibri Light" panose="020F0302020204030204" pitchFamily="34" charset="0"/>
                <a:sym typeface="Questrial"/>
              </a:rPr>
              <a:t>= Where solder flows into gaps when heated</a:t>
            </a:r>
            <a:endParaRPr dirty="0">
              <a:latin typeface="Calibri Light" panose="020F0302020204030204" pitchFamily="34" charset="0"/>
              <a:ea typeface="Questrial"/>
              <a:cs typeface="Calibri Light" panose="020F0302020204030204" pitchFamily="34" charset="0"/>
              <a:sym typeface="Questrial"/>
            </a:endParaRPr>
          </a:p>
          <a:p>
            <a:pPr marL="0" lvl="0" indent="0" algn="l" rtl="0">
              <a:spcBef>
                <a:spcPts val="0"/>
              </a:spcBef>
              <a:spcAft>
                <a:spcPts val="0"/>
              </a:spcAft>
              <a:buNone/>
            </a:pPr>
            <a:r>
              <a:rPr lang="en" b="1" dirty="0">
                <a:latin typeface="Calibri Light" panose="020F0302020204030204" pitchFamily="34" charset="0"/>
                <a:ea typeface="Questrial"/>
                <a:cs typeface="Calibri Light" panose="020F0302020204030204" pitchFamily="34" charset="0"/>
                <a:sym typeface="Questrial"/>
              </a:rPr>
              <a:t>Filler metal:</a:t>
            </a:r>
            <a:r>
              <a:rPr lang="en" dirty="0">
                <a:latin typeface="Calibri Light" panose="020F0302020204030204" pitchFamily="34" charset="0"/>
                <a:ea typeface="Questrial"/>
                <a:cs typeface="Calibri Light" panose="020F0302020204030204" pitchFamily="34" charset="0"/>
                <a:sym typeface="Questrial"/>
              </a:rPr>
              <a:t> the metal used to fill the joint between two materials, e.g. solder</a:t>
            </a:r>
            <a:endParaRPr dirty="0">
              <a:latin typeface="Calibri Light" panose="020F0302020204030204" pitchFamily="34" charset="0"/>
              <a:ea typeface="Questrial"/>
              <a:cs typeface="Calibri Light" panose="020F0302020204030204" pitchFamily="34" charset="0"/>
              <a:sym typeface="Questrial"/>
            </a:endParaRPr>
          </a:p>
          <a:p>
            <a:pPr marL="0" lvl="0" indent="0" algn="l" rtl="0">
              <a:spcBef>
                <a:spcPts val="0"/>
              </a:spcBef>
              <a:spcAft>
                <a:spcPts val="0"/>
              </a:spcAft>
              <a:buNone/>
            </a:pPr>
            <a:r>
              <a:rPr lang="en" b="1" dirty="0">
                <a:latin typeface="Calibri Light" panose="020F0302020204030204" pitchFamily="34" charset="0"/>
                <a:ea typeface="Questrial"/>
                <a:cs typeface="Calibri Light" panose="020F0302020204030204" pitchFamily="34" charset="0"/>
                <a:sym typeface="Questrial"/>
              </a:rPr>
              <a:t>Flux</a:t>
            </a:r>
            <a:r>
              <a:rPr lang="en" dirty="0">
                <a:latin typeface="Calibri Light" panose="020F0302020204030204" pitchFamily="34" charset="0"/>
                <a:ea typeface="Questrial"/>
                <a:cs typeface="Calibri Light" panose="020F0302020204030204" pitchFamily="34" charset="0"/>
                <a:sym typeface="Questrial"/>
              </a:rPr>
              <a:t>= Applied to a joint prior to welding or soldering. It chemically cleans the joint as it melts and helps the filler material to flow into the joint.</a:t>
            </a:r>
            <a:endParaRPr dirty="0">
              <a:latin typeface="Calibri Light" panose="020F0302020204030204" pitchFamily="34" charset="0"/>
              <a:ea typeface="Questrial"/>
              <a:cs typeface="Calibri Light" panose="020F0302020204030204" pitchFamily="34" charset="0"/>
              <a:sym typeface="Questrial"/>
            </a:endParaRPr>
          </a:p>
        </p:txBody>
      </p:sp>
      <p:pic>
        <p:nvPicPr>
          <p:cNvPr id="801" name="Google Shape;801;p64"/>
          <p:cNvPicPr preferRelativeResize="0"/>
          <p:nvPr/>
        </p:nvPicPr>
        <p:blipFill>
          <a:blip r:embed="rId11">
            <a:alphaModFix/>
          </a:blip>
          <a:stretch>
            <a:fillRect/>
          </a:stretch>
        </p:blipFill>
        <p:spPr>
          <a:xfrm>
            <a:off x="7917413" y="5221201"/>
            <a:ext cx="969200" cy="742407"/>
          </a:xfrm>
          <a:prstGeom prst="rect">
            <a:avLst/>
          </a:prstGeom>
          <a:noFill/>
          <a:ln>
            <a:noFill/>
          </a:ln>
        </p:spPr>
      </p:pic>
      <p:pic>
        <p:nvPicPr>
          <p:cNvPr id="802" name="Google Shape;802;p64"/>
          <p:cNvPicPr preferRelativeResize="0"/>
          <p:nvPr/>
        </p:nvPicPr>
        <p:blipFill rotWithShape="1">
          <a:blip r:embed="rId12">
            <a:alphaModFix/>
          </a:blip>
          <a:srcRect l="38852"/>
          <a:stretch/>
        </p:blipFill>
        <p:spPr>
          <a:xfrm>
            <a:off x="8937428" y="5165400"/>
            <a:ext cx="1650422" cy="2285700"/>
          </a:xfrm>
          <a:prstGeom prst="rect">
            <a:avLst/>
          </a:prstGeom>
          <a:noFill/>
          <a:ln>
            <a:noFill/>
          </a:ln>
        </p:spPr>
      </p:pic>
      <p:sp>
        <p:nvSpPr>
          <p:cNvPr id="803" name="Google Shape;803;p64"/>
          <p:cNvSpPr txBox="1">
            <a:spLocks noGrp="1"/>
          </p:cNvSpPr>
          <p:nvPr>
            <p:ph type="sldNum" idx="12"/>
          </p:nvPr>
        </p:nvSpPr>
        <p:spPr>
          <a:xfrm>
            <a:off x="10214749" y="-2"/>
            <a:ext cx="477300" cy="207600"/>
          </a:xfrm>
          <a:prstGeom prst="rect">
            <a:avLst/>
          </a:prstGeom>
        </p:spPr>
        <p:txBody>
          <a:bodyPr spcFirstLastPara="1" wrap="square" lIns="116050" tIns="116050" rIns="116050" bIns="116050"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A85D441D5968479B2FFF3A7C88333F" ma:contentTypeVersion="15" ma:contentTypeDescription="Create a new document." ma:contentTypeScope="" ma:versionID="4dac7ff436fdfdd594ac7c56390ed539">
  <xsd:schema xmlns:xsd="http://www.w3.org/2001/XMLSchema" xmlns:xs="http://www.w3.org/2001/XMLSchema" xmlns:p="http://schemas.microsoft.com/office/2006/metadata/properties" xmlns:ns2="b6daa2f3-06b5-47f8-a85d-067055f32ca7" xmlns:ns3="4276e521-d8f5-44a8-8722-75164a36e364" targetNamespace="http://schemas.microsoft.com/office/2006/metadata/properties" ma:root="true" ma:fieldsID="8e3826b2454d98bb2f2658cc1a338abe" ns2:_="" ns3:_="">
    <xsd:import namespace="b6daa2f3-06b5-47f8-a85d-067055f32ca7"/>
    <xsd:import namespace="4276e521-d8f5-44a8-8722-75164a36e3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daa2f3-06b5-47f8-a85d-067055f32c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76e521-d8f5-44a8-8722-75164a36e3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3140eff-5672-4042-a3e4-d3f7522364a3}" ma:internalName="TaxCatchAll" ma:showField="CatchAllData" ma:web="4276e521-d8f5-44a8-8722-75164a36e3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D29AF6A-3A67-4639-B115-E9178F0DD9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daa2f3-06b5-47f8-a85d-067055f32ca7"/>
    <ds:schemaRef ds:uri="4276e521-d8f5-44a8-8722-75164a36e3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634C23-9217-4D95-9203-CB8CD2276B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TotalTime>
  <Words>3380</Words>
  <Application>Microsoft Office PowerPoint</Application>
  <PresentationFormat>Custom</PresentationFormat>
  <Paragraphs>384</Paragraphs>
  <Slides>13</Slides>
  <Notes>13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Calibri Light</vt:lpstr>
      <vt:lpstr>Arial</vt:lpstr>
      <vt:lpstr>Noto Sans Symbols</vt:lpstr>
      <vt:lpstr>Questrial</vt:lpstr>
      <vt:lpstr>Roboto</vt:lpstr>
      <vt:lpstr>Century Gothic</vt:lpstr>
      <vt:lpstr>Alfa Slab One</vt:lpstr>
      <vt:lpstr>Simple Light</vt:lpstr>
      <vt:lpstr>Simple Light</vt:lpstr>
      <vt:lpstr>Simple Light</vt:lpstr>
      <vt:lpstr>Level 1/2 Engineering  Knowledge Organisers</vt:lpstr>
      <vt:lpstr>Processes, tools and equipment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1/2 Engineering  Knowledge Organisers</dc:title>
  <dc:creator>C Blowman</dc:creator>
  <cp:lastModifiedBy>Levon Sargent</cp:lastModifiedBy>
  <cp:revision>14</cp:revision>
  <dcterms:modified xsi:type="dcterms:W3CDTF">2024-10-17T09:26:08Z</dcterms:modified>
</cp:coreProperties>
</file>