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60" r:id="rId2"/>
    <p:sldId id="257" r:id="rId3"/>
    <p:sldId id="258" r:id="rId4"/>
    <p:sldId id="259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93" autoAdjust="0"/>
  </p:normalViewPr>
  <p:slideViewPr>
    <p:cSldViewPr snapToGrid="0">
      <p:cViewPr>
        <p:scale>
          <a:sx n="50" d="100"/>
          <a:sy n="50" d="100"/>
        </p:scale>
        <p:origin x="231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56E9C-BB87-4586-848B-C598403F8F6E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1FA0B-5F5D-465A-852F-555F8EC5F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728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B1FA0B-5F5D-465A-852F-555F8EC5FF4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717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196ABC5E-3E85-4A62-9406-F0E4C40D03C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20ED3E2-B027-43A5-BE4E-3DEA2A24C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107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196ABC5E-3E85-4A62-9406-F0E4C40D03C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20ED3E2-B027-43A5-BE4E-3DEA2A24C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5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196ABC5E-3E85-4A62-9406-F0E4C40D03C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20ED3E2-B027-43A5-BE4E-3DEA2A24C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14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196ABC5E-3E85-4A62-9406-F0E4C40D03C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20ED3E2-B027-43A5-BE4E-3DEA2A24C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50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196ABC5E-3E85-4A62-9406-F0E4C40D03C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20ED3E2-B027-43A5-BE4E-3DEA2A24C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45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196ABC5E-3E85-4A62-9406-F0E4C40D03C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20ED3E2-B027-43A5-BE4E-3DEA2A24C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55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196ABC5E-3E85-4A62-9406-F0E4C40D03C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20ED3E2-B027-43A5-BE4E-3DEA2A24C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044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196ABC5E-3E85-4A62-9406-F0E4C40D03C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20ED3E2-B027-43A5-BE4E-3DEA2A24C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286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196ABC5E-3E85-4A62-9406-F0E4C40D03C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20ED3E2-B027-43A5-BE4E-3DEA2A24C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596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196ABC5E-3E85-4A62-9406-F0E4C40D03C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20ED3E2-B027-43A5-BE4E-3DEA2A24C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504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196ABC5E-3E85-4A62-9406-F0E4C40D03C4}" type="datetimeFigureOut">
              <a:rPr lang="en-GB" smtClean="0"/>
              <a:t>02/06/2020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/>
          <a:lstStyle/>
          <a:p>
            <a:fld id="{720ED3E2-B027-43A5-BE4E-3DEA2A24C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876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47951"/>
            <a:ext cx="5915025" cy="52740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7" y="1206146"/>
            <a:ext cx="5915025" cy="8151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660BC84-7C1C-4DAF-A730-BD057F4F7271}"/>
              </a:ext>
            </a:extLst>
          </p:cNvPr>
          <p:cNvSpPr txBox="1">
            <a:spLocks/>
          </p:cNvSpPr>
          <p:nvPr userDrawn="1"/>
        </p:nvSpPr>
        <p:spPr>
          <a:xfrm>
            <a:off x="4167188" y="129468"/>
            <a:ext cx="24193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HT2 – Weather, Climate and Biomes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4684CF4-32FB-4B76-913B-AD52028E58DB}"/>
              </a:ext>
            </a:extLst>
          </p:cNvPr>
          <p:cNvSpPr txBox="1">
            <a:spLocks/>
          </p:cNvSpPr>
          <p:nvPr userDrawn="1"/>
        </p:nvSpPr>
        <p:spPr>
          <a:xfrm>
            <a:off x="473076" y="144726"/>
            <a:ext cx="2217738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Y7 Geography</a:t>
            </a:r>
          </a:p>
        </p:txBody>
      </p:sp>
    </p:spTree>
    <p:extLst>
      <p:ext uri="{BB962C8B-B14F-4D97-AF65-F5344CB8AC3E}">
        <p14:creationId xmlns:p14="http://schemas.microsoft.com/office/powerpoint/2010/main" val="258003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Comic Sans MS" panose="030F0702030302020204" pitchFamily="66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Comic Sans MS" panose="030F0702030302020204" pitchFamily="66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5599DD-77F9-46B2-B2E3-C480D8A17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86096"/>
            <a:ext cx="5915025" cy="578980"/>
          </a:xfrm>
        </p:spPr>
        <p:txBody>
          <a:bodyPr/>
          <a:lstStyle/>
          <a:p>
            <a:r>
              <a:rPr lang="en-GB" dirty="0"/>
              <a:t>1. Weather, Climate and Biomes</a:t>
            </a:r>
            <a:endParaRPr lang="en-GB" b="1" dirty="0"/>
          </a:p>
        </p:txBody>
      </p:sp>
      <p:pic>
        <p:nvPicPr>
          <p:cNvPr id="22" name="Picture 2" descr="Weather Forecast Cloud Sun Rain Temperature Svg Png Icon Free ...">
            <a:extLst>
              <a:ext uri="{FF2B5EF4-FFF2-40B4-BE49-F238E27FC236}">
                <a16:creationId xmlns:a16="http://schemas.microsoft.com/office/drawing/2014/main" id="{BB5EB8C2-D101-464E-94D6-7E1B7F3C9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11" y="2029962"/>
            <a:ext cx="874893" cy="87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Desert - Free nature icons">
            <a:extLst>
              <a:ext uri="{FF2B5EF4-FFF2-40B4-BE49-F238E27FC236}">
                <a16:creationId xmlns:a16="http://schemas.microsoft.com/office/drawing/2014/main" id="{AB307BE1-1698-4180-B34A-EB4C8ED0E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22" y="3004638"/>
            <a:ext cx="874892" cy="87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Free icon &quot;Calendar 31 icon&quot;">
            <a:extLst>
              <a:ext uri="{FF2B5EF4-FFF2-40B4-BE49-F238E27FC236}">
                <a16:creationId xmlns:a16="http://schemas.microsoft.com/office/drawing/2014/main" id="{98E81A9E-BE17-43DF-A669-6D096431A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181" y="2024435"/>
            <a:ext cx="836341" cy="83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Appointment, calendar, clock, plan, year icon">
            <a:extLst>
              <a:ext uri="{FF2B5EF4-FFF2-40B4-BE49-F238E27FC236}">
                <a16:creationId xmlns:a16="http://schemas.microsoft.com/office/drawing/2014/main" id="{1D8C0B36-D0BE-4F68-AFB9-8B9C15C60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540" y="2981073"/>
            <a:ext cx="874892" cy="874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A7A88B2-A0CA-4223-AE2E-5E5437320D75}"/>
              </a:ext>
            </a:extLst>
          </p:cNvPr>
          <p:cNvSpPr/>
          <p:nvPr/>
        </p:nvSpPr>
        <p:spPr>
          <a:xfrm>
            <a:off x="2985860" y="1980250"/>
            <a:ext cx="3429000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GB" sz="1400" b="1" dirty="0">
                <a:latin typeface="Comic Sans MS" panose="030F0702030302020204" pitchFamily="66" charset="0"/>
              </a:rPr>
              <a:t>Weather</a:t>
            </a:r>
            <a:r>
              <a:rPr lang="en-GB" sz="1400" dirty="0">
                <a:latin typeface="Comic Sans MS" panose="030F0702030302020204" pitchFamily="66" charset="0"/>
              </a:rPr>
              <a:t> is the condition of the atmosphere at a particular place over a short period of time. E.g. temperature, rainfall today.</a:t>
            </a:r>
          </a:p>
          <a:p>
            <a:endParaRPr lang="en-GB" sz="1400" dirty="0">
              <a:latin typeface="Comic Sans MS" panose="030F0702030302020204" pitchFamily="66" charset="0"/>
            </a:endParaRPr>
          </a:p>
          <a:p>
            <a:r>
              <a:rPr lang="en-GB" sz="1400" b="1" dirty="0">
                <a:latin typeface="Comic Sans MS" panose="030F0702030302020204" pitchFamily="66" charset="0"/>
              </a:rPr>
              <a:t>Climate </a:t>
            </a:r>
            <a:r>
              <a:rPr lang="en-GB" sz="1400" dirty="0">
                <a:latin typeface="Comic Sans MS" panose="030F0702030302020204" pitchFamily="66" charset="0"/>
              </a:rPr>
              <a:t>is the condition of the atmosphere in a place over a long period of time… e.g. Spain has a hot climate, England has a wet climate.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2AA40D7-66C6-4900-82EB-8650C1FBBA52}"/>
              </a:ext>
            </a:extLst>
          </p:cNvPr>
          <p:cNvSpPr/>
          <p:nvPr/>
        </p:nvSpPr>
        <p:spPr>
          <a:xfrm>
            <a:off x="471487" y="1244443"/>
            <a:ext cx="5915025" cy="656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What is the difference between weather and climate?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A5AB82-0C80-4ECF-8DF7-047E5E8083A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212"/>
          <a:stretch/>
        </p:blipFill>
        <p:spPr>
          <a:xfrm>
            <a:off x="471487" y="4131872"/>
            <a:ext cx="2985736" cy="1716637"/>
          </a:xfrm>
          <a:prstGeom prst="rect">
            <a:avLst/>
          </a:prstGeom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F3EE50E2-1CC1-49E3-811F-733DA4553ED4}"/>
              </a:ext>
            </a:extLst>
          </p:cNvPr>
          <p:cNvSpPr/>
          <p:nvPr/>
        </p:nvSpPr>
        <p:spPr>
          <a:xfrm>
            <a:off x="3547092" y="4225843"/>
            <a:ext cx="2749550" cy="143823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Talk like a geographer:</a:t>
            </a:r>
          </a:p>
          <a:p>
            <a:r>
              <a:rPr lang="en-GB" sz="1400" b="1" u="sng" dirty="0">
                <a:latin typeface="Comic Sans MS" panose="030F0702030302020204" pitchFamily="66" charset="0"/>
              </a:rPr>
              <a:t>G</a:t>
            </a:r>
            <a:r>
              <a:rPr lang="en-GB" sz="1400" dirty="0">
                <a:latin typeface="Comic Sans MS" panose="030F0702030302020204" pitchFamily="66" charset="0"/>
              </a:rPr>
              <a:t>enerally, the graph shows...</a:t>
            </a:r>
          </a:p>
          <a:p>
            <a:r>
              <a:rPr lang="en-GB" sz="1400" b="1" u="sng" dirty="0">
                <a:latin typeface="Comic Sans MS" panose="030F0702030302020204" pitchFamily="66" charset="0"/>
              </a:rPr>
              <a:t>S</a:t>
            </a:r>
            <a:r>
              <a:rPr lang="en-GB" sz="1400" dirty="0">
                <a:latin typeface="Comic Sans MS" panose="030F0702030302020204" pitchFamily="66" charset="0"/>
              </a:rPr>
              <a:t>pecifically, in August it is</a:t>
            </a:r>
          </a:p>
          <a:p>
            <a:r>
              <a:rPr lang="en-GB" sz="1400" b="1" u="sng" dirty="0">
                <a:latin typeface="Comic Sans MS" panose="030F0702030302020204" pitchFamily="66" charset="0"/>
              </a:rPr>
              <a:t>E</a:t>
            </a:r>
            <a:r>
              <a:rPr lang="en-GB" sz="1400" dirty="0">
                <a:latin typeface="Comic Sans MS" panose="030F0702030302020204" pitchFamily="66" charset="0"/>
              </a:rPr>
              <a:t>xceptions</a:t>
            </a:r>
            <a:r>
              <a:rPr lang="en-GB" sz="1400" b="1" dirty="0">
                <a:latin typeface="Comic Sans MS" panose="030F0702030302020204" pitchFamily="66" charset="0"/>
              </a:rPr>
              <a:t> </a:t>
            </a:r>
            <a:r>
              <a:rPr lang="en-GB" sz="1400" dirty="0">
                <a:latin typeface="Comic Sans MS" panose="030F0702030302020204" pitchFamily="66" charset="0"/>
              </a:rPr>
              <a:t>to this are...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284BD54-C173-4A59-8983-27C490E0B8EC}"/>
              </a:ext>
            </a:extLst>
          </p:cNvPr>
          <p:cNvCxnSpPr/>
          <p:nvPr/>
        </p:nvCxnSpPr>
        <p:spPr>
          <a:xfrm>
            <a:off x="395369" y="4135317"/>
            <a:ext cx="599114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AE6C725-EFFD-4EA7-8A6A-2388FF7771E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5107" r="20532"/>
          <a:stretch/>
        </p:blipFill>
        <p:spPr>
          <a:xfrm>
            <a:off x="395369" y="6529667"/>
            <a:ext cx="5896523" cy="3273243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176ABA5-9056-46AF-8D5F-27A55B4CEE88}"/>
              </a:ext>
            </a:extLst>
          </p:cNvPr>
          <p:cNvCxnSpPr/>
          <p:nvPr/>
        </p:nvCxnSpPr>
        <p:spPr>
          <a:xfrm>
            <a:off x="395368" y="6014917"/>
            <a:ext cx="599114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F1E7A38-5584-49F0-9145-10BC8133C3E6}"/>
              </a:ext>
            </a:extLst>
          </p:cNvPr>
          <p:cNvSpPr/>
          <p:nvPr/>
        </p:nvSpPr>
        <p:spPr>
          <a:xfrm>
            <a:off x="471486" y="6086954"/>
            <a:ext cx="5915025" cy="3950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What are characteristics of different biomes?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511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4E2FC-B0D2-43A7-996A-B25EC9A88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Hot and Cold</a:t>
            </a:r>
          </a:p>
        </p:txBody>
      </p:sp>
      <p:pic>
        <p:nvPicPr>
          <p:cNvPr id="14" name="Picture 2" descr="Sun Rays Icons - Download Free Vector Icons | Noun Project">
            <a:extLst>
              <a:ext uri="{FF2B5EF4-FFF2-40B4-BE49-F238E27FC236}">
                <a16:creationId xmlns:a16="http://schemas.microsoft.com/office/drawing/2014/main" id="{5B5FE2E6-DF2E-4198-A362-5A57E16BF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" y="1146602"/>
            <a:ext cx="849313" cy="84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4AEF89F-47FB-4E98-A151-D128B80418FC}"/>
              </a:ext>
            </a:extLst>
          </p:cNvPr>
          <p:cNvSpPr txBox="1"/>
          <p:nvPr/>
        </p:nvSpPr>
        <p:spPr>
          <a:xfrm>
            <a:off x="1580574" y="1451932"/>
            <a:ext cx="4640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>
                <a:latin typeface="Comic Sans MS" panose="030F0702030302020204" pitchFamily="66" charset="0"/>
              </a:rPr>
              <a:t>Solar Radiation = </a:t>
            </a:r>
            <a:r>
              <a:rPr lang="en-GB" sz="1600" dirty="0">
                <a:latin typeface="Comic Sans MS" panose="030F0702030302020204" pitchFamily="66" charset="0"/>
              </a:rPr>
              <a:t>heat energy from the sun. </a:t>
            </a:r>
            <a:endParaRPr lang="en-GB" sz="1600" b="1" dirty="0">
              <a:latin typeface="Comic Sans MS" panose="030F0702030302020204" pitchFamily="66" charset="0"/>
            </a:endParaRPr>
          </a:p>
        </p:txBody>
      </p:sp>
      <p:pic>
        <p:nvPicPr>
          <p:cNvPr id="18" name="Picture 2" descr="Geography Vocabulary">
            <a:extLst>
              <a:ext uri="{FF2B5EF4-FFF2-40B4-BE49-F238E27FC236}">
                <a16:creationId xmlns:a16="http://schemas.microsoft.com/office/drawing/2014/main" id="{2AABA872-3C9A-4149-BD2C-1631D90EF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67" y="7223452"/>
            <a:ext cx="3911374" cy="2330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426409D-2FB7-45D6-8E46-18FEC424B915}"/>
              </a:ext>
            </a:extLst>
          </p:cNvPr>
          <p:cNvSpPr/>
          <p:nvPr/>
        </p:nvSpPr>
        <p:spPr>
          <a:xfrm>
            <a:off x="4442516" y="7216830"/>
            <a:ext cx="2187069" cy="214121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Talk like a geographer:</a:t>
            </a:r>
          </a:p>
          <a:p>
            <a:pPr algn="ctr"/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Lines of Longitude: </a:t>
            </a:r>
            <a:r>
              <a:rPr lang="en-GB" sz="1200" dirty="0">
                <a:latin typeface="Comic Sans MS" panose="030F0702030302020204" pitchFamily="66" charset="0"/>
              </a:rPr>
              <a:t>vertical lines – show how far east or west a place is.</a:t>
            </a:r>
          </a:p>
          <a:p>
            <a:pPr algn="ctr"/>
            <a:endParaRPr lang="en-GB" sz="1200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Lines of Latitude: </a:t>
            </a:r>
            <a:r>
              <a:rPr lang="en-GB" sz="1200" dirty="0">
                <a:latin typeface="Comic Sans MS" panose="030F0702030302020204" pitchFamily="66" charset="0"/>
              </a:rPr>
              <a:t>horizontal lines – show how far north or south a place is.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6EE88EF-0D5F-4C5A-9FC3-0AEA9BF48C03}"/>
              </a:ext>
            </a:extLst>
          </p:cNvPr>
          <p:cNvCxnSpPr/>
          <p:nvPr/>
        </p:nvCxnSpPr>
        <p:spPr>
          <a:xfrm>
            <a:off x="2408579" y="7584068"/>
            <a:ext cx="0" cy="1609725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380E549-A4F0-4000-A89D-47663F4AB175}"/>
              </a:ext>
            </a:extLst>
          </p:cNvPr>
          <p:cNvCxnSpPr>
            <a:cxnSpLocks/>
          </p:cNvCxnSpPr>
          <p:nvPr/>
        </p:nvCxnSpPr>
        <p:spPr>
          <a:xfrm flipH="1">
            <a:off x="684213" y="7984118"/>
            <a:ext cx="2973387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9935EC8-FEE6-45EB-9ADB-23E3EBBED75A}"/>
              </a:ext>
            </a:extLst>
          </p:cNvPr>
          <p:cNvSpPr/>
          <p:nvPr/>
        </p:nvSpPr>
        <p:spPr>
          <a:xfrm>
            <a:off x="2537174" y="8917092"/>
            <a:ext cx="939451" cy="2767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Longitude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16E8439-7E40-406A-9DE2-ECBBD5AF7A30}"/>
              </a:ext>
            </a:extLst>
          </p:cNvPr>
          <p:cNvSpPr/>
          <p:nvPr/>
        </p:nvSpPr>
        <p:spPr>
          <a:xfrm>
            <a:off x="684212" y="8030815"/>
            <a:ext cx="939451" cy="2767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Latitude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F663F2-EACD-4EED-8943-1ABB86FED150}"/>
              </a:ext>
            </a:extLst>
          </p:cNvPr>
          <p:cNvSpPr txBox="1"/>
          <p:nvPr/>
        </p:nvSpPr>
        <p:spPr>
          <a:xfrm>
            <a:off x="2256442" y="6778038"/>
            <a:ext cx="200206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Comic Sans MS" panose="030F0702030302020204" pitchFamily="66" charset="0"/>
              </a:rPr>
              <a:t>Grimsby is 54°N, 0°W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2388957-DA33-49BF-9D42-27841187FBA9}"/>
              </a:ext>
            </a:extLst>
          </p:cNvPr>
          <p:cNvCxnSpPr>
            <a:cxnSpLocks/>
          </p:cNvCxnSpPr>
          <p:nvPr/>
        </p:nvCxnSpPr>
        <p:spPr>
          <a:xfrm flipH="1">
            <a:off x="2124075" y="7102628"/>
            <a:ext cx="132367" cy="5674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BC961996-CBB7-4470-9977-B9DC80ABD7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37" y="2705882"/>
            <a:ext cx="5743575" cy="3229184"/>
          </a:xfrm>
          <a:prstGeom prst="rect">
            <a:avLst/>
          </a:prstGeom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6EF20DF-FA46-4325-92F3-13F9FE62139C}"/>
              </a:ext>
            </a:extLst>
          </p:cNvPr>
          <p:cNvSpPr/>
          <p:nvPr/>
        </p:nvSpPr>
        <p:spPr>
          <a:xfrm>
            <a:off x="395370" y="2147748"/>
            <a:ext cx="5915025" cy="3950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Why is the Equator hotter than the Poles?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E8A36D2-D913-4AB6-82E5-ECC69AC2DE5E}"/>
              </a:ext>
            </a:extLst>
          </p:cNvPr>
          <p:cNvCxnSpPr/>
          <p:nvPr/>
        </p:nvCxnSpPr>
        <p:spPr>
          <a:xfrm>
            <a:off x="395370" y="5940220"/>
            <a:ext cx="599114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8A99CACE-860D-47BA-848C-C9A0ACD5B193}"/>
              </a:ext>
            </a:extLst>
          </p:cNvPr>
          <p:cNvSpPr/>
          <p:nvPr/>
        </p:nvSpPr>
        <p:spPr>
          <a:xfrm>
            <a:off x="433387" y="6072703"/>
            <a:ext cx="5915025" cy="6230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CONNECT SKILLS: What is longitude and latitude?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093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E263F-9116-40BD-8DFD-A697D5BA0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427" y="641944"/>
            <a:ext cx="5915025" cy="527404"/>
          </a:xfrm>
        </p:spPr>
        <p:txBody>
          <a:bodyPr/>
          <a:lstStyle/>
          <a:p>
            <a:r>
              <a:rPr lang="en-GB" b="1" dirty="0"/>
              <a:t>3. </a:t>
            </a:r>
            <a:r>
              <a:rPr lang="en-GB" dirty="0"/>
              <a:t>Global Warming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6DC35C-6F73-4D61-AFDD-846AD3949B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31" r="2667"/>
          <a:stretch/>
        </p:blipFill>
        <p:spPr>
          <a:xfrm>
            <a:off x="-1" y="1771393"/>
            <a:ext cx="5112328" cy="3117562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013DA36-61F3-4E97-829D-0CA3A9588FAC}"/>
              </a:ext>
            </a:extLst>
          </p:cNvPr>
          <p:cNvSpPr/>
          <p:nvPr/>
        </p:nvSpPr>
        <p:spPr>
          <a:xfrm>
            <a:off x="372700" y="1242485"/>
            <a:ext cx="5972093" cy="461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What is the greenhouse effect?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3" name="Picture 4" descr="Cow icon">
            <a:extLst>
              <a:ext uri="{FF2B5EF4-FFF2-40B4-BE49-F238E27FC236}">
                <a16:creationId xmlns:a16="http://schemas.microsoft.com/office/drawing/2014/main" id="{9A956437-2713-47D4-9395-665420CC6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27" y="5050076"/>
            <a:ext cx="774356" cy="77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Electricity Free Icon - Electricity , Transparent Cartoon, Free ...">
            <a:extLst>
              <a:ext uri="{FF2B5EF4-FFF2-40B4-BE49-F238E27FC236}">
                <a16:creationId xmlns:a16="http://schemas.microsoft.com/office/drawing/2014/main" id="{5D5483DE-144E-4230-A4ED-4F3F23D34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75" y="5705550"/>
            <a:ext cx="628466" cy="58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Flight Airport Transport Travel Svg Png Icon Free Download ...">
            <a:extLst>
              <a:ext uri="{FF2B5EF4-FFF2-40B4-BE49-F238E27FC236}">
                <a16:creationId xmlns:a16="http://schemas.microsoft.com/office/drawing/2014/main" id="{50548BCB-079E-475D-8FD9-6ECAC5FA5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62" y="6287538"/>
            <a:ext cx="706097" cy="70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Factory Icons - Free Download, PNG and SVG">
            <a:extLst>
              <a:ext uri="{FF2B5EF4-FFF2-40B4-BE49-F238E27FC236}">
                <a16:creationId xmlns:a16="http://schemas.microsoft.com/office/drawing/2014/main" id="{A642B257-BAAE-41D0-AC50-8B6BCC266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40" y="7058428"/>
            <a:ext cx="566601" cy="56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31348E5-519E-422B-B2B1-51A9D153FBB4}"/>
              </a:ext>
            </a:extLst>
          </p:cNvPr>
          <p:cNvSpPr/>
          <p:nvPr/>
        </p:nvSpPr>
        <p:spPr>
          <a:xfrm>
            <a:off x="1247019" y="5027630"/>
            <a:ext cx="5177554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400" b="1" u="sng" dirty="0">
                <a:latin typeface="Comic Sans MS" panose="030F0702030302020204" pitchFamily="66" charset="0"/>
              </a:rPr>
              <a:t>How are humans causing global warming?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b="1" dirty="0">
                <a:latin typeface="Comic Sans MS" panose="030F0702030302020204" pitchFamily="66" charset="0"/>
              </a:rPr>
              <a:t>Farming</a:t>
            </a:r>
            <a:r>
              <a:rPr lang="en-GB" sz="1400" dirty="0">
                <a:latin typeface="Comic Sans MS" panose="030F0702030302020204" pitchFamily="66" charset="0"/>
              </a:rPr>
              <a:t> – cattle and rice production produce methane, a very strong greenhouse gas.</a:t>
            </a:r>
          </a:p>
          <a:p>
            <a:pPr marL="342900" indent="-342900">
              <a:buFont typeface="+mj-lt"/>
              <a:buAutoNum type="arabicPeriod"/>
            </a:pPr>
            <a:endParaRPr lang="en-GB" sz="1400" dirty="0">
              <a:latin typeface="Comic Sans MS" panose="030F0702030302020204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400" b="1" dirty="0">
                <a:latin typeface="Comic Sans MS" panose="030F0702030302020204" pitchFamily="66" charset="0"/>
              </a:rPr>
              <a:t>Energy</a:t>
            </a:r>
            <a:r>
              <a:rPr lang="en-GB" sz="1400" dirty="0">
                <a:latin typeface="Comic Sans MS" panose="030F0702030302020204" pitchFamily="66" charset="0"/>
              </a:rPr>
              <a:t> – burning fossil fuels to produce electricity generates carbon dioxide. </a:t>
            </a:r>
          </a:p>
          <a:p>
            <a:pPr marL="342900" indent="-342900">
              <a:buFont typeface="+mj-lt"/>
              <a:buAutoNum type="arabicPeriod"/>
            </a:pPr>
            <a:endParaRPr lang="en-GB" sz="1400" dirty="0">
              <a:latin typeface="Comic Sans MS" panose="030F0702030302020204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400" b="1" dirty="0">
                <a:latin typeface="Comic Sans MS" panose="030F0702030302020204" pitchFamily="66" charset="0"/>
              </a:rPr>
              <a:t>Transport</a:t>
            </a:r>
            <a:r>
              <a:rPr lang="en-GB" sz="1400" dirty="0">
                <a:latin typeface="Comic Sans MS" panose="030F0702030302020204" pitchFamily="66" charset="0"/>
              </a:rPr>
              <a:t> – flying and driving petrol / diesel cars produces carbon dioxide and nitrous oxide.</a:t>
            </a:r>
          </a:p>
          <a:p>
            <a:pPr marL="342900" indent="-342900">
              <a:buFont typeface="+mj-lt"/>
              <a:buAutoNum type="arabicPeriod"/>
            </a:pPr>
            <a:endParaRPr lang="en-GB" sz="1400" b="1" dirty="0">
              <a:latin typeface="Comic Sans MS" panose="030F0702030302020204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400" b="1" dirty="0">
                <a:latin typeface="Comic Sans MS" panose="030F0702030302020204" pitchFamily="66" charset="0"/>
              </a:rPr>
              <a:t>Industry </a:t>
            </a:r>
            <a:r>
              <a:rPr lang="en-GB" sz="1400" dirty="0">
                <a:latin typeface="Comic Sans MS" panose="030F0702030302020204" pitchFamily="66" charset="0"/>
              </a:rPr>
              <a:t>– demand for goods (e.g. TVs, phones) increases use of energy / transport etc.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D271158-A383-48DC-836F-46F5E811D00F}"/>
              </a:ext>
            </a:extLst>
          </p:cNvPr>
          <p:cNvCxnSpPr/>
          <p:nvPr/>
        </p:nvCxnSpPr>
        <p:spPr>
          <a:xfrm>
            <a:off x="395369" y="4888955"/>
            <a:ext cx="599114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27C4BB2C-0688-43CF-AD48-788D5DAE851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5556" r="1789" b="7510"/>
          <a:stretch/>
        </p:blipFill>
        <p:spPr>
          <a:xfrm>
            <a:off x="785968" y="8186252"/>
            <a:ext cx="5084895" cy="1657342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85727E9-A73E-439D-BE46-4AD1A8AEF4C8}"/>
              </a:ext>
            </a:extLst>
          </p:cNvPr>
          <p:cNvSpPr/>
          <p:nvPr/>
        </p:nvSpPr>
        <p:spPr>
          <a:xfrm>
            <a:off x="414419" y="7809737"/>
            <a:ext cx="5915025" cy="3861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What are some of the possible impacts of global warming?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DE20611-6158-4380-81D1-CFC6CC70E9B0}"/>
              </a:ext>
            </a:extLst>
          </p:cNvPr>
          <p:cNvSpPr/>
          <p:nvPr/>
        </p:nvSpPr>
        <p:spPr>
          <a:xfrm>
            <a:off x="5112327" y="1859769"/>
            <a:ext cx="1517073" cy="289051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Write like a geographer:</a:t>
            </a:r>
          </a:p>
          <a:p>
            <a:pPr algn="ctr"/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u="sng" dirty="0">
                <a:latin typeface="Comic Sans MS" panose="030F0702030302020204" pitchFamily="66" charset="0"/>
              </a:rPr>
              <a:t>C</a:t>
            </a:r>
            <a:r>
              <a:rPr lang="en-GB" sz="1400" dirty="0">
                <a:latin typeface="Comic Sans MS" panose="030F0702030302020204" pitchFamily="66" charset="0"/>
              </a:rPr>
              <a:t>onsequently,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u="sng" dirty="0">
                <a:latin typeface="Comic Sans MS" panose="030F0702030302020204" pitchFamily="66" charset="0"/>
              </a:rPr>
              <a:t>A</a:t>
            </a:r>
            <a:r>
              <a:rPr lang="en-GB" sz="1400" dirty="0">
                <a:latin typeface="Comic Sans MS" panose="030F0702030302020204" pitchFamily="66" charset="0"/>
              </a:rPr>
              <a:t>s a result,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u="sng" dirty="0">
                <a:latin typeface="Comic Sans MS" panose="030F0702030302020204" pitchFamily="66" charset="0"/>
              </a:rPr>
              <a:t>T</a:t>
            </a:r>
            <a:r>
              <a:rPr lang="en-GB" sz="1400" dirty="0">
                <a:latin typeface="Comic Sans MS" panose="030F0702030302020204" pitchFamily="66" charset="0"/>
              </a:rPr>
              <a:t>herefore</a:t>
            </a:r>
            <a:endParaRPr lang="en-GB" sz="1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400" b="1" u="sng" dirty="0">
                <a:latin typeface="Comic Sans MS" panose="030F0702030302020204" pitchFamily="66" charset="0"/>
              </a:rPr>
              <a:t>T</a:t>
            </a:r>
            <a:r>
              <a:rPr lang="en-GB" sz="1400" dirty="0">
                <a:latin typeface="Comic Sans MS" panose="030F0702030302020204" pitchFamily="66" charset="0"/>
              </a:rPr>
              <a:t>his means that...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Cat Icons - Free Download, PNG and SVG">
            <a:extLst>
              <a:ext uri="{FF2B5EF4-FFF2-40B4-BE49-F238E27FC236}">
                <a16:creationId xmlns:a16="http://schemas.microsoft.com/office/drawing/2014/main" id="{70DE56A1-4E7C-4C76-9AD9-64766245E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235" y="3607281"/>
            <a:ext cx="1074529" cy="107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734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64E8C-2463-43B4-87BA-8619DCA1B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4</a:t>
            </a:r>
            <a:r>
              <a:rPr lang="en-GB" dirty="0"/>
              <a:t>. Wind and Rain</a:t>
            </a: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CF555882-0951-4869-905D-CD0B472E88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512290"/>
              </p:ext>
            </p:extLst>
          </p:nvPr>
        </p:nvGraphicFramePr>
        <p:xfrm>
          <a:off x="471487" y="1199713"/>
          <a:ext cx="5915024" cy="19522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68412">
                  <a:extLst>
                    <a:ext uri="{9D8B030D-6E8A-4147-A177-3AD203B41FA5}">
                      <a16:colId xmlns:a16="http://schemas.microsoft.com/office/drawing/2014/main" val="2530393375"/>
                    </a:ext>
                  </a:extLst>
                </a:gridCol>
                <a:gridCol w="4646612">
                  <a:extLst>
                    <a:ext uri="{9D8B030D-6E8A-4147-A177-3AD203B41FA5}">
                      <a16:colId xmlns:a16="http://schemas.microsoft.com/office/drawing/2014/main" val="2668390595"/>
                    </a:ext>
                  </a:extLst>
                </a:gridCol>
              </a:tblGrid>
              <a:tr h="362327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Keyword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Definition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014913"/>
                  </a:ext>
                </a:extLst>
              </a:tr>
              <a:tr h="460312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omic Sans MS" panose="030F0702030302020204" pitchFamily="66" charset="0"/>
                        </a:rPr>
                        <a:t>Water Vapour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Water after it has evaporated and become a gas – ‘steam’.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860300"/>
                  </a:ext>
                </a:extLst>
              </a:tr>
              <a:tr h="362327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omic Sans MS" panose="030F0702030302020204" pitchFamily="66" charset="0"/>
                        </a:rPr>
                        <a:t>Precipitation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Rain, sleet or snow.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137304"/>
                  </a:ext>
                </a:extLst>
              </a:tr>
              <a:tr h="362327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omic Sans MS" panose="030F0702030302020204" pitchFamily="66" charset="0"/>
                        </a:rPr>
                        <a:t>Condensation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A gas turning into a liquid.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730568"/>
                  </a:ext>
                </a:extLst>
              </a:tr>
              <a:tr h="362327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latin typeface="Comic Sans MS" panose="030F0702030302020204" pitchFamily="66" charset="0"/>
                        </a:rPr>
                        <a:t>Evaporation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omic Sans MS" panose="030F0702030302020204" pitchFamily="66" charset="0"/>
                        </a:rPr>
                        <a:t>A liquid turning into a gas.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8925098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3075E97F-3AF9-4182-9EA8-A6EE9FAE15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92" r="21058" b="4333"/>
          <a:stretch/>
        </p:blipFill>
        <p:spPr>
          <a:xfrm>
            <a:off x="138337" y="3947887"/>
            <a:ext cx="4172405" cy="2444877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482D7E2-87C8-417E-A2D4-B2DC97735B7B}"/>
              </a:ext>
            </a:extLst>
          </p:cNvPr>
          <p:cNvSpPr/>
          <p:nvPr/>
        </p:nvSpPr>
        <p:spPr>
          <a:xfrm>
            <a:off x="471487" y="3356837"/>
            <a:ext cx="5915025" cy="3861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What is convectional rainfall?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232C699-F833-4139-B1AE-B03997DFC409}"/>
              </a:ext>
            </a:extLst>
          </p:cNvPr>
          <p:cNvSpPr/>
          <p:nvPr/>
        </p:nvSpPr>
        <p:spPr>
          <a:xfrm>
            <a:off x="4426856" y="3831497"/>
            <a:ext cx="2292807" cy="267765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2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GB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When water on the surface heats up it evaporates.  </a:t>
            </a:r>
          </a:p>
          <a:p>
            <a:r>
              <a:rPr lang="en-GB" sz="12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GB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As it evaporates, it rises as a gas.</a:t>
            </a:r>
          </a:p>
          <a:p>
            <a:r>
              <a:rPr lang="en-GB" sz="12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GB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It eventually cools, and precipitates – forming clouds. </a:t>
            </a:r>
          </a:p>
          <a:p>
            <a:r>
              <a:rPr lang="en-GB" sz="12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GB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Eventually the water vapour in these clouds condense and it turns back into water droplets.</a:t>
            </a:r>
          </a:p>
          <a:p>
            <a:r>
              <a:rPr lang="en-GB" sz="12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en-GB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These droplets fall back to the ground in the form of rain.</a:t>
            </a:r>
          </a:p>
        </p:txBody>
      </p:sp>
      <p:pic>
        <p:nvPicPr>
          <p:cNvPr id="26" name="Picture 25" descr="How might climate change affect the UK? - Geography revision website">
            <a:extLst>
              <a:ext uri="{FF2B5EF4-FFF2-40B4-BE49-F238E27FC236}">
                <a16:creationId xmlns:a16="http://schemas.microsoft.com/office/drawing/2014/main" id="{C5446C84-A2AA-4CC6-8FD5-F6EA1A6D146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37" y="7248977"/>
            <a:ext cx="2300061" cy="259080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987BDC23-2A3F-4425-B6EF-1733E9A6334D}"/>
              </a:ext>
            </a:extLst>
          </p:cNvPr>
          <p:cNvSpPr/>
          <p:nvPr/>
        </p:nvSpPr>
        <p:spPr>
          <a:xfrm>
            <a:off x="2716479" y="7287396"/>
            <a:ext cx="3872553" cy="8683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The Golden Rule: </a:t>
            </a:r>
            <a:r>
              <a:rPr lang="en-GB" sz="1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Air moves from an area of high pressure to an area of low pressure. It wants to </a:t>
            </a:r>
            <a:r>
              <a:rPr lang="en-GB" sz="16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spread out. </a:t>
            </a:r>
            <a:endParaRPr lang="en-GB" sz="16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3F22F21-A6B5-49AE-AB05-F5B50E2E331E}"/>
              </a:ext>
            </a:extLst>
          </p:cNvPr>
          <p:cNvSpPr/>
          <p:nvPr/>
        </p:nvSpPr>
        <p:spPr>
          <a:xfrm>
            <a:off x="471486" y="6745869"/>
            <a:ext cx="5915025" cy="3861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b="1" dirty="0">
                <a:latin typeface="Comic Sans MS" panose="030F0702030302020204" pitchFamily="66" charset="0"/>
              </a:rPr>
              <a:t>How do air masses affect the UK?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8C88B87-387C-4619-BBC4-77346317B9C6}"/>
              </a:ext>
            </a:extLst>
          </p:cNvPr>
          <p:cNvSpPr/>
          <p:nvPr/>
        </p:nvSpPr>
        <p:spPr>
          <a:xfrm>
            <a:off x="4310742" y="8357163"/>
            <a:ext cx="2169428" cy="14396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Artic / Polar = </a:t>
            </a:r>
            <a:r>
              <a:rPr lang="en-GB" sz="1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Cold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Tropical = </a:t>
            </a:r>
            <a:r>
              <a:rPr lang="en-GB" sz="1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Warm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Continental = </a:t>
            </a:r>
            <a:r>
              <a:rPr lang="en-GB" sz="1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Dry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Maritime = </a:t>
            </a:r>
            <a:r>
              <a:rPr lang="en-GB" sz="1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Wet</a:t>
            </a:r>
          </a:p>
        </p:txBody>
      </p:sp>
      <p:pic>
        <p:nvPicPr>
          <p:cNvPr id="30" name="Picture 29" descr="What is the wettest city in the UK? | Official blog of the Met ...">
            <a:extLst>
              <a:ext uri="{FF2B5EF4-FFF2-40B4-BE49-F238E27FC236}">
                <a16:creationId xmlns:a16="http://schemas.microsoft.com/office/drawing/2014/main" id="{8254E211-3EED-460B-BD39-1D8B52A2311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298" y="8357162"/>
            <a:ext cx="1353731" cy="14550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C8B8948-1429-4894-91FB-88E37917637E}"/>
              </a:ext>
            </a:extLst>
          </p:cNvPr>
          <p:cNvCxnSpPr/>
          <p:nvPr/>
        </p:nvCxnSpPr>
        <p:spPr>
          <a:xfrm>
            <a:off x="489027" y="6623453"/>
            <a:ext cx="599114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B6D62FB-76F7-4F49-9D58-5190A3772540}"/>
              </a:ext>
            </a:extLst>
          </p:cNvPr>
          <p:cNvCxnSpPr/>
          <p:nvPr/>
        </p:nvCxnSpPr>
        <p:spPr>
          <a:xfrm>
            <a:off x="374727" y="3236590"/>
            <a:ext cx="599114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5006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A85D441D5968479B2FFF3A7C88333F" ma:contentTypeVersion="6" ma:contentTypeDescription="Create a new document." ma:contentTypeScope="" ma:versionID="f069b6af45b4aa22b27054607ccb302e">
  <xsd:schema xmlns:xsd="http://www.w3.org/2001/XMLSchema" xmlns:xs="http://www.w3.org/2001/XMLSchema" xmlns:p="http://schemas.microsoft.com/office/2006/metadata/properties" xmlns:ns2="b6daa2f3-06b5-47f8-a85d-067055f32ca7" xmlns:ns3="4276e521-d8f5-44a8-8722-75164a36e364" targetNamespace="http://schemas.microsoft.com/office/2006/metadata/properties" ma:root="true" ma:fieldsID="4a6b082dbbe60cbb943fc0831f2f0784" ns2:_="" ns3:_="">
    <xsd:import namespace="b6daa2f3-06b5-47f8-a85d-067055f32ca7"/>
    <xsd:import namespace="4276e521-d8f5-44a8-8722-75164a36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aa2f3-06b5-47f8-a85d-067055f32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6e521-d8f5-44a8-8722-75164a36e36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1D9334A-EDA4-42E0-9B7F-FA986721C59A}"/>
</file>

<file path=customXml/itemProps2.xml><?xml version="1.0" encoding="utf-8"?>
<ds:datastoreItem xmlns:ds="http://schemas.openxmlformats.org/officeDocument/2006/customXml" ds:itemID="{3C99B8E2-4D6C-4D9E-BA5B-086A06347B41}"/>
</file>

<file path=customXml/itemProps3.xml><?xml version="1.0" encoding="utf-8"?>
<ds:datastoreItem xmlns:ds="http://schemas.openxmlformats.org/officeDocument/2006/customXml" ds:itemID="{5A24AFE6-4C14-413D-BB39-4AE4D538CD93}"/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346</TotalTime>
  <Words>463</Words>
  <Application>Microsoft Office PowerPoint</Application>
  <PresentationFormat>A4 Paper (210x297 mm)</PresentationFormat>
  <Paragraphs>63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Comic Sans MS</vt:lpstr>
      <vt:lpstr>Office Theme</vt:lpstr>
      <vt:lpstr>1. Weather, Climate and Biomes</vt:lpstr>
      <vt:lpstr>2. Hot and Cold</vt:lpstr>
      <vt:lpstr>3. Global Warming</vt:lpstr>
      <vt:lpstr>4. Wind and Rain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Perry</dc:creator>
  <cp:lastModifiedBy>Joe Perry</cp:lastModifiedBy>
  <cp:revision>53</cp:revision>
  <dcterms:created xsi:type="dcterms:W3CDTF">2020-05-11T08:48:51Z</dcterms:created>
  <dcterms:modified xsi:type="dcterms:W3CDTF">2020-06-02T14:06:08Z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0x01010064A85D441D5968479B2FFF3A7C88333F</vt:lpwstr>
  </property>
  <property fmtid="{D5CDD505-2E9C-101B-9397-08002B2CF9AE}" pid="3" name="Order">
    <vt:r8>23700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