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jLAticbpLAbpU5X0JgYzCqeBDV1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7C1515-084C-45E7-AABC-EC9D6B7E45AA}">
  <a:tblStyle styleId="{CA7C1515-084C-45E7-AABC-EC9D6B7E45A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customXml" Target="../customXml/item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55801"/>
            <a:ext cx="9144000" cy="46797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8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0" y="89574"/>
            <a:ext cx="3794319" cy="315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52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History: American people and the ‘Boom’</a:t>
            </a:r>
            <a:endParaRPr/>
          </a:p>
        </p:txBody>
      </p:sp>
      <p:graphicFrame>
        <p:nvGraphicFramePr>
          <p:cNvPr id="91" name="Google Shape;91;p1"/>
          <p:cNvGraphicFramePr/>
          <p:nvPr/>
        </p:nvGraphicFramePr>
        <p:xfrm>
          <a:off x="2767502" y="813782"/>
          <a:ext cx="3099900" cy="4014775"/>
        </p:xfrm>
        <a:graphic>
          <a:graphicData uri="http://schemas.openxmlformats.org/drawingml/2006/table">
            <a:tbl>
              <a:tblPr firstRow="1" bandRow="1">
                <a:noFill/>
                <a:tableStyleId>{CA7C1515-084C-45E7-AABC-EC9D6B7E45AA}</a:tableStyleId>
              </a:tblPr>
              <a:tblGrid>
                <a:gridCol w="103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 u="none" strike="noStrike" cap="none">
                          <a:solidFill>
                            <a:schemeClr val="dk1"/>
                          </a:solidFill>
                        </a:rPr>
                        <a:t>American Dream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u="none" strike="noStrike" cap="none">
                          <a:solidFill>
                            <a:schemeClr val="dk1"/>
                          </a:solidFill>
                        </a:rPr>
                        <a:t>American ideal in which equality is available to all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u="none" strike="noStrike" cap="none">
                          <a:solidFill>
                            <a:schemeClr val="dk1"/>
                          </a:solidFill>
                        </a:rPr>
                        <a:t>Congress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>
                          <a:solidFill>
                            <a:schemeClr val="dk1"/>
                          </a:solidFill>
                        </a:rPr>
                        <a:t>The American national government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Consumerism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solidFill>
                          <a:schemeClr val="dk1"/>
                        </a:solidFill>
                      </a:endParaRPr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social and economic order and ideology that encourages the acquisition of goods and services in ever-increasing amounts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Credit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>
                          <a:solidFill>
                            <a:schemeClr val="dk1"/>
                          </a:solidFill>
                        </a:rPr>
                        <a:t>Buying goods  with an agreement to pay  later  (in instalments) 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Hire Purchase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>
                          <a:solidFill>
                            <a:schemeClr val="dk1"/>
                          </a:solidFill>
                        </a:rPr>
                        <a:t>Method to buy goods and pay in regular instalments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Immigration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solidFill>
                          <a:schemeClr val="dk1"/>
                        </a:solidFill>
                      </a:endParaRPr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u="none">
                          <a:solidFill>
                            <a:schemeClr val="dk1"/>
                          </a:solidFill>
                        </a:rPr>
                        <a:t>People moving to a foreign country to live there permanently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Ku Klux Klan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solidFill>
                          <a:schemeClr val="dk1"/>
                        </a:solidFill>
                      </a:endParaRPr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>
                          <a:solidFill>
                            <a:schemeClr val="dk1"/>
                          </a:solidFill>
                        </a:rPr>
                        <a:t>White American group using violence against Black Americans and  other minority groups/individuals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Mass production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>
                          <a:solidFill>
                            <a:schemeClr val="dk1"/>
                          </a:solidFill>
                        </a:rPr>
                        <a:t>Making large quantities of goods (usually using assembly lines)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Prohibition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>
                          <a:solidFill>
                            <a:schemeClr val="dk1"/>
                          </a:solidFill>
                        </a:rPr>
                        <a:t>Law banning the production and sale of alcohol 1920-33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Roaring Twenties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>
                          <a:solidFill>
                            <a:schemeClr val="dk1"/>
                          </a:solidFill>
                        </a:rPr>
                        <a:t>Decade of wealth and excitement for many Americans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Speculation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solidFill>
                          <a:schemeClr val="dk1"/>
                        </a:solidFill>
                      </a:endParaRPr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>
                          <a:solidFill>
                            <a:schemeClr val="dk1"/>
                          </a:solidFill>
                        </a:rPr>
                        <a:t>Investing money in the hope of gain, but also risking loss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Laissez-faire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>
                          <a:solidFill>
                            <a:schemeClr val="dk1"/>
                          </a:solidFill>
                        </a:rPr>
                        <a:t>French phrase meaning ‘leave alone’ = no high taxes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7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Republican Party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>
                          <a:solidFill>
                            <a:schemeClr val="dk1"/>
                          </a:solidFill>
                        </a:rPr>
                        <a:t>A political party who liked to keep hold of traditions and stay out of people’s lives. A kind of Businessman's party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Democratic Party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>
                          <a:solidFill>
                            <a:schemeClr val="dk1"/>
                          </a:solidFill>
                        </a:rPr>
                        <a:t>More of an ordinary people’s party. They favoured helping those in need. 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93" name="Google Shape;93;p1"/>
          <p:cNvGraphicFramePr/>
          <p:nvPr/>
        </p:nvGraphicFramePr>
        <p:xfrm>
          <a:off x="5881449" y="813782"/>
          <a:ext cx="3209650" cy="4757310"/>
        </p:xfrm>
        <a:graphic>
          <a:graphicData uri="http://schemas.openxmlformats.org/drawingml/2006/table">
            <a:tbl>
              <a:tblPr firstRow="1" bandRow="1">
                <a:noFill/>
                <a:tableStyleId>{CA7C1515-084C-45E7-AABC-EC9D6B7E45AA}</a:tableStyleId>
              </a:tblPr>
              <a:tblGrid>
                <a:gridCol w="90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</a:rPr>
                        <a:t>Economic ‘Boom’ in the 1920s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endParaRPr sz="800">
                        <a:solidFill>
                          <a:srgbClr val="000000"/>
                        </a:solidFill>
                      </a:endParaRPr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0">
                          <a:solidFill>
                            <a:srgbClr val="000000"/>
                          </a:solidFill>
                        </a:rPr>
                        <a:t>First World War left America in a stronger position than Europe. 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0">
                          <a:solidFill>
                            <a:srgbClr val="000000"/>
                          </a:solidFill>
                        </a:rPr>
                        <a:t>American business was able to mass produce goods and sell them meaning more people were employed and so more people had money to spend.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0">
                          <a:solidFill>
                            <a:srgbClr val="000000"/>
                          </a:solidFill>
                        </a:rPr>
                        <a:t>Advertising encouraged people to spend not save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0">
                          <a:solidFill>
                            <a:srgbClr val="000000"/>
                          </a:solidFill>
                        </a:rPr>
                        <a:t>Hire purchase gave people a way to buy things on a payment plan.  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</a:rPr>
                        <a:t>Exclusions form the ‘Boom’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endParaRPr sz="800">
                        <a:solidFill>
                          <a:srgbClr val="000000"/>
                        </a:solidFill>
                      </a:endParaRPr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African Americans did not experience the boom. They were paid less and lived in poorer conditions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Immigrants had similar experiences to American Americans. They were treated with suspicion. Sacco and Vanzetti would be a good example.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Farmers also found they didn’t benefit. They were already living in poverty when the boom started. 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</a:rPr>
                        <a:t>Popular Culture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endParaRPr sz="800">
                        <a:solidFill>
                          <a:srgbClr val="000000"/>
                        </a:solidFill>
                      </a:endParaRPr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Cinemas were hugely popular. 100 million people went a week by 1929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Jazz became incredibly popular and new dances went with it. For example The Charleston and The Black Bottom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Watching sport was a favoured pass time. Babe Ruth was a national hero for setting a home run record. He was paid $80,000 a year. That’s £7 million today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 Cray crazes also took over. Marathon dancing and pole sitting were very popular. Alvin ‘shipwreck’ Kelly set the record when he remained on a platform for 49 days. 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</a:rPr>
                        <a:t>Women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endParaRPr sz="800">
                        <a:solidFill>
                          <a:srgbClr val="000000"/>
                        </a:solidFill>
                      </a:endParaRPr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By 1929 10.5 million women were in work. That’s 25% more than in 1920. 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Flappers were a new sort of woman. They wore more revealing clothes, rode motorbikes, smoked and went out without a chaperone.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Women also had the right to vote.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However, women were still not equal and the flapper tended to be middle class and above. 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</a:rPr>
                        <a:t>Negatives</a:t>
                      </a:r>
                      <a:endParaRPr sz="800">
                        <a:solidFill>
                          <a:srgbClr val="000000"/>
                        </a:solidFill>
                      </a:endParaRPr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Prohibition banned alcohol and encourage gang activity to provide illegal alcohol to Americans.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Gangs run by men like Al Capone almost took over whole cities. For example, Chicago was largely out of control and run by gangs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Immigration quotas created a split society and racial tension in America. African Americans and European immigrants were subjected to persecution by the KKK.  </a:t>
                      </a:r>
                      <a:endParaRPr/>
                    </a:p>
                  </a:txBody>
                  <a:tcPr marL="55325" marR="55325" marT="27675" marB="276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94" name="Google Shape;94;p1"/>
          <p:cNvCxnSpPr/>
          <p:nvPr/>
        </p:nvCxnSpPr>
        <p:spPr>
          <a:xfrm flipH="1">
            <a:off x="3062962" y="5711307"/>
            <a:ext cx="93" cy="534185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5" name="Google Shape;95;p1"/>
          <p:cNvCxnSpPr/>
          <p:nvPr/>
        </p:nvCxnSpPr>
        <p:spPr>
          <a:xfrm flipH="1">
            <a:off x="1833820" y="5678737"/>
            <a:ext cx="93" cy="534185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96" name="Google Shape;96;p1"/>
          <p:cNvGrpSpPr/>
          <p:nvPr/>
        </p:nvGrpSpPr>
        <p:grpSpPr>
          <a:xfrm>
            <a:off x="138584" y="4876800"/>
            <a:ext cx="5576416" cy="1579640"/>
            <a:chOff x="244520" y="7686135"/>
            <a:chExt cx="8680903" cy="2710287"/>
          </a:xfrm>
        </p:grpSpPr>
        <p:cxnSp>
          <p:nvCxnSpPr>
            <p:cNvPr id="97" name="Google Shape;97;p1"/>
            <p:cNvCxnSpPr/>
            <p:nvPr/>
          </p:nvCxnSpPr>
          <p:spPr>
            <a:xfrm>
              <a:off x="6805316" y="9209824"/>
              <a:ext cx="9168" cy="916536"/>
            </a:xfrm>
            <a:prstGeom prst="straightConnector1">
              <a:avLst/>
            </a:prstGeom>
            <a:noFill/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8" name="Google Shape;98;p1"/>
            <p:cNvCxnSpPr>
              <a:endCxn id="99" idx="4"/>
            </p:cNvCxnSpPr>
            <p:nvPr/>
          </p:nvCxnSpPr>
          <p:spPr>
            <a:xfrm rot="10800000">
              <a:off x="7768618" y="8867236"/>
              <a:ext cx="0" cy="1275000"/>
            </a:xfrm>
            <a:prstGeom prst="straightConnector1">
              <a:avLst/>
            </a:prstGeom>
            <a:noFill/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0" name="Google Shape;100;p1"/>
            <p:cNvCxnSpPr>
              <a:endCxn id="101" idx="4"/>
            </p:cNvCxnSpPr>
            <p:nvPr/>
          </p:nvCxnSpPr>
          <p:spPr>
            <a:xfrm rot="10800000">
              <a:off x="3883579" y="8867236"/>
              <a:ext cx="0" cy="1275000"/>
            </a:xfrm>
            <a:prstGeom prst="straightConnector1">
              <a:avLst/>
            </a:prstGeom>
            <a:noFill/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2" name="Google Shape;102;p1"/>
            <p:cNvCxnSpPr>
              <a:endCxn id="103" idx="4"/>
            </p:cNvCxnSpPr>
            <p:nvPr/>
          </p:nvCxnSpPr>
          <p:spPr>
            <a:xfrm rot="10800000">
              <a:off x="5811358" y="8867236"/>
              <a:ext cx="0" cy="1275000"/>
            </a:xfrm>
            <a:prstGeom prst="straightConnector1">
              <a:avLst/>
            </a:prstGeom>
            <a:noFill/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4" name="Google Shape;104;p1"/>
            <p:cNvCxnSpPr>
              <a:endCxn id="105" idx="4"/>
            </p:cNvCxnSpPr>
            <p:nvPr/>
          </p:nvCxnSpPr>
          <p:spPr>
            <a:xfrm rot="10800000">
              <a:off x="1955800" y="8867236"/>
              <a:ext cx="0" cy="1275000"/>
            </a:xfrm>
            <a:prstGeom prst="straightConnector1">
              <a:avLst/>
            </a:prstGeom>
            <a:noFill/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grpSp>
          <p:nvGrpSpPr>
            <p:cNvPr id="106" name="Google Shape;106;p1"/>
            <p:cNvGrpSpPr/>
            <p:nvPr/>
          </p:nvGrpSpPr>
          <p:grpSpPr>
            <a:xfrm>
              <a:off x="244520" y="8669618"/>
              <a:ext cx="8680903" cy="1726805"/>
              <a:chOff x="280602" y="8605823"/>
              <a:chExt cx="8680903" cy="1726805"/>
            </a:xfrm>
          </p:grpSpPr>
          <p:cxnSp>
            <p:nvCxnSpPr>
              <p:cNvPr id="107" name="Google Shape;107;p1"/>
              <p:cNvCxnSpPr/>
              <p:nvPr/>
            </p:nvCxnSpPr>
            <p:spPr>
              <a:xfrm>
                <a:off x="981530" y="9208895"/>
                <a:ext cx="9168" cy="9165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108" name="Google Shape;108;p1"/>
              <p:cNvGrpSpPr/>
              <p:nvPr/>
            </p:nvGrpSpPr>
            <p:grpSpPr>
              <a:xfrm>
                <a:off x="280602" y="9934931"/>
                <a:ext cx="8680903" cy="397696"/>
                <a:chOff x="280602" y="9934931"/>
                <a:chExt cx="8680903" cy="397696"/>
              </a:xfrm>
            </p:grpSpPr>
            <p:grpSp>
              <p:nvGrpSpPr>
                <p:cNvPr id="109" name="Google Shape;109;p1"/>
                <p:cNvGrpSpPr/>
                <p:nvPr/>
              </p:nvGrpSpPr>
              <p:grpSpPr>
                <a:xfrm>
                  <a:off x="280602" y="9943279"/>
                  <a:ext cx="8680903" cy="389349"/>
                  <a:chOff x="280602" y="9943279"/>
                  <a:chExt cx="8680903" cy="389349"/>
                </a:xfrm>
              </p:grpSpPr>
              <p:grpSp>
                <p:nvGrpSpPr>
                  <p:cNvPr id="110" name="Google Shape;110;p1"/>
                  <p:cNvGrpSpPr/>
                  <p:nvPr/>
                </p:nvGrpSpPr>
                <p:grpSpPr>
                  <a:xfrm>
                    <a:off x="280602" y="9943279"/>
                    <a:ext cx="8680903" cy="389349"/>
                    <a:chOff x="280602" y="9943279"/>
                    <a:chExt cx="8680903" cy="389349"/>
                  </a:xfrm>
                </p:grpSpPr>
                <p:grpSp>
                  <p:nvGrpSpPr>
                    <p:cNvPr id="111" name="Google Shape;111;p1"/>
                    <p:cNvGrpSpPr/>
                    <p:nvPr/>
                  </p:nvGrpSpPr>
                  <p:grpSpPr>
                    <a:xfrm>
                      <a:off x="280602" y="9943279"/>
                      <a:ext cx="8680903" cy="381000"/>
                      <a:chOff x="280602" y="10248080"/>
                      <a:chExt cx="8680903" cy="381000"/>
                    </a:xfrm>
                  </p:grpSpPr>
                  <p:cxnSp>
                    <p:nvCxnSpPr>
                      <p:cNvPr id="112" name="Google Shape;112;p1"/>
                      <p:cNvCxnSpPr/>
                      <p:nvPr/>
                    </p:nvCxnSpPr>
                    <p:spPr>
                      <a:xfrm>
                        <a:off x="280602" y="10620733"/>
                        <a:ext cx="8680903" cy="1562"/>
                      </a:xfrm>
                      <a:prstGeom prst="straightConnector1">
                        <a:avLst/>
                      </a:prstGeom>
                      <a:noFill/>
                      <a:ln w="76200" cap="flat" cmpd="sng">
                        <a:solidFill>
                          <a:srgbClr val="4A7DB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</p:cxnSp>
                  <p:sp>
                    <p:nvSpPr>
                      <p:cNvPr id="113" name="Google Shape;113;p1"/>
                      <p:cNvSpPr/>
                      <p:nvPr/>
                    </p:nvSpPr>
                    <p:spPr>
                      <a:xfrm>
                        <a:off x="777018" y="10248080"/>
                        <a:ext cx="381000" cy="381000"/>
                      </a:xfrm>
                      <a:prstGeom prst="ellipse">
                        <a:avLst/>
                      </a:prstGeom>
                      <a:solidFill>
                        <a:schemeClr val="lt1"/>
                      </a:solidFill>
                      <a:ln w="25400" cap="flat" cmpd="sng">
                        <a:solidFill>
                          <a:srgbClr val="395E8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58600" tIns="29300" rIns="58600" bIns="293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154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114" name="Google Shape;114;p1"/>
                    <p:cNvSpPr/>
                    <p:nvPr/>
                  </p:nvSpPr>
                  <p:spPr>
                    <a:xfrm>
                      <a:off x="1765300" y="9951627"/>
                      <a:ext cx="381000" cy="381000"/>
                    </a:xfrm>
                    <a:prstGeom prst="ellipse">
                      <a:avLst/>
                    </a:prstGeom>
                    <a:solidFill>
                      <a:schemeClr val="lt1"/>
                    </a:solidFill>
                    <a:ln w="25400" cap="flat" cmpd="sng">
                      <a:solidFill>
                        <a:srgbClr val="395E8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58600" tIns="29300" rIns="58600" bIns="29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54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  <p:sp>
                <p:nvSpPr>
                  <p:cNvPr id="115" name="Google Shape;115;p1"/>
                  <p:cNvSpPr/>
                  <p:nvPr/>
                </p:nvSpPr>
                <p:spPr>
                  <a:xfrm>
                    <a:off x="3695502" y="9943279"/>
                    <a:ext cx="381000" cy="381000"/>
                  </a:xfrm>
                  <a:prstGeom prst="ellipse">
                    <a:avLst/>
                  </a:prstGeom>
                  <a:solidFill>
                    <a:schemeClr val="lt1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58600" tIns="29300" rIns="58600" bIns="29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54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116" name="Google Shape;116;p1"/>
                  <p:cNvSpPr/>
                  <p:nvPr/>
                </p:nvSpPr>
                <p:spPr>
                  <a:xfrm>
                    <a:off x="2730401" y="9951627"/>
                    <a:ext cx="381000" cy="381000"/>
                  </a:xfrm>
                  <a:prstGeom prst="ellipse">
                    <a:avLst/>
                  </a:prstGeom>
                  <a:solidFill>
                    <a:schemeClr val="lt1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58600" tIns="29300" rIns="58600" bIns="29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54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117" name="Google Shape;117;p1"/>
                <p:cNvSpPr/>
                <p:nvPr/>
              </p:nvSpPr>
              <p:spPr>
                <a:xfrm>
                  <a:off x="4660603" y="9943279"/>
                  <a:ext cx="381000" cy="381000"/>
                </a:xfrm>
                <a:prstGeom prst="ellipse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58600" tIns="29300" rIns="58600" bIns="293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54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" name="Google Shape;118;p1"/>
                <p:cNvSpPr/>
                <p:nvPr/>
              </p:nvSpPr>
              <p:spPr>
                <a:xfrm>
                  <a:off x="5625704" y="9934931"/>
                  <a:ext cx="381000" cy="381000"/>
                </a:xfrm>
                <a:prstGeom prst="ellipse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58600" tIns="29300" rIns="58600" bIns="293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54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19" name="Google Shape;119;p1"/>
              <p:cNvSpPr/>
              <p:nvPr/>
            </p:nvSpPr>
            <p:spPr>
              <a:xfrm>
                <a:off x="415320" y="8605823"/>
                <a:ext cx="1150756" cy="1181101"/>
              </a:xfrm>
              <a:prstGeom prst="ellipse">
                <a:avLst/>
              </a:prstGeom>
              <a:solidFill>
                <a:schemeClr val="lt1"/>
              </a:solidFill>
              <a:ln w="25400" cap="flat" cmpd="sng">
                <a:solidFill>
                  <a:srgbClr val="395E8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58600" tIns="29300" rIns="58600" bIns="293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7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 End of WW1.</a:t>
                </a:r>
                <a:endParaRPr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endParaRPr sz="1154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5" name="Google Shape;105;p1"/>
            <p:cNvSpPr/>
            <p:nvPr/>
          </p:nvSpPr>
          <p:spPr>
            <a:xfrm>
              <a:off x="1380422" y="7686135"/>
              <a:ext cx="1150756" cy="1181101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8600" tIns="29300" rIns="58600" bIns="293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Prohibition is introduced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3308201" y="7686135"/>
              <a:ext cx="1150756" cy="1181101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8600" tIns="29300" rIns="58600" bIns="293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4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5235980" y="7686135"/>
              <a:ext cx="1150756" cy="1181101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8600" tIns="29300" rIns="58600" bIns="293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Model T Ford costs $295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4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6590805" y="9943279"/>
              <a:ext cx="381000" cy="3810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8600" tIns="29300" rIns="58600" bIns="293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4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7555906" y="9934931"/>
              <a:ext cx="381000" cy="3810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8600" tIns="29300" rIns="58600" bIns="293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4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7193240" y="7686135"/>
              <a:ext cx="1150756" cy="1181101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8600" tIns="29300" rIns="58600" bIns="293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 Valentines Day Massacre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4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2332030" y="8605823"/>
              <a:ext cx="1150756" cy="1181101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8600" tIns="29300" rIns="58600" bIns="293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Emergency Quota Act.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4272090" y="8605823"/>
              <a:ext cx="1150756" cy="1181101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8600" tIns="29300" rIns="58600" bIns="293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KKK reaches peak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4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4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6239106" y="8606752"/>
              <a:ext cx="1150756" cy="1181101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8600" tIns="29300" rIns="58600" bIns="293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Sacco and Vanzetti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4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125;p1"/>
          <p:cNvSpPr txBox="1"/>
          <p:nvPr/>
        </p:nvSpPr>
        <p:spPr>
          <a:xfrm>
            <a:off x="338071" y="6514323"/>
            <a:ext cx="4964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 1918</a:t>
            </a:r>
            <a:endParaRPr/>
          </a:p>
        </p:txBody>
      </p:sp>
      <p:sp>
        <p:nvSpPr>
          <p:cNvPr id="126" name="Google Shape;126;p1"/>
          <p:cNvSpPr txBox="1"/>
          <p:nvPr/>
        </p:nvSpPr>
        <p:spPr>
          <a:xfrm>
            <a:off x="981272" y="6514323"/>
            <a:ext cx="4964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1920</a:t>
            </a:r>
            <a:endParaRPr/>
          </a:p>
        </p:txBody>
      </p:sp>
      <p:sp>
        <p:nvSpPr>
          <p:cNvPr id="127" name="Google Shape;127;p1"/>
          <p:cNvSpPr txBox="1"/>
          <p:nvPr/>
        </p:nvSpPr>
        <p:spPr>
          <a:xfrm>
            <a:off x="1624474" y="6520407"/>
            <a:ext cx="496404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1921</a:t>
            </a:r>
            <a:endParaRPr/>
          </a:p>
        </p:txBody>
      </p:sp>
      <p:sp>
        <p:nvSpPr>
          <p:cNvPr id="128" name="Google Shape;128;p1"/>
          <p:cNvSpPr txBox="1"/>
          <p:nvPr/>
        </p:nvSpPr>
        <p:spPr>
          <a:xfrm>
            <a:off x="2245415" y="6529270"/>
            <a:ext cx="496404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1924</a:t>
            </a:r>
            <a:endParaRPr/>
          </a:p>
        </p:txBody>
      </p:sp>
      <p:sp>
        <p:nvSpPr>
          <p:cNvPr id="129" name="Google Shape;129;p1"/>
          <p:cNvSpPr txBox="1"/>
          <p:nvPr/>
        </p:nvSpPr>
        <p:spPr>
          <a:xfrm>
            <a:off x="2865754" y="6545416"/>
            <a:ext cx="496404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1924</a:t>
            </a:r>
            <a:endParaRPr/>
          </a:p>
        </p:txBody>
      </p:sp>
      <p:sp>
        <p:nvSpPr>
          <p:cNvPr id="130" name="Google Shape;130;p1"/>
          <p:cNvSpPr txBox="1"/>
          <p:nvPr/>
        </p:nvSpPr>
        <p:spPr>
          <a:xfrm>
            <a:off x="3491433" y="6545416"/>
            <a:ext cx="496404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1925</a:t>
            </a:r>
            <a:endParaRPr/>
          </a:p>
        </p:txBody>
      </p:sp>
      <p:sp>
        <p:nvSpPr>
          <p:cNvPr id="131" name="Google Shape;131;p1"/>
          <p:cNvSpPr txBox="1"/>
          <p:nvPr/>
        </p:nvSpPr>
        <p:spPr>
          <a:xfrm>
            <a:off x="4117112" y="6528262"/>
            <a:ext cx="496404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1927</a:t>
            </a:r>
            <a:endParaRPr/>
          </a:p>
        </p:txBody>
      </p:sp>
      <p:sp>
        <p:nvSpPr>
          <p:cNvPr id="132" name="Google Shape;132;p1"/>
          <p:cNvSpPr txBox="1"/>
          <p:nvPr/>
        </p:nvSpPr>
        <p:spPr>
          <a:xfrm>
            <a:off x="4731609" y="6516514"/>
            <a:ext cx="496404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1929</a:t>
            </a:r>
            <a:endParaRPr/>
          </a:p>
        </p:txBody>
      </p:sp>
      <p:sp>
        <p:nvSpPr>
          <p:cNvPr id="133" name="Google Shape;133;p1"/>
          <p:cNvSpPr/>
          <p:nvPr/>
        </p:nvSpPr>
        <p:spPr>
          <a:xfrm rot="-5400000">
            <a:off x="-635682" y="5629995"/>
            <a:ext cx="1546802" cy="1709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8600" tIns="29300" rIns="58600" bIns="293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54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Timeline</a:t>
            </a:r>
            <a:endParaRPr sz="1154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1" descr="A close up of a 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 b="18892"/>
          <a:stretch/>
        </p:blipFill>
        <p:spPr>
          <a:xfrm>
            <a:off x="366493" y="5657553"/>
            <a:ext cx="449879" cy="364879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"/>
          <p:cNvSpPr/>
          <p:nvPr/>
        </p:nvSpPr>
        <p:spPr>
          <a:xfrm>
            <a:off x="3285430" y="3321278"/>
            <a:ext cx="184731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p1" descr="A close up of a logo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 b="16264"/>
          <a:stretch/>
        </p:blipFill>
        <p:spPr>
          <a:xfrm>
            <a:off x="383699" y="4826390"/>
            <a:ext cx="405159" cy="339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" descr="A close up of a logo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 b="16264"/>
          <a:stretch/>
        </p:blipFill>
        <p:spPr>
          <a:xfrm>
            <a:off x="1651360" y="5672845"/>
            <a:ext cx="396950" cy="3323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" descr="A close up of a logo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 b="16264"/>
          <a:stretch/>
        </p:blipFill>
        <p:spPr>
          <a:xfrm>
            <a:off x="2272076" y="5196797"/>
            <a:ext cx="413241" cy="346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" descr="Ku Klux Klan items pulled from Pennsylvania auction | WHP"/>
          <p:cNvPicPr preferRelativeResize="0"/>
          <p:nvPr/>
        </p:nvPicPr>
        <p:blipFill rotWithShape="1">
          <a:blip r:embed="rId8">
            <a:alphaModFix/>
          </a:blip>
          <a:srcRect l="28123" t="8532" r="27499" b="13179"/>
          <a:stretch/>
        </p:blipFill>
        <p:spPr>
          <a:xfrm>
            <a:off x="2936018" y="5765872"/>
            <a:ext cx="285638" cy="283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 b="32328"/>
          <a:stretch/>
        </p:blipFill>
        <p:spPr>
          <a:xfrm>
            <a:off x="3465024" y="5193358"/>
            <a:ext cx="451048" cy="305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" descr="A close up of a logo&#10;&#10;Description automatically generated"/>
          <p:cNvPicPr preferRelativeResize="0"/>
          <p:nvPr/>
        </p:nvPicPr>
        <p:blipFill rotWithShape="1">
          <a:blip r:embed="rId10">
            <a:alphaModFix/>
          </a:blip>
          <a:srcRect b="18132"/>
          <a:stretch/>
        </p:blipFill>
        <p:spPr>
          <a:xfrm>
            <a:off x="4103565" y="5670345"/>
            <a:ext cx="483026" cy="395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" descr="A close up of a logo&#10;&#10;Description automatically generated"/>
          <p:cNvPicPr preferRelativeResize="0"/>
          <p:nvPr/>
        </p:nvPicPr>
        <p:blipFill rotWithShape="1">
          <a:blip r:embed="rId11">
            <a:alphaModFix/>
          </a:blip>
          <a:srcRect b="35097"/>
          <a:stretch/>
        </p:blipFill>
        <p:spPr>
          <a:xfrm>
            <a:off x="4742640" y="5237301"/>
            <a:ext cx="510298" cy="33119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3" name="Google Shape;143;p1"/>
          <p:cNvGraphicFramePr/>
          <p:nvPr/>
        </p:nvGraphicFramePr>
        <p:xfrm>
          <a:off x="-44048" y="799046"/>
          <a:ext cx="2754250" cy="1493550"/>
        </p:xfrm>
        <a:graphic>
          <a:graphicData uri="http://schemas.openxmlformats.org/drawingml/2006/table">
            <a:tbl>
              <a:tblPr firstRow="1" bandRow="1">
                <a:noFill/>
                <a:tableStyleId>{CA7C1515-084C-45E7-AABC-EC9D6B7E45AA}</a:tableStyleId>
              </a:tblPr>
              <a:tblGrid>
                <a:gridCol w="74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</a:rPr>
                        <a:t>Presidents</a:t>
                      </a:r>
                      <a:r>
                        <a:rPr lang="en-GB" sz="700" b="0">
                          <a:solidFill>
                            <a:srgbClr val="000000"/>
                          </a:solidFill>
                        </a:rPr>
                        <a:t> during the 1920s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</a:rPr>
                        <a:t>Warren Harding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>
                          <a:solidFill>
                            <a:srgbClr val="000000"/>
                          </a:solidFill>
                        </a:rPr>
                        <a:t>Republican President March 4, 1921 - August 2, 1923. Focused on getting America back to normal after war.</a:t>
                      </a:r>
                      <a:endParaRPr sz="700" b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</a:rPr>
                        <a:t>Calvin Coolidge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>
                          <a:solidFill>
                            <a:srgbClr val="000000"/>
                          </a:solidFill>
                        </a:rPr>
                        <a:t>Republican President </a:t>
                      </a:r>
                      <a:r>
                        <a:rPr lang="en-GB" sz="700" b="0" i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August 2, 1923</a:t>
                      </a:r>
                      <a:r>
                        <a:rPr lang="en-GB" sz="700" b="0" i="0" u="none" strike="noStrike" baseline="30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</a:t>
                      </a:r>
                      <a:r>
                        <a:rPr lang="en-GB" sz="700" b="0" i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March 4, 1929. Famously said ‘the chief business of the American people is business.’</a:t>
                      </a:r>
                      <a:endParaRPr sz="700" b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</a:rPr>
                        <a:t>Herbert Hoover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>
                          <a:solidFill>
                            <a:srgbClr val="000000"/>
                          </a:solidFill>
                        </a:rPr>
                        <a:t>Republican President </a:t>
                      </a:r>
                      <a:r>
                        <a:rPr lang="en-GB" sz="700" b="0" i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March 4, 1929 –March 4, 1933. Believed in Rugged Individualism. </a:t>
                      </a:r>
                      <a:endParaRPr sz="700" b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4" name="Google Shape;144;p1"/>
          <p:cNvSpPr/>
          <p:nvPr/>
        </p:nvSpPr>
        <p:spPr>
          <a:xfrm>
            <a:off x="627677" y="808346"/>
            <a:ext cx="49234" cy="1441796"/>
          </a:xfrm>
          <a:prstGeom prst="rect">
            <a:avLst/>
          </a:prstGeom>
          <a:solidFill>
            <a:srgbClr val="00B0F0"/>
          </a:solidFill>
          <a:ln w="25400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5" name="Google Shape;145;p1"/>
          <p:cNvGraphicFramePr/>
          <p:nvPr/>
        </p:nvGraphicFramePr>
        <p:xfrm>
          <a:off x="-50812" y="2387414"/>
          <a:ext cx="2754250" cy="2148880"/>
        </p:xfrm>
        <a:graphic>
          <a:graphicData uri="http://schemas.openxmlformats.org/drawingml/2006/table">
            <a:tbl>
              <a:tblPr firstRow="1" bandRow="1">
                <a:noFill/>
                <a:tableStyleId>{CA7C1515-084C-45E7-AABC-EC9D6B7E45AA}</a:tableStyleId>
              </a:tblPr>
              <a:tblGrid>
                <a:gridCol w="74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</a:rPr>
                        <a:t>Celebrities</a:t>
                      </a:r>
                      <a:r>
                        <a:rPr lang="en-GB" sz="700" b="0">
                          <a:solidFill>
                            <a:srgbClr val="000000"/>
                          </a:solidFill>
                        </a:rPr>
                        <a:t> during the 1920s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</a:rPr>
                        <a:t>Henry Ford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American entrepreneur and business man, founder of the </a:t>
                      </a:r>
                      <a:r>
                        <a:rPr lang="en-GB" sz="700" b="1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Ford</a:t>
                      </a:r>
                      <a:r>
                        <a:rPr lang="en-GB" sz="700" b="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Motor Company and chief developer of the assembly line technique of mass production.</a:t>
                      </a:r>
                      <a:endParaRPr sz="7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</a:rPr>
                        <a:t>Charlie Chaplin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/>
                        <a:t>Famous actor in silent movies. Born in England. Earning $1500 a week. A fortune in the 1920s. 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</a:rPr>
                        <a:t>Al Capone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/>
                        <a:t>Gang boss in Chicago. Famous for the St. Valentines Day Massacre of the rival Bugs Moran Gang. 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</a:rPr>
                        <a:t>Sacco and Vanzetti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/>
                        <a:t>Italian Immigrant to America who were executed for a crime they probably didn’t commit.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6" name="Google Shape;146;p1"/>
          <p:cNvSpPr/>
          <p:nvPr/>
        </p:nvSpPr>
        <p:spPr>
          <a:xfrm>
            <a:off x="625338" y="2455484"/>
            <a:ext cx="45719" cy="2038622"/>
          </a:xfrm>
          <a:prstGeom prst="rect">
            <a:avLst/>
          </a:prstGeom>
          <a:solidFill>
            <a:srgbClr val="0070C0"/>
          </a:solidFill>
          <a:ln w="254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"/>
          <p:cNvSpPr/>
          <p:nvPr/>
        </p:nvSpPr>
        <p:spPr>
          <a:xfrm>
            <a:off x="2167499" y="4929524"/>
            <a:ext cx="60000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Origins Act</a:t>
            </a:r>
            <a:endParaRPr/>
          </a:p>
        </p:txBody>
      </p:sp>
      <p:sp>
        <p:nvSpPr>
          <p:cNvPr id="148" name="Google Shape;148;p1"/>
          <p:cNvSpPr/>
          <p:nvPr/>
        </p:nvSpPr>
        <p:spPr>
          <a:xfrm>
            <a:off x="3669378" y="857719"/>
            <a:ext cx="45719" cy="3925762"/>
          </a:xfrm>
          <a:prstGeom prst="rect">
            <a:avLst/>
          </a:prstGeom>
          <a:solidFill>
            <a:srgbClr val="00B0F0"/>
          </a:solidFill>
          <a:ln w="25400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"/>
          <p:cNvSpPr/>
          <p:nvPr/>
        </p:nvSpPr>
        <p:spPr>
          <a:xfrm>
            <a:off x="-62598" y="558542"/>
            <a:ext cx="776175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Key people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"/>
          <p:cNvSpPr/>
          <p:nvPr/>
        </p:nvSpPr>
        <p:spPr>
          <a:xfrm>
            <a:off x="2715258" y="560956"/>
            <a:ext cx="739305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Key words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"/>
          <p:cNvSpPr/>
          <p:nvPr/>
        </p:nvSpPr>
        <p:spPr>
          <a:xfrm flipH="1">
            <a:off x="6704983" y="857718"/>
            <a:ext cx="45719" cy="4640871"/>
          </a:xfrm>
          <a:prstGeom prst="rect">
            <a:avLst/>
          </a:prstGeom>
          <a:solidFill>
            <a:srgbClr val="00B0F0"/>
          </a:solidFill>
          <a:ln w="25400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"/>
          <p:cNvSpPr/>
          <p:nvPr/>
        </p:nvSpPr>
        <p:spPr>
          <a:xfrm>
            <a:off x="5876047" y="567711"/>
            <a:ext cx="763351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Key events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0" ma:contentTypeDescription="Create a new document." ma:contentTypeScope="" ma:versionID="516a172a61d577d737d163feef2349a4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1f097487a82abf7780c90b143dfcb662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D943A0-FC1C-4C6C-A1AD-C2B35EA282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C04914-0943-418D-A350-09B3D7F59BED}">
  <ds:schemaRefs>
    <ds:schemaRef ds:uri="http://purl.org/dc/terms/"/>
    <ds:schemaRef ds:uri="4276e521-d8f5-44a8-8722-75164a36e36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b6daa2f3-06b5-47f8-a85d-067055f32ca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0C65EF0-246A-4D85-A4AA-12C9A3420D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778</Words>
  <Application>Microsoft Office PowerPoint</Application>
  <PresentationFormat>On-screen Show (4:3)</PresentationFormat>
  <Paragraphs>97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Pantani</dc:creator>
  <cp:lastModifiedBy>Cheryl Aston-Ottey</cp:lastModifiedBy>
  <cp:revision>1</cp:revision>
  <dcterms:created xsi:type="dcterms:W3CDTF">2018-03-02T10:57:16Z</dcterms:created>
  <dcterms:modified xsi:type="dcterms:W3CDTF">2024-09-23T19:41:52Z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