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2"/>
    <p:sldId id="267" r:id="rId3"/>
  </p:sldIdLst>
  <p:sldSz cx="9906000" cy="6858000" type="A4"/>
  <p:notesSz cx="91440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4" userDrawn="1">
          <p15:clr>
            <a:srgbClr val="A4A3A4"/>
          </p15:clr>
        </p15:guide>
        <p15:guide id="2" pos="2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66" y="48"/>
      </p:cViewPr>
      <p:guideLst>
        <p:guide orient="horz" pos="1994"/>
        <p:guide pos="2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57215" y="2125981"/>
            <a:ext cx="6315075" cy="2539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14425" y="3840482"/>
            <a:ext cx="520065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83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41275">
              <a:spcBef>
                <a:spcPts val="135"/>
              </a:spcBef>
            </a:pPr>
            <a:fld id="{81D60167-4931-47E6-BA6A-407CBD079E47}" type="slidenum">
              <a:rPr lang="en-GB" spc="-81" smtClean="0"/>
              <a:pPr marL="41275">
                <a:spcBef>
                  <a:spcPts val="135"/>
                </a:spcBef>
              </a:pPr>
              <a:t>‹#›</a:t>
            </a:fld>
            <a:endParaRPr lang="en-GB" spc="-8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3117" y="412800"/>
            <a:ext cx="1053200" cy="275012"/>
          </a:xfrm>
        </p:spPr>
        <p:txBody>
          <a:bodyPr lIns="0" tIns="0" rIns="0" bIns="0"/>
          <a:lstStyle>
            <a:lvl1pPr>
              <a:defRPr sz="178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83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41275">
              <a:spcBef>
                <a:spcPts val="135"/>
              </a:spcBef>
            </a:pPr>
            <a:fld id="{81D60167-4931-47E6-BA6A-407CBD079E47}" type="slidenum">
              <a:rPr lang="en-GB" spc="-81" smtClean="0"/>
              <a:pPr marL="41275">
                <a:spcBef>
                  <a:spcPts val="135"/>
                </a:spcBef>
              </a:pPr>
              <a:t>‹#›</a:t>
            </a:fld>
            <a:endParaRPr lang="en-GB" spc="-8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3117" y="412800"/>
            <a:ext cx="1053200" cy="275012"/>
          </a:xfrm>
        </p:spPr>
        <p:txBody>
          <a:bodyPr lIns="0" tIns="0" rIns="0" bIns="0"/>
          <a:lstStyle>
            <a:lvl1pPr>
              <a:defRPr sz="178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1477" y="1577342"/>
            <a:ext cx="323183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26193" y="1577342"/>
            <a:ext cx="323183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83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41275">
              <a:spcBef>
                <a:spcPts val="135"/>
              </a:spcBef>
            </a:pPr>
            <a:fld id="{81D60167-4931-47E6-BA6A-407CBD079E47}" type="slidenum">
              <a:rPr lang="en-GB" spc="-81" smtClean="0"/>
              <a:pPr marL="41275">
                <a:spcBef>
                  <a:spcPts val="135"/>
                </a:spcBef>
              </a:pPr>
              <a:t>‹#›</a:t>
            </a:fld>
            <a:endParaRPr lang="en-GB" spc="-8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3117" y="412800"/>
            <a:ext cx="1053200" cy="275012"/>
          </a:xfrm>
        </p:spPr>
        <p:txBody>
          <a:bodyPr lIns="0" tIns="0" rIns="0" bIns="0"/>
          <a:lstStyle>
            <a:lvl1pPr>
              <a:defRPr sz="178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83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41275">
              <a:spcBef>
                <a:spcPts val="135"/>
              </a:spcBef>
            </a:pPr>
            <a:fld id="{81D60167-4931-47E6-BA6A-407CBD079E47}" type="slidenum">
              <a:rPr lang="en-GB" spc="-81" smtClean="0"/>
              <a:pPr marL="41275">
                <a:spcBef>
                  <a:spcPts val="135"/>
                </a:spcBef>
              </a:pPr>
              <a:t>‹#›</a:t>
            </a:fld>
            <a:endParaRPr lang="en-GB" spc="-8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83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41275">
              <a:spcBef>
                <a:spcPts val="135"/>
              </a:spcBef>
            </a:pPr>
            <a:fld id="{81D60167-4931-47E6-BA6A-407CBD079E47}" type="slidenum">
              <a:rPr lang="en-GB" spc="-81" smtClean="0"/>
              <a:pPr marL="41275">
                <a:spcBef>
                  <a:spcPts val="135"/>
                </a:spcBef>
              </a:pPr>
              <a:t>‹#›</a:t>
            </a:fld>
            <a:endParaRPr lang="en-GB" spc="-8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3117" y="412799"/>
            <a:ext cx="1053200" cy="2539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300" y="1160851"/>
            <a:ext cx="725889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26030" y="6377942"/>
            <a:ext cx="2377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1476" y="6377942"/>
            <a:ext cx="170878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105579" y="4560432"/>
            <a:ext cx="251778" cy="166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83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41275">
              <a:spcBef>
                <a:spcPts val="135"/>
              </a:spcBef>
            </a:pPr>
            <a:fld id="{81D60167-4931-47E6-BA6A-407CBD079E47}" type="slidenum">
              <a:rPr lang="en-GB" spc="-81" smtClean="0"/>
              <a:pPr marL="41275">
                <a:spcBef>
                  <a:spcPts val="135"/>
                </a:spcBef>
              </a:pPr>
              <a:t>‹#›</a:t>
            </a:fld>
            <a:endParaRPr lang="en-GB" spc="-8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95295">
        <a:defRPr>
          <a:latin typeface="+mn-lt"/>
          <a:ea typeface="+mn-ea"/>
          <a:cs typeface="+mn-cs"/>
        </a:defRPr>
      </a:lvl2pPr>
      <a:lvl3pPr marL="990589">
        <a:defRPr>
          <a:latin typeface="+mn-lt"/>
          <a:ea typeface="+mn-ea"/>
          <a:cs typeface="+mn-cs"/>
        </a:defRPr>
      </a:lvl3pPr>
      <a:lvl4pPr marL="1485884">
        <a:defRPr>
          <a:latin typeface="+mn-lt"/>
          <a:ea typeface="+mn-ea"/>
          <a:cs typeface="+mn-cs"/>
        </a:defRPr>
      </a:lvl4pPr>
      <a:lvl5pPr marL="1981178">
        <a:defRPr>
          <a:latin typeface="+mn-lt"/>
          <a:ea typeface="+mn-ea"/>
          <a:cs typeface="+mn-cs"/>
        </a:defRPr>
      </a:lvl5pPr>
      <a:lvl6pPr marL="2476474">
        <a:defRPr>
          <a:latin typeface="+mn-lt"/>
          <a:ea typeface="+mn-ea"/>
          <a:cs typeface="+mn-cs"/>
        </a:defRPr>
      </a:lvl6pPr>
      <a:lvl7pPr marL="2971767">
        <a:defRPr>
          <a:latin typeface="+mn-lt"/>
          <a:ea typeface="+mn-ea"/>
          <a:cs typeface="+mn-cs"/>
        </a:defRPr>
      </a:lvl7pPr>
      <a:lvl8pPr marL="3467062">
        <a:defRPr>
          <a:latin typeface="+mn-lt"/>
          <a:ea typeface="+mn-ea"/>
          <a:cs typeface="+mn-cs"/>
        </a:defRPr>
      </a:lvl8pPr>
      <a:lvl9pPr marL="396235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95295">
        <a:defRPr>
          <a:latin typeface="+mn-lt"/>
          <a:ea typeface="+mn-ea"/>
          <a:cs typeface="+mn-cs"/>
        </a:defRPr>
      </a:lvl2pPr>
      <a:lvl3pPr marL="990589">
        <a:defRPr>
          <a:latin typeface="+mn-lt"/>
          <a:ea typeface="+mn-ea"/>
          <a:cs typeface="+mn-cs"/>
        </a:defRPr>
      </a:lvl3pPr>
      <a:lvl4pPr marL="1485884">
        <a:defRPr>
          <a:latin typeface="+mn-lt"/>
          <a:ea typeface="+mn-ea"/>
          <a:cs typeface="+mn-cs"/>
        </a:defRPr>
      </a:lvl4pPr>
      <a:lvl5pPr marL="1981178">
        <a:defRPr>
          <a:latin typeface="+mn-lt"/>
          <a:ea typeface="+mn-ea"/>
          <a:cs typeface="+mn-cs"/>
        </a:defRPr>
      </a:lvl5pPr>
      <a:lvl6pPr marL="2476474">
        <a:defRPr>
          <a:latin typeface="+mn-lt"/>
          <a:ea typeface="+mn-ea"/>
          <a:cs typeface="+mn-cs"/>
        </a:defRPr>
      </a:lvl6pPr>
      <a:lvl7pPr marL="2971767">
        <a:defRPr>
          <a:latin typeface="+mn-lt"/>
          <a:ea typeface="+mn-ea"/>
          <a:cs typeface="+mn-cs"/>
        </a:defRPr>
      </a:lvl7pPr>
      <a:lvl8pPr marL="3467062">
        <a:defRPr>
          <a:latin typeface="+mn-lt"/>
          <a:ea typeface="+mn-ea"/>
          <a:cs typeface="+mn-cs"/>
        </a:defRPr>
      </a:lvl8pPr>
      <a:lvl9pPr marL="396235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62846" y="321224"/>
            <a:ext cx="1949179" cy="158826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574" y="228493"/>
            <a:ext cx="3100440" cy="291051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13758">
              <a:spcBef>
                <a:spcPts val="123"/>
              </a:spcBef>
            </a:pPr>
            <a:r>
              <a:rPr u="sng" spc="-27" dirty="0">
                <a:uFill>
                  <a:solidFill>
                    <a:srgbClr val="000000"/>
                  </a:solidFill>
                </a:uFill>
              </a:rPr>
              <a:t>Year</a:t>
            </a:r>
            <a:r>
              <a:rPr u="sng" spc="-21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GB" u="sng" spc="5" dirty="0" smtClean="0">
                <a:uFill>
                  <a:solidFill>
                    <a:srgbClr val="000000"/>
                  </a:solidFill>
                </a:uFill>
              </a:rPr>
              <a:t>7 – Global fashion industry</a:t>
            </a:r>
            <a:endParaRPr u="sng" spc="-11" dirty="0">
              <a:uFill>
                <a:solidFill>
                  <a:srgbClr val="000000"/>
                </a:solidFill>
              </a:u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52861" y="207306"/>
            <a:ext cx="4953000" cy="439579"/>
          </a:xfrm>
          <a:custGeom>
            <a:avLst/>
            <a:gdLst/>
            <a:ahLst/>
            <a:cxnLst/>
            <a:rect l="l" t="t" r="r" b="b"/>
            <a:pathLst>
              <a:path w="4572000" h="405765">
                <a:moveTo>
                  <a:pt x="4572000" y="0"/>
                </a:moveTo>
                <a:lnTo>
                  <a:pt x="0" y="0"/>
                </a:lnTo>
                <a:lnTo>
                  <a:pt x="0" y="405384"/>
                </a:lnTo>
                <a:lnTo>
                  <a:pt x="4572000" y="405384"/>
                </a:lnTo>
                <a:lnTo>
                  <a:pt x="4572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 sz="1950"/>
          </a:p>
        </p:txBody>
      </p:sp>
      <p:sp>
        <p:nvSpPr>
          <p:cNvPr id="6" name="object 6"/>
          <p:cNvSpPr/>
          <p:nvPr/>
        </p:nvSpPr>
        <p:spPr>
          <a:xfrm>
            <a:off x="-139" y="577129"/>
            <a:ext cx="3249718" cy="1114425"/>
          </a:xfrm>
          <a:custGeom>
            <a:avLst/>
            <a:gdLst/>
            <a:ahLst/>
            <a:cxnLst/>
            <a:rect l="l" t="t" r="r" b="b"/>
            <a:pathLst>
              <a:path w="2999740" h="1028700">
                <a:moveTo>
                  <a:pt x="2999232" y="0"/>
                </a:moveTo>
                <a:lnTo>
                  <a:pt x="0" y="0"/>
                </a:lnTo>
                <a:lnTo>
                  <a:pt x="0" y="1028700"/>
                </a:lnTo>
                <a:lnTo>
                  <a:pt x="2999232" y="1028700"/>
                </a:lnTo>
                <a:lnTo>
                  <a:pt x="2999232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 sz="1950"/>
          </a:p>
        </p:txBody>
      </p:sp>
      <p:sp>
        <p:nvSpPr>
          <p:cNvPr id="7" name="object 7"/>
          <p:cNvSpPr txBox="1"/>
          <p:nvPr/>
        </p:nvSpPr>
        <p:spPr>
          <a:xfrm>
            <a:off x="85162" y="609600"/>
            <a:ext cx="3070860" cy="102322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758">
              <a:spcBef>
                <a:spcPts val="130"/>
              </a:spcBef>
            </a:pPr>
            <a:r>
              <a:rPr sz="1083" b="1" u="sng" spc="-16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Globalisation</a:t>
            </a:r>
            <a:endParaRPr sz="1083">
              <a:latin typeface="Tahoma"/>
              <a:cs typeface="Tahoma"/>
            </a:endParaRPr>
          </a:p>
          <a:p>
            <a:pPr marL="13758">
              <a:spcBef>
                <a:spcPts val="11"/>
              </a:spcBef>
            </a:pPr>
            <a:r>
              <a:rPr sz="1083" spc="-195" dirty="0">
                <a:latin typeface="Verdana"/>
                <a:cs typeface="Verdana"/>
              </a:rPr>
              <a:t>T</a:t>
            </a:r>
            <a:r>
              <a:rPr sz="1083" spc="27" dirty="0">
                <a:latin typeface="Verdana"/>
                <a:cs typeface="Verdana"/>
              </a:rPr>
              <a:t>he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w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141" dirty="0">
                <a:latin typeface="Verdana"/>
                <a:cs typeface="Verdana"/>
              </a:rPr>
              <a:t>r</a:t>
            </a:r>
            <a:r>
              <a:rPr sz="1083" spc="-70" dirty="0">
                <a:latin typeface="Verdana"/>
                <a:cs typeface="Verdana"/>
              </a:rPr>
              <a:t>l</a:t>
            </a:r>
            <a:r>
              <a:rPr sz="1083" spc="81" dirty="0">
                <a:latin typeface="Verdana"/>
                <a:cs typeface="Verdana"/>
              </a:rPr>
              <a:t>d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-81" dirty="0">
                <a:latin typeface="Verdana"/>
                <a:cs typeface="Verdana"/>
              </a:rPr>
              <a:t>i</a:t>
            </a:r>
            <a:r>
              <a:rPr sz="1083" spc="-141" dirty="0">
                <a:latin typeface="Verdana"/>
                <a:cs typeface="Verdana"/>
              </a:rPr>
              <a:t>s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now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a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-21" dirty="0">
                <a:latin typeface="Verdana"/>
                <a:cs typeface="Verdana"/>
              </a:rPr>
              <a:t>v</a:t>
            </a:r>
            <a:r>
              <a:rPr sz="1083" spc="-38" dirty="0">
                <a:latin typeface="Verdana"/>
                <a:cs typeface="Verdana"/>
              </a:rPr>
              <a:t>ery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-60" dirty="0">
                <a:latin typeface="Verdana"/>
                <a:cs typeface="Verdana"/>
              </a:rPr>
              <a:t>s</a:t>
            </a:r>
            <a:r>
              <a:rPr sz="1083" spc="-76" dirty="0">
                <a:latin typeface="Verdana"/>
                <a:cs typeface="Verdana"/>
              </a:rPr>
              <a:t>m</a:t>
            </a:r>
            <a:r>
              <a:rPr sz="1083" spc="87" dirty="0">
                <a:latin typeface="Verdana"/>
                <a:cs typeface="Verdana"/>
              </a:rPr>
              <a:t>a</a:t>
            </a:r>
            <a:r>
              <a:rPr sz="1083" spc="-81" dirty="0">
                <a:latin typeface="Verdana"/>
                <a:cs typeface="Verdana"/>
              </a:rPr>
              <a:t>ll</a:t>
            </a:r>
            <a:r>
              <a:rPr sz="1083" spc="-97" dirty="0">
                <a:latin typeface="Verdana"/>
                <a:cs typeface="Verdana"/>
              </a:rPr>
              <a:t>,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b="1" spc="-70" dirty="0">
                <a:latin typeface="Tahoma"/>
                <a:cs typeface="Tahoma"/>
              </a:rPr>
              <a:t>i</a:t>
            </a:r>
            <a:r>
              <a:rPr sz="1083" b="1" spc="-97" dirty="0">
                <a:latin typeface="Tahoma"/>
                <a:cs typeface="Tahoma"/>
              </a:rPr>
              <a:t>n</a:t>
            </a:r>
            <a:r>
              <a:rPr sz="1083" b="1" spc="-70" dirty="0">
                <a:latin typeface="Tahoma"/>
                <a:cs typeface="Tahoma"/>
              </a:rPr>
              <a:t>t</a:t>
            </a:r>
            <a:r>
              <a:rPr sz="1083" b="1" spc="49" dirty="0">
                <a:latin typeface="Tahoma"/>
                <a:cs typeface="Tahoma"/>
              </a:rPr>
              <a:t>e</a:t>
            </a:r>
            <a:r>
              <a:rPr sz="1083" b="1" spc="5" dirty="0">
                <a:latin typeface="Tahoma"/>
                <a:cs typeface="Tahoma"/>
              </a:rPr>
              <a:t>r</a:t>
            </a:r>
            <a:r>
              <a:rPr sz="1083" b="1" dirty="0">
                <a:latin typeface="Tahoma"/>
                <a:cs typeface="Tahoma"/>
              </a:rPr>
              <a:t>c</a:t>
            </a:r>
            <a:r>
              <a:rPr sz="1083" b="1" spc="27" dirty="0">
                <a:latin typeface="Tahoma"/>
                <a:cs typeface="Tahoma"/>
              </a:rPr>
              <a:t>o</a:t>
            </a:r>
            <a:r>
              <a:rPr sz="1083" b="1" spc="-5" dirty="0">
                <a:latin typeface="Tahoma"/>
                <a:cs typeface="Tahoma"/>
              </a:rPr>
              <a:t>nn</a:t>
            </a:r>
            <a:r>
              <a:rPr sz="1083" b="1" spc="-11" dirty="0">
                <a:latin typeface="Tahoma"/>
                <a:cs typeface="Tahoma"/>
              </a:rPr>
              <a:t>e</a:t>
            </a:r>
            <a:r>
              <a:rPr sz="1083" b="1" spc="123" dirty="0">
                <a:latin typeface="Tahoma"/>
                <a:cs typeface="Tahoma"/>
              </a:rPr>
              <a:t>c</a:t>
            </a:r>
            <a:r>
              <a:rPr sz="1083" b="1" spc="-130" dirty="0">
                <a:latin typeface="Tahoma"/>
                <a:cs typeface="Tahoma"/>
              </a:rPr>
              <a:t>t</a:t>
            </a:r>
            <a:r>
              <a:rPr sz="1083" b="1" spc="49" dirty="0">
                <a:latin typeface="Tahoma"/>
                <a:cs typeface="Tahoma"/>
              </a:rPr>
              <a:t>e</a:t>
            </a:r>
            <a:r>
              <a:rPr sz="1083" b="1" spc="43" dirty="0">
                <a:latin typeface="Tahoma"/>
                <a:cs typeface="Tahoma"/>
              </a:rPr>
              <a:t>d</a:t>
            </a:r>
            <a:endParaRPr sz="1083">
              <a:latin typeface="Tahoma"/>
              <a:cs typeface="Tahoma"/>
            </a:endParaRPr>
          </a:p>
          <a:p>
            <a:pPr marL="13758" marR="63975">
              <a:lnSpc>
                <a:spcPct val="101299"/>
              </a:lnSpc>
              <a:spcBef>
                <a:spcPts val="11"/>
              </a:spcBef>
            </a:pPr>
            <a:r>
              <a:rPr sz="1083" spc="-5" dirty="0">
                <a:latin typeface="Verdana"/>
                <a:cs typeface="Verdana"/>
              </a:rPr>
              <a:t>p</a:t>
            </a:r>
            <a:r>
              <a:rPr sz="1083" spc="21" dirty="0">
                <a:latin typeface="Verdana"/>
                <a:cs typeface="Verdana"/>
              </a:rPr>
              <a:t>l</a:t>
            </a:r>
            <a:r>
              <a:rPr sz="1083" spc="87" dirty="0">
                <a:latin typeface="Verdana"/>
                <a:cs typeface="Verdana"/>
              </a:rPr>
              <a:t>a</a:t>
            </a:r>
            <a:r>
              <a:rPr sz="1083" spc="43" dirty="0">
                <a:latin typeface="Verdana"/>
                <a:cs typeface="Verdana"/>
              </a:rPr>
              <a:t>ce,</a:t>
            </a:r>
            <a:r>
              <a:rPr sz="1083" spc="-135" dirty="0">
                <a:latin typeface="Verdana"/>
                <a:cs typeface="Verdana"/>
              </a:rPr>
              <a:t> </a:t>
            </a:r>
            <a:r>
              <a:rPr sz="1083" spc="-27" dirty="0">
                <a:latin typeface="Verdana"/>
                <a:cs typeface="Verdana"/>
              </a:rPr>
              <a:t>a</a:t>
            </a:r>
            <a:r>
              <a:rPr sz="1083" spc="-16" dirty="0">
                <a:latin typeface="Verdana"/>
                <a:cs typeface="Verdana"/>
              </a:rPr>
              <a:t>s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a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-130" dirty="0">
                <a:latin typeface="Verdana"/>
                <a:cs typeface="Verdana"/>
              </a:rPr>
              <a:t>r</a:t>
            </a:r>
            <a:r>
              <a:rPr sz="1083" spc="-49" dirty="0">
                <a:latin typeface="Verdana"/>
                <a:cs typeface="Verdana"/>
              </a:rPr>
              <a:t>esu</a:t>
            </a:r>
            <a:r>
              <a:rPr sz="1083" spc="-11" dirty="0">
                <a:latin typeface="Verdana"/>
                <a:cs typeface="Verdana"/>
              </a:rPr>
              <a:t>l</a:t>
            </a:r>
            <a:r>
              <a:rPr sz="1083" spc="-54" dirty="0">
                <a:latin typeface="Verdana"/>
                <a:cs typeface="Verdana"/>
              </a:rPr>
              <a:t>t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38" dirty="0">
                <a:latin typeface="Verdana"/>
                <a:cs typeface="Verdana"/>
              </a:rPr>
              <a:t>f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g</a:t>
            </a:r>
            <a:r>
              <a:rPr sz="1083" spc="16" dirty="0">
                <a:latin typeface="Verdana"/>
                <a:cs typeface="Verdana"/>
              </a:rPr>
              <a:t>l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60" dirty="0">
                <a:latin typeface="Verdana"/>
                <a:cs typeface="Verdana"/>
              </a:rPr>
              <a:t>b</a:t>
            </a:r>
            <a:r>
              <a:rPr sz="1083" spc="87" dirty="0">
                <a:latin typeface="Verdana"/>
                <a:cs typeface="Verdana"/>
              </a:rPr>
              <a:t>a</a:t>
            </a:r>
            <a:r>
              <a:rPr sz="1083" spc="-49" dirty="0">
                <a:latin typeface="Verdana"/>
                <a:cs typeface="Verdana"/>
              </a:rPr>
              <a:t>lis</a:t>
            </a:r>
            <a:r>
              <a:rPr sz="1083" spc="-87" dirty="0">
                <a:latin typeface="Verdana"/>
                <a:cs typeface="Verdana"/>
              </a:rPr>
              <a:t>a</a:t>
            </a:r>
            <a:r>
              <a:rPr sz="1083" spc="-21" dirty="0">
                <a:latin typeface="Verdana"/>
                <a:cs typeface="Verdana"/>
              </a:rPr>
              <a:t>ti</a:t>
            </a:r>
            <a:r>
              <a:rPr sz="1083" spc="-27" dirty="0">
                <a:latin typeface="Verdana"/>
                <a:cs typeface="Verdana"/>
              </a:rPr>
              <a:t>o</a:t>
            </a:r>
            <a:r>
              <a:rPr sz="1083" spc="-54" dirty="0">
                <a:latin typeface="Verdana"/>
                <a:cs typeface="Verdana"/>
              </a:rPr>
              <a:t>n.</a:t>
            </a:r>
            <a:r>
              <a:rPr sz="1083" spc="-141" dirty="0">
                <a:latin typeface="Verdana"/>
                <a:cs typeface="Verdana"/>
              </a:rPr>
              <a:t> </a:t>
            </a:r>
            <a:r>
              <a:rPr sz="1083" spc="-195" dirty="0">
                <a:latin typeface="Verdana"/>
                <a:cs typeface="Verdana"/>
              </a:rPr>
              <a:t>T</a:t>
            </a:r>
            <a:r>
              <a:rPr sz="1083" spc="-76" dirty="0">
                <a:latin typeface="Verdana"/>
                <a:cs typeface="Verdana"/>
              </a:rPr>
              <a:t>his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38" dirty="0">
                <a:latin typeface="Verdana"/>
                <a:cs typeface="Verdana"/>
              </a:rPr>
              <a:t>ter</a:t>
            </a:r>
            <a:r>
              <a:rPr sz="1083" spc="-21" dirty="0">
                <a:latin typeface="Verdana"/>
                <a:cs typeface="Verdana"/>
              </a:rPr>
              <a:t>m</a:t>
            </a:r>
            <a:r>
              <a:rPr sz="1083" spc="-108" dirty="0">
                <a:latin typeface="Verdana"/>
                <a:cs typeface="Verdana"/>
              </a:rPr>
              <a:t> is  </a:t>
            </a:r>
            <a:r>
              <a:rPr sz="1083" spc="-16" dirty="0">
                <a:latin typeface="Verdana"/>
                <a:cs typeface="Verdana"/>
              </a:rPr>
              <a:t>u</a:t>
            </a:r>
            <a:r>
              <a:rPr sz="1083" dirty="0">
                <a:latin typeface="Verdana"/>
                <a:cs typeface="Verdana"/>
              </a:rPr>
              <a:t>se</a:t>
            </a:r>
            <a:r>
              <a:rPr sz="1083" spc="5" dirty="0">
                <a:latin typeface="Verdana"/>
                <a:cs typeface="Verdana"/>
              </a:rPr>
              <a:t>d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i</a:t>
            </a:r>
            <a:r>
              <a:rPr sz="1083" spc="-65" dirty="0">
                <a:latin typeface="Verdana"/>
                <a:cs typeface="Verdana"/>
              </a:rPr>
              <a:t>n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h</a:t>
            </a:r>
            <a:r>
              <a:rPr sz="1083" spc="-11" dirty="0">
                <a:latin typeface="Verdana"/>
                <a:cs typeface="Verdana"/>
              </a:rPr>
              <a:t>u</a:t>
            </a:r>
            <a:r>
              <a:rPr sz="1083" spc="5" dirty="0">
                <a:latin typeface="Verdana"/>
                <a:cs typeface="Verdana"/>
              </a:rPr>
              <a:t>m</a:t>
            </a:r>
            <a:r>
              <a:rPr sz="1083" spc="87" dirty="0">
                <a:latin typeface="Verdana"/>
                <a:cs typeface="Verdana"/>
              </a:rPr>
              <a:t>a</a:t>
            </a:r>
            <a:r>
              <a:rPr sz="1083" spc="-16" dirty="0">
                <a:latin typeface="Verdana"/>
                <a:cs typeface="Verdana"/>
              </a:rPr>
              <a:t>n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70" dirty="0">
                <a:latin typeface="Verdana"/>
                <a:cs typeface="Verdana"/>
              </a:rPr>
              <a:t>g</a:t>
            </a:r>
            <a:r>
              <a:rPr sz="1083" spc="60" dirty="0">
                <a:latin typeface="Verdana"/>
                <a:cs typeface="Verdana"/>
              </a:rPr>
              <a:t>e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21" dirty="0">
                <a:latin typeface="Verdana"/>
                <a:cs typeface="Verdana"/>
              </a:rPr>
              <a:t>graph</a:t>
            </a:r>
            <a:r>
              <a:rPr sz="1083" spc="-49" dirty="0">
                <a:latin typeface="Verdana"/>
                <a:cs typeface="Verdana"/>
              </a:rPr>
              <a:t>y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49" dirty="0">
                <a:latin typeface="Verdana"/>
                <a:cs typeface="Verdana"/>
              </a:rPr>
              <a:t>an</a:t>
            </a:r>
            <a:r>
              <a:rPr sz="1083" spc="54" dirty="0">
                <a:latin typeface="Verdana"/>
                <a:cs typeface="Verdana"/>
              </a:rPr>
              <a:t>d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-130" dirty="0">
                <a:latin typeface="Verdana"/>
                <a:cs typeface="Verdana"/>
              </a:rPr>
              <a:t>r</a:t>
            </a:r>
            <a:r>
              <a:rPr sz="1083" spc="-32" dirty="0">
                <a:latin typeface="Verdana"/>
                <a:cs typeface="Verdana"/>
              </a:rPr>
              <a:t>efers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to  </a:t>
            </a:r>
            <a:r>
              <a:rPr sz="1083" dirty="0">
                <a:latin typeface="Verdana"/>
                <a:cs typeface="Verdana"/>
              </a:rPr>
              <a:t>ph</a:t>
            </a:r>
            <a:r>
              <a:rPr sz="1083" spc="-16" dirty="0">
                <a:latin typeface="Verdana"/>
                <a:cs typeface="Verdana"/>
              </a:rPr>
              <a:t>ysica</a:t>
            </a:r>
            <a:r>
              <a:rPr sz="1083" spc="-5" dirty="0">
                <a:latin typeface="Verdana"/>
                <a:cs typeface="Verdana"/>
              </a:rPr>
              <a:t>l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49" dirty="0">
                <a:latin typeface="Verdana"/>
                <a:cs typeface="Verdana"/>
              </a:rPr>
              <a:t>an</a:t>
            </a:r>
            <a:r>
              <a:rPr sz="1083" spc="54" dirty="0">
                <a:latin typeface="Verdana"/>
                <a:cs typeface="Verdana"/>
              </a:rPr>
              <a:t>d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h</a:t>
            </a:r>
            <a:r>
              <a:rPr sz="1083" spc="-11" dirty="0">
                <a:latin typeface="Verdana"/>
                <a:cs typeface="Verdana"/>
              </a:rPr>
              <a:t>um</a:t>
            </a:r>
            <a:r>
              <a:rPr sz="1083" spc="87" dirty="0">
                <a:latin typeface="Verdana"/>
                <a:cs typeface="Verdana"/>
              </a:rPr>
              <a:t>a</a:t>
            </a:r>
            <a:r>
              <a:rPr sz="1083" spc="-16" dirty="0">
                <a:latin typeface="Verdana"/>
                <a:cs typeface="Verdana"/>
              </a:rPr>
              <a:t>n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38" dirty="0">
                <a:latin typeface="Verdana"/>
                <a:cs typeface="Verdana"/>
              </a:rPr>
              <a:t>p</a:t>
            </a:r>
            <a:r>
              <a:rPr sz="1083" spc="-21" dirty="0">
                <a:latin typeface="Verdana"/>
                <a:cs typeface="Verdana"/>
              </a:rPr>
              <a:t>r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dirty="0">
                <a:latin typeface="Verdana"/>
                <a:cs typeface="Verdana"/>
              </a:rPr>
              <a:t>cess</a:t>
            </a:r>
            <a:r>
              <a:rPr sz="1083" spc="-5" dirty="0">
                <a:latin typeface="Verdana"/>
                <a:cs typeface="Verdana"/>
              </a:rPr>
              <a:t>e</a:t>
            </a:r>
            <a:r>
              <a:rPr sz="1083" spc="-135" dirty="0">
                <a:latin typeface="Verdana"/>
                <a:cs typeface="Verdana"/>
              </a:rPr>
              <a:t>s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th</a:t>
            </a:r>
            <a:r>
              <a:rPr sz="1083" spc="21" dirty="0">
                <a:latin typeface="Verdana"/>
                <a:cs typeface="Verdana"/>
              </a:rPr>
              <a:t>a</a:t>
            </a:r>
            <a:r>
              <a:rPr sz="1083" spc="16" dirty="0">
                <a:latin typeface="Verdana"/>
                <a:cs typeface="Verdana"/>
              </a:rPr>
              <a:t>t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extend  </a:t>
            </a:r>
            <a:r>
              <a:rPr sz="1083" spc="38" dirty="0">
                <a:latin typeface="Verdana"/>
                <a:cs typeface="Verdana"/>
              </a:rPr>
              <a:t>ac</a:t>
            </a:r>
            <a:r>
              <a:rPr sz="1083" spc="32" dirty="0">
                <a:latin typeface="Verdana"/>
                <a:cs typeface="Verdana"/>
              </a:rPr>
              <a:t>r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141" dirty="0">
                <a:latin typeface="Verdana"/>
                <a:cs typeface="Verdana"/>
              </a:rPr>
              <a:t>s</a:t>
            </a:r>
            <a:r>
              <a:rPr sz="1083" spc="-135" dirty="0">
                <a:latin typeface="Verdana"/>
                <a:cs typeface="Verdana"/>
              </a:rPr>
              <a:t>s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th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76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w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141" dirty="0">
                <a:latin typeface="Verdana"/>
                <a:cs typeface="Verdana"/>
              </a:rPr>
              <a:t>r</a:t>
            </a:r>
            <a:r>
              <a:rPr sz="1083" spc="-70" dirty="0">
                <a:latin typeface="Verdana"/>
                <a:cs typeface="Verdana"/>
              </a:rPr>
              <a:t>l</a:t>
            </a:r>
            <a:r>
              <a:rPr sz="1083" spc="-11" dirty="0">
                <a:latin typeface="Verdana"/>
                <a:cs typeface="Verdana"/>
              </a:rPr>
              <a:t>d.</a:t>
            </a:r>
            <a:endParaRPr sz="1083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162" y="1738195"/>
            <a:ext cx="3784230" cy="2198155"/>
          </a:xfrm>
          <a:prstGeom prst="rect">
            <a:avLst/>
          </a:prstGeom>
        </p:spPr>
        <p:txBody>
          <a:bodyPr vert="horz" wrap="square" lIns="0" tIns="13070" rIns="0" bIns="0" rtlCol="0">
            <a:spAutoFit/>
          </a:bodyPr>
          <a:lstStyle/>
          <a:p>
            <a:pPr marL="13758" marR="802102">
              <a:lnSpc>
                <a:spcPct val="102000"/>
              </a:lnSpc>
              <a:spcBef>
                <a:spcPts val="103"/>
              </a:spcBef>
            </a:pPr>
            <a:r>
              <a:rPr sz="1083" b="1" spc="114" dirty="0">
                <a:latin typeface="Tahoma"/>
                <a:cs typeface="Tahoma"/>
              </a:rPr>
              <a:t>G</a:t>
            </a:r>
            <a:r>
              <a:rPr sz="1083" b="1" spc="-70" dirty="0">
                <a:latin typeface="Tahoma"/>
                <a:cs typeface="Tahoma"/>
              </a:rPr>
              <a:t>l</a:t>
            </a:r>
            <a:r>
              <a:rPr sz="1083" b="1" spc="27" dirty="0">
                <a:latin typeface="Tahoma"/>
                <a:cs typeface="Tahoma"/>
              </a:rPr>
              <a:t>o</a:t>
            </a:r>
            <a:r>
              <a:rPr sz="1083" b="1" spc="16" dirty="0">
                <a:latin typeface="Tahoma"/>
                <a:cs typeface="Tahoma"/>
              </a:rPr>
              <a:t>ba</a:t>
            </a:r>
            <a:r>
              <a:rPr sz="1083" b="1" dirty="0">
                <a:latin typeface="Tahoma"/>
                <a:cs typeface="Tahoma"/>
              </a:rPr>
              <a:t>l</a:t>
            </a:r>
            <a:r>
              <a:rPr sz="1083" b="1" spc="-70" dirty="0">
                <a:latin typeface="Tahoma"/>
                <a:cs typeface="Tahoma"/>
              </a:rPr>
              <a:t>i</a:t>
            </a:r>
            <a:r>
              <a:rPr sz="1083" b="1" spc="-81" dirty="0">
                <a:latin typeface="Tahoma"/>
                <a:cs typeface="Tahoma"/>
              </a:rPr>
              <a:t>s</a:t>
            </a:r>
            <a:r>
              <a:rPr sz="1083" b="1" spc="-32" dirty="0">
                <a:latin typeface="Tahoma"/>
                <a:cs typeface="Tahoma"/>
              </a:rPr>
              <a:t>a</a:t>
            </a:r>
            <a:r>
              <a:rPr sz="1083" b="1" spc="-27" dirty="0">
                <a:latin typeface="Tahoma"/>
                <a:cs typeface="Tahoma"/>
              </a:rPr>
              <a:t>t</a:t>
            </a:r>
            <a:r>
              <a:rPr sz="1083" b="1" spc="-70" dirty="0">
                <a:latin typeface="Tahoma"/>
                <a:cs typeface="Tahoma"/>
              </a:rPr>
              <a:t>i</a:t>
            </a:r>
            <a:r>
              <a:rPr sz="1083" b="1" spc="27" dirty="0">
                <a:latin typeface="Tahoma"/>
                <a:cs typeface="Tahoma"/>
              </a:rPr>
              <a:t>o</a:t>
            </a:r>
            <a:r>
              <a:rPr sz="1083" b="1" spc="-32" dirty="0">
                <a:latin typeface="Tahoma"/>
                <a:cs typeface="Tahoma"/>
              </a:rPr>
              <a:t>n</a:t>
            </a:r>
            <a:r>
              <a:rPr sz="1083" b="1" dirty="0">
                <a:latin typeface="Tahoma"/>
                <a:cs typeface="Tahoma"/>
              </a:rPr>
              <a:t> </a:t>
            </a:r>
            <a:r>
              <a:rPr sz="1083" spc="-81" dirty="0">
                <a:latin typeface="Verdana"/>
                <a:cs typeface="Verdana"/>
              </a:rPr>
              <a:t>i</a:t>
            </a:r>
            <a:r>
              <a:rPr sz="1083" spc="-141" dirty="0">
                <a:latin typeface="Verdana"/>
                <a:cs typeface="Verdana"/>
              </a:rPr>
              <a:t>s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no</a:t>
            </a:r>
            <a:r>
              <a:rPr sz="1083" spc="-54" dirty="0">
                <a:latin typeface="Verdana"/>
                <a:cs typeface="Verdana"/>
              </a:rPr>
              <a:t>t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a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new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-38" dirty="0">
                <a:latin typeface="Verdana"/>
                <a:cs typeface="Verdana"/>
              </a:rPr>
              <a:t>ter</a:t>
            </a:r>
            <a:r>
              <a:rPr sz="1083" spc="5" dirty="0">
                <a:latin typeface="Verdana"/>
                <a:cs typeface="Verdana"/>
              </a:rPr>
              <a:t>m</a:t>
            </a:r>
            <a:r>
              <a:rPr sz="1083" spc="-91" dirty="0">
                <a:latin typeface="Verdana"/>
                <a:cs typeface="Verdana"/>
              </a:rPr>
              <a:t>.</a:t>
            </a:r>
            <a:r>
              <a:rPr sz="1083" spc="-141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P</a:t>
            </a:r>
            <a:r>
              <a:rPr sz="1083" spc="38" dirty="0">
                <a:latin typeface="Verdana"/>
                <a:cs typeface="Verdana"/>
              </a:rPr>
              <a:t>eopl</a:t>
            </a:r>
            <a:r>
              <a:rPr sz="1083" spc="49" dirty="0">
                <a:latin typeface="Verdana"/>
                <a:cs typeface="Verdana"/>
              </a:rPr>
              <a:t>e  </a:t>
            </a:r>
            <a:r>
              <a:rPr sz="1083" spc="32" dirty="0">
                <a:latin typeface="Verdana"/>
                <a:cs typeface="Verdana"/>
              </a:rPr>
              <a:t>have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travelled,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traded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54" dirty="0">
                <a:latin typeface="Verdana"/>
                <a:cs typeface="Verdana"/>
              </a:rPr>
              <a:t>and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11" dirty="0">
                <a:latin typeface="Verdana"/>
                <a:cs typeface="Verdana"/>
              </a:rPr>
              <a:t>shared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dirty="0">
                <a:latin typeface="Verdana"/>
                <a:cs typeface="Verdana"/>
              </a:rPr>
              <a:t>ideas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-38" dirty="0">
                <a:latin typeface="Verdana"/>
                <a:cs typeface="Verdana"/>
              </a:rPr>
              <a:t>for</a:t>
            </a:r>
            <a:endParaRPr sz="1083" dirty="0">
              <a:latin typeface="Verdana"/>
              <a:cs typeface="Verdana"/>
            </a:endParaRPr>
          </a:p>
          <a:p>
            <a:pPr marL="13758">
              <a:spcBef>
                <a:spcPts val="11"/>
              </a:spcBef>
            </a:pPr>
            <a:r>
              <a:rPr sz="1083" spc="-16" dirty="0">
                <a:latin typeface="Verdana"/>
                <a:cs typeface="Verdana"/>
              </a:rPr>
              <a:t>thousands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of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-38" dirty="0">
                <a:latin typeface="Verdana"/>
                <a:cs typeface="Verdana"/>
              </a:rPr>
              <a:t>years</a:t>
            </a:r>
            <a:r>
              <a:rPr sz="1083" spc="-70" dirty="0">
                <a:latin typeface="Verdana"/>
                <a:cs typeface="Verdana"/>
              </a:rPr>
              <a:t> </a:t>
            </a:r>
            <a:r>
              <a:rPr sz="1083" spc="54" dirty="0">
                <a:latin typeface="Verdana"/>
                <a:cs typeface="Verdana"/>
              </a:rPr>
              <a:t>and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-11" dirty="0">
                <a:latin typeface="Verdana"/>
                <a:cs typeface="Verdana"/>
              </a:rPr>
              <a:t>there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are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many</a:t>
            </a:r>
            <a:r>
              <a:rPr sz="1083" spc="-130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global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linkages,</a:t>
            </a:r>
            <a:endParaRPr sz="1083" dirty="0">
              <a:latin typeface="Verdana"/>
              <a:cs typeface="Verdana"/>
            </a:endParaRPr>
          </a:p>
          <a:p>
            <a:pPr marL="13758" marR="76359">
              <a:lnSpc>
                <a:spcPct val="101000"/>
              </a:lnSpc>
              <a:spcBef>
                <a:spcPts val="16"/>
              </a:spcBef>
            </a:pPr>
            <a:r>
              <a:rPr sz="1083" spc="-5" dirty="0">
                <a:latin typeface="Verdana"/>
                <a:cs typeface="Verdana"/>
              </a:rPr>
              <a:t>ie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43" dirty="0">
                <a:latin typeface="Verdana"/>
                <a:cs typeface="Verdana"/>
              </a:rPr>
              <a:t>people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-49" dirty="0">
                <a:latin typeface="Verdana"/>
                <a:cs typeface="Verdana"/>
              </a:rPr>
              <a:t>in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38" dirty="0">
                <a:latin typeface="Verdana"/>
                <a:cs typeface="Verdana"/>
              </a:rPr>
              <a:t>one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11" dirty="0">
                <a:latin typeface="Verdana"/>
                <a:cs typeface="Verdana"/>
              </a:rPr>
              <a:t>country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are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54" dirty="0">
                <a:latin typeface="Verdana"/>
                <a:cs typeface="Verdana"/>
              </a:rPr>
              <a:t>connected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49" dirty="0">
                <a:latin typeface="Verdana"/>
                <a:cs typeface="Verdana"/>
              </a:rPr>
              <a:t>in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many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-21" dirty="0">
                <a:latin typeface="Verdana"/>
                <a:cs typeface="Verdana"/>
              </a:rPr>
              <a:t>ways </a:t>
            </a:r>
            <a:r>
              <a:rPr sz="1083" spc="-363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w</a:t>
            </a:r>
            <a:r>
              <a:rPr sz="1083" spc="-43" dirty="0">
                <a:latin typeface="Verdana"/>
                <a:cs typeface="Verdana"/>
              </a:rPr>
              <a:t>it</a:t>
            </a:r>
            <a:r>
              <a:rPr sz="1083" spc="-70" dirty="0">
                <a:latin typeface="Verdana"/>
                <a:cs typeface="Verdana"/>
              </a:rPr>
              <a:t>h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peo</a:t>
            </a:r>
            <a:r>
              <a:rPr sz="1083" spc="54" dirty="0">
                <a:latin typeface="Verdana"/>
                <a:cs typeface="Verdana"/>
              </a:rPr>
              <a:t>p</a:t>
            </a:r>
            <a:r>
              <a:rPr sz="1083" spc="-70" dirty="0">
                <a:latin typeface="Verdana"/>
                <a:cs typeface="Verdana"/>
              </a:rPr>
              <a:t>l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i</a:t>
            </a:r>
            <a:r>
              <a:rPr sz="1083" spc="-65" dirty="0">
                <a:latin typeface="Verdana"/>
                <a:cs typeface="Verdana"/>
              </a:rPr>
              <a:t>n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32" dirty="0">
                <a:latin typeface="Verdana"/>
                <a:cs typeface="Verdana"/>
              </a:rPr>
              <a:t>ther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co</a:t>
            </a:r>
            <a:r>
              <a:rPr sz="1083" spc="-16" dirty="0">
                <a:latin typeface="Verdana"/>
                <a:cs typeface="Verdana"/>
              </a:rPr>
              <a:t>u</a:t>
            </a:r>
            <a:r>
              <a:rPr sz="1083" spc="-32" dirty="0">
                <a:latin typeface="Verdana"/>
                <a:cs typeface="Verdana"/>
              </a:rPr>
              <a:t>nt</a:t>
            </a:r>
            <a:r>
              <a:rPr sz="1083" spc="-130" dirty="0">
                <a:latin typeface="Verdana"/>
                <a:cs typeface="Verdana"/>
              </a:rPr>
              <a:t>r</a:t>
            </a:r>
            <a:r>
              <a:rPr sz="1083" spc="-65" dirty="0">
                <a:latin typeface="Verdana"/>
                <a:cs typeface="Verdana"/>
              </a:rPr>
              <a:t>ies.</a:t>
            </a:r>
            <a:endParaRPr sz="1083" dirty="0">
              <a:latin typeface="Verdana"/>
              <a:cs typeface="Verdana"/>
            </a:endParaRPr>
          </a:p>
          <a:p>
            <a:pPr marL="13758" marR="357024">
              <a:lnSpc>
                <a:spcPct val="101499"/>
              </a:lnSpc>
              <a:spcBef>
                <a:spcPts val="5"/>
              </a:spcBef>
            </a:pPr>
            <a:r>
              <a:rPr sz="1083" spc="-97" dirty="0">
                <a:latin typeface="Verdana"/>
                <a:cs typeface="Verdana"/>
              </a:rPr>
              <a:t>In </a:t>
            </a:r>
            <a:r>
              <a:rPr sz="1083" spc="11" dirty="0">
                <a:latin typeface="Verdana"/>
                <a:cs typeface="Verdana"/>
              </a:rPr>
              <a:t>recent </a:t>
            </a:r>
            <a:r>
              <a:rPr sz="1083" spc="-38" dirty="0">
                <a:latin typeface="Verdana"/>
                <a:cs typeface="Verdana"/>
              </a:rPr>
              <a:t>years </a:t>
            </a:r>
            <a:r>
              <a:rPr sz="1083" dirty="0">
                <a:latin typeface="Verdana"/>
                <a:cs typeface="Verdana"/>
              </a:rPr>
              <a:t>the </a:t>
            </a:r>
            <a:r>
              <a:rPr sz="1083" b="1" spc="11" dirty="0">
                <a:latin typeface="Tahoma"/>
                <a:cs typeface="Tahoma"/>
              </a:rPr>
              <a:t>impact </a:t>
            </a:r>
            <a:r>
              <a:rPr sz="1083" spc="11" dirty="0">
                <a:latin typeface="Verdana"/>
                <a:cs typeface="Verdana"/>
              </a:rPr>
              <a:t>of </a:t>
            </a:r>
            <a:r>
              <a:rPr sz="1083" b="1" spc="-21" dirty="0">
                <a:latin typeface="Tahoma"/>
                <a:cs typeface="Tahoma"/>
              </a:rPr>
              <a:t>globalisation </a:t>
            </a:r>
            <a:r>
              <a:rPr sz="1083" spc="-16" dirty="0">
                <a:latin typeface="Verdana"/>
                <a:cs typeface="Verdana"/>
              </a:rPr>
              <a:t>has </a:t>
            </a:r>
            <a:r>
              <a:rPr sz="1083" spc="-11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become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very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clear.</a:t>
            </a:r>
            <a:r>
              <a:rPr sz="1083" spc="-130" dirty="0">
                <a:latin typeface="Verdana"/>
                <a:cs typeface="Verdana"/>
              </a:rPr>
              <a:t> </a:t>
            </a:r>
            <a:r>
              <a:rPr sz="1083" spc="-114" dirty="0">
                <a:latin typeface="Verdana"/>
                <a:cs typeface="Verdana"/>
              </a:rPr>
              <a:t>It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76" dirty="0">
                <a:latin typeface="Verdana"/>
                <a:cs typeface="Verdana"/>
              </a:rPr>
              <a:t>can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70" dirty="0">
                <a:latin typeface="Verdana"/>
                <a:cs typeface="Verdana"/>
              </a:rPr>
              <a:t>be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-11" dirty="0">
                <a:latin typeface="Verdana"/>
                <a:cs typeface="Verdana"/>
              </a:rPr>
              <a:t>seen</a:t>
            </a:r>
            <a:r>
              <a:rPr sz="1083" spc="-70" dirty="0">
                <a:latin typeface="Verdana"/>
                <a:cs typeface="Verdana"/>
              </a:rPr>
              <a:t> </a:t>
            </a:r>
            <a:r>
              <a:rPr sz="1083" spc="-49" dirty="0">
                <a:latin typeface="Verdana"/>
                <a:cs typeface="Verdana"/>
              </a:rPr>
              <a:t>in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dirty="0">
                <a:latin typeface="Verdana"/>
                <a:cs typeface="Verdana"/>
              </a:rPr>
              <a:t>the</a:t>
            </a:r>
            <a:r>
              <a:rPr sz="1083" spc="-76" dirty="0">
                <a:latin typeface="Verdana"/>
                <a:cs typeface="Verdana"/>
              </a:rPr>
              <a:t> </a:t>
            </a:r>
            <a:r>
              <a:rPr sz="1083" spc="-11" dirty="0">
                <a:latin typeface="Verdana"/>
                <a:cs typeface="Verdana"/>
              </a:rPr>
              <a:t>following </a:t>
            </a:r>
            <a:r>
              <a:rPr sz="1083" spc="-368" dirty="0">
                <a:latin typeface="Verdana"/>
                <a:cs typeface="Verdana"/>
              </a:rPr>
              <a:t> </a:t>
            </a:r>
            <a:r>
              <a:rPr sz="1083" spc="-60" dirty="0">
                <a:latin typeface="Verdana"/>
                <a:cs typeface="Verdana"/>
              </a:rPr>
              <a:t>ways:</a:t>
            </a:r>
            <a:endParaRPr sz="1083" dirty="0">
              <a:latin typeface="Verdana"/>
              <a:cs typeface="Verdana"/>
            </a:endParaRPr>
          </a:p>
          <a:p>
            <a:pPr marL="185047" marR="25453" indent="-171976">
              <a:lnSpc>
                <a:spcPts val="1322"/>
              </a:lnSpc>
              <a:spcBef>
                <a:spcPts val="43"/>
              </a:spcBef>
              <a:buFont typeface="Arial"/>
              <a:buChar char="•"/>
              <a:tabLst>
                <a:tab pos="185735" algn="l"/>
              </a:tabLst>
            </a:pPr>
            <a:r>
              <a:rPr sz="1083" spc="16" dirty="0">
                <a:latin typeface="Verdana"/>
                <a:cs typeface="Verdana"/>
              </a:rPr>
              <a:t>communication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between</a:t>
            </a:r>
            <a:r>
              <a:rPr sz="1083" spc="-76" dirty="0">
                <a:latin typeface="Verdana"/>
                <a:cs typeface="Verdana"/>
              </a:rPr>
              <a:t> </a:t>
            </a:r>
            <a:r>
              <a:rPr sz="1083" spc="43" dirty="0">
                <a:latin typeface="Verdana"/>
                <a:cs typeface="Verdana"/>
              </a:rPr>
              <a:t>people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49" dirty="0">
                <a:latin typeface="Verdana"/>
                <a:cs typeface="Verdana"/>
              </a:rPr>
              <a:t>in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different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parts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of </a:t>
            </a:r>
            <a:r>
              <a:rPr sz="1083" spc="-368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th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w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130" dirty="0">
                <a:latin typeface="Verdana"/>
                <a:cs typeface="Verdana"/>
              </a:rPr>
              <a:t>r</a:t>
            </a:r>
            <a:r>
              <a:rPr sz="1083" spc="-70" dirty="0">
                <a:latin typeface="Verdana"/>
                <a:cs typeface="Verdana"/>
              </a:rPr>
              <a:t>l</a:t>
            </a:r>
            <a:r>
              <a:rPr sz="1083" spc="81" dirty="0">
                <a:latin typeface="Verdana"/>
                <a:cs typeface="Verdana"/>
              </a:rPr>
              <a:t>d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76" dirty="0">
                <a:latin typeface="Verdana"/>
                <a:cs typeface="Verdana"/>
              </a:rPr>
              <a:t>can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70" dirty="0">
                <a:latin typeface="Verdana"/>
                <a:cs typeface="Verdana"/>
              </a:rPr>
              <a:t>be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-81" dirty="0">
                <a:latin typeface="Verdana"/>
                <a:cs typeface="Verdana"/>
              </a:rPr>
              <a:t>ins</a:t>
            </a:r>
            <a:r>
              <a:rPr sz="1083" spc="-60" dirty="0">
                <a:latin typeface="Verdana"/>
                <a:cs typeface="Verdana"/>
              </a:rPr>
              <a:t>t</a:t>
            </a:r>
            <a:r>
              <a:rPr sz="1083" spc="5" dirty="0">
                <a:latin typeface="Verdana"/>
                <a:cs typeface="Verdana"/>
              </a:rPr>
              <a:t>ant</a:t>
            </a:r>
            <a:endParaRPr sz="1083" dirty="0">
              <a:latin typeface="Verdana"/>
              <a:cs typeface="Verdana"/>
            </a:endParaRPr>
          </a:p>
          <a:p>
            <a:pPr marL="185047" indent="-171976">
              <a:lnSpc>
                <a:spcPts val="1267"/>
              </a:lnSpc>
              <a:buFont typeface="Arial"/>
              <a:buChar char="•"/>
              <a:tabLst>
                <a:tab pos="185735" algn="l"/>
              </a:tabLst>
            </a:pPr>
            <a:r>
              <a:rPr sz="1083" spc="-27" dirty="0">
                <a:latin typeface="Verdana"/>
                <a:cs typeface="Verdana"/>
              </a:rPr>
              <a:t>i</a:t>
            </a:r>
            <a:r>
              <a:rPr sz="1083" spc="-49" dirty="0">
                <a:latin typeface="Verdana"/>
                <a:cs typeface="Verdana"/>
              </a:rPr>
              <a:t>m</a:t>
            </a:r>
            <a:r>
              <a:rPr sz="1083" spc="60" dirty="0">
                <a:latin typeface="Verdana"/>
                <a:cs typeface="Verdana"/>
              </a:rPr>
              <a:t>p</a:t>
            </a:r>
            <a:r>
              <a:rPr sz="1083" spc="-141" dirty="0">
                <a:latin typeface="Verdana"/>
                <a:cs typeface="Verdana"/>
              </a:rPr>
              <a:t>r</a:t>
            </a:r>
            <a:r>
              <a:rPr sz="1083" spc="54" dirty="0">
                <a:latin typeface="Verdana"/>
                <a:cs typeface="Verdana"/>
              </a:rPr>
              <a:t>o</a:t>
            </a:r>
            <a:r>
              <a:rPr sz="1083" spc="16" dirty="0">
                <a:latin typeface="Verdana"/>
                <a:cs typeface="Verdana"/>
              </a:rPr>
              <a:t>ve</a:t>
            </a:r>
            <a:r>
              <a:rPr sz="1083" spc="81" dirty="0">
                <a:latin typeface="Verdana"/>
                <a:cs typeface="Verdana"/>
              </a:rPr>
              <a:t>d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-91" dirty="0">
                <a:latin typeface="Verdana"/>
                <a:cs typeface="Verdana"/>
              </a:rPr>
              <a:t>tr</a:t>
            </a:r>
            <a:r>
              <a:rPr sz="1083" spc="11" dirty="0">
                <a:latin typeface="Verdana"/>
                <a:cs typeface="Verdana"/>
              </a:rPr>
              <a:t>ansp</a:t>
            </a:r>
            <a:r>
              <a:rPr sz="1083" spc="21" dirty="0">
                <a:latin typeface="Verdana"/>
                <a:cs typeface="Verdana"/>
              </a:rPr>
              <a:t>o</a:t>
            </a:r>
            <a:r>
              <a:rPr sz="1083" spc="-141" dirty="0">
                <a:latin typeface="Verdana"/>
                <a:cs typeface="Verdana"/>
              </a:rPr>
              <a:t>r</a:t>
            </a:r>
            <a:r>
              <a:rPr sz="1083" spc="-54" dirty="0">
                <a:latin typeface="Verdana"/>
                <a:cs typeface="Verdana"/>
              </a:rPr>
              <a:t>t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49" dirty="0">
                <a:latin typeface="Verdana"/>
                <a:cs typeface="Verdana"/>
              </a:rPr>
              <a:t>an</a:t>
            </a:r>
            <a:r>
              <a:rPr sz="1083" spc="54" dirty="0">
                <a:latin typeface="Verdana"/>
                <a:cs typeface="Verdana"/>
              </a:rPr>
              <a:t>d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co</a:t>
            </a:r>
            <a:r>
              <a:rPr sz="1083" spc="-11" dirty="0">
                <a:latin typeface="Verdana"/>
                <a:cs typeface="Verdana"/>
              </a:rPr>
              <a:t>m</a:t>
            </a:r>
            <a:r>
              <a:rPr sz="1083" spc="-21" dirty="0">
                <a:latin typeface="Verdana"/>
                <a:cs typeface="Verdana"/>
              </a:rPr>
              <a:t>m</a:t>
            </a:r>
            <a:r>
              <a:rPr sz="1083" spc="-27" dirty="0">
                <a:latin typeface="Verdana"/>
                <a:cs typeface="Verdana"/>
              </a:rPr>
              <a:t>u</a:t>
            </a:r>
            <a:r>
              <a:rPr sz="1083" spc="-65" dirty="0">
                <a:latin typeface="Verdana"/>
                <a:cs typeface="Verdana"/>
              </a:rPr>
              <a:t>n</a:t>
            </a:r>
            <a:r>
              <a:rPr sz="1083" spc="-43" dirty="0">
                <a:latin typeface="Verdana"/>
                <a:cs typeface="Verdana"/>
              </a:rPr>
              <a:t>i</a:t>
            </a:r>
            <a:r>
              <a:rPr sz="1083" spc="32" dirty="0">
                <a:latin typeface="Verdana"/>
                <a:cs typeface="Verdana"/>
              </a:rPr>
              <a:t>catio</a:t>
            </a:r>
            <a:r>
              <a:rPr sz="1083" spc="-16" dirty="0">
                <a:latin typeface="Verdana"/>
                <a:cs typeface="Verdana"/>
              </a:rPr>
              <a:t>n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60" dirty="0">
                <a:latin typeface="Verdana"/>
                <a:cs typeface="Verdana"/>
              </a:rPr>
              <a:t>lin</a:t>
            </a:r>
            <a:r>
              <a:rPr sz="1083" spc="-70" dirty="0">
                <a:latin typeface="Verdana"/>
                <a:cs typeface="Verdana"/>
              </a:rPr>
              <a:t>k</a:t>
            </a:r>
            <a:r>
              <a:rPr sz="1083" spc="-135" dirty="0">
                <a:latin typeface="Verdana"/>
                <a:cs typeface="Verdana"/>
              </a:rPr>
              <a:t>s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ha</a:t>
            </a:r>
            <a:r>
              <a:rPr sz="1083" spc="27" dirty="0">
                <a:latin typeface="Verdana"/>
                <a:cs typeface="Verdana"/>
              </a:rPr>
              <a:t>v</a:t>
            </a:r>
            <a:r>
              <a:rPr sz="1083" spc="70" dirty="0">
                <a:latin typeface="Verdana"/>
                <a:cs typeface="Verdana"/>
              </a:rPr>
              <a:t>e</a:t>
            </a:r>
            <a:endParaRPr sz="1083" dirty="0">
              <a:latin typeface="Verdana"/>
              <a:cs typeface="Verdana"/>
            </a:endParaRPr>
          </a:p>
          <a:p>
            <a:pPr marL="185047" marR="18573">
              <a:lnSpc>
                <a:spcPct val="101000"/>
              </a:lnSpc>
              <a:spcBef>
                <a:spcPts val="16"/>
              </a:spcBef>
            </a:pPr>
            <a:r>
              <a:rPr sz="1083" spc="-27" dirty="0">
                <a:latin typeface="Verdana"/>
                <a:cs typeface="Verdana"/>
              </a:rPr>
              <a:t>inc</a:t>
            </a:r>
            <a:r>
              <a:rPr sz="1083" spc="-11" dirty="0">
                <a:latin typeface="Verdana"/>
                <a:cs typeface="Verdana"/>
              </a:rPr>
              <a:t>r</a:t>
            </a:r>
            <a:r>
              <a:rPr sz="1083" spc="87" dirty="0">
                <a:latin typeface="Verdana"/>
                <a:cs typeface="Verdana"/>
              </a:rPr>
              <a:t>e</a:t>
            </a:r>
            <a:r>
              <a:rPr sz="1083" spc="81" dirty="0">
                <a:latin typeface="Verdana"/>
                <a:cs typeface="Verdana"/>
              </a:rPr>
              <a:t>a</a:t>
            </a:r>
            <a:r>
              <a:rPr sz="1083" dirty="0">
                <a:latin typeface="Verdana"/>
                <a:cs typeface="Verdana"/>
              </a:rPr>
              <a:t>se</a:t>
            </a:r>
            <a:r>
              <a:rPr sz="1083" spc="5" dirty="0">
                <a:latin typeface="Verdana"/>
                <a:cs typeface="Verdana"/>
              </a:rPr>
              <a:t>d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-91" dirty="0">
                <a:latin typeface="Verdana"/>
                <a:cs typeface="Verdana"/>
              </a:rPr>
              <a:t>tr</a:t>
            </a:r>
            <a:r>
              <a:rPr sz="1083" spc="87" dirty="0">
                <a:latin typeface="Verdana"/>
                <a:cs typeface="Verdana"/>
              </a:rPr>
              <a:t>ad</a:t>
            </a:r>
            <a:r>
              <a:rPr sz="1083" spc="-11" dirty="0">
                <a:latin typeface="Verdana"/>
                <a:cs typeface="Verdana"/>
              </a:rPr>
              <a:t>e,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th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-54" dirty="0">
                <a:latin typeface="Verdana"/>
                <a:cs typeface="Verdana"/>
              </a:rPr>
              <a:t>sha</a:t>
            </a:r>
            <a:r>
              <a:rPr sz="1083" spc="-38" dirty="0">
                <a:latin typeface="Verdana"/>
                <a:cs typeface="Verdana"/>
              </a:rPr>
              <a:t>r</a:t>
            </a:r>
            <a:r>
              <a:rPr sz="1083" spc="-16" dirty="0">
                <a:latin typeface="Verdana"/>
                <a:cs typeface="Verdana"/>
              </a:rPr>
              <a:t>in</a:t>
            </a:r>
            <a:r>
              <a:rPr sz="1083" spc="-11" dirty="0">
                <a:latin typeface="Verdana"/>
                <a:cs typeface="Verdana"/>
              </a:rPr>
              <a:t>g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38" dirty="0">
                <a:latin typeface="Verdana"/>
                <a:cs typeface="Verdana"/>
              </a:rPr>
              <a:t>f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ide</a:t>
            </a:r>
            <a:r>
              <a:rPr sz="1083" spc="-27" dirty="0">
                <a:latin typeface="Verdana"/>
                <a:cs typeface="Verdana"/>
              </a:rPr>
              <a:t>a</a:t>
            </a:r>
            <a:r>
              <a:rPr sz="1083" spc="-16" dirty="0">
                <a:latin typeface="Verdana"/>
                <a:cs typeface="Verdana"/>
              </a:rPr>
              <a:t>s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49" dirty="0">
                <a:latin typeface="Verdana"/>
                <a:cs typeface="Verdana"/>
              </a:rPr>
              <a:t>an</a:t>
            </a:r>
            <a:r>
              <a:rPr sz="1083" spc="54" dirty="0">
                <a:latin typeface="Verdana"/>
                <a:cs typeface="Verdana"/>
              </a:rPr>
              <a:t>d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th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-76" dirty="0">
                <a:latin typeface="Verdana"/>
                <a:cs typeface="Verdana"/>
              </a:rPr>
              <a:t>sp</a:t>
            </a:r>
            <a:r>
              <a:rPr sz="1083" spc="-54" dirty="0">
                <a:latin typeface="Verdana"/>
                <a:cs typeface="Verdana"/>
              </a:rPr>
              <a:t>r</a:t>
            </a:r>
            <a:r>
              <a:rPr sz="1083" spc="87" dirty="0">
                <a:latin typeface="Verdana"/>
                <a:cs typeface="Verdana"/>
              </a:rPr>
              <a:t>e</a:t>
            </a:r>
            <a:r>
              <a:rPr sz="1083" spc="81" dirty="0">
                <a:latin typeface="Verdana"/>
                <a:cs typeface="Verdana"/>
              </a:rPr>
              <a:t>a</a:t>
            </a:r>
            <a:r>
              <a:rPr sz="1083" spc="54" dirty="0">
                <a:latin typeface="Verdana"/>
                <a:cs typeface="Verdana"/>
              </a:rPr>
              <a:t>d  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38" dirty="0">
                <a:latin typeface="Verdana"/>
                <a:cs typeface="Verdana"/>
              </a:rPr>
              <a:t>f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cu</a:t>
            </a:r>
            <a:r>
              <a:rPr sz="1083" spc="-60" dirty="0">
                <a:latin typeface="Verdana"/>
                <a:cs typeface="Verdana"/>
              </a:rPr>
              <a:t>l</a:t>
            </a:r>
            <a:r>
              <a:rPr sz="1083" spc="-27" dirty="0">
                <a:latin typeface="Verdana"/>
                <a:cs typeface="Verdana"/>
              </a:rPr>
              <a:t>t</a:t>
            </a:r>
            <a:r>
              <a:rPr sz="1083" spc="-54" dirty="0">
                <a:latin typeface="Verdana"/>
                <a:cs typeface="Verdana"/>
              </a:rPr>
              <a:t>u</a:t>
            </a:r>
            <a:r>
              <a:rPr sz="1083" spc="-141" dirty="0">
                <a:latin typeface="Verdana"/>
                <a:cs typeface="Verdana"/>
              </a:rPr>
              <a:t>r</a:t>
            </a:r>
            <a:r>
              <a:rPr sz="1083" spc="-32" dirty="0">
                <a:latin typeface="Verdana"/>
                <a:cs typeface="Verdana"/>
              </a:rPr>
              <a:t>es</a:t>
            </a:r>
            <a:endParaRPr sz="1083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806" y="3866372"/>
            <a:ext cx="3769783" cy="30382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758">
              <a:spcBef>
                <a:spcPts val="130"/>
              </a:spcBef>
            </a:pPr>
            <a:r>
              <a:rPr sz="1083" u="sng" spc="-16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Factors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that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38" dirty="0">
                <a:latin typeface="Verdana"/>
                <a:cs typeface="Verdana"/>
              </a:rPr>
              <a:t>encourage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b="1" spc="-21" dirty="0">
                <a:latin typeface="Tahoma"/>
                <a:cs typeface="Tahoma"/>
              </a:rPr>
              <a:t>globalisation</a:t>
            </a:r>
            <a:r>
              <a:rPr sz="1083" b="1" spc="16" dirty="0">
                <a:latin typeface="Tahoma"/>
                <a:cs typeface="Tahoma"/>
              </a:rPr>
              <a:t> </a:t>
            </a:r>
            <a:r>
              <a:rPr sz="1083" spc="16" dirty="0">
                <a:latin typeface="Verdana"/>
                <a:cs typeface="Verdana"/>
              </a:rPr>
              <a:t>include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b="1" spc="-54" dirty="0">
                <a:latin typeface="Tahoma"/>
                <a:cs typeface="Tahoma"/>
              </a:rPr>
              <a:t>transport</a:t>
            </a:r>
            <a:endParaRPr sz="1083" dirty="0">
              <a:latin typeface="Tahoma"/>
              <a:cs typeface="Tahoma"/>
            </a:endParaRPr>
          </a:p>
          <a:p>
            <a:pPr marL="13758">
              <a:spcBef>
                <a:spcPts val="21"/>
              </a:spcBef>
            </a:pPr>
            <a:r>
              <a:rPr sz="1083" spc="49" dirty="0">
                <a:latin typeface="Verdana"/>
                <a:cs typeface="Verdana"/>
              </a:rPr>
              <a:t>an</a:t>
            </a:r>
            <a:r>
              <a:rPr sz="1083" spc="54" dirty="0">
                <a:latin typeface="Verdana"/>
                <a:cs typeface="Verdana"/>
              </a:rPr>
              <a:t>d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b="1" spc="-91" dirty="0">
                <a:latin typeface="Tahoma"/>
                <a:cs typeface="Tahoma"/>
              </a:rPr>
              <a:t>ICT</a:t>
            </a:r>
            <a:r>
              <a:rPr sz="1083" b="1" spc="-16" dirty="0">
                <a:latin typeface="Tahoma"/>
                <a:cs typeface="Tahoma"/>
              </a:rPr>
              <a:t> </a:t>
            </a:r>
            <a:r>
              <a:rPr sz="1083" spc="70" dirty="0">
                <a:latin typeface="Verdana"/>
                <a:cs typeface="Verdana"/>
              </a:rPr>
              <a:t>d</a:t>
            </a:r>
            <a:r>
              <a:rPr sz="1083" spc="60" dirty="0">
                <a:latin typeface="Verdana"/>
                <a:cs typeface="Verdana"/>
              </a:rPr>
              <a:t>e</a:t>
            </a:r>
            <a:r>
              <a:rPr sz="1083" spc="-21" dirty="0">
                <a:latin typeface="Verdana"/>
                <a:cs typeface="Verdana"/>
              </a:rPr>
              <a:t>v</a:t>
            </a:r>
            <a:r>
              <a:rPr sz="1083" spc="-5" dirty="0">
                <a:latin typeface="Verdana"/>
                <a:cs typeface="Verdana"/>
              </a:rPr>
              <a:t>e</a:t>
            </a:r>
            <a:r>
              <a:rPr sz="1083" spc="16" dirty="0">
                <a:latin typeface="Verdana"/>
                <a:cs typeface="Verdana"/>
              </a:rPr>
              <a:t>l</a:t>
            </a:r>
            <a:r>
              <a:rPr sz="1083" spc="54" dirty="0">
                <a:latin typeface="Verdana"/>
                <a:cs typeface="Verdana"/>
              </a:rPr>
              <a:t>o</a:t>
            </a:r>
            <a:r>
              <a:rPr sz="1083" spc="60" dirty="0">
                <a:latin typeface="Verdana"/>
                <a:cs typeface="Verdana"/>
              </a:rPr>
              <a:t>p</a:t>
            </a:r>
            <a:r>
              <a:rPr sz="1083" spc="-21" dirty="0">
                <a:latin typeface="Verdana"/>
                <a:cs typeface="Verdana"/>
              </a:rPr>
              <a:t>m</a:t>
            </a:r>
            <a:r>
              <a:rPr sz="1083" spc="-43" dirty="0">
                <a:latin typeface="Verdana"/>
                <a:cs typeface="Verdana"/>
              </a:rPr>
              <a:t>ents.</a:t>
            </a:r>
            <a:endParaRPr sz="1083" dirty="0">
              <a:latin typeface="Verdana"/>
              <a:cs typeface="Verdana"/>
            </a:endParaRPr>
          </a:p>
          <a:p>
            <a:pPr marL="13758">
              <a:spcBef>
                <a:spcPts val="16"/>
              </a:spcBef>
            </a:pPr>
            <a:r>
              <a:rPr sz="1083" b="1" spc="-200" dirty="0">
                <a:latin typeface="Tahoma"/>
                <a:cs typeface="Tahoma"/>
              </a:rPr>
              <a:t>T</a:t>
            </a:r>
            <a:r>
              <a:rPr sz="1083" b="1" spc="-16" dirty="0">
                <a:latin typeface="Tahoma"/>
                <a:cs typeface="Tahoma"/>
              </a:rPr>
              <a:t>r</a:t>
            </a:r>
            <a:r>
              <a:rPr sz="1083" b="1" spc="-27" dirty="0">
                <a:latin typeface="Tahoma"/>
                <a:cs typeface="Tahoma"/>
              </a:rPr>
              <a:t>a</a:t>
            </a:r>
            <a:r>
              <a:rPr sz="1083" b="1" spc="-65" dirty="0">
                <a:latin typeface="Tahoma"/>
                <a:cs typeface="Tahoma"/>
              </a:rPr>
              <a:t>n</a:t>
            </a:r>
            <a:r>
              <a:rPr sz="1083" b="1" spc="-60" dirty="0">
                <a:latin typeface="Tahoma"/>
                <a:cs typeface="Tahoma"/>
              </a:rPr>
              <a:t>s</a:t>
            </a:r>
            <a:r>
              <a:rPr sz="1083" b="1" spc="38" dirty="0">
                <a:latin typeface="Tahoma"/>
                <a:cs typeface="Tahoma"/>
              </a:rPr>
              <a:t>p</a:t>
            </a:r>
            <a:r>
              <a:rPr sz="1083" b="1" spc="27" dirty="0">
                <a:latin typeface="Tahoma"/>
                <a:cs typeface="Tahoma"/>
              </a:rPr>
              <a:t>o</a:t>
            </a:r>
            <a:r>
              <a:rPr sz="1083" b="1" spc="-119" dirty="0">
                <a:latin typeface="Tahoma"/>
                <a:cs typeface="Tahoma"/>
              </a:rPr>
              <a:t>rt</a:t>
            </a:r>
            <a:r>
              <a:rPr sz="1083" b="1" spc="-5" dirty="0">
                <a:latin typeface="Tahoma"/>
                <a:cs typeface="Tahoma"/>
              </a:rPr>
              <a:t> </a:t>
            </a:r>
            <a:r>
              <a:rPr sz="1083" b="1" spc="49" dirty="0">
                <a:latin typeface="Tahoma"/>
                <a:cs typeface="Tahoma"/>
              </a:rPr>
              <a:t>d</a:t>
            </a:r>
            <a:r>
              <a:rPr sz="1083" b="1" spc="43" dirty="0">
                <a:latin typeface="Tahoma"/>
                <a:cs typeface="Tahoma"/>
              </a:rPr>
              <a:t>e</a:t>
            </a:r>
            <a:r>
              <a:rPr sz="1083" b="1" spc="-11" dirty="0">
                <a:latin typeface="Tahoma"/>
                <a:cs typeface="Tahoma"/>
              </a:rPr>
              <a:t>v</a:t>
            </a:r>
            <a:r>
              <a:rPr sz="1083" b="1" spc="49" dirty="0">
                <a:latin typeface="Tahoma"/>
                <a:cs typeface="Tahoma"/>
              </a:rPr>
              <a:t>e</a:t>
            </a:r>
            <a:r>
              <a:rPr sz="1083" b="1" spc="-70" dirty="0">
                <a:latin typeface="Tahoma"/>
                <a:cs typeface="Tahoma"/>
              </a:rPr>
              <a:t>l</a:t>
            </a:r>
            <a:r>
              <a:rPr sz="1083" b="1" spc="27" dirty="0">
                <a:latin typeface="Tahoma"/>
                <a:cs typeface="Tahoma"/>
              </a:rPr>
              <a:t>o</a:t>
            </a:r>
            <a:r>
              <a:rPr sz="1083" b="1" spc="32" dirty="0">
                <a:latin typeface="Tahoma"/>
                <a:cs typeface="Tahoma"/>
              </a:rPr>
              <a:t>pm</a:t>
            </a:r>
            <a:r>
              <a:rPr sz="1083" b="1" spc="16" dirty="0">
                <a:latin typeface="Tahoma"/>
                <a:cs typeface="Tahoma"/>
              </a:rPr>
              <a:t>e</a:t>
            </a:r>
            <a:r>
              <a:rPr sz="1083" b="1" spc="-97" dirty="0">
                <a:latin typeface="Tahoma"/>
                <a:cs typeface="Tahoma"/>
              </a:rPr>
              <a:t>n</a:t>
            </a:r>
            <a:r>
              <a:rPr sz="1083" b="1" spc="-70" dirty="0">
                <a:latin typeface="Tahoma"/>
                <a:cs typeface="Tahoma"/>
              </a:rPr>
              <a:t>t</a:t>
            </a:r>
            <a:r>
              <a:rPr sz="1083" b="1" spc="-76" dirty="0">
                <a:latin typeface="Tahoma"/>
                <a:cs typeface="Tahoma"/>
              </a:rPr>
              <a:t>s</a:t>
            </a:r>
            <a:r>
              <a:rPr sz="1083" spc="-190" dirty="0">
                <a:latin typeface="Verdana"/>
                <a:cs typeface="Verdana"/>
              </a:rPr>
              <a:t>:</a:t>
            </a:r>
            <a:endParaRPr sz="1083" dirty="0">
              <a:latin typeface="Verdana"/>
              <a:cs typeface="Verdana"/>
            </a:endParaRPr>
          </a:p>
          <a:p>
            <a:pPr marL="185047" marR="5503" indent="-171976">
              <a:lnSpc>
                <a:spcPct val="101000"/>
              </a:lnSpc>
              <a:spcBef>
                <a:spcPts val="11"/>
              </a:spcBef>
              <a:buFont typeface="Arial"/>
              <a:buChar char="•"/>
              <a:tabLst>
                <a:tab pos="185735" algn="l"/>
              </a:tabLst>
            </a:pPr>
            <a:r>
              <a:rPr sz="1083" spc="11" dirty="0">
                <a:latin typeface="Verdana"/>
                <a:cs typeface="Verdana"/>
              </a:rPr>
              <a:t>Container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65" dirty="0">
                <a:latin typeface="Verdana"/>
                <a:cs typeface="Verdana"/>
              </a:rPr>
              <a:t>ships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make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27" dirty="0">
                <a:latin typeface="Verdana"/>
                <a:cs typeface="Verdana"/>
              </a:rPr>
              <a:t>transporting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bulky</a:t>
            </a:r>
            <a:r>
              <a:rPr sz="1083" spc="-130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goods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quick </a:t>
            </a:r>
            <a:r>
              <a:rPr sz="1083" spc="-363" dirty="0">
                <a:latin typeface="Verdana"/>
                <a:cs typeface="Verdana"/>
              </a:rPr>
              <a:t> </a:t>
            </a:r>
            <a:r>
              <a:rPr sz="1083" spc="54" dirty="0">
                <a:latin typeface="Verdana"/>
                <a:cs typeface="Verdana"/>
              </a:rPr>
              <a:t>and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-27" dirty="0">
                <a:latin typeface="Verdana"/>
                <a:cs typeface="Verdana"/>
              </a:rPr>
              <a:t>easy.</a:t>
            </a:r>
            <a:endParaRPr sz="1083" dirty="0">
              <a:latin typeface="Verdana"/>
              <a:cs typeface="Verdana"/>
            </a:endParaRPr>
          </a:p>
          <a:p>
            <a:pPr marL="185047" marR="21326" indent="-171976">
              <a:lnSpc>
                <a:spcPct val="101499"/>
              </a:lnSpc>
              <a:spcBef>
                <a:spcPts val="11"/>
              </a:spcBef>
              <a:buFont typeface="Arial"/>
              <a:buChar char="•"/>
              <a:tabLst>
                <a:tab pos="185735" algn="l"/>
              </a:tabLst>
            </a:pPr>
            <a:r>
              <a:rPr sz="1083" spc="21" dirty="0">
                <a:latin typeface="Verdana"/>
                <a:cs typeface="Verdana"/>
              </a:rPr>
              <a:t>A</a:t>
            </a:r>
            <a:r>
              <a:rPr sz="1083" spc="-87" dirty="0">
                <a:latin typeface="Verdana"/>
                <a:cs typeface="Verdana"/>
              </a:rPr>
              <a:t>i</a:t>
            </a:r>
            <a:r>
              <a:rPr sz="1083" spc="-130" dirty="0">
                <a:latin typeface="Verdana"/>
                <a:cs typeface="Verdana"/>
              </a:rPr>
              <a:t>r</a:t>
            </a:r>
            <a:r>
              <a:rPr sz="1083" spc="-54" dirty="0">
                <a:latin typeface="Verdana"/>
                <a:cs typeface="Verdana"/>
              </a:rPr>
              <a:t> </a:t>
            </a:r>
            <a:r>
              <a:rPr sz="1083" spc="-91" dirty="0">
                <a:latin typeface="Verdana"/>
                <a:cs typeface="Verdana"/>
              </a:rPr>
              <a:t>tr</a:t>
            </a:r>
            <a:r>
              <a:rPr sz="1083" spc="11" dirty="0">
                <a:latin typeface="Verdana"/>
                <a:cs typeface="Verdana"/>
              </a:rPr>
              <a:t>ansp</a:t>
            </a:r>
            <a:r>
              <a:rPr sz="1083" spc="21" dirty="0">
                <a:latin typeface="Verdana"/>
                <a:cs typeface="Verdana"/>
              </a:rPr>
              <a:t>o</a:t>
            </a:r>
            <a:r>
              <a:rPr sz="1083" spc="-141" dirty="0">
                <a:latin typeface="Verdana"/>
                <a:cs typeface="Verdana"/>
              </a:rPr>
              <a:t>r</a:t>
            </a:r>
            <a:r>
              <a:rPr sz="1083" spc="-54" dirty="0">
                <a:latin typeface="Verdana"/>
                <a:cs typeface="Verdana"/>
              </a:rPr>
              <a:t>t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m</a:t>
            </a:r>
            <a:r>
              <a:rPr sz="1083" spc="87" dirty="0">
                <a:latin typeface="Verdana"/>
                <a:cs typeface="Verdana"/>
              </a:rPr>
              <a:t>e</a:t>
            </a:r>
            <a:r>
              <a:rPr sz="1083" spc="65" dirty="0">
                <a:latin typeface="Verdana"/>
                <a:cs typeface="Verdana"/>
              </a:rPr>
              <a:t>a</a:t>
            </a:r>
            <a:r>
              <a:rPr sz="1083" spc="-76" dirty="0">
                <a:latin typeface="Verdana"/>
                <a:cs typeface="Verdana"/>
              </a:rPr>
              <a:t>ns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peo</a:t>
            </a:r>
            <a:r>
              <a:rPr sz="1083" spc="54" dirty="0">
                <a:latin typeface="Verdana"/>
                <a:cs typeface="Verdana"/>
              </a:rPr>
              <a:t>p</a:t>
            </a:r>
            <a:r>
              <a:rPr sz="1083" spc="-70" dirty="0">
                <a:latin typeface="Verdana"/>
                <a:cs typeface="Verdana"/>
              </a:rPr>
              <a:t>l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49" dirty="0">
                <a:latin typeface="Verdana"/>
                <a:cs typeface="Verdana"/>
              </a:rPr>
              <a:t>an</a:t>
            </a:r>
            <a:r>
              <a:rPr sz="1083" spc="54" dirty="0">
                <a:latin typeface="Verdana"/>
                <a:cs typeface="Verdana"/>
              </a:rPr>
              <a:t>d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goo</a:t>
            </a:r>
            <a:r>
              <a:rPr sz="1083" spc="-38" dirty="0">
                <a:latin typeface="Verdana"/>
                <a:cs typeface="Verdana"/>
              </a:rPr>
              <a:t>d</a:t>
            </a:r>
            <a:r>
              <a:rPr sz="1083" spc="-27" dirty="0">
                <a:latin typeface="Verdana"/>
                <a:cs typeface="Verdana"/>
              </a:rPr>
              <a:t>s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m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16" dirty="0">
                <a:latin typeface="Verdana"/>
                <a:cs typeface="Verdana"/>
              </a:rPr>
              <a:t>v</a:t>
            </a:r>
            <a:r>
              <a:rPr sz="1083" spc="21" dirty="0">
                <a:latin typeface="Verdana"/>
                <a:cs typeface="Verdana"/>
              </a:rPr>
              <a:t>e</a:t>
            </a:r>
            <a:r>
              <a:rPr sz="1083" spc="-130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q</a:t>
            </a:r>
            <a:r>
              <a:rPr sz="1083" spc="32" dirty="0">
                <a:latin typeface="Verdana"/>
                <a:cs typeface="Verdana"/>
              </a:rPr>
              <a:t>u</a:t>
            </a:r>
            <a:r>
              <a:rPr sz="1083" spc="-11" dirty="0">
                <a:latin typeface="Verdana"/>
                <a:cs typeface="Verdana"/>
              </a:rPr>
              <a:t>ic</a:t>
            </a:r>
            <a:r>
              <a:rPr sz="1083" spc="-16" dirty="0">
                <a:latin typeface="Verdana"/>
                <a:cs typeface="Verdana"/>
              </a:rPr>
              <a:t>k</a:t>
            </a:r>
            <a:r>
              <a:rPr sz="1083" spc="-70" dirty="0">
                <a:latin typeface="Verdana"/>
                <a:cs typeface="Verdana"/>
              </a:rPr>
              <a:t>l</a:t>
            </a:r>
            <a:r>
              <a:rPr sz="1083" spc="-38" dirty="0">
                <a:latin typeface="Verdana"/>
                <a:cs typeface="Verdana"/>
              </a:rPr>
              <a:t>y  </a:t>
            </a:r>
            <a:r>
              <a:rPr sz="1083" spc="-32" dirty="0">
                <a:latin typeface="Verdana"/>
                <a:cs typeface="Verdana"/>
              </a:rPr>
              <a:t>from </a:t>
            </a:r>
            <a:r>
              <a:rPr sz="1083" spc="38" dirty="0">
                <a:latin typeface="Verdana"/>
                <a:cs typeface="Verdana"/>
              </a:rPr>
              <a:t>one </a:t>
            </a:r>
            <a:r>
              <a:rPr sz="1083" spc="65" dirty="0">
                <a:latin typeface="Verdana"/>
                <a:cs typeface="Verdana"/>
              </a:rPr>
              <a:t>place </a:t>
            </a:r>
            <a:r>
              <a:rPr sz="1083" spc="5" dirty="0">
                <a:latin typeface="Verdana"/>
                <a:cs typeface="Verdana"/>
              </a:rPr>
              <a:t>to </a:t>
            </a:r>
            <a:r>
              <a:rPr sz="1083" spc="-11" dirty="0">
                <a:latin typeface="Verdana"/>
                <a:cs typeface="Verdana"/>
              </a:rPr>
              <a:t>another. </a:t>
            </a:r>
            <a:r>
              <a:rPr sz="1083" spc="-103" dirty="0">
                <a:latin typeface="Verdana"/>
                <a:cs typeface="Verdana"/>
              </a:rPr>
              <a:t>In </a:t>
            </a:r>
            <a:r>
              <a:rPr sz="1083" spc="11" dirty="0">
                <a:latin typeface="Verdana"/>
                <a:cs typeface="Verdana"/>
              </a:rPr>
              <a:t>recent </a:t>
            </a:r>
            <a:r>
              <a:rPr sz="1083" spc="-38" dirty="0">
                <a:latin typeface="Verdana"/>
                <a:cs typeface="Verdana"/>
              </a:rPr>
              <a:t>years </a:t>
            </a:r>
            <a:r>
              <a:rPr sz="1083" dirty="0">
                <a:latin typeface="Verdana"/>
                <a:cs typeface="Verdana"/>
              </a:rPr>
              <a:t>the cost </a:t>
            </a:r>
            <a:r>
              <a:rPr sz="1083" spc="-368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38" dirty="0">
                <a:latin typeface="Verdana"/>
                <a:cs typeface="Verdana"/>
              </a:rPr>
              <a:t>f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-43" dirty="0">
                <a:latin typeface="Verdana"/>
                <a:cs typeface="Verdana"/>
              </a:rPr>
              <a:t>ai</a:t>
            </a:r>
            <a:r>
              <a:rPr sz="1083" spc="-38" dirty="0">
                <a:latin typeface="Verdana"/>
                <a:cs typeface="Verdana"/>
              </a:rPr>
              <a:t>r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-91" dirty="0">
                <a:latin typeface="Verdana"/>
                <a:cs typeface="Verdana"/>
              </a:rPr>
              <a:t>tr</a:t>
            </a:r>
            <a:r>
              <a:rPr sz="1083" spc="32" dirty="0">
                <a:latin typeface="Verdana"/>
                <a:cs typeface="Verdana"/>
              </a:rPr>
              <a:t>a</a:t>
            </a:r>
            <a:r>
              <a:rPr sz="1083" spc="38" dirty="0">
                <a:latin typeface="Verdana"/>
                <a:cs typeface="Verdana"/>
              </a:rPr>
              <a:t>v</a:t>
            </a:r>
            <a:r>
              <a:rPr sz="1083" spc="49" dirty="0">
                <a:latin typeface="Verdana"/>
                <a:cs typeface="Verdana"/>
              </a:rPr>
              <a:t>e</a:t>
            </a:r>
            <a:r>
              <a:rPr sz="1083" spc="-81" dirty="0">
                <a:latin typeface="Verdana"/>
                <a:cs typeface="Verdana"/>
              </a:rPr>
              <a:t>l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has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130" dirty="0">
                <a:latin typeface="Verdana"/>
                <a:cs typeface="Verdana"/>
              </a:rPr>
              <a:t>r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65" dirty="0">
                <a:latin typeface="Verdana"/>
                <a:cs typeface="Verdana"/>
              </a:rPr>
              <a:t>d</a:t>
            </a:r>
            <a:r>
              <a:rPr sz="1083" spc="-16" dirty="0">
                <a:latin typeface="Verdana"/>
                <a:cs typeface="Verdana"/>
              </a:rPr>
              <a:t>u</a:t>
            </a:r>
            <a:r>
              <a:rPr sz="1083" spc="97" dirty="0">
                <a:latin typeface="Verdana"/>
                <a:cs typeface="Verdana"/>
              </a:rPr>
              <a:t>ced</a:t>
            </a:r>
            <a:r>
              <a:rPr sz="1083" spc="-91" dirty="0">
                <a:latin typeface="Verdana"/>
                <a:cs typeface="Verdana"/>
              </a:rPr>
              <a:t>.</a:t>
            </a:r>
            <a:endParaRPr sz="1083" dirty="0">
              <a:latin typeface="Verdana"/>
              <a:cs typeface="Verdana"/>
            </a:endParaRPr>
          </a:p>
          <a:p>
            <a:pPr marL="13758">
              <a:spcBef>
                <a:spcPts val="11"/>
              </a:spcBef>
            </a:pPr>
            <a:r>
              <a:rPr sz="1083" b="1" spc="-91" dirty="0">
                <a:latin typeface="Tahoma"/>
                <a:cs typeface="Tahoma"/>
              </a:rPr>
              <a:t>ICT</a:t>
            </a:r>
            <a:r>
              <a:rPr sz="1083" b="1" spc="-16" dirty="0">
                <a:latin typeface="Tahoma"/>
                <a:cs typeface="Tahoma"/>
              </a:rPr>
              <a:t> </a:t>
            </a:r>
            <a:r>
              <a:rPr sz="1083" b="1" spc="49" dirty="0">
                <a:latin typeface="Tahoma"/>
                <a:cs typeface="Tahoma"/>
              </a:rPr>
              <a:t>d</a:t>
            </a:r>
            <a:r>
              <a:rPr sz="1083" b="1" spc="43" dirty="0">
                <a:latin typeface="Tahoma"/>
                <a:cs typeface="Tahoma"/>
              </a:rPr>
              <a:t>e</a:t>
            </a:r>
            <a:r>
              <a:rPr sz="1083" b="1" spc="-11" dirty="0">
                <a:latin typeface="Tahoma"/>
                <a:cs typeface="Tahoma"/>
              </a:rPr>
              <a:t>v</a:t>
            </a:r>
            <a:r>
              <a:rPr sz="1083" b="1" spc="49" dirty="0">
                <a:latin typeface="Tahoma"/>
                <a:cs typeface="Tahoma"/>
              </a:rPr>
              <a:t>e</a:t>
            </a:r>
            <a:r>
              <a:rPr sz="1083" b="1" spc="-70" dirty="0">
                <a:latin typeface="Tahoma"/>
                <a:cs typeface="Tahoma"/>
              </a:rPr>
              <a:t>l</a:t>
            </a:r>
            <a:r>
              <a:rPr sz="1083" b="1" spc="27" dirty="0">
                <a:latin typeface="Tahoma"/>
                <a:cs typeface="Tahoma"/>
              </a:rPr>
              <a:t>o</a:t>
            </a:r>
            <a:r>
              <a:rPr sz="1083" b="1" spc="32" dirty="0">
                <a:latin typeface="Tahoma"/>
                <a:cs typeface="Tahoma"/>
              </a:rPr>
              <a:t>pm</a:t>
            </a:r>
            <a:r>
              <a:rPr sz="1083" b="1" spc="16" dirty="0">
                <a:latin typeface="Tahoma"/>
                <a:cs typeface="Tahoma"/>
              </a:rPr>
              <a:t>e</a:t>
            </a:r>
            <a:r>
              <a:rPr sz="1083" b="1" spc="-97" dirty="0">
                <a:latin typeface="Tahoma"/>
                <a:cs typeface="Tahoma"/>
              </a:rPr>
              <a:t>n</a:t>
            </a:r>
            <a:r>
              <a:rPr sz="1083" b="1" spc="-70" dirty="0">
                <a:latin typeface="Tahoma"/>
                <a:cs typeface="Tahoma"/>
              </a:rPr>
              <a:t>t</a:t>
            </a:r>
            <a:r>
              <a:rPr sz="1083" b="1" spc="-81" dirty="0">
                <a:latin typeface="Tahoma"/>
                <a:cs typeface="Tahoma"/>
              </a:rPr>
              <a:t>s</a:t>
            </a:r>
            <a:r>
              <a:rPr sz="1083" spc="-190" dirty="0">
                <a:latin typeface="Verdana"/>
                <a:cs typeface="Verdana"/>
              </a:rPr>
              <a:t>:</a:t>
            </a:r>
            <a:endParaRPr sz="1083" dirty="0">
              <a:latin typeface="Verdana"/>
              <a:cs typeface="Verdana"/>
            </a:endParaRPr>
          </a:p>
          <a:p>
            <a:pPr marL="185047" marR="589538" indent="-171976">
              <a:lnSpc>
                <a:spcPct val="101000"/>
              </a:lnSpc>
              <a:spcBef>
                <a:spcPts val="16"/>
              </a:spcBef>
              <a:buFont typeface="Arial"/>
              <a:buChar char="•"/>
              <a:tabLst>
                <a:tab pos="185735" algn="l"/>
              </a:tabLst>
            </a:pPr>
            <a:r>
              <a:rPr sz="1083" spc="-195" dirty="0">
                <a:latin typeface="Verdana"/>
                <a:cs typeface="Verdana"/>
              </a:rPr>
              <a:t>T</a:t>
            </a:r>
            <a:r>
              <a:rPr sz="1083" spc="27" dirty="0">
                <a:latin typeface="Verdana"/>
                <a:cs typeface="Verdana"/>
              </a:rPr>
              <a:t>he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b="1" spc="-70" dirty="0">
                <a:latin typeface="Tahoma"/>
                <a:cs typeface="Tahoma"/>
              </a:rPr>
              <a:t>i</a:t>
            </a:r>
            <a:r>
              <a:rPr sz="1083" b="1" spc="-97" dirty="0">
                <a:latin typeface="Tahoma"/>
                <a:cs typeface="Tahoma"/>
              </a:rPr>
              <a:t>n</a:t>
            </a:r>
            <a:r>
              <a:rPr sz="1083" b="1" spc="-70" dirty="0">
                <a:latin typeface="Tahoma"/>
                <a:cs typeface="Tahoma"/>
              </a:rPr>
              <a:t>t</a:t>
            </a:r>
            <a:r>
              <a:rPr sz="1083" b="1" spc="49" dirty="0">
                <a:latin typeface="Tahoma"/>
                <a:cs typeface="Tahoma"/>
              </a:rPr>
              <a:t>e</a:t>
            </a:r>
            <a:r>
              <a:rPr sz="1083" b="1" spc="-27" dirty="0">
                <a:latin typeface="Tahoma"/>
                <a:cs typeface="Tahoma"/>
              </a:rPr>
              <a:t>rn</a:t>
            </a:r>
            <a:r>
              <a:rPr sz="1083" b="1" spc="-43" dirty="0">
                <a:latin typeface="Tahoma"/>
                <a:cs typeface="Tahoma"/>
              </a:rPr>
              <a:t>e</a:t>
            </a:r>
            <a:r>
              <a:rPr sz="1083" b="1" spc="-119" dirty="0">
                <a:latin typeface="Tahoma"/>
                <a:cs typeface="Tahoma"/>
              </a:rPr>
              <a:t>t</a:t>
            </a:r>
            <a:r>
              <a:rPr sz="1083" b="1" spc="-11" dirty="0">
                <a:latin typeface="Tahoma"/>
                <a:cs typeface="Tahoma"/>
              </a:rPr>
              <a:t> </a:t>
            </a:r>
            <a:r>
              <a:rPr sz="1083" spc="11" dirty="0">
                <a:latin typeface="Verdana"/>
                <a:cs typeface="Verdana"/>
              </a:rPr>
              <a:t>a</a:t>
            </a:r>
            <a:r>
              <a:rPr sz="1083" spc="16" dirty="0">
                <a:latin typeface="Verdana"/>
                <a:cs typeface="Verdana"/>
              </a:rPr>
              <a:t>l</a:t>
            </a:r>
            <a:r>
              <a:rPr sz="1083" spc="-70" dirty="0">
                <a:latin typeface="Verdana"/>
                <a:cs typeface="Verdana"/>
              </a:rPr>
              <a:t>l</a:t>
            </a:r>
            <a:r>
              <a:rPr sz="1083" spc="54" dirty="0">
                <a:latin typeface="Verdana"/>
                <a:cs typeface="Verdana"/>
              </a:rPr>
              <a:t>o</a:t>
            </a:r>
            <a:r>
              <a:rPr sz="1083" spc="16" dirty="0">
                <a:latin typeface="Verdana"/>
                <a:cs typeface="Verdana"/>
              </a:rPr>
              <a:t>w</a:t>
            </a:r>
            <a:r>
              <a:rPr sz="1083" spc="-135" dirty="0">
                <a:latin typeface="Verdana"/>
                <a:cs typeface="Verdana"/>
              </a:rPr>
              <a:t>s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peo</a:t>
            </a:r>
            <a:r>
              <a:rPr sz="1083" spc="54" dirty="0">
                <a:latin typeface="Verdana"/>
                <a:cs typeface="Verdana"/>
              </a:rPr>
              <a:t>p</a:t>
            </a:r>
            <a:r>
              <a:rPr sz="1083" spc="-70" dirty="0">
                <a:latin typeface="Verdana"/>
                <a:cs typeface="Verdana"/>
              </a:rPr>
              <a:t>l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49" dirty="0">
                <a:latin typeface="Verdana"/>
                <a:cs typeface="Verdana"/>
              </a:rPr>
              <a:t>an</a:t>
            </a:r>
            <a:r>
              <a:rPr sz="1083" spc="54" dirty="0">
                <a:latin typeface="Verdana"/>
                <a:cs typeface="Verdana"/>
              </a:rPr>
              <a:t>d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b</a:t>
            </a:r>
            <a:r>
              <a:rPr sz="1083" spc="32" dirty="0">
                <a:latin typeface="Verdana"/>
                <a:cs typeface="Verdana"/>
              </a:rPr>
              <a:t>u</a:t>
            </a:r>
            <a:r>
              <a:rPr sz="1083" spc="-60" dirty="0">
                <a:latin typeface="Verdana"/>
                <a:cs typeface="Verdana"/>
              </a:rPr>
              <a:t>sinesse</a:t>
            </a:r>
            <a:r>
              <a:rPr sz="1083" spc="-135" dirty="0">
                <a:latin typeface="Verdana"/>
                <a:cs typeface="Verdana"/>
              </a:rPr>
              <a:t>s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to  </a:t>
            </a:r>
            <a:r>
              <a:rPr sz="1083" spc="103" dirty="0">
                <a:latin typeface="Verdana"/>
                <a:cs typeface="Verdana"/>
              </a:rPr>
              <a:t>co</a:t>
            </a:r>
            <a:r>
              <a:rPr sz="1083" spc="-11" dirty="0">
                <a:latin typeface="Verdana"/>
                <a:cs typeface="Verdana"/>
              </a:rPr>
              <a:t>m</a:t>
            </a:r>
            <a:r>
              <a:rPr sz="1083" spc="-21" dirty="0">
                <a:latin typeface="Verdana"/>
                <a:cs typeface="Verdana"/>
              </a:rPr>
              <a:t>m</a:t>
            </a:r>
            <a:r>
              <a:rPr sz="1083" spc="-27" dirty="0">
                <a:latin typeface="Verdana"/>
                <a:cs typeface="Verdana"/>
              </a:rPr>
              <a:t>u</a:t>
            </a:r>
            <a:r>
              <a:rPr sz="1083" spc="38" dirty="0">
                <a:latin typeface="Verdana"/>
                <a:cs typeface="Verdana"/>
              </a:rPr>
              <a:t>nic</a:t>
            </a:r>
            <a:r>
              <a:rPr sz="1083" spc="32" dirty="0">
                <a:latin typeface="Verdana"/>
                <a:cs typeface="Verdana"/>
              </a:rPr>
              <a:t>a</a:t>
            </a:r>
            <a:r>
              <a:rPr sz="1083" spc="5" dirty="0">
                <a:latin typeface="Verdana"/>
                <a:cs typeface="Verdana"/>
              </a:rPr>
              <a:t>te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81" dirty="0">
                <a:latin typeface="Verdana"/>
                <a:cs typeface="Verdana"/>
              </a:rPr>
              <a:t>ins</a:t>
            </a:r>
            <a:r>
              <a:rPr sz="1083" spc="-60" dirty="0">
                <a:latin typeface="Verdana"/>
                <a:cs typeface="Verdana"/>
              </a:rPr>
              <a:t>t</a:t>
            </a:r>
            <a:r>
              <a:rPr sz="1083" spc="5" dirty="0">
                <a:latin typeface="Verdana"/>
                <a:cs typeface="Verdana"/>
              </a:rPr>
              <a:t>ant</a:t>
            </a:r>
            <a:r>
              <a:rPr sz="1083" spc="-60" dirty="0">
                <a:latin typeface="Verdana"/>
                <a:cs typeface="Verdana"/>
              </a:rPr>
              <a:t>l</a:t>
            </a:r>
            <a:r>
              <a:rPr sz="1083" spc="-70" dirty="0">
                <a:latin typeface="Verdana"/>
                <a:cs typeface="Verdana"/>
              </a:rPr>
              <a:t>y</a:t>
            </a:r>
            <a:r>
              <a:rPr sz="1083" spc="-91" dirty="0">
                <a:latin typeface="Verdana"/>
                <a:cs typeface="Verdana"/>
              </a:rPr>
              <a:t>.</a:t>
            </a:r>
            <a:endParaRPr sz="1083" dirty="0">
              <a:latin typeface="Verdana"/>
              <a:cs typeface="Verdana"/>
            </a:endParaRPr>
          </a:p>
          <a:p>
            <a:pPr marL="185047" marR="217379" indent="-171976">
              <a:lnSpc>
                <a:spcPct val="101600"/>
              </a:lnSpc>
              <a:spcBef>
                <a:spcPts val="5"/>
              </a:spcBef>
              <a:buFont typeface="Arial"/>
              <a:buChar char="•"/>
              <a:tabLst>
                <a:tab pos="185735" algn="l"/>
              </a:tabLst>
            </a:pPr>
            <a:r>
              <a:rPr sz="1083" b="1" spc="-43" dirty="0">
                <a:latin typeface="Tahoma"/>
                <a:cs typeface="Tahoma"/>
              </a:rPr>
              <a:t>Satellite</a:t>
            </a:r>
            <a:r>
              <a:rPr sz="1083" b="1" spc="-16" dirty="0">
                <a:latin typeface="Tahoma"/>
                <a:cs typeface="Tahoma"/>
              </a:rPr>
              <a:t> </a:t>
            </a:r>
            <a:r>
              <a:rPr sz="1083" b="1" spc="-5" dirty="0">
                <a:latin typeface="Tahoma"/>
                <a:cs typeface="Tahoma"/>
              </a:rPr>
              <a:t>communications</a:t>
            </a:r>
            <a:r>
              <a:rPr sz="1083" b="1" spc="-21" dirty="0">
                <a:latin typeface="Tahoma"/>
                <a:cs typeface="Tahoma"/>
              </a:rPr>
              <a:t> </a:t>
            </a:r>
            <a:r>
              <a:rPr sz="1083" spc="11" dirty="0">
                <a:latin typeface="Verdana"/>
                <a:cs typeface="Verdana"/>
              </a:rPr>
              <a:t>allow</a:t>
            </a:r>
            <a:r>
              <a:rPr sz="1083" spc="-130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a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global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view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49" dirty="0">
                <a:latin typeface="Verdana"/>
                <a:cs typeface="Verdana"/>
              </a:rPr>
              <a:t>and </a:t>
            </a:r>
            <a:r>
              <a:rPr sz="1083" spc="-363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co</a:t>
            </a:r>
            <a:r>
              <a:rPr sz="1083" spc="-11" dirty="0">
                <a:latin typeface="Verdana"/>
                <a:cs typeface="Verdana"/>
              </a:rPr>
              <a:t>m</a:t>
            </a:r>
            <a:r>
              <a:rPr sz="1083" spc="-21" dirty="0">
                <a:latin typeface="Verdana"/>
                <a:cs typeface="Verdana"/>
              </a:rPr>
              <a:t>m</a:t>
            </a:r>
            <a:r>
              <a:rPr sz="1083" spc="-27" dirty="0">
                <a:latin typeface="Verdana"/>
                <a:cs typeface="Verdana"/>
              </a:rPr>
              <a:t>u</a:t>
            </a:r>
            <a:r>
              <a:rPr sz="1083" spc="38" dirty="0">
                <a:latin typeface="Verdana"/>
                <a:cs typeface="Verdana"/>
              </a:rPr>
              <a:t>nic</a:t>
            </a:r>
            <a:r>
              <a:rPr sz="1083" spc="32" dirty="0">
                <a:latin typeface="Verdana"/>
                <a:cs typeface="Verdana"/>
              </a:rPr>
              <a:t>a</a:t>
            </a:r>
            <a:r>
              <a:rPr sz="1083" spc="-21" dirty="0">
                <a:latin typeface="Verdana"/>
                <a:cs typeface="Verdana"/>
              </a:rPr>
              <a:t>ti</a:t>
            </a:r>
            <a:r>
              <a:rPr sz="1083" spc="-43" dirty="0">
                <a:latin typeface="Verdana"/>
                <a:cs typeface="Verdana"/>
              </a:rPr>
              <a:t>o</a:t>
            </a:r>
            <a:r>
              <a:rPr sz="1083" spc="-76" dirty="0">
                <a:latin typeface="Verdana"/>
                <a:cs typeface="Verdana"/>
              </a:rPr>
              <a:t>ns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60" dirty="0">
                <a:latin typeface="Verdana"/>
                <a:cs typeface="Verdana"/>
              </a:rPr>
              <a:t>lin</a:t>
            </a:r>
            <a:r>
              <a:rPr sz="1083" spc="-70" dirty="0">
                <a:latin typeface="Verdana"/>
                <a:cs typeface="Verdana"/>
              </a:rPr>
              <a:t>k</a:t>
            </a:r>
            <a:r>
              <a:rPr sz="1083" spc="-135" dirty="0">
                <a:latin typeface="Verdana"/>
                <a:cs typeface="Verdana"/>
              </a:rPr>
              <a:t>s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e</a:t>
            </a:r>
            <a:r>
              <a:rPr sz="1083" spc="27" dirty="0">
                <a:latin typeface="Verdana"/>
                <a:cs typeface="Verdana"/>
              </a:rPr>
              <a:t>ven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i</a:t>
            </a:r>
            <a:r>
              <a:rPr sz="1083" spc="-65" dirty="0">
                <a:latin typeface="Verdana"/>
                <a:cs typeface="Verdana"/>
              </a:rPr>
              <a:t>n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21" dirty="0">
                <a:latin typeface="Verdana"/>
                <a:cs typeface="Verdana"/>
              </a:rPr>
              <a:t>v</a:t>
            </a:r>
            <a:r>
              <a:rPr sz="1083" spc="-38" dirty="0">
                <a:latin typeface="Verdana"/>
                <a:cs typeface="Verdana"/>
              </a:rPr>
              <a:t>ery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-130" dirty="0">
                <a:latin typeface="Verdana"/>
                <a:cs typeface="Verdana"/>
              </a:rPr>
              <a:t>r</a:t>
            </a:r>
            <a:r>
              <a:rPr sz="1083" spc="16" dirty="0">
                <a:latin typeface="Verdana"/>
                <a:cs typeface="Verdana"/>
              </a:rPr>
              <a:t>e</a:t>
            </a:r>
            <a:r>
              <a:rPr sz="1083" spc="43" dirty="0">
                <a:latin typeface="Verdana"/>
                <a:cs typeface="Verdana"/>
              </a:rPr>
              <a:t>m</a:t>
            </a:r>
            <a:r>
              <a:rPr sz="1083" spc="54" dirty="0">
                <a:latin typeface="Verdana"/>
                <a:cs typeface="Verdana"/>
              </a:rPr>
              <a:t>o</a:t>
            </a:r>
            <a:r>
              <a:rPr sz="1083" spc="5" dirty="0">
                <a:latin typeface="Verdana"/>
                <a:cs typeface="Verdana"/>
              </a:rPr>
              <a:t>te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21" dirty="0">
                <a:latin typeface="Verdana"/>
                <a:cs typeface="Verdana"/>
              </a:rPr>
              <a:t>a</a:t>
            </a:r>
            <a:r>
              <a:rPr sz="1083" spc="-11" dirty="0">
                <a:latin typeface="Verdana"/>
                <a:cs typeface="Verdana"/>
              </a:rPr>
              <a:t>r</a:t>
            </a:r>
            <a:r>
              <a:rPr sz="1083" spc="87" dirty="0">
                <a:latin typeface="Verdana"/>
                <a:cs typeface="Verdana"/>
              </a:rPr>
              <a:t>e</a:t>
            </a:r>
            <a:r>
              <a:rPr sz="1083" spc="81" dirty="0">
                <a:latin typeface="Verdana"/>
                <a:cs typeface="Verdana"/>
              </a:rPr>
              <a:t>a</a:t>
            </a:r>
            <a:r>
              <a:rPr sz="1083" spc="-108" dirty="0">
                <a:latin typeface="Verdana"/>
                <a:cs typeface="Verdana"/>
              </a:rPr>
              <a:t>s.  </a:t>
            </a:r>
            <a:r>
              <a:rPr sz="1083" spc="-195" dirty="0">
                <a:latin typeface="Verdana"/>
                <a:cs typeface="Verdana"/>
              </a:rPr>
              <a:t>T</a:t>
            </a:r>
            <a:r>
              <a:rPr sz="1083" dirty="0">
                <a:latin typeface="Verdana"/>
                <a:cs typeface="Verdana"/>
              </a:rPr>
              <a:t>hey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32" dirty="0">
                <a:latin typeface="Verdana"/>
                <a:cs typeface="Verdana"/>
              </a:rPr>
              <a:t>enab</a:t>
            </a:r>
            <a:r>
              <a:rPr sz="1083" spc="38" dirty="0">
                <a:latin typeface="Verdana"/>
                <a:cs typeface="Verdana"/>
              </a:rPr>
              <a:t>l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195" dirty="0">
                <a:latin typeface="Verdana"/>
                <a:cs typeface="Verdana"/>
              </a:rPr>
              <a:t>T</a:t>
            </a:r>
            <a:r>
              <a:rPr sz="1083" spc="32" dirty="0">
                <a:latin typeface="Verdana"/>
                <a:cs typeface="Verdana"/>
              </a:rPr>
              <a:t>V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49" dirty="0">
                <a:latin typeface="Verdana"/>
                <a:cs typeface="Verdana"/>
              </a:rPr>
              <a:t>an</a:t>
            </a:r>
            <a:r>
              <a:rPr sz="1083" spc="54" dirty="0">
                <a:latin typeface="Verdana"/>
                <a:cs typeface="Verdana"/>
              </a:rPr>
              <a:t>d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-27" dirty="0">
                <a:latin typeface="Verdana"/>
                <a:cs typeface="Verdana"/>
              </a:rPr>
              <a:t>te</a:t>
            </a:r>
            <a:r>
              <a:rPr sz="1083" spc="5" dirty="0">
                <a:latin typeface="Verdana"/>
                <a:cs typeface="Verdana"/>
              </a:rPr>
              <a:t>l</a:t>
            </a:r>
            <a:r>
              <a:rPr sz="1083" spc="49" dirty="0">
                <a:latin typeface="Verdana"/>
                <a:cs typeface="Verdana"/>
              </a:rPr>
              <a:t>eph</a:t>
            </a:r>
            <a:r>
              <a:rPr sz="1083" spc="38" dirty="0">
                <a:latin typeface="Verdana"/>
                <a:cs typeface="Verdana"/>
              </a:rPr>
              <a:t>o</a:t>
            </a:r>
            <a:r>
              <a:rPr sz="1083" spc="27" dirty="0">
                <a:latin typeface="Verdana"/>
                <a:cs typeface="Verdana"/>
              </a:rPr>
              <a:t>ne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co</a:t>
            </a:r>
            <a:r>
              <a:rPr sz="1083" spc="-21" dirty="0">
                <a:latin typeface="Verdana"/>
                <a:cs typeface="Verdana"/>
              </a:rPr>
              <a:t>mm</a:t>
            </a:r>
            <a:r>
              <a:rPr sz="1083" spc="-27" dirty="0">
                <a:latin typeface="Verdana"/>
                <a:cs typeface="Verdana"/>
              </a:rPr>
              <a:t>u</a:t>
            </a:r>
            <a:r>
              <a:rPr sz="1083" spc="21" dirty="0">
                <a:latin typeface="Verdana"/>
                <a:cs typeface="Verdana"/>
              </a:rPr>
              <a:t>nicat</a:t>
            </a:r>
            <a:r>
              <a:rPr sz="1083" spc="-97" dirty="0">
                <a:latin typeface="Verdana"/>
                <a:cs typeface="Verdana"/>
              </a:rPr>
              <a:t>i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81" dirty="0">
                <a:latin typeface="Verdana"/>
                <a:cs typeface="Verdana"/>
              </a:rPr>
              <a:t>ns.</a:t>
            </a:r>
            <a:endParaRPr sz="1083" dirty="0">
              <a:latin typeface="Verdana"/>
              <a:cs typeface="Verdana"/>
            </a:endParaRPr>
          </a:p>
          <a:p>
            <a:pPr marL="185047" marR="24077" indent="-171976">
              <a:lnSpc>
                <a:spcPts val="1322"/>
              </a:lnSpc>
              <a:spcBef>
                <a:spcPts val="38"/>
              </a:spcBef>
              <a:buFont typeface="Arial"/>
              <a:buChar char="•"/>
              <a:tabLst>
                <a:tab pos="185735" algn="l"/>
              </a:tabLst>
            </a:pPr>
            <a:r>
              <a:rPr sz="1083" b="1" spc="11" dirty="0">
                <a:latin typeface="Tahoma"/>
                <a:cs typeface="Tahoma"/>
              </a:rPr>
              <a:t>M</a:t>
            </a:r>
            <a:r>
              <a:rPr sz="1083" b="1" spc="27" dirty="0">
                <a:latin typeface="Tahoma"/>
                <a:cs typeface="Tahoma"/>
              </a:rPr>
              <a:t>o</a:t>
            </a:r>
            <a:r>
              <a:rPr sz="1083" b="1" spc="-21" dirty="0">
                <a:latin typeface="Tahoma"/>
                <a:cs typeface="Tahoma"/>
              </a:rPr>
              <a:t>bi</a:t>
            </a:r>
            <a:r>
              <a:rPr sz="1083" b="1" spc="-70" dirty="0">
                <a:latin typeface="Tahoma"/>
                <a:cs typeface="Tahoma"/>
              </a:rPr>
              <a:t>l</a:t>
            </a:r>
            <a:r>
              <a:rPr sz="1083" b="1" spc="60" dirty="0">
                <a:latin typeface="Tahoma"/>
                <a:cs typeface="Tahoma"/>
              </a:rPr>
              <a:t>e</a:t>
            </a:r>
            <a:r>
              <a:rPr sz="1083" b="1" spc="-16" dirty="0">
                <a:latin typeface="Tahoma"/>
                <a:cs typeface="Tahoma"/>
              </a:rPr>
              <a:t> </a:t>
            </a:r>
            <a:r>
              <a:rPr sz="1083" b="1" spc="11" dirty="0">
                <a:latin typeface="Tahoma"/>
                <a:cs typeface="Tahoma"/>
              </a:rPr>
              <a:t>phon</a:t>
            </a:r>
            <a:r>
              <a:rPr sz="1083" b="1" spc="5" dirty="0">
                <a:latin typeface="Tahoma"/>
                <a:cs typeface="Tahoma"/>
              </a:rPr>
              <a:t>e</a:t>
            </a:r>
            <a:r>
              <a:rPr sz="1083" b="1" spc="-76" dirty="0">
                <a:latin typeface="Tahoma"/>
                <a:cs typeface="Tahoma"/>
              </a:rPr>
              <a:t>s</a:t>
            </a:r>
            <a:r>
              <a:rPr sz="1083" b="1" spc="-5" dirty="0">
                <a:latin typeface="Tahoma"/>
                <a:cs typeface="Tahoma"/>
              </a:rPr>
              <a:t> </a:t>
            </a:r>
            <a:r>
              <a:rPr sz="1083" spc="32" dirty="0">
                <a:latin typeface="Verdana"/>
                <a:cs typeface="Verdana"/>
              </a:rPr>
              <a:t>enab</a:t>
            </a:r>
            <a:r>
              <a:rPr sz="1083" spc="38" dirty="0">
                <a:latin typeface="Verdana"/>
                <a:cs typeface="Verdana"/>
              </a:rPr>
              <a:t>l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43" dirty="0">
                <a:latin typeface="Verdana"/>
                <a:cs typeface="Verdana"/>
              </a:rPr>
              <a:t>peop</a:t>
            </a:r>
            <a:r>
              <a:rPr sz="1083" spc="32" dirty="0">
                <a:latin typeface="Verdana"/>
                <a:cs typeface="Verdana"/>
              </a:rPr>
              <a:t>l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to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co</a:t>
            </a:r>
            <a:r>
              <a:rPr sz="1083" spc="-11" dirty="0">
                <a:latin typeface="Verdana"/>
                <a:cs typeface="Verdana"/>
              </a:rPr>
              <a:t>m</a:t>
            </a:r>
            <a:r>
              <a:rPr sz="1083" spc="-21" dirty="0">
                <a:latin typeface="Verdana"/>
                <a:cs typeface="Verdana"/>
              </a:rPr>
              <a:t>m</a:t>
            </a:r>
            <a:r>
              <a:rPr sz="1083" spc="-27" dirty="0">
                <a:latin typeface="Verdana"/>
                <a:cs typeface="Verdana"/>
              </a:rPr>
              <a:t>u</a:t>
            </a:r>
            <a:r>
              <a:rPr sz="1083" spc="38" dirty="0">
                <a:latin typeface="Verdana"/>
                <a:cs typeface="Verdana"/>
              </a:rPr>
              <a:t>nic</a:t>
            </a:r>
            <a:r>
              <a:rPr sz="1083" spc="32" dirty="0">
                <a:latin typeface="Verdana"/>
                <a:cs typeface="Verdana"/>
              </a:rPr>
              <a:t>a</a:t>
            </a:r>
            <a:r>
              <a:rPr sz="1083" spc="5" dirty="0">
                <a:latin typeface="Verdana"/>
                <a:cs typeface="Verdana"/>
              </a:rPr>
              <a:t>te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38" dirty="0">
                <a:latin typeface="Verdana"/>
                <a:cs typeface="Verdana"/>
              </a:rPr>
              <a:t>and  </a:t>
            </a:r>
            <a:r>
              <a:rPr sz="1083" spc="5" dirty="0">
                <a:latin typeface="Verdana"/>
                <a:cs typeface="Verdana"/>
              </a:rPr>
              <a:t>to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114" dirty="0">
                <a:latin typeface="Verdana"/>
                <a:cs typeface="Verdana"/>
              </a:rPr>
              <a:t>acce</a:t>
            </a:r>
            <a:r>
              <a:rPr sz="1083" spc="-141" dirty="0">
                <a:latin typeface="Verdana"/>
                <a:cs typeface="Verdana"/>
              </a:rPr>
              <a:t>s</a:t>
            </a:r>
            <a:r>
              <a:rPr sz="1083" spc="-135" dirty="0">
                <a:latin typeface="Verdana"/>
                <a:cs typeface="Verdana"/>
              </a:rPr>
              <a:t>s</a:t>
            </a:r>
            <a:r>
              <a:rPr sz="1083" spc="-70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th</a:t>
            </a:r>
            <a:r>
              <a:rPr sz="1083" spc="70" dirty="0">
                <a:latin typeface="Verdana"/>
                <a:cs typeface="Verdana"/>
              </a:rPr>
              <a:t>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-60" dirty="0">
                <a:latin typeface="Verdana"/>
                <a:cs typeface="Verdana"/>
              </a:rPr>
              <a:t>in</a:t>
            </a:r>
            <a:r>
              <a:rPr sz="1083" spc="-43" dirty="0">
                <a:latin typeface="Verdana"/>
                <a:cs typeface="Verdana"/>
              </a:rPr>
              <a:t>t</a:t>
            </a:r>
            <a:r>
              <a:rPr sz="1083" spc="-27" dirty="0">
                <a:latin typeface="Verdana"/>
                <a:cs typeface="Verdana"/>
              </a:rPr>
              <a:t>ern</a:t>
            </a:r>
            <a:r>
              <a:rPr sz="1083" spc="5" dirty="0">
                <a:latin typeface="Verdana"/>
                <a:cs typeface="Verdana"/>
              </a:rPr>
              <a:t>et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w</a:t>
            </a:r>
            <a:r>
              <a:rPr sz="1083" spc="-27" dirty="0">
                <a:latin typeface="Verdana"/>
                <a:cs typeface="Verdana"/>
              </a:rPr>
              <a:t>her</a:t>
            </a:r>
            <a:r>
              <a:rPr sz="1083" spc="21" dirty="0">
                <a:latin typeface="Verdana"/>
                <a:cs typeface="Verdana"/>
              </a:rPr>
              <a:t>e</a:t>
            </a:r>
            <a:r>
              <a:rPr sz="1083" spc="27" dirty="0">
                <a:latin typeface="Verdana"/>
                <a:cs typeface="Verdana"/>
              </a:rPr>
              <a:t>v</a:t>
            </a:r>
            <a:r>
              <a:rPr sz="1083" spc="-32" dirty="0">
                <a:latin typeface="Verdana"/>
                <a:cs typeface="Verdana"/>
              </a:rPr>
              <a:t>er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th</a:t>
            </a:r>
            <a:r>
              <a:rPr sz="1083" spc="11" dirty="0">
                <a:latin typeface="Verdana"/>
                <a:cs typeface="Verdana"/>
              </a:rPr>
              <a:t>ey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21" dirty="0">
                <a:latin typeface="Verdana"/>
                <a:cs typeface="Verdana"/>
              </a:rPr>
              <a:t>a</a:t>
            </a:r>
            <a:r>
              <a:rPr sz="1083" spc="-11" dirty="0">
                <a:latin typeface="Verdana"/>
                <a:cs typeface="Verdana"/>
              </a:rPr>
              <a:t>re.</a:t>
            </a:r>
            <a:endParaRPr sz="1083" dirty="0">
              <a:latin typeface="Verdana"/>
              <a:cs typeface="Verdana"/>
            </a:endParaRPr>
          </a:p>
          <a:p>
            <a:pPr marL="185047" indent="-171976">
              <a:lnSpc>
                <a:spcPts val="1267"/>
              </a:lnSpc>
              <a:buFont typeface="Arial"/>
              <a:buChar char="•"/>
              <a:tabLst>
                <a:tab pos="185735" algn="l"/>
              </a:tabLst>
            </a:pPr>
            <a:r>
              <a:rPr sz="1083" b="1" spc="-5" dirty="0">
                <a:latin typeface="Tahoma"/>
                <a:cs typeface="Tahoma"/>
              </a:rPr>
              <a:t>Social</a:t>
            </a:r>
            <a:r>
              <a:rPr sz="1083" b="1" spc="-16" dirty="0">
                <a:latin typeface="Tahoma"/>
                <a:cs typeface="Tahoma"/>
              </a:rPr>
              <a:t> </a:t>
            </a:r>
            <a:r>
              <a:rPr sz="1083" b="1" spc="-38" dirty="0">
                <a:latin typeface="Tahoma"/>
                <a:cs typeface="Tahoma"/>
              </a:rPr>
              <a:t>networking</a:t>
            </a:r>
            <a:r>
              <a:rPr sz="1083" b="1" spc="-21" dirty="0">
                <a:latin typeface="Tahoma"/>
                <a:cs typeface="Tahoma"/>
              </a:rPr>
              <a:t> </a:t>
            </a:r>
            <a:r>
              <a:rPr sz="1083" spc="-38" dirty="0">
                <a:latin typeface="Verdana"/>
                <a:cs typeface="Verdana"/>
              </a:rPr>
              <a:t>brings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43" dirty="0">
                <a:latin typeface="Verdana"/>
                <a:cs typeface="Verdana"/>
              </a:rPr>
              <a:t>people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from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all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around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dirty="0">
                <a:latin typeface="Verdana"/>
                <a:cs typeface="Verdana"/>
              </a:rPr>
              <a:t>the</a:t>
            </a:r>
          </a:p>
          <a:p>
            <a:pPr marL="185047">
              <a:spcBef>
                <a:spcPts val="27"/>
              </a:spcBef>
            </a:pPr>
            <a:r>
              <a:rPr sz="1083" spc="16" dirty="0">
                <a:latin typeface="Verdana"/>
                <a:cs typeface="Verdana"/>
              </a:rPr>
              <a:t>w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-130" dirty="0">
                <a:latin typeface="Verdana"/>
                <a:cs typeface="Verdana"/>
              </a:rPr>
              <a:t>r</a:t>
            </a:r>
            <a:r>
              <a:rPr sz="1083" spc="-70" dirty="0">
                <a:latin typeface="Verdana"/>
                <a:cs typeface="Verdana"/>
              </a:rPr>
              <a:t>l</a:t>
            </a:r>
            <a:r>
              <a:rPr sz="1083" spc="81" dirty="0">
                <a:latin typeface="Verdana"/>
                <a:cs typeface="Verdana"/>
              </a:rPr>
              <a:t>d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i</a:t>
            </a:r>
            <a:r>
              <a:rPr sz="1083" spc="-65" dirty="0">
                <a:latin typeface="Verdana"/>
                <a:cs typeface="Verdana"/>
              </a:rPr>
              <a:t>n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co</a:t>
            </a:r>
            <a:r>
              <a:rPr sz="1083" spc="-32" dirty="0">
                <a:latin typeface="Verdana"/>
                <a:cs typeface="Verdana"/>
              </a:rPr>
              <a:t>nt</a:t>
            </a:r>
            <a:r>
              <a:rPr sz="1083" spc="65" dirty="0">
                <a:latin typeface="Verdana"/>
                <a:cs typeface="Verdana"/>
              </a:rPr>
              <a:t>ac</a:t>
            </a:r>
            <a:r>
              <a:rPr sz="1083" spc="49" dirty="0">
                <a:latin typeface="Verdana"/>
                <a:cs typeface="Verdana"/>
              </a:rPr>
              <a:t>t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w</a:t>
            </a:r>
            <a:r>
              <a:rPr sz="1083" spc="-43" dirty="0">
                <a:latin typeface="Verdana"/>
                <a:cs typeface="Verdana"/>
              </a:rPr>
              <a:t>it</a:t>
            </a:r>
            <a:r>
              <a:rPr sz="1083" spc="-70" dirty="0">
                <a:latin typeface="Verdana"/>
                <a:cs typeface="Verdana"/>
              </a:rPr>
              <a:t>h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65" dirty="0">
                <a:latin typeface="Verdana"/>
                <a:cs typeface="Verdana"/>
              </a:rPr>
              <a:t>o</a:t>
            </a:r>
            <a:r>
              <a:rPr sz="1083" spc="27" dirty="0">
                <a:latin typeface="Verdana"/>
                <a:cs typeface="Verdana"/>
              </a:rPr>
              <a:t>ne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43" dirty="0">
                <a:latin typeface="Verdana"/>
                <a:cs typeface="Verdana"/>
              </a:rPr>
              <a:t>an</a:t>
            </a:r>
            <a:r>
              <a:rPr sz="1083" spc="49" dirty="0">
                <a:latin typeface="Verdana"/>
                <a:cs typeface="Verdana"/>
              </a:rPr>
              <a:t>o</a:t>
            </a:r>
            <a:r>
              <a:rPr sz="1083" spc="-32" dirty="0">
                <a:latin typeface="Verdana"/>
                <a:cs typeface="Verdana"/>
              </a:rPr>
              <a:t>th</a:t>
            </a:r>
            <a:r>
              <a:rPr sz="1083" spc="-49" dirty="0">
                <a:latin typeface="Verdana"/>
                <a:cs typeface="Verdana"/>
              </a:rPr>
              <a:t>er.</a:t>
            </a:r>
            <a:endParaRPr sz="1083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25663" y="408015"/>
            <a:ext cx="885348" cy="183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758">
              <a:spcBef>
                <a:spcPts val="130"/>
              </a:spcBef>
            </a:pPr>
            <a:r>
              <a:rPr sz="1083" b="1" u="sng" spc="16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Global</a:t>
            </a:r>
            <a:r>
              <a:rPr sz="1083" b="1" u="sng" spc="-6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083" b="1" u="sng" spc="-16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trade</a:t>
            </a:r>
            <a:endParaRPr sz="1083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46419" y="667176"/>
            <a:ext cx="4548136" cy="17581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7313">
              <a:spcBef>
                <a:spcPts val="130"/>
              </a:spcBef>
            </a:pPr>
            <a:r>
              <a:rPr lang="en-US" sz="1100" spc="27" dirty="0" smtClean="0">
                <a:latin typeface="Verdana"/>
                <a:cs typeface="Verdana"/>
              </a:rPr>
              <a:t>Global</a:t>
            </a:r>
            <a:r>
              <a:rPr lang="en-US" sz="1100" spc="-130" dirty="0" smtClean="0">
                <a:latin typeface="Verdana"/>
                <a:cs typeface="Verdana"/>
              </a:rPr>
              <a:t> </a:t>
            </a:r>
            <a:r>
              <a:rPr lang="en-US" sz="1100" spc="11" dirty="0" smtClean="0">
                <a:latin typeface="Verdana"/>
                <a:cs typeface="Verdana"/>
              </a:rPr>
              <a:t>trade</a:t>
            </a:r>
            <a:r>
              <a:rPr lang="en-US" sz="1100" spc="-97" dirty="0" smtClean="0">
                <a:latin typeface="Verdana"/>
                <a:cs typeface="Verdana"/>
              </a:rPr>
              <a:t> </a:t>
            </a:r>
            <a:r>
              <a:rPr lang="en-US" sz="1100" spc="-114" dirty="0" smtClean="0">
                <a:latin typeface="Verdana"/>
                <a:cs typeface="Verdana"/>
              </a:rPr>
              <a:t>is</a:t>
            </a:r>
            <a:r>
              <a:rPr lang="en-US" sz="1100" spc="-76" dirty="0" smtClean="0">
                <a:latin typeface="Verdana"/>
                <a:cs typeface="Verdana"/>
              </a:rPr>
              <a:t> </a:t>
            </a:r>
            <a:r>
              <a:rPr lang="en-US" sz="1100" dirty="0" smtClean="0">
                <a:latin typeface="Verdana"/>
                <a:cs typeface="Verdana"/>
              </a:rPr>
              <a:t>the</a:t>
            </a:r>
            <a:r>
              <a:rPr lang="en-US" sz="1100" spc="-70" dirty="0" smtClean="0">
                <a:latin typeface="Verdana"/>
                <a:cs typeface="Verdana"/>
              </a:rPr>
              <a:t> </a:t>
            </a:r>
            <a:r>
              <a:rPr lang="en-US" sz="1100" spc="-54" dirty="0" smtClean="0">
                <a:latin typeface="Verdana"/>
                <a:cs typeface="Verdana"/>
              </a:rPr>
              <a:t>result</a:t>
            </a:r>
            <a:r>
              <a:rPr lang="en-US" sz="1100" spc="-114" dirty="0" smtClean="0">
                <a:latin typeface="Verdana"/>
                <a:cs typeface="Verdana"/>
              </a:rPr>
              <a:t> </a:t>
            </a:r>
            <a:r>
              <a:rPr lang="en-US" sz="1100" spc="11" dirty="0" smtClean="0">
                <a:latin typeface="Verdana"/>
                <a:cs typeface="Verdana"/>
              </a:rPr>
              <a:t>of</a:t>
            </a:r>
            <a:r>
              <a:rPr lang="en-US" sz="1100" spc="-87" dirty="0" smtClean="0">
                <a:latin typeface="Verdana"/>
                <a:cs typeface="Verdana"/>
              </a:rPr>
              <a:t> </a:t>
            </a:r>
            <a:r>
              <a:rPr lang="en-US" sz="1100" b="1" spc="-5" dirty="0" smtClean="0">
                <a:latin typeface="Tahoma"/>
                <a:cs typeface="Tahoma"/>
              </a:rPr>
              <a:t>uneven </a:t>
            </a:r>
            <a:r>
              <a:rPr lang="en-US" sz="1100" b="1" spc="-54" dirty="0" smtClean="0">
                <a:latin typeface="Tahoma"/>
                <a:cs typeface="Tahoma"/>
              </a:rPr>
              <a:t>distribution</a:t>
            </a:r>
            <a:r>
              <a:rPr lang="en-US" sz="1100" b="1" dirty="0" smtClean="0">
                <a:latin typeface="Tahoma"/>
                <a:cs typeface="Tahoma"/>
              </a:rPr>
              <a:t> </a:t>
            </a:r>
            <a:r>
              <a:rPr lang="en-US" sz="1100" b="1" spc="-38" dirty="0" smtClean="0">
                <a:latin typeface="Tahoma"/>
                <a:cs typeface="Tahoma"/>
              </a:rPr>
              <a:t>of</a:t>
            </a:r>
            <a:r>
              <a:rPr lang="en-US" sz="1100" b="1" spc="-5" dirty="0" smtClean="0">
                <a:latin typeface="Tahoma"/>
                <a:cs typeface="Tahoma"/>
              </a:rPr>
              <a:t> </a:t>
            </a:r>
            <a:r>
              <a:rPr lang="en-US" sz="1100" b="1" spc="-32" dirty="0" smtClean="0">
                <a:latin typeface="Tahoma"/>
                <a:cs typeface="Tahoma"/>
              </a:rPr>
              <a:t>materials</a:t>
            </a:r>
            <a:r>
              <a:rPr lang="en-US" sz="1100" b="1" spc="5" dirty="0" smtClean="0">
                <a:latin typeface="Tahoma"/>
                <a:cs typeface="Tahoma"/>
              </a:rPr>
              <a:t> </a:t>
            </a:r>
            <a:r>
              <a:rPr lang="en-US" sz="1100" spc="49" dirty="0" smtClean="0">
                <a:latin typeface="Verdana"/>
                <a:cs typeface="Verdana"/>
              </a:rPr>
              <a:t>and</a:t>
            </a:r>
            <a:r>
              <a:rPr lang="en-US" sz="1100" dirty="0" smtClean="0">
                <a:latin typeface="Verdana"/>
                <a:cs typeface="Verdana"/>
              </a:rPr>
              <a:t> </a:t>
            </a:r>
            <a:r>
              <a:rPr lang="en-US" sz="1100" b="1" spc="-21" dirty="0" smtClean="0">
                <a:latin typeface="Tahoma"/>
                <a:cs typeface="Tahoma"/>
              </a:rPr>
              <a:t>resources</a:t>
            </a:r>
            <a:r>
              <a:rPr lang="en-US" sz="1100" b="1" spc="-11" dirty="0" smtClean="0">
                <a:latin typeface="Tahoma"/>
                <a:cs typeface="Tahoma"/>
              </a:rPr>
              <a:t> </a:t>
            </a:r>
            <a:r>
              <a:rPr lang="en-US" sz="1100" spc="-16" dirty="0" smtClean="0">
                <a:latin typeface="Verdana"/>
                <a:cs typeface="Verdana"/>
              </a:rPr>
              <a:t>across</a:t>
            </a:r>
            <a:r>
              <a:rPr lang="en-US" sz="1100" spc="-91" dirty="0" smtClean="0">
                <a:latin typeface="Verdana"/>
                <a:cs typeface="Verdana"/>
              </a:rPr>
              <a:t> </a:t>
            </a:r>
            <a:r>
              <a:rPr lang="en-US" sz="1100" dirty="0" smtClean="0">
                <a:latin typeface="Verdana"/>
                <a:cs typeface="Verdana"/>
              </a:rPr>
              <a:t>the</a:t>
            </a:r>
            <a:r>
              <a:rPr lang="en-US" sz="1100" spc="-81" dirty="0" smtClean="0">
                <a:latin typeface="Verdana"/>
                <a:cs typeface="Verdana"/>
              </a:rPr>
              <a:t> </a:t>
            </a:r>
            <a:r>
              <a:rPr lang="en-US" sz="1100" spc="-21" dirty="0" smtClean="0">
                <a:latin typeface="Verdana"/>
                <a:cs typeface="Verdana"/>
              </a:rPr>
              <a:t>world.</a:t>
            </a:r>
            <a:r>
              <a:rPr lang="en-US" sz="1100" spc="-130" dirty="0" smtClean="0">
                <a:latin typeface="Verdana"/>
                <a:cs typeface="Verdana"/>
              </a:rPr>
              <a:t> </a:t>
            </a:r>
            <a:r>
              <a:rPr lang="en-US" sz="1100" spc="32" dirty="0" smtClean="0">
                <a:latin typeface="Verdana"/>
                <a:cs typeface="Verdana"/>
              </a:rPr>
              <a:t>No</a:t>
            </a:r>
            <a:r>
              <a:rPr lang="en-US" sz="1100" spc="-103" dirty="0" smtClean="0">
                <a:latin typeface="Verdana"/>
                <a:cs typeface="Verdana"/>
              </a:rPr>
              <a:t> </a:t>
            </a:r>
            <a:r>
              <a:rPr lang="en-US" sz="1100" spc="-27" dirty="0" smtClean="0">
                <a:latin typeface="Verdana"/>
                <a:cs typeface="Verdana"/>
              </a:rPr>
              <a:t>single</a:t>
            </a:r>
            <a:r>
              <a:rPr lang="en-US" sz="1100" spc="-103" dirty="0" smtClean="0">
                <a:latin typeface="Verdana"/>
                <a:cs typeface="Verdana"/>
              </a:rPr>
              <a:t> </a:t>
            </a:r>
            <a:r>
              <a:rPr lang="en-US" sz="1100" spc="-11" dirty="0" smtClean="0">
                <a:latin typeface="Verdana"/>
                <a:cs typeface="Verdana"/>
              </a:rPr>
              <a:t>country</a:t>
            </a:r>
            <a:r>
              <a:rPr lang="en-US" sz="1100" spc="-114" dirty="0" smtClean="0">
                <a:latin typeface="Verdana"/>
                <a:cs typeface="Verdana"/>
              </a:rPr>
              <a:t> </a:t>
            </a:r>
            <a:r>
              <a:rPr lang="en-US" sz="1100" spc="-16" dirty="0" smtClean="0">
                <a:latin typeface="Verdana"/>
                <a:cs typeface="Verdana"/>
              </a:rPr>
              <a:t>has</a:t>
            </a:r>
            <a:r>
              <a:rPr lang="en-US" sz="1100" spc="-76" dirty="0" smtClean="0">
                <a:latin typeface="Verdana"/>
                <a:cs typeface="Verdana"/>
              </a:rPr>
              <a:t> </a:t>
            </a:r>
            <a:r>
              <a:rPr lang="en-US" sz="1100" spc="-21" dirty="0" smtClean="0">
                <a:latin typeface="Verdana"/>
                <a:cs typeface="Verdana"/>
              </a:rPr>
              <a:t>everything</a:t>
            </a:r>
            <a:r>
              <a:rPr lang="en-US" sz="1100" spc="-81" dirty="0" smtClean="0">
                <a:latin typeface="Verdana"/>
                <a:cs typeface="Verdana"/>
              </a:rPr>
              <a:t> </a:t>
            </a:r>
            <a:r>
              <a:rPr lang="en-US" sz="1100" spc="-70" dirty="0" smtClean="0">
                <a:latin typeface="Verdana"/>
                <a:cs typeface="Verdana"/>
              </a:rPr>
              <a:t>it</a:t>
            </a:r>
            <a:r>
              <a:rPr lang="en-US" sz="1100" dirty="0" smtClean="0">
                <a:latin typeface="Verdana"/>
                <a:cs typeface="Verdana"/>
              </a:rPr>
              <a:t> </a:t>
            </a:r>
            <a:r>
              <a:rPr lang="en-US" sz="1100" spc="43" dirty="0" smtClean="0">
                <a:latin typeface="Verdana"/>
                <a:cs typeface="Verdana"/>
              </a:rPr>
              <a:t>ne</a:t>
            </a:r>
            <a:r>
              <a:rPr lang="en-US" sz="1100" spc="38" dirty="0" smtClean="0">
                <a:latin typeface="Verdana"/>
                <a:cs typeface="Verdana"/>
              </a:rPr>
              <a:t>e</a:t>
            </a:r>
            <a:r>
              <a:rPr lang="en-US" sz="1100" spc="-38" dirty="0" smtClean="0">
                <a:latin typeface="Verdana"/>
                <a:cs typeface="Verdana"/>
              </a:rPr>
              <a:t>d</a:t>
            </a:r>
            <a:r>
              <a:rPr lang="en-US" sz="1100" spc="-27" dirty="0" smtClean="0">
                <a:latin typeface="Verdana"/>
                <a:cs typeface="Verdana"/>
              </a:rPr>
              <a:t>s</a:t>
            </a:r>
            <a:r>
              <a:rPr lang="en-US" sz="1100" spc="-76" dirty="0" smtClean="0">
                <a:latin typeface="Verdana"/>
                <a:cs typeface="Verdana"/>
              </a:rPr>
              <a:t> </a:t>
            </a:r>
            <a:r>
              <a:rPr lang="en-US" sz="1100" spc="38" dirty="0" smtClean="0">
                <a:latin typeface="Verdana"/>
                <a:cs typeface="Verdana"/>
              </a:rPr>
              <a:t>a</a:t>
            </a:r>
            <a:r>
              <a:rPr lang="en-US" sz="1100" spc="43" dirty="0" smtClean="0">
                <a:latin typeface="Verdana"/>
                <a:cs typeface="Verdana"/>
              </a:rPr>
              <a:t>n</a:t>
            </a:r>
            <a:r>
              <a:rPr lang="en-US" sz="1100" spc="81" dirty="0" smtClean="0">
                <a:latin typeface="Verdana"/>
                <a:cs typeface="Verdana"/>
              </a:rPr>
              <a:t>d</a:t>
            </a:r>
            <a:r>
              <a:rPr lang="en-US" sz="1100" spc="-87" dirty="0" smtClean="0">
                <a:latin typeface="Verdana"/>
                <a:cs typeface="Verdana"/>
              </a:rPr>
              <a:t> </a:t>
            </a:r>
            <a:r>
              <a:rPr lang="en-US" sz="1100" spc="-38" dirty="0" smtClean="0">
                <a:latin typeface="Verdana"/>
                <a:cs typeface="Verdana"/>
              </a:rPr>
              <a:t>so</a:t>
            </a:r>
            <a:r>
              <a:rPr lang="en-US" sz="1100" spc="-91" dirty="0" smtClean="0">
                <a:latin typeface="Verdana"/>
                <a:cs typeface="Verdana"/>
              </a:rPr>
              <a:t> </a:t>
            </a:r>
            <a:r>
              <a:rPr lang="en-US" sz="1100" spc="103" dirty="0" smtClean="0">
                <a:latin typeface="Verdana"/>
                <a:cs typeface="Verdana"/>
              </a:rPr>
              <a:t>co</a:t>
            </a:r>
            <a:r>
              <a:rPr lang="en-US" sz="1100" spc="-16" dirty="0" smtClean="0">
                <a:latin typeface="Verdana"/>
                <a:cs typeface="Verdana"/>
              </a:rPr>
              <a:t>u</a:t>
            </a:r>
            <a:r>
              <a:rPr lang="en-US" sz="1100" spc="-32" dirty="0" smtClean="0">
                <a:latin typeface="Verdana"/>
                <a:cs typeface="Verdana"/>
              </a:rPr>
              <a:t>nt</a:t>
            </a:r>
            <a:r>
              <a:rPr lang="en-US" sz="1100" spc="-130" dirty="0" smtClean="0">
                <a:latin typeface="Verdana"/>
                <a:cs typeface="Verdana"/>
              </a:rPr>
              <a:t>r</a:t>
            </a:r>
            <a:r>
              <a:rPr lang="en-US" sz="1100" spc="-54" dirty="0" smtClean="0">
                <a:latin typeface="Verdana"/>
                <a:cs typeface="Verdana"/>
              </a:rPr>
              <a:t>ies</a:t>
            </a:r>
            <a:r>
              <a:rPr lang="en-US" sz="1100" spc="-114" dirty="0" smtClean="0">
                <a:latin typeface="Verdana"/>
                <a:cs typeface="Verdana"/>
              </a:rPr>
              <a:t> </a:t>
            </a:r>
            <a:r>
              <a:rPr lang="en-US" sz="1100" spc="43" dirty="0" smtClean="0">
                <a:latin typeface="Verdana"/>
                <a:cs typeface="Verdana"/>
              </a:rPr>
              <a:t>ne</a:t>
            </a:r>
            <a:r>
              <a:rPr lang="en-US" sz="1100" spc="38" dirty="0" smtClean="0">
                <a:latin typeface="Verdana"/>
                <a:cs typeface="Verdana"/>
              </a:rPr>
              <a:t>e</a:t>
            </a:r>
            <a:r>
              <a:rPr lang="en-US" sz="1100" spc="81" dirty="0" smtClean="0">
                <a:latin typeface="Verdana"/>
                <a:cs typeface="Verdana"/>
              </a:rPr>
              <a:t>d</a:t>
            </a:r>
            <a:r>
              <a:rPr lang="en-US" sz="1100" spc="-76" dirty="0" smtClean="0">
                <a:latin typeface="Verdana"/>
                <a:cs typeface="Verdana"/>
              </a:rPr>
              <a:t> </a:t>
            </a:r>
            <a:r>
              <a:rPr lang="en-US" sz="1100" spc="-54" dirty="0" smtClean="0">
                <a:latin typeface="Verdana"/>
                <a:cs typeface="Verdana"/>
              </a:rPr>
              <a:t>t</a:t>
            </a:r>
            <a:r>
              <a:rPr lang="en-US" sz="1100" spc="65" dirty="0" smtClean="0">
                <a:latin typeface="Verdana"/>
                <a:cs typeface="Verdana"/>
              </a:rPr>
              <a:t>o</a:t>
            </a:r>
            <a:r>
              <a:rPr lang="en-US" sz="1100" spc="-91" dirty="0" smtClean="0">
                <a:latin typeface="Verdana"/>
                <a:cs typeface="Verdana"/>
              </a:rPr>
              <a:t> tr</a:t>
            </a:r>
            <a:r>
              <a:rPr lang="en-US" sz="1100" spc="87" dirty="0" smtClean="0">
                <a:latin typeface="Verdana"/>
                <a:cs typeface="Verdana"/>
              </a:rPr>
              <a:t>ad</a:t>
            </a:r>
            <a:r>
              <a:rPr lang="en-US" sz="1100" spc="70" dirty="0" smtClean="0">
                <a:latin typeface="Verdana"/>
                <a:cs typeface="Verdana"/>
              </a:rPr>
              <a:t>e</a:t>
            </a:r>
            <a:r>
              <a:rPr lang="en-US" sz="1100" spc="-103" dirty="0" smtClean="0">
                <a:latin typeface="Verdana"/>
                <a:cs typeface="Verdana"/>
              </a:rPr>
              <a:t> </a:t>
            </a:r>
            <a:r>
              <a:rPr lang="en-US" sz="1100" spc="16" dirty="0" smtClean="0">
                <a:latin typeface="Verdana"/>
                <a:cs typeface="Verdana"/>
              </a:rPr>
              <a:t>w</a:t>
            </a:r>
            <a:r>
              <a:rPr lang="en-US" sz="1100" spc="-43" dirty="0" smtClean="0">
                <a:latin typeface="Verdana"/>
                <a:cs typeface="Verdana"/>
              </a:rPr>
              <a:t>it</a:t>
            </a:r>
            <a:r>
              <a:rPr lang="en-US" sz="1100" spc="-70" dirty="0" smtClean="0">
                <a:latin typeface="Verdana"/>
                <a:cs typeface="Verdana"/>
              </a:rPr>
              <a:t>h</a:t>
            </a:r>
            <a:r>
              <a:rPr lang="en-US" sz="1100" spc="-81" dirty="0" smtClean="0">
                <a:latin typeface="Verdana"/>
                <a:cs typeface="Verdana"/>
              </a:rPr>
              <a:t> </a:t>
            </a:r>
            <a:r>
              <a:rPr lang="en-US" sz="1100" spc="87" dirty="0" smtClean="0">
                <a:latin typeface="Verdana"/>
                <a:cs typeface="Verdana"/>
              </a:rPr>
              <a:t>e</a:t>
            </a:r>
            <a:r>
              <a:rPr lang="en-US" sz="1100" spc="81" dirty="0" smtClean="0">
                <a:latin typeface="Verdana"/>
                <a:cs typeface="Verdana"/>
              </a:rPr>
              <a:t>a</a:t>
            </a:r>
            <a:r>
              <a:rPr lang="en-US" sz="1100" spc="65" dirty="0" smtClean="0">
                <a:latin typeface="Verdana"/>
                <a:cs typeface="Verdana"/>
              </a:rPr>
              <a:t>ch</a:t>
            </a:r>
            <a:r>
              <a:rPr lang="en-US" sz="1100" spc="-97" dirty="0" smtClean="0">
                <a:latin typeface="Verdana"/>
                <a:cs typeface="Verdana"/>
              </a:rPr>
              <a:t> </a:t>
            </a:r>
            <a:r>
              <a:rPr lang="en-US" sz="1100" spc="65" dirty="0" smtClean="0">
                <a:latin typeface="Verdana"/>
                <a:cs typeface="Verdana"/>
              </a:rPr>
              <a:t>o</a:t>
            </a:r>
            <a:r>
              <a:rPr lang="en-US" sz="1100" spc="-32" dirty="0" smtClean="0">
                <a:latin typeface="Verdana"/>
                <a:cs typeface="Verdana"/>
              </a:rPr>
              <a:t>th</a:t>
            </a:r>
            <a:r>
              <a:rPr lang="en-US" sz="1100" spc="-49" dirty="0" smtClean="0">
                <a:latin typeface="Verdana"/>
                <a:cs typeface="Verdana"/>
              </a:rPr>
              <a:t>er.</a:t>
            </a:r>
            <a:r>
              <a:rPr lang="en-US" sz="1100" spc="-103" dirty="0" smtClean="0">
                <a:latin typeface="Verdana"/>
                <a:cs typeface="Verdana"/>
              </a:rPr>
              <a:t> </a:t>
            </a:r>
            <a:r>
              <a:rPr lang="en-US" sz="1100" spc="65" dirty="0" smtClean="0">
                <a:latin typeface="Verdana"/>
                <a:cs typeface="Verdana"/>
              </a:rPr>
              <a:t>Cou</a:t>
            </a:r>
            <a:r>
              <a:rPr lang="en-US" sz="1100" spc="-32" dirty="0" smtClean="0">
                <a:latin typeface="Verdana"/>
                <a:cs typeface="Verdana"/>
              </a:rPr>
              <a:t>nt</a:t>
            </a:r>
            <a:r>
              <a:rPr lang="en-US" sz="1100" spc="-130" dirty="0" smtClean="0">
                <a:latin typeface="Verdana"/>
                <a:cs typeface="Verdana"/>
              </a:rPr>
              <a:t>r</a:t>
            </a:r>
            <a:r>
              <a:rPr lang="en-US" sz="1100" spc="-54" dirty="0" smtClean="0">
                <a:latin typeface="Verdana"/>
                <a:cs typeface="Verdana"/>
              </a:rPr>
              <a:t>ies</a:t>
            </a:r>
            <a:r>
              <a:rPr lang="en-US" sz="1100" dirty="0" smtClean="0">
                <a:latin typeface="Verdana"/>
                <a:cs typeface="Verdana"/>
              </a:rPr>
              <a:t> </a:t>
            </a:r>
            <a:r>
              <a:rPr lang="en-US" sz="1100" spc="-32" dirty="0" smtClean="0">
                <a:latin typeface="Verdana"/>
                <a:cs typeface="Verdana"/>
              </a:rPr>
              <a:t>th</a:t>
            </a:r>
            <a:r>
              <a:rPr lang="en-US" sz="1100" spc="21" dirty="0" smtClean="0">
                <a:latin typeface="Verdana"/>
                <a:cs typeface="Verdana"/>
              </a:rPr>
              <a:t>a</a:t>
            </a:r>
            <a:r>
              <a:rPr lang="en-US" sz="1100" spc="16" dirty="0" smtClean="0">
                <a:latin typeface="Verdana"/>
                <a:cs typeface="Verdana"/>
              </a:rPr>
              <a:t>t</a:t>
            </a:r>
            <a:r>
              <a:rPr lang="en-US" sz="1100" spc="-108" dirty="0" smtClean="0">
                <a:latin typeface="Verdana"/>
                <a:cs typeface="Verdana"/>
              </a:rPr>
              <a:t> </a:t>
            </a:r>
            <a:r>
              <a:rPr lang="en-US" sz="1100" spc="-130" dirty="0" smtClean="0">
                <a:latin typeface="Verdana"/>
                <a:cs typeface="Verdana"/>
              </a:rPr>
              <a:t>r</a:t>
            </a:r>
            <a:r>
              <a:rPr lang="en-US" sz="1100" spc="-5" dirty="0" smtClean="0">
                <a:latin typeface="Verdana"/>
                <a:cs typeface="Verdana"/>
              </a:rPr>
              <a:t>e</a:t>
            </a:r>
            <a:r>
              <a:rPr lang="en-US" sz="1100" spc="16" dirty="0" smtClean="0">
                <a:latin typeface="Verdana"/>
                <a:cs typeface="Verdana"/>
              </a:rPr>
              <a:t>l</a:t>
            </a:r>
            <a:r>
              <a:rPr lang="en-US" sz="1100" spc="-49" dirty="0" smtClean="0">
                <a:latin typeface="Verdana"/>
                <a:cs typeface="Verdana"/>
              </a:rPr>
              <a:t>y</a:t>
            </a:r>
            <a:r>
              <a:rPr lang="en-US" sz="1100" spc="-119" dirty="0" smtClean="0">
                <a:latin typeface="Verdana"/>
                <a:cs typeface="Verdana"/>
              </a:rPr>
              <a:t> </a:t>
            </a:r>
            <a:r>
              <a:rPr lang="en-US" sz="1100" spc="65" dirty="0" smtClean="0">
                <a:latin typeface="Verdana"/>
                <a:cs typeface="Verdana"/>
              </a:rPr>
              <a:t>o</a:t>
            </a:r>
            <a:r>
              <a:rPr lang="en-US" sz="1100" spc="-16" dirty="0" smtClean="0">
                <a:latin typeface="Verdana"/>
                <a:cs typeface="Verdana"/>
              </a:rPr>
              <a:t>n </a:t>
            </a:r>
            <a:r>
              <a:rPr lang="en-US" sz="1100" spc="76" dirty="0" smtClean="0">
                <a:latin typeface="Verdana"/>
                <a:cs typeface="Verdana"/>
              </a:rPr>
              <a:t>each</a:t>
            </a:r>
            <a:r>
              <a:rPr lang="en-US" sz="1100" spc="-70" dirty="0" smtClean="0">
                <a:latin typeface="Verdana"/>
                <a:cs typeface="Verdana"/>
              </a:rPr>
              <a:t> </a:t>
            </a:r>
            <a:r>
              <a:rPr lang="en-US" sz="1100" spc="-16" dirty="0" smtClean="0">
                <a:latin typeface="Verdana"/>
                <a:cs typeface="Verdana"/>
              </a:rPr>
              <a:t>other</a:t>
            </a:r>
            <a:r>
              <a:rPr lang="en-US" sz="1100" spc="-103" dirty="0" smtClean="0">
                <a:latin typeface="Verdana"/>
                <a:cs typeface="Verdana"/>
              </a:rPr>
              <a:t> </a:t>
            </a:r>
            <a:r>
              <a:rPr lang="en-US" sz="1100" spc="5" dirty="0" smtClean="0">
                <a:latin typeface="Verdana"/>
                <a:cs typeface="Verdana"/>
              </a:rPr>
              <a:t>to</a:t>
            </a:r>
            <a:r>
              <a:rPr lang="en-US" sz="1100" spc="-65" dirty="0" smtClean="0">
                <a:latin typeface="Verdana"/>
                <a:cs typeface="Verdana"/>
              </a:rPr>
              <a:t> </a:t>
            </a:r>
            <a:r>
              <a:rPr lang="en-US" sz="1100" spc="11" dirty="0" smtClean="0">
                <a:latin typeface="Verdana"/>
                <a:cs typeface="Verdana"/>
              </a:rPr>
              <a:t>trade</a:t>
            </a:r>
            <a:r>
              <a:rPr lang="en-US" sz="1100" spc="-103" dirty="0" smtClean="0">
                <a:latin typeface="Verdana"/>
                <a:cs typeface="Verdana"/>
              </a:rPr>
              <a:t> </a:t>
            </a:r>
            <a:r>
              <a:rPr lang="en-US" sz="1100" spc="27" dirty="0" smtClean="0">
                <a:latin typeface="Verdana"/>
                <a:cs typeface="Verdana"/>
              </a:rPr>
              <a:t>goods</a:t>
            </a:r>
            <a:r>
              <a:rPr lang="en-US" sz="1100" spc="-76" dirty="0" smtClean="0">
                <a:latin typeface="Verdana"/>
                <a:cs typeface="Verdana"/>
              </a:rPr>
              <a:t> </a:t>
            </a:r>
            <a:r>
              <a:rPr lang="en-US" sz="1100" spc="54" dirty="0" smtClean="0">
                <a:latin typeface="Verdana"/>
                <a:cs typeface="Verdana"/>
              </a:rPr>
              <a:t>and</a:t>
            </a:r>
            <a:r>
              <a:rPr lang="en-US" sz="1100" spc="-87" dirty="0" smtClean="0">
                <a:latin typeface="Verdana"/>
                <a:cs typeface="Verdana"/>
              </a:rPr>
              <a:t> </a:t>
            </a:r>
            <a:r>
              <a:rPr lang="en-US" sz="1100" spc="-32" dirty="0" smtClean="0">
                <a:latin typeface="Verdana"/>
                <a:cs typeface="Verdana"/>
              </a:rPr>
              <a:t>services</a:t>
            </a:r>
            <a:r>
              <a:rPr lang="en-US" sz="1100" spc="-91" dirty="0" smtClean="0">
                <a:latin typeface="Verdana"/>
                <a:cs typeface="Verdana"/>
              </a:rPr>
              <a:t> </a:t>
            </a:r>
            <a:r>
              <a:rPr lang="en-US" sz="1100" spc="11" dirty="0" smtClean="0">
                <a:latin typeface="Verdana"/>
                <a:cs typeface="Verdana"/>
              </a:rPr>
              <a:t>are </a:t>
            </a:r>
            <a:r>
              <a:rPr lang="en-US" sz="1100" b="1" spc="-21" dirty="0" smtClean="0">
                <a:latin typeface="Tahoma"/>
                <a:cs typeface="Tahoma"/>
              </a:rPr>
              <a:t>interdependent </a:t>
            </a:r>
          </a:p>
          <a:p>
            <a:pPr marL="87313">
              <a:spcBef>
                <a:spcPts val="130"/>
              </a:spcBef>
            </a:pPr>
            <a:r>
              <a:rPr lang="en-US" sz="1100" spc="-38" dirty="0" smtClean="0">
                <a:latin typeface="Verdana"/>
                <a:cs typeface="Verdana"/>
              </a:rPr>
              <a:t>Sometimes,</a:t>
            </a:r>
            <a:r>
              <a:rPr lang="en-US" sz="1100" spc="-114" dirty="0" smtClean="0">
                <a:latin typeface="Verdana"/>
                <a:cs typeface="Verdana"/>
              </a:rPr>
              <a:t> </a:t>
            </a:r>
            <a:r>
              <a:rPr lang="en-US" sz="1100" spc="-16" dirty="0" smtClean="0">
                <a:latin typeface="Verdana"/>
                <a:cs typeface="Verdana"/>
              </a:rPr>
              <a:t>countries</a:t>
            </a:r>
            <a:r>
              <a:rPr lang="en-US" sz="1100" spc="-119" dirty="0" smtClean="0">
                <a:latin typeface="Verdana"/>
                <a:cs typeface="Verdana"/>
              </a:rPr>
              <a:t> </a:t>
            </a:r>
            <a:r>
              <a:rPr lang="en-US" sz="1100" spc="11" dirty="0" smtClean="0">
                <a:latin typeface="Verdana"/>
                <a:cs typeface="Verdana"/>
              </a:rPr>
              <a:t>group</a:t>
            </a:r>
            <a:r>
              <a:rPr lang="en-US" sz="1100" spc="-119" dirty="0" smtClean="0">
                <a:latin typeface="Verdana"/>
                <a:cs typeface="Verdana"/>
              </a:rPr>
              <a:t> </a:t>
            </a:r>
            <a:r>
              <a:rPr lang="en-US" sz="1100" dirty="0" smtClean="0">
                <a:latin typeface="Verdana"/>
                <a:cs typeface="Verdana"/>
              </a:rPr>
              <a:t>together</a:t>
            </a:r>
            <a:r>
              <a:rPr lang="en-US" sz="1100" spc="-91" dirty="0" smtClean="0">
                <a:latin typeface="Verdana"/>
                <a:cs typeface="Verdana"/>
              </a:rPr>
              <a:t> </a:t>
            </a:r>
            <a:r>
              <a:rPr lang="en-US" sz="1100" spc="5" dirty="0" smtClean="0">
                <a:latin typeface="Verdana"/>
                <a:cs typeface="Verdana"/>
              </a:rPr>
              <a:t>to</a:t>
            </a:r>
            <a:r>
              <a:rPr lang="en-US" sz="1100" spc="-70" dirty="0" smtClean="0">
                <a:latin typeface="Verdana"/>
                <a:cs typeface="Verdana"/>
              </a:rPr>
              <a:t> </a:t>
            </a:r>
            <a:r>
              <a:rPr lang="en-US" sz="1100" spc="16" dirty="0" smtClean="0">
                <a:latin typeface="Verdana"/>
                <a:cs typeface="Verdana"/>
              </a:rPr>
              <a:t>help</a:t>
            </a:r>
            <a:r>
              <a:rPr lang="en-US" sz="1100" spc="-119" dirty="0" smtClean="0">
                <a:latin typeface="Verdana"/>
                <a:cs typeface="Verdana"/>
              </a:rPr>
              <a:t> </a:t>
            </a:r>
            <a:r>
              <a:rPr lang="en-US" sz="1100" dirty="0" smtClean="0">
                <a:latin typeface="Verdana"/>
                <a:cs typeface="Verdana"/>
              </a:rPr>
              <a:t>increase</a:t>
            </a:r>
            <a:r>
              <a:rPr lang="en-US" sz="1100" spc="-91" dirty="0" smtClean="0">
                <a:latin typeface="Verdana"/>
                <a:cs typeface="Verdana"/>
              </a:rPr>
              <a:t> </a:t>
            </a:r>
            <a:r>
              <a:rPr lang="en-US" sz="1100" dirty="0" smtClean="0">
                <a:latin typeface="Verdana"/>
                <a:cs typeface="Verdana"/>
              </a:rPr>
              <a:t>the</a:t>
            </a:r>
            <a:r>
              <a:rPr lang="en-US" sz="1100" spc="-81" dirty="0" smtClean="0">
                <a:latin typeface="Verdana"/>
                <a:cs typeface="Verdana"/>
              </a:rPr>
              <a:t> </a:t>
            </a:r>
            <a:r>
              <a:rPr lang="en-US" sz="1100" spc="-5" dirty="0" smtClean="0">
                <a:latin typeface="Verdana"/>
                <a:cs typeface="Verdana"/>
              </a:rPr>
              <a:t>volume</a:t>
            </a:r>
            <a:r>
              <a:rPr lang="en-US" sz="1100" spc="-119" dirty="0" smtClean="0">
                <a:latin typeface="Verdana"/>
                <a:cs typeface="Verdana"/>
              </a:rPr>
              <a:t> </a:t>
            </a:r>
            <a:r>
              <a:rPr lang="en-US" sz="1100" spc="11" dirty="0" smtClean="0">
                <a:latin typeface="Verdana"/>
                <a:cs typeface="Verdana"/>
              </a:rPr>
              <a:t>of</a:t>
            </a:r>
            <a:r>
              <a:rPr lang="en-US" sz="1100" spc="-103" dirty="0" smtClean="0">
                <a:latin typeface="Verdana"/>
                <a:cs typeface="Verdana"/>
              </a:rPr>
              <a:t> </a:t>
            </a:r>
            <a:r>
              <a:rPr lang="en-US" sz="1100" spc="-5" dirty="0" smtClean="0">
                <a:latin typeface="Verdana"/>
                <a:cs typeface="Verdana"/>
              </a:rPr>
              <a:t>trade.</a:t>
            </a:r>
            <a:endParaRPr lang="en-US" sz="1100" dirty="0" smtClean="0">
              <a:latin typeface="Verdana"/>
              <a:cs typeface="Verdana"/>
            </a:endParaRPr>
          </a:p>
          <a:p>
            <a:pPr marL="87313">
              <a:spcBef>
                <a:spcPts val="130"/>
              </a:spcBef>
            </a:pPr>
            <a:endParaRPr lang="en-US" sz="1100" dirty="0" smtClean="0">
              <a:latin typeface="Verdana"/>
              <a:cs typeface="Verdana"/>
            </a:endParaRPr>
          </a:p>
          <a:p>
            <a:pPr marL="87313">
              <a:spcBef>
                <a:spcPts val="130"/>
              </a:spcBef>
            </a:pPr>
            <a:endParaRPr lang="en-US" sz="1100" dirty="0" smtClean="0">
              <a:latin typeface="Verdana"/>
              <a:cs typeface="Verdana"/>
            </a:endParaRPr>
          </a:p>
          <a:p>
            <a:pPr marL="87313">
              <a:spcBef>
                <a:spcPts val="130"/>
              </a:spcBef>
            </a:pPr>
            <a:endParaRPr sz="1083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44260" y="2024052"/>
            <a:ext cx="4892463" cy="183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758">
              <a:spcBef>
                <a:spcPts val="130"/>
              </a:spcBef>
            </a:pPr>
            <a:r>
              <a:rPr sz="1083" spc="-49" dirty="0">
                <a:latin typeface="Verdana"/>
                <a:cs typeface="Verdana"/>
              </a:rPr>
              <a:t>The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b="1" spc="-11" dirty="0">
                <a:latin typeface="Tahoma"/>
                <a:cs typeface="Tahoma"/>
              </a:rPr>
              <a:t>European </a:t>
            </a:r>
            <a:r>
              <a:rPr sz="1083" b="1" spc="-43" dirty="0">
                <a:latin typeface="Tahoma"/>
                <a:cs typeface="Tahoma"/>
              </a:rPr>
              <a:t>Union</a:t>
            </a:r>
            <a:r>
              <a:rPr sz="1083" b="1" spc="11" dirty="0">
                <a:latin typeface="Tahoma"/>
                <a:cs typeface="Tahoma"/>
              </a:rPr>
              <a:t> </a:t>
            </a:r>
            <a:r>
              <a:rPr sz="1083" spc="-114" dirty="0">
                <a:latin typeface="Verdana"/>
                <a:cs typeface="Verdana"/>
              </a:rPr>
              <a:t>is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38" dirty="0">
                <a:latin typeface="Verdana"/>
                <a:cs typeface="Verdana"/>
              </a:rPr>
              <a:t>one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example</a:t>
            </a:r>
            <a:r>
              <a:rPr sz="1083" spc="-130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of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a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trading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group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65" dirty="0">
                <a:latin typeface="Verdana"/>
                <a:cs typeface="Verdana"/>
              </a:rPr>
              <a:t>(or</a:t>
            </a:r>
            <a:r>
              <a:rPr sz="1083" spc="-70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trading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bloc).</a:t>
            </a:r>
            <a:endParaRPr sz="1083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44261" y="2178740"/>
            <a:ext cx="5715900" cy="152650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758">
              <a:spcBef>
                <a:spcPts val="130"/>
              </a:spcBef>
            </a:pPr>
            <a:r>
              <a:rPr sz="1083" spc="-49" dirty="0">
                <a:latin typeface="Verdana"/>
                <a:cs typeface="Verdana"/>
              </a:rPr>
              <a:t>The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global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pattern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of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trade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-114" dirty="0">
                <a:latin typeface="Verdana"/>
                <a:cs typeface="Verdana"/>
              </a:rPr>
              <a:t>is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uneven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because:</a:t>
            </a:r>
            <a:endParaRPr sz="1083" dirty="0">
              <a:latin typeface="Verdana"/>
              <a:cs typeface="Verdana"/>
            </a:endParaRPr>
          </a:p>
          <a:p>
            <a:pPr marL="185047" marR="277226" indent="-171976">
              <a:lnSpc>
                <a:spcPct val="101000"/>
              </a:lnSpc>
              <a:spcBef>
                <a:spcPts val="11"/>
              </a:spcBef>
              <a:buFont typeface="Arial"/>
              <a:buChar char="•"/>
              <a:tabLst>
                <a:tab pos="185735" algn="l"/>
              </a:tabLst>
            </a:pPr>
            <a:r>
              <a:rPr sz="1083" spc="-5" dirty="0">
                <a:latin typeface="Verdana"/>
                <a:cs typeface="Verdana"/>
              </a:rPr>
              <a:t>Most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of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dirty="0">
                <a:latin typeface="Verdana"/>
                <a:cs typeface="Verdana"/>
              </a:rPr>
              <a:t>the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valuable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trade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happens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between</a:t>
            </a:r>
            <a:r>
              <a:rPr sz="1083" spc="-76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more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economically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43" dirty="0">
                <a:latin typeface="Verdana"/>
                <a:cs typeface="Verdana"/>
              </a:rPr>
              <a:t>developed </a:t>
            </a:r>
            <a:r>
              <a:rPr sz="1083" spc="-363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countries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76" dirty="0">
                <a:latin typeface="Verdana"/>
                <a:cs typeface="Verdana"/>
              </a:rPr>
              <a:t>(HICs)</a:t>
            </a:r>
            <a:endParaRPr sz="1083" dirty="0">
              <a:latin typeface="Verdana"/>
              <a:cs typeface="Verdana"/>
            </a:endParaRPr>
          </a:p>
          <a:p>
            <a:pPr marL="185047" marR="557206" indent="-171976">
              <a:lnSpc>
                <a:spcPct val="101000"/>
              </a:lnSpc>
              <a:spcBef>
                <a:spcPts val="16"/>
              </a:spcBef>
              <a:buFont typeface="Arial"/>
              <a:buChar char="•"/>
              <a:tabLst>
                <a:tab pos="185735" algn="l"/>
              </a:tabLst>
            </a:pPr>
            <a:r>
              <a:rPr sz="1083" spc="-65" dirty="0">
                <a:latin typeface="Verdana"/>
                <a:cs typeface="Verdana"/>
              </a:rPr>
              <a:t>HICs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generally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27" dirty="0">
                <a:latin typeface="Verdana"/>
                <a:cs typeface="Verdana"/>
              </a:rPr>
              <a:t>import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-11" dirty="0">
                <a:latin typeface="Verdana"/>
                <a:cs typeface="Verdana"/>
              </a:rPr>
              <a:t>low-value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goods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32" dirty="0">
                <a:latin typeface="Verdana"/>
                <a:cs typeface="Verdana"/>
              </a:rPr>
              <a:t>from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65" dirty="0">
                <a:latin typeface="Verdana"/>
                <a:cs typeface="Verdana"/>
              </a:rPr>
              <a:t>less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economically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43" dirty="0">
                <a:latin typeface="Verdana"/>
                <a:cs typeface="Verdana"/>
              </a:rPr>
              <a:t>developed </a:t>
            </a:r>
            <a:r>
              <a:rPr sz="1083" spc="-363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countries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81" dirty="0">
                <a:latin typeface="Verdana"/>
                <a:cs typeface="Verdana"/>
              </a:rPr>
              <a:t>(LICs)</a:t>
            </a:r>
            <a:endParaRPr sz="1083" dirty="0">
              <a:latin typeface="Verdana"/>
              <a:cs typeface="Verdana"/>
            </a:endParaRPr>
          </a:p>
          <a:p>
            <a:pPr marL="185047" indent="-171976">
              <a:spcBef>
                <a:spcPts val="27"/>
              </a:spcBef>
              <a:buFont typeface="Arial"/>
              <a:buChar char="•"/>
              <a:tabLst>
                <a:tab pos="185735" algn="l"/>
              </a:tabLst>
            </a:pPr>
            <a:r>
              <a:rPr sz="1083" spc="-38" dirty="0">
                <a:latin typeface="Verdana"/>
                <a:cs typeface="Verdana"/>
              </a:rPr>
              <a:t>There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-114" dirty="0">
                <a:latin typeface="Verdana"/>
                <a:cs typeface="Verdana"/>
              </a:rPr>
              <a:t>is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-43" dirty="0">
                <a:latin typeface="Verdana"/>
                <a:cs typeface="Verdana"/>
              </a:rPr>
              <a:t>little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trade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between</a:t>
            </a:r>
            <a:r>
              <a:rPr sz="1083" spc="-70" dirty="0">
                <a:latin typeface="Verdana"/>
                <a:cs typeface="Verdana"/>
              </a:rPr>
              <a:t> </a:t>
            </a:r>
            <a:r>
              <a:rPr sz="1083" spc="-76" dirty="0">
                <a:latin typeface="Verdana"/>
                <a:cs typeface="Verdana"/>
              </a:rPr>
              <a:t>LICs,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21" dirty="0">
                <a:latin typeface="Verdana"/>
                <a:cs typeface="Verdana"/>
              </a:rPr>
              <a:t>partly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38" dirty="0">
                <a:latin typeface="Verdana"/>
                <a:cs typeface="Verdana"/>
              </a:rPr>
              <a:t>because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-11" dirty="0">
                <a:latin typeface="Verdana"/>
                <a:cs typeface="Verdana"/>
              </a:rPr>
              <a:t>they</a:t>
            </a:r>
            <a:r>
              <a:rPr sz="1083" spc="-70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may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trade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-60" dirty="0">
                <a:latin typeface="Verdana"/>
                <a:cs typeface="Verdana"/>
              </a:rPr>
              <a:t>similar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dirty="0">
                <a:latin typeface="Verdana"/>
                <a:cs typeface="Verdana"/>
              </a:rPr>
              <a:t>products</a:t>
            </a:r>
          </a:p>
          <a:p>
            <a:pPr marL="185047" indent="-171976">
              <a:spcBef>
                <a:spcPts val="11"/>
              </a:spcBef>
              <a:buFont typeface="Arial"/>
              <a:buChar char="•"/>
              <a:tabLst>
                <a:tab pos="185735" algn="l"/>
              </a:tabLst>
            </a:pPr>
            <a:r>
              <a:rPr sz="1083" spc="-5" dirty="0">
                <a:latin typeface="Verdana"/>
                <a:cs typeface="Verdana"/>
              </a:rPr>
              <a:t>Newly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38" dirty="0">
                <a:latin typeface="Verdana"/>
                <a:cs typeface="Verdana"/>
              </a:rPr>
              <a:t>industrialised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countries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65" dirty="0">
                <a:latin typeface="Verdana"/>
                <a:cs typeface="Verdana"/>
              </a:rPr>
              <a:t>(NICs)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are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dirty="0">
                <a:latin typeface="Verdana"/>
                <a:cs typeface="Verdana"/>
              </a:rPr>
              <a:t>playing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a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larger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role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-49" dirty="0">
                <a:latin typeface="Verdana"/>
                <a:cs typeface="Verdana"/>
              </a:rPr>
              <a:t>in</a:t>
            </a:r>
            <a:r>
              <a:rPr sz="1083" spc="-76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world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trade</a:t>
            </a:r>
            <a:endParaRPr sz="1083" dirty="0">
              <a:latin typeface="Verdana"/>
              <a:cs typeface="Verdana"/>
            </a:endParaRPr>
          </a:p>
          <a:p>
            <a:pPr marL="185047" marR="5503" indent="-171976">
              <a:lnSpc>
                <a:spcPct val="101000"/>
              </a:lnSpc>
              <a:spcBef>
                <a:spcPts val="16"/>
              </a:spcBef>
              <a:buFont typeface="Arial"/>
              <a:buChar char="•"/>
              <a:tabLst>
                <a:tab pos="185735" algn="l"/>
              </a:tabLst>
            </a:pPr>
            <a:r>
              <a:rPr sz="1083" spc="76" dirty="0">
                <a:latin typeface="Verdana"/>
                <a:cs typeface="Verdana"/>
              </a:rPr>
              <a:t>A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lot</a:t>
            </a:r>
            <a:r>
              <a:rPr sz="1083" spc="-108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of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11" dirty="0">
                <a:latin typeface="Verdana"/>
                <a:cs typeface="Verdana"/>
              </a:rPr>
              <a:t>trade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happens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-16" dirty="0">
                <a:latin typeface="Verdana"/>
                <a:cs typeface="Verdana"/>
              </a:rPr>
              <a:t>through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b="1" spc="-43" dirty="0">
                <a:latin typeface="Tahoma"/>
                <a:cs typeface="Tahoma"/>
              </a:rPr>
              <a:t>multilateral</a:t>
            </a:r>
            <a:r>
              <a:rPr sz="1083" b="1" spc="-16" dirty="0">
                <a:latin typeface="Tahoma"/>
                <a:cs typeface="Tahoma"/>
              </a:rPr>
              <a:t> </a:t>
            </a:r>
            <a:r>
              <a:rPr sz="1083" b="1" spc="16" dirty="0">
                <a:latin typeface="Tahoma"/>
                <a:cs typeface="Tahoma"/>
              </a:rPr>
              <a:t>companies</a:t>
            </a:r>
            <a:r>
              <a:rPr sz="1083" b="1" spc="-11" dirty="0">
                <a:latin typeface="Tahoma"/>
                <a:cs typeface="Tahoma"/>
              </a:rPr>
              <a:t> </a:t>
            </a:r>
            <a:r>
              <a:rPr sz="1083" b="1" spc="-16" dirty="0">
                <a:latin typeface="Tahoma"/>
                <a:cs typeface="Tahoma"/>
              </a:rPr>
              <a:t>(MNCs)</a:t>
            </a:r>
            <a:r>
              <a:rPr sz="1083" b="1" spc="16" dirty="0">
                <a:latin typeface="Tahoma"/>
                <a:cs typeface="Tahoma"/>
              </a:rPr>
              <a:t> </a:t>
            </a:r>
            <a:r>
              <a:rPr sz="1083" spc="-32" dirty="0">
                <a:latin typeface="Verdana"/>
                <a:cs typeface="Verdana"/>
              </a:rPr>
              <a:t>with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103" dirty="0">
                <a:latin typeface="Verdana"/>
                <a:cs typeface="Verdana"/>
              </a:rPr>
              <a:t>a</a:t>
            </a:r>
            <a:r>
              <a:rPr sz="1083" spc="-91" dirty="0">
                <a:latin typeface="Verdana"/>
                <a:cs typeface="Verdana"/>
              </a:rPr>
              <a:t> </a:t>
            </a:r>
            <a:r>
              <a:rPr sz="1083" spc="60" dirty="0">
                <a:latin typeface="Verdana"/>
                <a:cs typeface="Verdana"/>
              </a:rPr>
              <a:t>head</a:t>
            </a:r>
            <a:r>
              <a:rPr sz="1083" spc="-76" dirty="0">
                <a:latin typeface="Verdana"/>
                <a:cs typeface="Verdana"/>
              </a:rPr>
              <a:t> </a:t>
            </a:r>
            <a:r>
              <a:rPr sz="1083" spc="16" dirty="0">
                <a:latin typeface="Verdana"/>
                <a:cs typeface="Verdana"/>
              </a:rPr>
              <a:t>office </a:t>
            </a:r>
            <a:r>
              <a:rPr sz="1083" spc="-363" dirty="0">
                <a:latin typeface="Verdana"/>
                <a:cs typeface="Verdana"/>
              </a:rPr>
              <a:t> </a:t>
            </a:r>
            <a:r>
              <a:rPr sz="1083" spc="-49" dirty="0">
                <a:latin typeface="Verdana"/>
                <a:cs typeface="Verdana"/>
              </a:rPr>
              <a:t>in</a:t>
            </a:r>
            <a:r>
              <a:rPr sz="1083" spc="-81" dirty="0">
                <a:latin typeface="Verdana"/>
                <a:cs typeface="Verdana"/>
              </a:rPr>
              <a:t> </a:t>
            </a:r>
            <a:r>
              <a:rPr sz="1083" spc="38" dirty="0">
                <a:latin typeface="Verdana"/>
                <a:cs typeface="Verdana"/>
              </a:rPr>
              <a:t>one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-21" dirty="0">
                <a:latin typeface="Verdana"/>
                <a:cs typeface="Verdana"/>
              </a:rPr>
              <a:t>country,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operating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-49" dirty="0">
                <a:latin typeface="Verdana"/>
                <a:cs typeface="Verdana"/>
              </a:rPr>
              <a:t>in</a:t>
            </a:r>
            <a:r>
              <a:rPr sz="1083" spc="-97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many</a:t>
            </a:r>
            <a:r>
              <a:rPr sz="1083" spc="-114" dirty="0">
                <a:latin typeface="Verdana"/>
                <a:cs typeface="Verdana"/>
              </a:rPr>
              <a:t> </a:t>
            </a:r>
            <a:r>
              <a:rPr sz="1083" spc="-27" dirty="0">
                <a:latin typeface="Verdana"/>
                <a:cs typeface="Verdana"/>
              </a:rPr>
              <a:t>countries.</a:t>
            </a:r>
            <a:endParaRPr sz="1083" dirty="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930610" y="3658390"/>
            <a:ext cx="5947040" cy="1285028"/>
          </a:xfrm>
          <a:custGeom>
            <a:avLst/>
            <a:gdLst/>
            <a:ahLst/>
            <a:cxnLst/>
            <a:rect l="l" t="t" r="r" b="b"/>
            <a:pathLst>
              <a:path w="5489575" h="1186179">
                <a:moveTo>
                  <a:pt x="5489448" y="0"/>
                </a:moveTo>
                <a:lnTo>
                  <a:pt x="0" y="0"/>
                </a:lnTo>
                <a:lnTo>
                  <a:pt x="0" y="1185671"/>
                </a:lnTo>
                <a:lnTo>
                  <a:pt x="5489448" y="1185671"/>
                </a:lnTo>
                <a:lnTo>
                  <a:pt x="5489448" y="0"/>
                </a:lnTo>
                <a:close/>
              </a:path>
            </a:pathLst>
          </a:custGeom>
          <a:solidFill>
            <a:srgbClr val="E6DFEB"/>
          </a:solidFill>
        </p:spPr>
        <p:txBody>
          <a:bodyPr wrap="square" lIns="0" tIns="0" rIns="0" bIns="0" rtlCol="0"/>
          <a:lstStyle/>
          <a:p>
            <a:endParaRPr sz="1950"/>
          </a:p>
        </p:txBody>
      </p:sp>
      <p:sp>
        <p:nvSpPr>
          <p:cNvPr id="17" name="object 17"/>
          <p:cNvSpPr txBox="1"/>
          <p:nvPr/>
        </p:nvSpPr>
        <p:spPr>
          <a:xfrm>
            <a:off x="3993732" y="3658390"/>
            <a:ext cx="1810597" cy="1833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758">
              <a:spcBef>
                <a:spcPts val="130"/>
              </a:spcBef>
            </a:pPr>
            <a:r>
              <a:rPr sz="1083" b="1" u="sng" spc="-43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Transnational</a:t>
            </a:r>
            <a:r>
              <a:rPr sz="1083" b="1" u="sng" spc="-16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083" b="1" u="sng" spc="-21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corporations</a:t>
            </a:r>
            <a:endParaRPr sz="1083" dirty="0">
              <a:latin typeface="Tahoma"/>
              <a:cs typeface="Tahom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5530905" y="6508973"/>
            <a:ext cx="272760" cy="184078"/>
          </a:xfrm>
          <a:prstGeom prst="rect">
            <a:avLst/>
          </a:prstGeom>
        </p:spPr>
        <p:txBody>
          <a:bodyPr vert="horz" wrap="square" lIns="0" tIns="17198" rIns="0" bIns="0" rtlCol="0">
            <a:spAutoFit/>
          </a:bodyPr>
          <a:lstStyle/>
          <a:p>
            <a:pPr marL="41275">
              <a:spcBef>
                <a:spcPts val="135"/>
              </a:spcBef>
            </a:pPr>
            <a:r>
              <a:rPr spc="-81" dirty="0"/>
              <a:t>7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044260" y="3967357"/>
            <a:ext cx="5750295" cy="856164"/>
          </a:xfrm>
          <a:prstGeom prst="rect">
            <a:avLst/>
          </a:prstGeom>
        </p:spPr>
        <p:txBody>
          <a:bodyPr vert="horz" wrap="square" lIns="0" tIns="14446" rIns="0" bIns="0" rtlCol="0">
            <a:spAutoFit/>
          </a:bodyPr>
          <a:lstStyle/>
          <a:p>
            <a:pPr marL="13758" marR="5503">
              <a:lnSpc>
                <a:spcPct val="101499"/>
              </a:lnSpc>
              <a:spcBef>
                <a:spcPts val="114"/>
              </a:spcBef>
            </a:pPr>
            <a:r>
              <a:rPr sz="1083" b="1" spc="-38" dirty="0">
                <a:latin typeface="Tahoma"/>
                <a:cs typeface="Tahoma"/>
              </a:rPr>
              <a:t>TNCs</a:t>
            </a:r>
            <a:r>
              <a:rPr sz="1083" b="1" spc="-21" dirty="0">
                <a:latin typeface="Tahoma"/>
                <a:cs typeface="Tahoma"/>
              </a:rPr>
              <a:t> </a:t>
            </a:r>
            <a:r>
              <a:rPr sz="1083" b="1" spc="-43" dirty="0">
                <a:latin typeface="Tahoma"/>
                <a:cs typeface="Tahoma"/>
              </a:rPr>
              <a:t>or</a:t>
            </a:r>
            <a:r>
              <a:rPr sz="1083" b="1" dirty="0">
                <a:latin typeface="Tahoma"/>
                <a:cs typeface="Tahoma"/>
              </a:rPr>
              <a:t> </a:t>
            </a:r>
            <a:r>
              <a:rPr sz="1083" b="1" spc="-38" dirty="0">
                <a:latin typeface="Tahoma"/>
                <a:cs typeface="Tahoma"/>
              </a:rPr>
              <a:t>multinational</a:t>
            </a:r>
            <a:r>
              <a:rPr sz="1083" b="1" spc="-16" dirty="0">
                <a:latin typeface="Tahoma"/>
                <a:cs typeface="Tahoma"/>
              </a:rPr>
              <a:t> </a:t>
            </a:r>
            <a:r>
              <a:rPr sz="1083" b="1" spc="-21" dirty="0">
                <a:latin typeface="Tahoma"/>
                <a:cs typeface="Tahoma"/>
              </a:rPr>
              <a:t>corporations</a:t>
            </a:r>
            <a:r>
              <a:rPr sz="1083" b="1" spc="21" dirty="0">
                <a:latin typeface="Tahoma"/>
                <a:cs typeface="Tahoma"/>
              </a:rPr>
              <a:t> </a:t>
            </a:r>
            <a:r>
              <a:rPr sz="1083" b="1" spc="-16" dirty="0">
                <a:latin typeface="Tahoma"/>
                <a:cs typeface="Tahoma"/>
              </a:rPr>
              <a:t>(MNCs)</a:t>
            </a:r>
            <a:r>
              <a:rPr sz="1083" b="1" spc="-5" dirty="0">
                <a:latin typeface="Tahoma"/>
                <a:cs typeface="Tahoma"/>
              </a:rPr>
              <a:t> </a:t>
            </a:r>
            <a:r>
              <a:rPr sz="1083" spc="11" dirty="0">
                <a:latin typeface="Verdana"/>
                <a:cs typeface="Verdana"/>
              </a:rPr>
              <a:t>are</a:t>
            </a:r>
            <a:r>
              <a:rPr sz="1083" spc="-87" dirty="0">
                <a:latin typeface="Verdana"/>
                <a:cs typeface="Verdana"/>
              </a:rPr>
              <a:t> </a:t>
            </a:r>
            <a:r>
              <a:rPr sz="1083" spc="21" dirty="0">
                <a:latin typeface="Verdana"/>
                <a:cs typeface="Verdana"/>
              </a:rPr>
              <a:t>companies</a:t>
            </a:r>
            <a:r>
              <a:rPr sz="1083" spc="-103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that</a:t>
            </a:r>
            <a:r>
              <a:rPr sz="1083" spc="-76" dirty="0">
                <a:latin typeface="Verdana"/>
                <a:cs typeface="Verdana"/>
              </a:rPr>
              <a:t> </a:t>
            </a:r>
            <a:r>
              <a:rPr sz="1083" spc="27" dirty="0">
                <a:latin typeface="Verdana"/>
                <a:cs typeface="Verdana"/>
              </a:rPr>
              <a:t>operate</a:t>
            </a:r>
            <a:r>
              <a:rPr sz="1083" spc="-119" dirty="0">
                <a:latin typeface="Verdana"/>
                <a:cs typeface="Verdana"/>
              </a:rPr>
              <a:t> </a:t>
            </a:r>
            <a:r>
              <a:rPr sz="1083" spc="-49" dirty="0">
                <a:latin typeface="Verdana"/>
                <a:cs typeface="Verdana"/>
              </a:rPr>
              <a:t>in</a:t>
            </a:r>
            <a:r>
              <a:rPr sz="1083" spc="-76" dirty="0">
                <a:latin typeface="Verdana"/>
                <a:cs typeface="Verdana"/>
              </a:rPr>
              <a:t> </a:t>
            </a:r>
            <a:r>
              <a:rPr sz="1083" spc="-5" dirty="0">
                <a:latin typeface="Verdana"/>
                <a:cs typeface="Verdana"/>
              </a:rPr>
              <a:t>more</a:t>
            </a:r>
            <a:r>
              <a:rPr sz="1083" spc="-123" dirty="0">
                <a:latin typeface="Verdana"/>
                <a:cs typeface="Verdana"/>
              </a:rPr>
              <a:t> </a:t>
            </a:r>
            <a:r>
              <a:rPr sz="1083" spc="5" dirty="0">
                <a:latin typeface="Verdana"/>
                <a:cs typeface="Verdana"/>
              </a:rPr>
              <a:t>than </a:t>
            </a:r>
            <a:r>
              <a:rPr sz="1083" spc="-363" dirty="0">
                <a:latin typeface="Verdana"/>
                <a:cs typeface="Verdana"/>
              </a:rPr>
              <a:t> </a:t>
            </a:r>
            <a:r>
              <a:rPr sz="1083" spc="38" dirty="0">
                <a:latin typeface="Verdana"/>
                <a:cs typeface="Verdana"/>
              </a:rPr>
              <a:t>one </a:t>
            </a:r>
            <a:r>
              <a:rPr sz="1083" spc="-21" dirty="0">
                <a:latin typeface="Verdana"/>
                <a:cs typeface="Verdana"/>
              </a:rPr>
              <a:t>country. </a:t>
            </a:r>
            <a:r>
              <a:rPr sz="1083" spc="-49" dirty="0">
                <a:latin typeface="Verdana"/>
                <a:cs typeface="Verdana"/>
              </a:rPr>
              <a:t>They </a:t>
            </a:r>
            <a:r>
              <a:rPr sz="1083" spc="5" dirty="0">
                <a:latin typeface="Verdana"/>
                <a:cs typeface="Verdana"/>
              </a:rPr>
              <a:t>often </a:t>
            </a:r>
            <a:r>
              <a:rPr sz="1083" spc="32" dirty="0">
                <a:latin typeface="Verdana"/>
                <a:cs typeface="Verdana"/>
              </a:rPr>
              <a:t>have </a:t>
            </a:r>
            <a:r>
              <a:rPr sz="1083" spc="-11" dirty="0">
                <a:latin typeface="Verdana"/>
                <a:cs typeface="Verdana"/>
              </a:rPr>
              <a:t>factories </a:t>
            </a:r>
            <a:r>
              <a:rPr sz="1083" spc="-49" dirty="0">
                <a:latin typeface="Verdana"/>
                <a:cs typeface="Verdana"/>
              </a:rPr>
              <a:t>in </a:t>
            </a:r>
            <a:r>
              <a:rPr sz="1083" spc="-16" dirty="0">
                <a:latin typeface="Verdana"/>
                <a:cs typeface="Verdana"/>
              </a:rPr>
              <a:t>countries </a:t>
            </a:r>
            <a:r>
              <a:rPr sz="1083" spc="-5" dirty="0">
                <a:latin typeface="Verdana"/>
                <a:cs typeface="Verdana"/>
              </a:rPr>
              <a:t>that </a:t>
            </a:r>
            <a:r>
              <a:rPr sz="1083" spc="11" dirty="0">
                <a:latin typeface="Verdana"/>
                <a:cs typeface="Verdana"/>
              </a:rPr>
              <a:t>are </a:t>
            </a:r>
            <a:r>
              <a:rPr sz="1083" dirty="0">
                <a:latin typeface="Verdana"/>
                <a:cs typeface="Verdana"/>
              </a:rPr>
              <a:t>not </a:t>
            </a:r>
            <a:r>
              <a:rPr sz="1083" spc="-21" dirty="0">
                <a:latin typeface="Verdana"/>
                <a:cs typeface="Verdana"/>
              </a:rPr>
              <a:t>as </a:t>
            </a:r>
            <a:r>
              <a:rPr sz="1083" spc="21" dirty="0">
                <a:latin typeface="Verdana"/>
                <a:cs typeface="Verdana"/>
              </a:rPr>
              <a:t>economically </a:t>
            </a:r>
            <a:r>
              <a:rPr sz="1083" spc="27" dirty="0">
                <a:latin typeface="Verdana"/>
                <a:cs typeface="Verdana"/>
              </a:rPr>
              <a:t> </a:t>
            </a:r>
            <a:r>
              <a:rPr sz="1083" spc="43" dirty="0">
                <a:latin typeface="Verdana"/>
                <a:cs typeface="Verdana"/>
              </a:rPr>
              <a:t>developed </a:t>
            </a:r>
            <a:r>
              <a:rPr sz="1083" spc="38" dirty="0">
                <a:latin typeface="Verdana"/>
                <a:cs typeface="Verdana"/>
              </a:rPr>
              <a:t>because </a:t>
            </a:r>
            <a:r>
              <a:rPr sz="1083" dirty="0">
                <a:latin typeface="Verdana"/>
                <a:cs typeface="Verdana"/>
              </a:rPr>
              <a:t>labour </a:t>
            </a:r>
            <a:r>
              <a:rPr sz="1083" spc="-114" dirty="0">
                <a:latin typeface="Verdana"/>
                <a:cs typeface="Verdana"/>
              </a:rPr>
              <a:t>is </a:t>
            </a:r>
            <a:r>
              <a:rPr sz="1083" spc="27" dirty="0">
                <a:latin typeface="Verdana"/>
                <a:cs typeface="Verdana"/>
              </a:rPr>
              <a:t>cheaper. </a:t>
            </a:r>
            <a:r>
              <a:rPr sz="1083" dirty="0">
                <a:latin typeface="Verdana"/>
                <a:cs typeface="Verdana"/>
              </a:rPr>
              <a:t>Offices </a:t>
            </a:r>
            <a:r>
              <a:rPr sz="1083" spc="54" dirty="0">
                <a:latin typeface="Verdana"/>
                <a:cs typeface="Verdana"/>
              </a:rPr>
              <a:t>and </a:t>
            </a:r>
            <a:r>
              <a:rPr sz="1083" dirty="0">
                <a:latin typeface="Verdana"/>
                <a:cs typeface="Verdana"/>
              </a:rPr>
              <a:t>headquarters </a:t>
            </a:r>
            <a:r>
              <a:rPr sz="1083" spc="21" dirty="0">
                <a:latin typeface="Verdana"/>
                <a:cs typeface="Verdana"/>
              </a:rPr>
              <a:t>tend </a:t>
            </a:r>
            <a:r>
              <a:rPr sz="1083" spc="5" dirty="0">
                <a:latin typeface="Verdana"/>
                <a:cs typeface="Verdana"/>
              </a:rPr>
              <a:t>to </a:t>
            </a:r>
            <a:r>
              <a:rPr sz="1083" spc="70" dirty="0">
                <a:latin typeface="Verdana"/>
                <a:cs typeface="Verdana"/>
              </a:rPr>
              <a:t>be </a:t>
            </a:r>
            <a:r>
              <a:rPr sz="1083" spc="76" dirty="0">
                <a:latin typeface="Verdana"/>
                <a:cs typeface="Verdana"/>
              </a:rPr>
              <a:t> </a:t>
            </a:r>
            <a:r>
              <a:rPr sz="1083" spc="49" dirty="0">
                <a:latin typeface="Verdana"/>
                <a:cs typeface="Verdana"/>
              </a:rPr>
              <a:t>located </a:t>
            </a:r>
            <a:r>
              <a:rPr sz="1083" spc="-49" dirty="0">
                <a:latin typeface="Verdana"/>
                <a:cs typeface="Verdana"/>
              </a:rPr>
              <a:t>in </a:t>
            </a:r>
            <a:r>
              <a:rPr sz="1083" dirty="0">
                <a:latin typeface="Verdana"/>
                <a:cs typeface="Verdana"/>
              </a:rPr>
              <a:t>the </a:t>
            </a:r>
            <a:r>
              <a:rPr sz="1083" spc="-5" dirty="0">
                <a:latin typeface="Verdana"/>
                <a:cs typeface="Verdana"/>
              </a:rPr>
              <a:t>more </a:t>
            </a:r>
            <a:r>
              <a:rPr sz="1083" spc="43" dirty="0">
                <a:latin typeface="Verdana"/>
                <a:cs typeface="Verdana"/>
              </a:rPr>
              <a:t>developed </a:t>
            </a:r>
            <a:r>
              <a:rPr sz="1083" spc="-27" dirty="0">
                <a:latin typeface="Verdana"/>
                <a:cs typeface="Verdana"/>
              </a:rPr>
              <a:t>world. </a:t>
            </a:r>
            <a:r>
              <a:rPr sz="1083" b="1" spc="-38" dirty="0">
                <a:latin typeface="Tahoma"/>
                <a:cs typeface="Tahoma"/>
              </a:rPr>
              <a:t>Unilever, </a:t>
            </a:r>
            <a:r>
              <a:rPr sz="1083" b="1" spc="5" dirty="0">
                <a:latin typeface="Tahoma"/>
                <a:cs typeface="Tahoma"/>
              </a:rPr>
              <a:t>McDonalds </a:t>
            </a:r>
            <a:r>
              <a:rPr sz="1083" b="1" spc="27" dirty="0">
                <a:latin typeface="Tahoma"/>
                <a:cs typeface="Tahoma"/>
              </a:rPr>
              <a:t>and </a:t>
            </a:r>
            <a:r>
              <a:rPr sz="1083" b="1" spc="32" dirty="0">
                <a:latin typeface="Tahoma"/>
                <a:cs typeface="Tahoma"/>
              </a:rPr>
              <a:t>Apple </a:t>
            </a:r>
            <a:r>
              <a:rPr sz="1083" b="1" spc="5" dirty="0">
                <a:latin typeface="Tahoma"/>
                <a:cs typeface="Tahoma"/>
              </a:rPr>
              <a:t>are </a:t>
            </a:r>
            <a:r>
              <a:rPr sz="1083" b="1" spc="-21" dirty="0">
                <a:latin typeface="Tahoma"/>
                <a:cs typeface="Tahoma"/>
              </a:rPr>
              <a:t>all </a:t>
            </a:r>
            <a:r>
              <a:rPr sz="1083" b="1" spc="-16" dirty="0">
                <a:latin typeface="Tahoma"/>
                <a:cs typeface="Tahoma"/>
              </a:rPr>
              <a:t> </a:t>
            </a:r>
            <a:r>
              <a:rPr sz="1083" b="1" spc="5" dirty="0">
                <a:latin typeface="Tahoma"/>
                <a:cs typeface="Tahoma"/>
              </a:rPr>
              <a:t>examples</a:t>
            </a:r>
            <a:r>
              <a:rPr sz="1083" b="1" spc="-32" dirty="0">
                <a:latin typeface="Tahoma"/>
                <a:cs typeface="Tahoma"/>
              </a:rPr>
              <a:t> </a:t>
            </a:r>
            <a:r>
              <a:rPr sz="1083" b="1" spc="-43" dirty="0">
                <a:latin typeface="Tahoma"/>
                <a:cs typeface="Tahoma"/>
              </a:rPr>
              <a:t>of</a:t>
            </a:r>
            <a:r>
              <a:rPr sz="1083" b="1" spc="-5" dirty="0">
                <a:latin typeface="Tahoma"/>
                <a:cs typeface="Tahoma"/>
              </a:rPr>
              <a:t> </a:t>
            </a:r>
            <a:r>
              <a:rPr sz="1083" b="1" spc="-32" dirty="0">
                <a:latin typeface="Tahoma"/>
                <a:cs typeface="Tahoma"/>
              </a:rPr>
              <a:t>TNCs/MNCs</a:t>
            </a:r>
            <a:r>
              <a:rPr sz="1083" spc="-32" dirty="0">
                <a:latin typeface="Verdana"/>
                <a:cs typeface="Verdana"/>
              </a:rPr>
              <a:t>.</a:t>
            </a:r>
            <a:endParaRPr sz="1083" dirty="0">
              <a:latin typeface="Verdana"/>
              <a:cs typeface="Verdana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787811"/>
              </p:ext>
            </p:extLst>
          </p:nvPr>
        </p:nvGraphicFramePr>
        <p:xfrm>
          <a:off x="3919983" y="4986977"/>
          <a:ext cx="5823214" cy="1705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1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657">
                <a:tc gridSpan="2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b="1" spc="-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Variations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in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the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level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of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development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508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b="1" spc="-80" dirty="0">
                          <a:latin typeface="Tahoma"/>
                          <a:cs typeface="Tahoma"/>
                        </a:rPr>
                        <a:t>LICs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30" dirty="0">
                          <a:latin typeface="Verdana"/>
                          <a:cs typeface="Verdana"/>
                        </a:rPr>
                        <a:t>Poorest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countries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world.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GNI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capita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is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low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most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citizens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ha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dar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ing.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4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672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b="1" spc="-55" dirty="0">
                          <a:latin typeface="Tahoma"/>
                          <a:cs typeface="Tahoma"/>
                        </a:rPr>
                        <a:t>NICs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108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5" dirty="0">
                          <a:latin typeface="Verdana"/>
                          <a:cs typeface="Verdana"/>
                        </a:rPr>
                        <a:t>These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countries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are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getting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richer as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their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economy 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is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progressing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from </a:t>
                      </a:r>
                      <a:r>
                        <a:rPr sz="11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primary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industry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secondary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industry.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Greater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exports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leads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1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better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wages.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44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508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b="1" spc="-70" dirty="0">
                          <a:latin typeface="Tahoma"/>
                          <a:cs typeface="Tahoma"/>
                        </a:rPr>
                        <a:t>HICs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35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100" spc="-55" dirty="0">
                          <a:latin typeface="Verdana"/>
                          <a:cs typeface="Verdana"/>
                        </a:rPr>
                        <a:t>These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countries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are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wealthy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7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high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GNI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capita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standards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1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living.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These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countries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5" dirty="0">
                          <a:latin typeface="Verdana"/>
                          <a:cs typeface="Verdana"/>
                        </a:rPr>
                        <a:t>can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spend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money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services.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44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898009" y="108956"/>
            <a:ext cx="6008264" cy="439579"/>
          </a:xfrm>
          <a:custGeom>
            <a:avLst/>
            <a:gdLst/>
            <a:ahLst/>
            <a:cxnLst/>
            <a:rect l="l" t="t" r="r" b="b"/>
            <a:pathLst>
              <a:path w="5546090" h="405765">
                <a:moveTo>
                  <a:pt x="5545836" y="0"/>
                </a:moveTo>
                <a:lnTo>
                  <a:pt x="0" y="0"/>
                </a:lnTo>
                <a:lnTo>
                  <a:pt x="0" y="405384"/>
                </a:lnTo>
                <a:lnTo>
                  <a:pt x="5545836" y="405384"/>
                </a:lnTo>
                <a:lnTo>
                  <a:pt x="554583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 sz="1950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843349"/>
              </p:ext>
            </p:extLst>
          </p:nvPr>
        </p:nvGraphicFramePr>
        <p:xfrm>
          <a:off x="-2065" y="328745"/>
          <a:ext cx="9908065" cy="63611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2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8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3564">
                <a:tc rowSpan="5" gridSpan="2">
                  <a:txBody>
                    <a:bodyPr/>
                    <a:lstStyle/>
                    <a:p>
                      <a:pPr marL="91440" marR="148590">
                        <a:lnSpc>
                          <a:spcPct val="101499"/>
                        </a:lnSpc>
                        <a:spcBef>
                          <a:spcPts val="340"/>
                        </a:spcBef>
                      </a:pPr>
                      <a:r>
                        <a:rPr sz="1100" b="1" spc="-35" dirty="0">
                          <a:latin typeface="Tahoma"/>
                          <a:cs typeface="Tahoma"/>
                        </a:rPr>
                        <a:t>Multinational</a:t>
                      </a:r>
                      <a:r>
                        <a:rPr sz="11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Companies/Transnational</a:t>
                      </a:r>
                      <a:r>
                        <a:rPr sz="11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Corporations</a:t>
                      </a:r>
                      <a:r>
                        <a:rPr sz="1100" b="1" spc="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(MNC/TNC)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70" dirty="0">
                          <a:latin typeface="Verdana"/>
                          <a:cs typeface="Verdana"/>
                        </a:rPr>
                        <a:t>can </a:t>
                      </a:r>
                      <a:r>
                        <a:rPr sz="11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ha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oth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siti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gati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effects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dif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ferent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peo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in  dif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ferent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rts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d;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Advantages</a:t>
                      </a:r>
                      <a:r>
                        <a:rPr sz="1100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u="sng" spc="-10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TNCs</a:t>
                      </a:r>
                      <a:r>
                        <a:rPr sz="1100" u="sng" spc="-8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locating</a:t>
                      </a:r>
                      <a:r>
                        <a:rPr sz="1100" u="sng" spc="-11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u="sng" spc="-7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9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a</a:t>
                      </a:r>
                      <a:r>
                        <a:rPr sz="1100" u="sng" spc="-8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country</a:t>
                      </a:r>
                      <a:r>
                        <a:rPr sz="1100" u="sng" spc="-10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include: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cre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ti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jobs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stable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income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more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reliable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than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farming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ro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ve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ucation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k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ll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</a:t>
                      </a:r>
                    </a:p>
                    <a:p>
                      <a:pPr marL="249554" marR="259715" indent="-158750">
                        <a:lnSpc>
                          <a:spcPct val="1010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spc="-25" dirty="0">
                          <a:latin typeface="Verdana"/>
                          <a:cs typeface="Verdana"/>
                        </a:rPr>
                        <a:t>investment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infrastructure,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60" dirty="0">
                          <a:latin typeface="Verdana"/>
                          <a:cs typeface="Verdana"/>
                        </a:rPr>
                        <a:t>eg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new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roads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-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helps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locals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well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as </a:t>
                      </a:r>
                      <a:r>
                        <a:rPr sz="11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TNC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he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exp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natur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resou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ces</a:t>
                      </a: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tter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cono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bas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count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y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Disadvantages</a:t>
                      </a:r>
                      <a:r>
                        <a:rPr sz="1100" u="sng" spc="-10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u="sng" spc="-10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TNCs</a:t>
                      </a:r>
                      <a:r>
                        <a:rPr sz="1100" u="sng" spc="-9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locating</a:t>
                      </a:r>
                      <a:r>
                        <a:rPr sz="1100" u="sng" spc="-11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u="sng" spc="-7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9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a</a:t>
                      </a:r>
                      <a:r>
                        <a:rPr sz="1100" u="sng" spc="-9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country</a:t>
                      </a:r>
                      <a:r>
                        <a:rPr sz="1100" u="sng" spc="-95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Verdana"/>
                          <a:cs typeface="Verdana"/>
                        </a:rPr>
                        <a:t>include: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fewer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workers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employed,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considering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scale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investment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oorer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ork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conditions</a:t>
                      </a: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da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ge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ro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ment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ign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oc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</a:t>
                      </a: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spc="-45" dirty="0">
                          <a:latin typeface="Verdana"/>
                          <a:cs typeface="Verdana"/>
                        </a:rPr>
                        <a:t>profits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going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companies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overseas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rather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than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locals</a:t>
                      </a: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it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rein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est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ent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rea</a:t>
                      </a: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factories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are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often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footloose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jobs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insecure.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If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labour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costs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49554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inc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ase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ny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se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here</a:t>
                      </a:r>
                    </a:p>
                    <a:p>
                      <a:pPr marL="249554" indent="-15875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  <a:tabLst>
                          <a:tab pos="250190" algn="l"/>
                        </a:tabLst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natur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resources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bein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-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ex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ted</a:t>
                      </a:r>
                    </a:p>
                  </a:txBody>
                  <a:tcPr marL="0" marR="0" marT="46778" marB="0">
                    <a:solidFill>
                      <a:srgbClr val="EBF0DE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Key</a:t>
                      </a:r>
                      <a:r>
                        <a:rPr sz="1100" b="1" spc="-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Geographical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Terms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339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6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solidFill>
                      <a:srgbClr val="EBF0D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Economic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3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money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33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642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solidFill>
                      <a:srgbClr val="EBF0D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100" b="1" spc="-15" dirty="0">
                          <a:latin typeface="Tahoma"/>
                          <a:cs typeface="Tahoma"/>
                        </a:rPr>
                        <a:t>Social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3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55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pe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ple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serv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ices,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like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and  heal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care.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33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96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solidFill>
                      <a:srgbClr val="EBF0D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b="1" spc="-45" dirty="0">
                          <a:latin typeface="Tahoma"/>
                          <a:cs typeface="Tahoma"/>
                        </a:rPr>
                        <a:t>Environmental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02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spc="-80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do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surroundings,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wildlife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etc.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4027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575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solidFill>
                      <a:srgbClr val="EBF0D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203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Impact</a:t>
                      </a:r>
                      <a:r>
                        <a:rPr sz="11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u="sng" spc="-3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of</a:t>
                      </a:r>
                      <a:r>
                        <a:rPr sz="1100" b="1" u="sng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global</a:t>
                      </a:r>
                      <a:r>
                        <a:rPr sz="1100" b="1" u="sng" spc="-2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trade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1440" marR="322580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countr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ha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bene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ite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 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others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fr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ad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e.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countr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me 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global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trade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because 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it 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brings 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jobs </a:t>
                      </a:r>
                      <a:r>
                        <a:rPr sz="1100" b="1" spc="25" dirty="0">
                          <a:latin typeface="Tahoma"/>
                          <a:cs typeface="Tahoma"/>
                        </a:rPr>
                        <a:t>and </a:t>
                      </a:r>
                      <a:r>
                        <a:rPr sz="1100" b="1" spc="-40" dirty="0">
                          <a:latin typeface="Tahoma"/>
                          <a:cs typeface="Tahoma"/>
                        </a:rPr>
                        <a:t>investment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.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1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World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Bank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suggests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that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trade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reforms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have </a:t>
                      </a:r>
                      <a:r>
                        <a:rPr sz="1100" spc="40" dirty="0">
                          <a:latin typeface="Verdana"/>
                          <a:cs typeface="Verdana"/>
                        </a:rPr>
                        <a:t>reduced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poverty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some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countries,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60" dirty="0">
                          <a:latin typeface="Verdana"/>
                          <a:cs typeface="Verdana"/>
                        </a:rPr>
                        <a:t>eg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China,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India,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0" dirty="0">
                          <a:latin typeface="Verdana"/>
                          <a:cs typeface="Verdana"/>
                        </a:rPr>
                        <a:t>Uganda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and </a:t>
                      </a:r>
                      <a:r>
                        <a:rPr sz="11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Vietnam.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1440" marR="98425">
                        <a:lnSpc>
                          <a:spcPct val="101499"/>
                        </a:lnSpc>
                      </a:pPr>
                      <a:r>
                        <a:rPr sz="1100" spc="-90" dirty="0">
                          <a:latin typeface="Verdana"/>
                          <a:cs typeface="Verdana"/>
                        </a:rPr>
                        <a:t>In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other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parts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world,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there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have </a:t>
                      </a:r>
                      <a:r>
                        <a:rPr sz="1100" spc="40" dirty="0">
                          <a:latin typeface="Verdana"/>
                          <a:cs typeface="Verdana"/>
                        </a:rPr>
                        <a:t>been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fewer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benefits </a:t>
                      </a:r>
                      <a:r>
                        <a:rPr sz="11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global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trade.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example,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many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countries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Africa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have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failed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benefit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from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globalisation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because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unfair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terms </a:t>
                      </a:r>
                      <a:r>
                        <a:rPr sz="11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trade,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 actions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MNC/TNCs,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poor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government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or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unfavourable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physical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geography,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60" dirty="0">
                          <a:latin typeface="Verdana"/>
                          <a:cs typeface="Verdana"/>
                        </a:rPr>
                        <a:t>eg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landlocked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countries.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18574" marB="0"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u="sng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Ethics</a:t>
                      </a:r>
                      <a:r>
                        <a:rPr sz="11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u="sng" spc="-3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of</a:t>
                      </a:r>
                      <a:r>
                        <a:rPr sz="11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global</a:t>
                      </a:r>
                      <a:r>
                        <a:rPr sz="1100" b="1" u="sng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trade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2710" marR="199390" indent="34925">
                        <a:lnSpc>
                          <a:spcPct val="101499"/>
                        </a:lnSpc>
                      </a:pPr>
                      <a:r>
                        <a:rPr sz="1100" spc="-20" dirty="0">
                          <a:latin typeface="Verdana"/>
                          <a:cs typeface="Verdana"/>
                        </a:rPr>
                        <a:t>Current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trading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arrangements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70" dirty="0">
                          <a:latin typeface="Verdana"/>
                          <a:cs typeface="Verdana"/>
                        </a:rPr>
                        <a:t>can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mean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some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producers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are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5" dirty="0">
                          <a:latin typeface="Verdana"/>
                          <a:cs typeface="Verdana"/>
                        </a:rPr>
                        <a:t>disadvantaged </a:t>
                      </a:r>
                      <a:r>
                        <a:rPr sz="11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when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trading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globally.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They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may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not </a:t>
                      </a:r>
                      <a:r>
                        <a:rPr sz="1100" spc="65" dirty="0">
                          <a:latin typeface="Verdana"/>
                          <a:cs typeface="Verdana"/>
                        </a:rPr>
                        <a:t>be </a:t>
                      </a:r>
                      <a:r>
                        <a:rPr sz="1100" spc="40" dirty="0">
                          <a:latin typeface="Verdana"/>
                          <a:cs typeface="Verdana"/>
                        </a:rPr>
                        <a:t>able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receive </a:t>
                      </a:r>
                      <a:r>
                        <a:rPr sz="1100" spc="95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fair </a:t>
                      </a:r>
                      <a:r>
                        <a:rPr sz="1100" b="1" spc="5" dirty="0">
                          <a:latin typeface="Tahoma"/>
                          <a:cs typeface="Tahoma"/>
                        </a:rPr>
                        <a:t>price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for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their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products,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or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may </a:t>
                      </a:r>
                      <a:r>
                        <a:rPr sz="1100" spc="65" dirty="0">
                          <a:latin typeface="Verdana"/>
                          <a:cs typeface="Verdana"/>
                        </a:rPr>
                        <a:t>be 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working 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in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conditions 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that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compromise </a:t>
                      </a:r>
                      <a:r>
                        <a:rPr sz="1100" b="1" spc="-55" dirty="0">
                          <a:latin typeface="Tahoma"/>
                          <a:cs typeface="Tahoma"/>
                        </a:rPr>
                        <a:t>their </a:t>
                      </a:r>
                      <a:r>
                        <a:rPr sz="1100" b="1" spc="15" dirty="0">
                          <a:latin typeface="Tahoma"/>
                          <a:cs typeface="Tahoma"/>
                        </a:rPr>
                        <a:t>basic 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living 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needs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. 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try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develop </a:t>
                      </a:r>
                      <a:r>
                        <a:rPr sz="1100" spc="95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fairer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trading 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system,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many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organisations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have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0" dirty="0">
                          <a:latin typeface="Verdana"/>
                          <a:cs typeface="Verdana"/>
                        </a:rPr>
                        <a:t>adopted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principles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fair</a:t>
                      </a:r>
                      <a:r>
                        <a:rPr sz="11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u="sng" spc="-3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trade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.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They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aim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ensure: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50825" indent="-15875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Arial"/>
                        <a:buChar char="•"/>
                        <a:tabLst>
                          <a:tab pos="251460" algn="l"/>
                        </a:tabLst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ic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pai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their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ro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duct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50825" indent="-15875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251460" algn="l"/>
                        </a:tabLst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there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ar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oppo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niti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ro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ivi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ng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stan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ards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50825" indent="-15875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  <a:tabLst>
                          <a:tab pos="251460" algn="l"/>
                        </a:tabLst>
                      </a:pPr>
                      <a:r>
                        <a:rPr sz="1100" spc="9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stronger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position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product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global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market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 marL="250825" indent="-15875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  <a:tabLst>
                          <a:tab pos="251460" algn="l"/>
                        </a:tabLst>
                      </a:pPr>
                      <a:r>
                        <a:rPr sz="1100" spc="-20" dirty="0">
                          <a:latin typeface="Verdana"/>
                          <a:cs typeface="Verdana"/>
                        </a:rPr>
                        <a:t>opportunities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invest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their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local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community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2710" marR="173990">
                        <a:lnSpc>
                          <a:spcPct val="102000"/>
                        </a:lnSpc>
                      </a:pPr>
                      <a:r>
                        <a:rPr sz="1100" b="1" spc="-55" dirty="0">
                          <a:latin typeface="Tahoma"/>
                          <a:cs typeface="Tahoma"/>
                        </a:rPr>
                        <a:t>The </a:t>
                      </a:r>
                      <a:r>
                        <a:rPr sz="1100" b="1" spc="5" dirty="0">
                          <a:latin typeface="Tahoma"/>
                          <a:cs typeface="Tahoma"/>
                        </a:rPr>
                        <a:t>global 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supply </a:t>
                      </a:r>
                      <a:r>
                        <a:rPr sz="1100" b="1" spc="10" dirty="0">
                          <a:latin typeface="Tahoma"/>
                          <a:cs typeface="Tahoma"/>
                        </a:rPr>
                        <a:t>chain </a:t>
                      </a:r>
                      <a:r>
                        <a:rPr sz="1100" b="1" spc="-65" dirty="0">
                          <a:latin typeface="Tahoma"/>
                          <a:cs typeface="Tahoma"/>
                        </a:rPr>
                        <a:t>is </a:t>
                      </a:r>
                      <a:r>
                        <a:rPr sz="1100" b="1" spc="15" dirty="0">
                          <a:latin typeface="Tahoma"/>
                          <a:cs typeface="Tahoma"/>
                        </a:rPr>
                        <a:t>complex, </a:t>
                      </a:r>
                      <a:r>
                        <a:rPr sz="1100" b="1" spc="25" dirty="0">
                          <a:latin typeface="Tahoma"/>
                          <a:cs typeface="Tahoma"/>
                        </a:rPr>
                        <a:t>and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it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30" dirty="0">
                          <a:latin typeface="Tahoma"/>
                          <a:cs typeface="Tahoma"/>
                        </a:rPr>
                        <a:t>may </a:t>
                      </a:r>
                      <a:r>
                        <a:rPr sz="1100" b="1" spc="45" dirty="0">
                          <a:latin typeface="Tahoma"/>
                          <a:cs typeface="Tahoma"/>
                        </a:rPr>
                        <a:t>be </a:t>
                      </a:r>
                      <a:r>
                        <a:rPr sz="1100" b="1" spc="-45" dirty="0">
                          <a:latin typeface="Tahoma"/>
                          <a:cs typeface="Tahoma"/>
                        </a:rPr>
                        <a:t>difficult to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ensure 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that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every </a:t>
                      </a:r>
                      <a:r>
                        <a:rPr sz="1100" b="1" spc="-2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layer 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in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the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production</a:t>
                      </a:r>
                      <a:r>
                        <a:rPr sz="11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meets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ethical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25" dirty="0">
                          <a:latin typeface="Tahoma"/>
                          <a:cs typeface="Tahoma"/>
                        </a:rPr>
                        <a:t>and</a:t>
                      </a:r>
                      <a:r>
                        <a:rPr sz="1100" b="1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environmental</a:t>
                      </a:r>
                      <a:r>
                        <a:rPr sz="11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standards.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39899" marB="0">
                    <a:solidFill>
                      <a:srgbClr val="FC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31042" y="1447800"/>
            <a:ext cx="3899662" cy="255905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5531042" y="6413926"/>
            <a:ext cx="272760" cy="184078"/>
          </a:xfrm>
          <a:prstGeom prst="rect">
            <a:avLst/>
          </a:prstGeom>
        </p:spPr>
        <p:txBody>
          <a:bodyPr vert="horz" wrap="square" lIns="0" tIns="17198" rIns="0" bIns="0" rtlCol="0">
            <a:spAutoFit/>
          </a:bodyPr>
          <a:lstStyle/>
          <a:p>
            <a:pPr marL="41275">
              <a:spcBef>
                <a:spcPts val="135"/>
              </a:spcBef>
            </a:pPr>
            <a:r>
              <a:rPr spc="-81" dirty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9" ma:contentTypeDescription="Create a new document." ma:contentTypeScope="" ma:versionID="492cd3a9d7d2afd9317eed12982cbbd5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26d49d62177e4789039afa942cae9ef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5BC2E4-1EB0-4D57-9A14-2EC86C542DFA}"/>
</file>

<file path=customXml/itemProps2.xml><?xml version="1.0" encoding="utf-8"?>
<ds:datastoreItem xmlns:ds="http://schemas.openxmlformats.org/officeDocument/2006/customXml" ds:itemID="{00B877D7-D308-4023-B91E-B6ADB74295E6}"/>
</file>

<file path=customXml/itemProps3.xml><?xml version="1.0" encoding="utf-8"?>
<ds:datastoreItem xmlns:ds="http://schemas.openxmlformats.org/officeDocument/2006/customXml" ds:itemID="{8DFF6C7F-68B8-442B-B026-FB8009B923C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955</Words>
  <Application>Microsoft Office PowerPoint</Application>
  <PresentationFormat>A4 Paper (210x297 mm)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Verdana</vt:lpstr>
      <vt:lpstr>Office Theme</vt:lpstr>
      <vt:lpstr>Year 7 – Global fashion industry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– Global fashion industry</dc:title>
  <dc:creator>J Gascoyne</dc:creator>
  <cp:lastModifiedBy>J Gascoyne</cp:lastModifiedBy>
  <cp:revision>1</cp:revision>
  <dcterms:created xsi:type="dcterms:W3CDTF">2022-03-03T12:06:50Z</dcterms:created>
  <dcterms:modified xsi:type="dcterms:W3CDTF">2022-03-03T12:16:19Z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TemplateUrl">
    <vt:lpwstr/>
  </property>
  <property fmtid="{D5CDD505-2E9C-101B-9397-08002B2CF9AE}" pid="8" name="ComplianceAssetId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Order">
    <vt:r8>23300</vt:r8>
  </property>
</Properties>
</file>