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9252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Vie</a:t>
            </a:r>
            <a:r>
              <a:rPr spc="-5" dirty="0"/>
              <a:t>w</a:t>
            </a:r>
            <a:r>
              <a:rPr spc="-85" dirty="0"/>
              <a:t> </a:t>
            </a:r>
            <a:r>
              <a:rPr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85" dirty="0"/>
              <a:t> </a:t>
            </a:r>
            <a:r>
              <a:rPr b="1" u="sng" spc="10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Islam</a:t>
            </a:r>
            <a:r>
              <a:rPr b="1" spc="-85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plannin</a:t>
            </a:r>
            <a:r>
              <a:rPr dirty="0"/>
              <a:t>g</a:t>
            </a:r>
            <a:r>
              <a:rPr spc="-85" dirty="0"/>
              <a:t> </a:t>
            </a:r>
            <a:r>
              <a:rPr spc="-55" dirty="0"/>
              <a:t>r</a:t>
            </a:r>
            <a:r>
              <a:rPr spc="10" dirty="0"/>
              <a:t>esou</a:t>
            </a:r>
            <a:r>
              <a:rPr dirty="0"/>
              <a:t>r</a:t>
            </a:r>
            <a:r>
              <a:rPr spc="-5" dirty="0"/>
              <a:t>ces.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5D9B72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v</a:t>
            </a:r>
            <a:r>
              <a:rPr spc="-15" dirty="0"/>
              <a:t>i</a:t>
            </a:r>
            <a:r>
              <a:rPr spc="75" dirty="0"/>
              <a:t>s</a:t>
            </a:r>
            <a:r>
              <a:rPr spc="-15" dirty="0"/>
              <a:t>i</a:t>
            </a:r>
            <a:r>
              <a:rPr spc="-40" dirty="0"/>
              <a:t>t </a:t>
            </a:r>
            <a:r>
              <a:rPr spc="-20" dirty="0"/>
              <a:t>t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5" dirty="0"/>
              <a:t>nk</a:t>
            </a:r>
            <a:r>
              <a:rPr spc="-10" dirty="0"/>
              <a:t>l</a:t>
            </a:r>
            <a:r>
              <a:rPr spc="-60" dirty="0"/>
              <a:t>.</a:t>
            </a:r>
            <a:r>
              <a:rPr spc="20" dirty="0"/>
              <a:t>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9252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Vie</a:t>
            </a:r>
            <a:r>
              <a:rPr spc="-5" dirty="0"/>
              <a:t>w</a:t>
            </a:r>
            <a:r>
              <a:rPr spc="-85" dirty="0"/>
              <a:t> </a:t>
            </a:r>
            <a:r>
              <a:rPr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85" dirty="0"/>
              <a:t> </a:t>
            </a:r>
            <a:r>
              <a:rPr b="1" u="sng" spc="10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Islam</a:t>
            </a:r>
            <a:r>
              <a:rPr b="1" spc="-85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plannin</a:t>
            </a:r>
            <a:r>
              <a:rPr dirty="0"/>
              <a:t>g</a:t>
            </a:r>
            <a:r>
              <a:rPr spc="-85" dirty="0"/>
              <a:t> </a:t>
            </a:r>
            <a:r>
              <a:rPr spc="-55" dirty="0"/>
              <a:t>r</a:t>
            </a:r>
            <a:r>
              <a:rPr spc="10" dirty="0"/>
              <a:t>esou</a:t>
            </a:r>
            <a:r>
              <a:rPr dirty="0"/>
              <a:t>r</a:t>
            </a:r>
            <a:r>
              <a:rPr spc="-5" dirty="0"/>
              <a:t>ces.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5D9B72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v</a:t>
            </a:r>
            <a:r>
              <a:rPr spc="-15" dirty="0"/>
              <a:t>i</a:t>
            </a:r>
            <a:r>
              <a:rPr spc="75" dirty="0"/>
              <a:t>s</a:t>
            </a:r>
            <a:r>
              <a:rPr spc="-15" dirty="0"/>
              <a:t>i</a:t>
            </a:r>
            <a:r>
              <a:rPr spc="-40" dirty="0"/>
              <a:t>t </a:t>
            </a:r>
            <a:r>
              <a:rPr spc="-20" dirty="0"/>
              <a:t>t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5" dirty="0"/>
              <a:t>nk</a:t>
            </a:r>
            <a:r>
              <a:rPr spc="-10" dirty="0"/>
              <a:t>l</a:t>
            </a:r>
            <a:r>
              <a:rPr spc="-60" dirty="0"/>
              <a:t>.</a:t>
            </a:r>
            <a:r>
              <a:rPr spc="20" dirty="0"/>
              <a:t>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9252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Vie</a:t>
            </a:r>
            <a:r>
              <a:rPr spc="-5" dirty="0"/>
              <a:t>w</a:t>
            </a:r>
            <a:r>
              <a:rPr spc="-85" dirty="0"/>
              <a:t> </a:t>
            </a:r>
            <a:r>
              <a:rPr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85" dirty="0"/>
              <a:t> </a:t>
            </a:r>
            <a:r>
              <a:rPr b="1" u="sng" spc="10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Islam</a:t>
            </a:r>
            <a:r>
              <a:rPr b="1" spc="-85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plannin</a:t>
            </a:r>
            <a:r>
              <a:rPr dirty="0"/>
              <a:t>g</a:t>
            </a:r>
            <a:r>
              <a:rPr spc="-85" dirty="0"/>
              <a:t> </a:t>
            </a:r>
            <a:r>
              <a:rPr spc="-55" dirty="0"/>
              <a:t>r</a:t>
            </a:r>
            <a:r>
              <a:rPr spc="10" dirty="0"/>
              <a:t>esou</a:t>
            </a:r>
            <a:r>
              <a:rPr dirty="0"/>
              <a:t>r</a:t>
            </a:r>
            <a:r>
              <a:rPr spc="-5" dirty="0"/>
              <a:t>ces.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5D9B72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v</a:t>
            </a:r>
            <a:r>
              <a:rPr spc="-15" dirty="0"/>
              <a:t>i</a:t>
            </a:r>
            <a:r>
              <a:rPr spc="75" dirty="0"/>
              <a:t>s</a:t>
            </a:r>
            <a:r>
              <a:rPr spc="-15" dirty="0"/>
              <a:t>i</a:t>
            </a:r>
            <a:r>
              <a:rPr spc="-40" dirty="0"/>
              <a:t>t </a:t>
            </a:r>
            <a:r>
              <a:rPr spc="-20" dirty="0"/>
              <a:t>t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5" dirty="0"/>
              <a:t>nk</a:t>
            </a:r>
            <a:r>
              <a:rPr spc="-10" dirty="0"/>
              <a:t>l</a:t>
            </a:r>
            <a:r>
              <a:rPr spc="-60" dirty="0"/>
              <a:t>.</a:t>
            </a:r>
            <a:r>
              <a:rPr spc="20" dirty="0"/>
              <a:t>com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9252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Vie</a:t>
            </a:r>
            <a:r>
              <a:rPr spc="-5" dirty="0"/>
              <a:t>w</a:t>
            </a:r>
            <a:r>
              <a:rPr spc="-85" dirty="0"/>
              <a:t> </a:t>
            </a:r>
            <a:r>
              <a:rPr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85" dirty="0"/>
              <a:t> </a:t>
            </a:r>
            <a:r>
              <a:rPr b="1" u="sng" spc="10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Islam</a:t>
            </a:r>
            <a:r>
              <a:rPr b="1" spc="-85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plannin</a:t>
            </a:r>
            <a:r>
              <a:rPr dirty="0"/>
              <a:t>g</a:t>
            </a:r>
            <a:r>
              <a:rPr spc="-85" dirty="0"/>
              <a:t> </a:t>
            </a:r>
            <a:r>
              <a:rPr spc="-55" dirty="0"/>
              <a:t>r</a:t>
            </a:r>
            <a:r>
              <a:rPr spc="10" dirty="0"/>
              <a:t>esou</a:t>
            </a:r>
            <a:r>
              <a:rPr dirty="0"/>
              <a:t>r</a:t>
            </a:r>
            <a:r>
              <a:rPr spc="-5" dirty="0"/>
              <a:t>ces.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5D9B72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v</a:t>
            </a:r>
            <a:r>
              <a:rPr spc="-15" dirty="0"/>
              <a:t>i</a:t>
            </a:r>
            <a:r>
              <a:rPr spc="75" dirty="0"/>
              <a:t>s</a:t>
            </a:r>
            <a:r>
              <a:rPr spc="-15" dirty="0"/>
              <a:t>i</a:t>
            </a:r>
            <a:r>
              <a:rPr spc="-40" dirty="0"/>
              <a:t>t </a:t>
            </a:r>
            <a:r>
              <a:rPr spc="-20" dirty="0"/>
              <a:t>t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5" dirty="0"/>
              <a:t>nk</a:t>
            </a:r>
            <a:r>
              <a:rPr spc="-10" dirty="0"/>
              <a:t>l</a:t>
            </a:r>
            <a:r>
              <a:rPr spc="-60" dirty="0"/>
              <a:t>.</a:t>
            </a:r>
            <a:r>
              <a:rPr spc="20" dirty="0"/>
              <a:t>com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9252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Vie</a:t>
            </a:r>
            <a:r>
              <a:rPr spc="-5" dirty="0"/>
              <a:t>w</a:t>
            </a:r>
            <a:r>
              <a:rPr spc="-85" dirty="0"/>
              <a:t> </a:t>
            </a:r>
            <a:r>
              <a:rPr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85" dirty="0"/>
              <a:t> </a:t>
            </a:r>
            <a:r>
              <a:rPr b="1" u="sng" spc="10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Islam</a:t>
            </a:r>
            <a:r>
              <a:rPr b="1" spc="-85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plannin</a:t>
            </a:r>
            <a:r>
              <a:rPr dirty="0"/>
              <a:t>g</a:t>
            </a:r>
            <a:r>
              <a:rPr spc="-85" dirty="0"/>
              <a:t> </a:t>
            </a:r>
            <a:r>
              <a:rPr spc="-55" dirty="0"/>
              <a:t>r</a:t>
            </a:r>
            <a:r>
              <a:rPr spc="10" dirty="0"/>
              <a:t>esou</a:t>
            </a:r>
            <a:r>
              <a:rPr dirty="0"/>
              <a:t>r</a:t>
            </a:r>
            <a:r>
              <a:rPr spc="-5" dirty="0"/>
              <a:t>ces.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5D9B72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v</a:t>
            </a:r>
            <a:r>
              <a:rPr spc="-15" dirty="0"/>
              <a:t>i</a:t>
            </a:r>
            <a:r>
              <a:rPr spc="75" dirty="0"/>
              <a:t>s</a:t>
            </a:r>
            <a:r>
              <a:rPr spc="-15" dirty="0"/>
              <a:t>i</a:t>
            </a:r>
            <a:r>
              <a:rPr spc="-40" dirty="0"/>
              <a:t>t </a:t>
            </a:r>
            <a:r>
              <a:rPr spc="-20" dirty="0"/>
              <a:t>t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5" dirty="0"/>
              <a:t>nk</a:t>
            </a:r>
            <a:r>
              <a:rPr spc="-10" dirty="0"/>
              <a:t>l</a:t>
            </a:r>
            <a:r>
              <a:rPr spc="-60" dirty="0"/>
              <a:t>.</a:t>
            </a:r>
            <a:r>
              <a:rPr spc="20" dirty="0"/>
              <a:t>com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9997"/>
            <a:ext cx="10692130" cy="285115"/>
          </a:xfrm>
          <a:custGeom>
            <a:avLst/>
            <a:gdLst/>
            <a:ahLst/>
            <a:cxnLst/>
            <a:rect l="l" t="t" r="r" b="b"/>
            <a:pathLst>
              <a:path w="10692130" h="285115">
                <a:moveTo>
                  <a:pt x="10692003" y="0"/>
                </a:moveTo>
                <a:lnTo>
                  <a:pt x="0" y="0"/>
                </a:lnTo>
                <a:lnTo>
                  <a:pt x="0" y="285076"/>
                </a:lnTo>
                <a:lnTo>
                  <a:pt x="10692003" y="2850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5D9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10618" y="6954605"/>
            <a:ext cx="1670685" cy="144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9252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Vie</a:t>
            </a:r>
            <a:r>
              <a:rPr spc="-5" dirty="0"/>
              <a:t>w</a:t>
            </a:r>
            <a:r>
              <a:rPr spc="-85" dirty="0"/>
              <a:t> </a:t>
            </a:r>
            <a:r>
              <a:rPr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85" dirty="0"/>
              <a:t> </a:t>
            </a:r>
            <a:r>
              <a:rPr b="1" u="sng" spc="10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Islam</a:t>
            </a:r>
            <a:r>
              <a:rPr b="1" spc="-85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plannin</a:t>
            </a:r>
            <a:r>
              <a:rPr dirty="0"/>
              <a:t>g</a:t>
            </a:r>
            <a:r>
              <a:rPr spc="-85" dirty="0"/>
              <a:t> </a:t>
            </a:r>
            <a:r>
              <a:rPr spc="-55" dirty="0"/>
              <a:t>r</a:t>
            </a:r>
            <a:r>
              <a:rPr spc="10" dirty="0"/>
              <a:t>esou</a:t>
            </a:r>
            <a:r>
              <a:rPr dirty="0"/>
              <a:t>r</a:t>
            </a:r>
            <a:r>
              <a:rPr spc="-5" dirty="0"/>
              <a:t>ces.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38370" y="6950844"/>
            <a:ext cx="73469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1" i="0">
                <a:solidFill>
                  <a:srgbClr val="5D9B72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v</a:t>
            </a:r>
            <a:r>
              <a:rPr spc="-15" dirty="0"/>
              <a:t>i</a:t>
            </a:r>
            <a:r>
              <a:rPr spc="75" dirty="0"/>
              <a:t>s</a:t>
            </a:r>
            <a:r>
              <a:rPr spc="-15" dirty="0"/>
              <a:t>i</a:t>
            </a:r>
            <a:r>
              <a:rPr spc="-40" dirty="0"/>
              <a:t>t </a:t>
            </a:r>
            <a:r>
              <a:rPr spc="-20" dirty="0"/>
              <a:t>t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5" dirty="0"/>
              <a:t>nk</a:t>
            </a:r>
            <a:r>
              <a:rPr spc="-10" dirty="0"/>
              <a:t>l</a:t>
            </a:r>
            <a:r>
              <a:rPr spc="-60" dirty="0"/>
              <a:t>.</a:t>
            </a:r>
            <a:r>
              <a:rPr spc="20" dirty="0"/>
              <a:t>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8" y="190979"/>
            <a:ext cx="27134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Islam</a:t>
            </a:r>
            <a:r>
              <a:rPr lang="en-US"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 Knowledge Organiser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07597" y="190979"/>
            <a:ext cx="5372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4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ear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400" dirty="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7660" y="2361604"/>
          <a:ext cx="6516370" cy="4544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Six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Main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Belie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5D9B72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Five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Pillars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Islam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5D9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435">
                <a:tc>
                  <a:txBody>
                    <a:bodyPr/>
                    <a:lstStyle/>
                    <a:p>
                      <a:pPr marL="431800" marR="889635" indent="-210185">
                        <a:lnSpc>
                          <a:spcPct val="115399"/>
                        </a:lnSpc>
                        <a:spcBef>
                          <a:spcPts val="170"/>
                        </a:spcBef>
                        <a:buAutoNum type="arabicPeriod"/>
                        <a:tabLst>
                          <a:tab pos="432434" algn="l"/>
                        </a:tabLst>
                      </a:pP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Belief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Allah</a:t>
                      </a:r>
                      <a:r>
                        <a:rPr sz="1300" b="1" spc="-7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  one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only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od.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431800" indent="-238125" algn="just">
                        <a:lnSpc>
                          <a:spcPct val="100000"/>
                        </a:lnSpc>
                        <a:spcBef>
                          <a:spcPts val="1090"/>
                        </a:spcBef>
                        <a:buAutoNum type="arabicPeriod"/>
                        <a:tabLst>
                          <a:tab pos="432434" algn="l"/>
                        </a:tabLst>
                      </a:pP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Belief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els.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431800" indent="-233045" algn="just">
                        <a:lnSpc>
                          <a:spcPct val="100000"/>
                        </a:lnSpc>
                        <a:spcBef>
                          <a:spcPts val="1095"/>
                        </a:spcBef>
                        <a:buAutoNum type="arabicPeriod"/>
                        <a:tabLst>
                          <a:tab pos="432434" algn="l"/>
                        </a:tabLst>
                      </a:pP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Belief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holy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books.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431800" marR="784860" indent="-241300" algn="just">
                        <a:lnSpc>
                          <a:spcPct val="115399"/>
                        </a:lnSpc>
                        <a:spcBef>
                          <a:spcPts val="850"/>
                        </a:spcBef>
                        <a:buAutoNum type="arabicPeriod"/>
                        <a:tabLst>
                          <a:tab pos="432434" algn="l"/>
                        </a:tabLst>
                      </a:pP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Belief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300" b="1" spc="-15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00" b="1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oph</a:t>
                      </a:r>
                      <a:r>
                        <a:rPr sz="1300" b="1" spc="5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300" b="1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ts 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that </a:t>
                      </a:r>
                      <a:r>
                        <a:rPr sz="1300" b="1" spc="10" dirty="0">
                          <a:solidFill>
                            <a:srgbClr val="7FC349"/>
                          </a:solidFill>
                          <a:latin typeface="Trebuchet MS"/>
                          <a:cs typeface="Trebuchet MS"/>
                        </a:rPr>
                        <a:t>Muhammad </a:t>
                      </a:r>
                      <a:r>
                        <a:rPr sz="1300" b="1" spc="-380" dirty="0">
                          <a:solidFill>
                            <a:srgbClr val="7FC34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final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300" b="1" spc="-15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00" b="1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oph</a:t>
                      </a:r>
                      <a:r>
                        <a:rPr sz="1300" b="1" spc="5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300" b="1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431800" marR="99695" indent="-236220">
                        <a:lnSpc>
                          <a:spcPct val="115399"/>
                        </a:lnSpc>
                        <a:spcBef>
                          <a:spcPts val="850"/>
                        </a:spcBef>
                        <a:buAutoNum type="arabicPeriod"/>
                        <a:tabLst>
                          <a:tab pos="432434" algn="l"/>
                        </a:tabLst>
                      </a:pP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Belief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Day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ud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ement  (the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day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Allah</a:t>
                      </a:r>
                      <a:r>
                        <a:rPr sz="1300" b="1" spc="-7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decides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if  a</a:t>
                      </a:r>
                      <a:r>
                        <a:rPr sz="13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son</a:t>
                      </a:r>
                      <a:r>
                        <a:rPr sz="13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oes</a:t>
                      </a:r>
                      <a:r>
                        <a:rPr sz="13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3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he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3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3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hell).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431800" marR="114300" indent="-238760">
                        <a:lnSpc>
                          <a:spcPct val="115399"/>
                        </a:lnSpc>
                        <a:spcBef>
                          <a:spcPts val="850"/>
                        </a:spcBef>
                        <a:buAutoNum type="arabicPeriod"/>
                        <a:tabLst>
                          <a:tab pos="432434" algn="l"/>
                        </a:tabLst>
                      </a:pP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Belief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edestination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(the  belief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Allah</a:t>
                      </a:r>
                      <a:r>
                        <a:rPr sz="1300" b="1" spc="-7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has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eady 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planned</a:t>
                      </a:r>
                      <a:r>
                        <a:rPr sz="13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out</a:t>
                      </a:r>
                      <a:r>
                        <a:rPr sz="13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what</a:t>
                      </a:r>
                      <a:r>
                        <a:rPr sz="13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13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happen).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06705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well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six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main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beliefs,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there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75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Five </a:t>
                      </a:r>
                      <a:r>
                        <a:rPr sz="1300" b="1" spc="-380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20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Pillars</a:t>
                      </a:r>
                      <a:r>
                        <a:rPr sz="1300" b="1" spc="-20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b="1" spc="-15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0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Islam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Shahadah:</a:t>
                      </a:r>
                      <a:r>
                        <a:rPr sz="13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</a:t>
                      </a:r>
                      <a:r>
                        <a:rPr sz="1300" b="1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say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declaration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faith.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 marR="247015">
                        <a:lnSpc>
                          <a:spcPct val="115399"/>
                        </a:lnSpc>
                        <a:spcBef>
                          <a:spcPts val="850"/>
                        </a:spcBef>
                      </a:pPr>
                      <a:r>
                        <a:rPr sz="13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Salah:</a:t>
                      </a:r>
                      <a:r>
                        <a:rPr sz="1300" b="1" spc="4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</a:t>
                      </a:r>
                      <a:r>
                        <a:rPr sz="1300" b="1" spc="1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pray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five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times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day.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Before </a:t>
                      </a:r>
                      <a:r>
                        <a:rPr sz="1300" spc="-3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prayer,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they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130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wash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themselves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then 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face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Mecca</a:t>
                      </a:r>
                      <a:r>
                        <a:rPr sz="1300" b="1" spc="10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whilst 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praying.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Zakat:</a:t>
                      </a:r>
                      <a:r>
                        <a:rPr sz="1300" b="1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</a:t>
                      </a:r>
                      <a:r>
                        <a:rPr sz="1300" b="1" spc="1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donate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charities.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 marR="323850">
                        <a:lnSpc>
                          <a:spcPct val="115399"/>
                        </a:lnSpc>
                        <a:spcBef>
                          <a:spcPts val="850"/>
                        </a:spcBef>
                      </a:pPr>
                      <a:r>
                        <a:rPr sz="13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Sawm:</a:t>
                      </a:r>
                      <a:r>
                        <a:rPr sz="1300" b="1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</a:t>
                      </a:r>
                      <a:r>
                        <a:rPr sz="1300" b="1" spc="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fast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month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during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300" spc="-3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time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called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5C27"/>
                          </a:solidFill>
                          <a:latin typeface="Trebuchet MS"/>
                          <a:cs typeface="Trebuchet MS"/>
                        </a:rPr>
                        <a:t>Ramadan</a:t>
                      </a:r>
                      <a:r>
                        <a:rPr sz="13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 marR="229870">
                        <a:lnSpc>
                          <a:spcPct val="115399"/>
                        </a:lnSpc>
                        <a:spcBef>
                          <a:spcPts val="850"/>
                        </a:spcBef>
                      </a:pPr>
                      <a:r>
                        <a:rPr sz="1300" b="1" spc="-55" dirty="0">
                          <a:solidFill>
                            <a:srgbClr val="EC008C"/>
                          </a:solidFill>
                          <a:latin typeface="Trebuchet MS"/>
                          <a:cs typeface="Trebuchet MS"/>
                        </a:rPr>
                        <a:t>Hajj</a:t>
                      </a:r>
                      <a:r>
                        <a:rPr sz="1300" b="1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:</a:t>
                      </a:r>
                      <a:r>
                        <a:rPr sz="1300" b="1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</a:t>
                      </a:r>
                      <a:r>
                        <a:rPr sz="1300" b="1" spc="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have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travel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Mecca</a:t>
                      </a:r>
                      <a:r>
                        <a:rPr sz="1300" b="1" spc="5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once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300" spc="-3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lifetime,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if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they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afford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1001" y="540005"/>
          <a:ext cx="3269614" cy="4345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Vocabulary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5D9B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spc="45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Islam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66700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b="1" spc="45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Islam</a:t>
                      </a:r>
                      <a:r>
                        <a:rPr sz="1300" b="1" spc="15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second </a:t>
                      </a:r>
                      <a:r>
                        <a:rPr sz="13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most 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popular </a:t>
                      </a:r>
                      <a:r>
                        <a:rPr sz="13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religion </a:t>
                      </a:r>
                      <a:r>
                        <a:rPr sz="13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300" spc="-3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world.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19710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spc="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follower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religion </a:t>
                      </a:r>
                      <a:r>
                        <a:rPr sz="1300" spc="-3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0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Islam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spc="2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Allah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Arabic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</a:t>
                      </a:r>
                      <a:r>
                        <a:rPr sz="1300" b="1" spc="-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God.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marL="107950" marR="392430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b="1" spc="-75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Five </a:t>
                      </a:r>
                      <a:r>
                        <a:rPr sz="1300" b="1" spc="-70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20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Pillars </a:t>
                      </a:r>
                      <a:r>
                        <a:rPr sz="1300" b="1" spc="25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b="1" spc="-15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Islam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772795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five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things </a:t>
                      </a:r>
                      <a:r>
                        <a:rPr sz="130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</a:t>
                      </a:r>
                      <a:r>
                        <a:rPr sz="1300" b="1" spc="-2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are </a:t>
                      </a:r>
                      <a:r>
                        <a:rPr sz="1300" spc="-3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expected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300" b="1" spc="-25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Prophets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98450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Special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messengers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sent </a:t>
                      </a:r>
                      <a:r>
                        <a:rPr sz="1300" spc="-3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Allah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spc="10" dirty="0">
                          <a:solidFill>
                            <a:srgbClr val="7FC349"/>
                          </a:solidFill>
                          <a:latin typeface="Trebuchet MS"/>
                          <a:cs typeface="Trebuchet MS"/>
                        </a:rPr>
                        <a:t>Muhammad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08915">
                        <a:lnSpc>
                          <a:spcPct val="115399"/>
                        </a:lnSpc>
                        <a:spcBef>
                          <a:spcPts val="515"/>
                        </a:spcBef>
                      </a:pP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last </a:t>
                      </a:r>
                      <a:r>
                        <a:rPr sz="1300" b="1" spc="-40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prophet</a:t>
                      </a:r>
                      <a:r>
                        <a:rPr sz="1300" b="1" spc="-5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300" spc="-3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prophet</a:t>
                      </a:r>
                      <a:r>
                        <a:rPr sz="1300" b="1" spc="5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0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Islam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511349" y="557081"/>
            <a:ext cx="1759585" cy="1697355"/>
          </a:xfrm>
          <a:prstGeom prst="rect">
            <a:avLst/>
          </a:prstGeom>
          <a:ln w="12700">
            <a:solidFill>
              <a:srgbClr val="231F20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107950" marR="222885">
              <a:lnSpc>
                <a:spcPct val="115399"/>
              </a:lnSpc>
              <a:spcBef>
                <a:spcPts val="1070"/>
              </a:spcBef>
            </a:pPr>
            <a:r>
              <a:rPr sz="1300" b="1" spc="10" dirty="0">
                <a:solidFill>
                  <a:srgbClr val="7FC349"/>
                </a:solidFill>
                <a:latin typeface="Trebuchet MS"/>
                <a:cs typeface="Trebuchet MS"/>
              </a:rPr>
              <a:t>Muhammad </a:t>
            </a:r>
            <a:r>
              <a:rPr sz="1300" spc="10" dirty="0">
                <a:solidFill>
                  <a:srgbClr val="292526"/>
                </a:solidFill>
                <a:latin typeface="Trebuchet MS"/>
                <a:cs typeface="Trebuchet MS"/>
              </a:rPr>
              <a:t>is </a:t>
            </a:r>
            <a:r>
              <a:rPr sz="1300" spc="-15" dirty="0">
                <a:solidFill>
                  <a:srgbClr val="292526"/>
                </a:solidFill>
                <a:latin typeface="Trebuchet MS"/>
                <a:cs typeface="Trebuchet MS"/>
              </a:rPr>
              <a:t>so </a:t>
            </a:r>
            <a:r>
              <a:rPr sz="1300" spc="-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292526"/>
                </a:solidFill>
                <a:latin typeface="Trebuchet MS"/>
                <a:cs typeface="Trebuchet MS"/>
              </a:rPr>
              <a:t>highly</a:t>
            </a:r>
            <a:r>
              <a:rPr sz="1300" spc="-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60" dirty="0">
                <a:solidFill>
                  <a:srgbClr val="292526"/>
                </a:solidFill>
                <a:latin typeface="Trebuchet MS"/>
                <a:cs typeface="Trebuchet MS"/>
              </a:rPr>
              <a:t>respected</a:t>
            </a:r>
            <a:r>
              <a:rPr sz="1300" spc="-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292526"/>
                </a:solidFill>
                <a:latin typeface="Trebuchet MS"/>
                <a:cs typeface="Trebuchet MS"/>
              </a:rPr>
              <a:t>by </a:t>
            </a:r>
            <a:r>
              <a:rPr sz="1300" spc="-37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b="1" spc="15" dirty="0">
                <a:solidFill>
                  <a:srgbClr val="007BB3"/>
                </a:solidFill>
                <a:latin typeface="Trebuchet MS"/>
                <a:cs typeface="Trebuchet MS"/>
              </a:rPr>
              <a:t>Muslims </a:t>
            </a:r>
            <a:r>
              <a:rPr sz="1300" spc="-10" dirty="0">
                <a:solidFill>
                  <a:srgbClr val="292526"/>
                </a:solidFill>
                <a:latin typeface="Trebuchet MS"/>
                <a:cs typeface="Trebuchet MS"/>
              </a:rPr>
              <a:t>that </a:t>
            </a:r>
            <a:r>
              <a:rPr sz="1300" spc="-15" dirty="0">
                <a:solidFill>
                  <a:srgbClr val="292526"/>
                </a:solidFill>
                <a:latin typeface="Trebuchet MS"/>
                <a:cs typeface="Trebuchet MS"/>
              </a:rPr>
              <a:t>they </a:t>
            </a:r>
            <a:r>
              <a:rPr sz="1300" spc="-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292526"/>
                </a:solidFill>
                <a:latin typeface="Trebuchet MS"/>
                <a:cs typeface="Trebuchet MS"/>
              </a:rPr>
              <a:t>will</a:t>
            </a:r>
            <a:r>
              <a:rPr sz="13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40" dirty="0">
                <a:solidFill>
                  <a:srgbClr val="292526"/>
                </a:solidFill>
                <a:latin typeface="Trebuchet MS"/>
                <a:cs typeface="Trebuchet MS"/>
              </a:rPr>
              <a:t>say</a:t>
            </a:r>
            <a:r>
              <a:rPr sz="13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80" dirty="0">
                <a:solidFill>
                  <a:srgbClr val="292526"/>
                </a:solidFill>
                <a:latin typeface="Trebuchet MS"/>
                <a:cs typeface="Trebuchet MS"/>
              </a:rPr>
              <a:t>“peace</a:t>
            </a:r>
            <a:r>
              <a:rPr sz="13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80" dirty="0">
                <a:solidFill>
                  <a:srgbClr val="292526"/>
                </a:solidFill>
                <a:latin typeface="Trebuchet MS"/>
                <a:cs typeface="Trebuchet MS"/>
              </a:rPr>
              <a:t>be </a:t>
            </a:r>
            <a:r>
              <a:rPr sz="1300" spc="-7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292526"/>
                </a:solidFill>
                <a:latin typeface="Trebuchet MS"/>
                <a:cs typeface="Trebuchet MS"/>
              </a:rPr>
              <a:t>upon</a:t>
            </a:r>
            <a:r>
              <a:rPr sz="13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30" dirty="0">
                <a:solidFill>
                  <a:srgbClr val="292526"/>
                </a:solidFill>
                <a:latin typeface="Trebuchet MS"/>
                <a:cs typeface="Trebuchet MS"/>
              </a:rPr>
              <a:t>him”</a:t>
            </a:r>
            <a:r>
              <a:rPr sz="13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292526"/>
                </a:solidFill>
                <a:latin typeface="Trebuchet MS"/>
                <a:cs typeface="Trebuchet MS"/>
              </a:rPr>
              <a:t>after</a:t>
            </a:r>
            <a:r>
              <a:rPr sz="13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292526"/>
                </a:solidFill>
                <a:latin typeface="Trebuchet MS"/>
                <a:cs typeface="Trebuchet MS"/>
              </a:rPr>
              <a:t>his </a:t>
            </a:r>
            <a:r>
              <a:rPr sz="1300" spc="-38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92526"/>
                </a:solidFill>
                <a:latin typeface="Trebuchet MS"/>
                <a:cs typeface="Trebuchet MS"/>
              </a:rPr>
              <a:t>name</a:t>
            </a:r>
            <a:r>
              <a:rPr sz="13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3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92526"/>
                </a:solidFill>
                <a:latin typeface="Trebuchet MS"/>
                <a:cs typeface="Trebuchet MS"/>
              </a:rPr>
              <a:t>spoken.</a:t>
            </a:r>
            <a:endParaRPr sz="1300"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46000" y="550731"/>
          <a:ext cx="3030855" cy="1696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Beliefs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5D9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375">
                <a:tc>
                  <a:txBody>
                    <a:bodyPr/>
                    <a:lstStyle/>
                    <a:p>
                      <a:pPr marL="107950" marR="140970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</a:t>
                      </a:r>
                      <a:r>
                        <a:rPr sz="1300" b="1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believe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there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only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one </a:t>
                      </a:r>
                      <a:r>
                        <a:rPr sz="1300" spc="-3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God</a:t>
                      </a:r>
                      <a:r>
                        <a:rPr sz="13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called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Allah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They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believe</a:t>
                      </a:r>
                      <a:r>
                        <a:rPr sz="13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2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Allah </a:t>
                      </a:r>
                      <a:r>
                        <a:rPr sz="1300" b="1" spc="25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only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ruler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universe.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word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300" b="1" spc="-20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Islam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means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submission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obedience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Allah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450" y="5114581"/>
            <a:ext cx="2801997" cy="14998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7661" y="692523"/>
            <a:ext cx="1429506" cy="14263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9" y="190979"/>
            <a:ext cx="4838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Islam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07597" y="190979"/>
            <a:ext cx="5372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4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ear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0001" y="576004"/>
          <a:ext cx="3353435" cy="6072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20"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Vocabulary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5D9B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300" b="1" spc="-25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Mecca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32080">
                        <a:lnSpc>
                          <a:spcPct val="102600"/>
                        </a:lnSpc>
                        <a:spcBef>
                          <a:spcPts val="755"/>
                        </a:spcBef>
                      </a:pPr>
                      <a:r>
                        <a:rPr sz="1300" b="1" spc="-25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Mecca</a:t>
                      </a:r>
                      <a:r>
                        <a:rPr sz="1300" b="1" spc="40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spc="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300" spc="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important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place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where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0" dirty="0">
                          <a:solidFill>
                            <a:srgbClr val="7FC349"/>
                          </a:solidFill>
                          <a:latin typeface="Trebuchet MS"/>
                          <a:cs typeface="Trebuchet MS"/>
                        </a:rPr>
                        <a:t>Muhammad</a:t>
                      </a:r>
                      <a:r>
                        <a:rPr sz="1300" b="1" dirty="0">
                          <a:solidFill>
                            <a:srgbClr val="7FC34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sz="1300" spc="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born.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</a:t>
                      </a:r>
                      <a:r>
                        <a:rPr sz="1300" b="1" spc="2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face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Mecca </a:t>
                      </a:r>
                      <a:r>
                        <a:rPr sz="1300" b="1" spc="-20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pray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try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visit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it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sometime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during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lives.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spc="-40" dirty="0">
                          <a:solidFill>
                            <a:srgbClr val="EC008C"/>
                          </a:solidFill>
                          <a:latin typeface="Trebuchet MS"/>
                          <a:cs typeface="Trebuchet MS"/>
                        </a:rPr>
                        <a:t>Hajj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635635">
                        <a:lnSpc>
                          <a:spcPct val="102600"/>
                        </a:lnSpc>
                        <a:spcBef>
                          <a:spcPts val="370"/>
                        </a:spcBef>
                      </a:pP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 </a:t>
                      </a:r>
                      <a:r>
                        <a:rPr sz="1300" b="1" spc="2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give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special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pilgrimage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Mecca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300" b="1" dirty="0">
                          <a:solidFill>
                            <a:srgbClr val="004382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b="1" spc="-15" dirty="0">
                          <a:solidFill>
                            <a:srgbClr val="004382"/>
                          </a:solidFill>
                          <a:latin typeface="Trebuchet MS"/>
                          <a:cs typeface="Trebuchet MS"/>
                        </a:rPr>
                        <a:t> Q</a:t>
                      </a:r>
                      <a:r>
                        <a:rPr sz="1300" b="1" dirty="0">
                          <a:solidFill>
                            <a:srgbClr val="004382"/>
                          </a:solidFill>
                          <a:latin typeface="Trebuchet MS"/>
                          <a:cs typeface="Trebuchet MS"/>
                        </a:rPr>
                        <a:t>ur’an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holy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book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0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Islam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spc="10" dirty="0">
                          <a:solidFill>
                            <a:srgbClr val="005C27"/>
                          </a:solidFill>
                          <a:latin typeface="Trebuchet MS"/>
                          <a:cs typeface="Trebuchet MS"/>
                        </a:rPr>
                        <a:t>Ramadan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82245">
                        <a:lnSpc>
                          <a:spcPct val="102600"/>
                        </a:lnSpc>
                        <a:spcBef>
                          <a:spcPts val="755"/>
                        </a:spcBef>
                      </a:pPr>
                      <a:r>
                        <a:rPr sz="1300" spc="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festival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where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 </a:t>
                      </a:r>
                      <a:r>
                        <a:rPr sz="1300" b="1" dirty="0">
                          <a:solidFill>
                            <a:srgbClr val="00A650"/>
                          </a:solidFill>
                          <a:latin typeface="Trebuchet MS"/>
                          <a:cs typeface="Trebuchet MS"/>
                        </a:rPr>
                        <a:t>fast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during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daylight and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only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eat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after </a:t>
                      </a:r>
                      <a:r>
                        <a:rPr sz="1300" spc="-3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sun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has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set.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00A650"/>
                          </a:solidFill>
                          <a:latin typeface="Trebuchet MS"/>
                          <a:cs typeface="Trebuchet MS"/>
                        </a:rPr>
                        <a:t>fast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30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period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time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when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</a:t>
                      </a:r>
                      <a:r>
                        <a:rPr sz="1300" b="1" spc="-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eat.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spc="-50" dirty="0">
                          <a:solidFill>
                            <a:srgbClr val="883F98"/>
                          </a:solidFill>
                          <a:latin typeface="Trebuchet MS"/>
                          <a:cs typeface="Trebuchet MS"/>
                        </a:rPr>
                        <a:t>mosque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</a:t>
                      </a:r>
                      <a:r>
                        <a:rPr sz="1300" b="1" spc="-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place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worship.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00B3F0"/>
                          </a:solidFill>
                          <a:latin typeface="Trebuchet MS"/>
                          <a:cs typeface="Trebuchet MS"/>
                        </a:rPr>
                        <a:t>pilgrimage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52400">
                        <a:lnSpc>
                          <a:spcPct val="102600"/>
                        </a:lnSpc>
                        <a:spcBef>
                          <a:spcPts val="1015"/>
                        </a:spcBef>
                      </a:pPr>
                      <a:r>
                        <a:rPr sz="130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journey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special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place </a:t>
                      </a:r>
                      <a:r>
                        <a:rPr sz="1300" spc="-3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religious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meaning.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37601" y="576004"/>
          <a:ext cx="4897755" cy="3084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Place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Worship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5D9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065">
                <a:tc>
                  <a:txBody>
                    <a:bodyPr/>
                    <a:lstStyle/>
                    <a:p>
                      <a:pPr marL="107950" marR="100330" algn="just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</a:t>
                      </a:r>
                      <a:r>
                        <a:rPr sz="1300" b="1" spc="-8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place</a:t>
                      </a:r>
                      <a:r>
                        <a:rPr sz="13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spc="-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worship</a:t>
                      </a:r>
                      <a:r>
                        <a:rPr sz="1300" spc="-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called</a:t>
                      </a:r>
                      <a:r>
                        <a:rPr sz="1300" spc="-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65" dirty="0">
                          <a:solidFill>
                            <a:srgbClr val="883F98"/>
                          </a:solidFill>
                          <a:latin typeface="Trebuchet MS"/>
                          <a:cs typeface="Trebuchet MS"/>
                        </a:rPr>
                        <a:t>mosque</a:t>
                      </a:r>
                      <a:r>
                        <a:rPr sz="13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300" spc="-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Services</a:t>
                      </a:r>
                      <a:r>
                        <a:rPr sz="1300" spc="-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3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held </a:t>
                      </a:r>
                      <a:r>
                        <a:rPr sz="1300" spc="-3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300" spc="9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883F98"/>
                          </a:solidFill>
                          <a:latin typeface="Trebuchet MS"/>
                          <a:cs typeface="Trebuchet MS"/>
                        </a:rPr>
                        <a:t>mosques</a:t>
                      </a:r>
                      <a:r>
                        <a:rPr sz="1300" b="1" spc="90" dirty="0">
                          <a:solidFill>
                            <a:srgbClr val="883F9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every</a:t>
                      </a:r>
                      <a:r>
                        <a:rPr sz="1300" spc="9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day.</a:t>
                      </a:r>
                      <a:r>
                        <a:rPr sz="1300" spc="9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9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most</a:t>
                      </a:r>
                      <a:r>
                        <a:rPr sz="1300" spc="9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important</a:t>
                      </a:r>
                      <a:r>
                        <a:rPr sz="1300" spc="9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service</a:t>
                      </a:r>
                      <a:r>
                        <a:rPr sz="1300" spc="9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300" spc="9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 </a:t>
                      </a:r>
                      <a:r>
                        <a:rPr sz="1300" b="1" spc="-38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Friday.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 marR="99695" algn="just">
                        <a:lnSpc>
                          <a:spcPct val="115399"/>
                        </a:lnSpc>
                        <a:spcBef>
                          <a:spcPts val="850"/>
                        </a:spcBef>
                      </a:pPr>
                      <a:r>
                        <a:rPr sz="1300" b="1" spc="-25" dirty="0">
                          <a:solidFill>
                            <a:srgbClr val="883F98"/>
                          </a:solidFill>
                          <a:latin typeface="Trebuchet MS"/>
                          <a:cs typeface="Trebuchet MS"/>
                        </a:rPr>
                        <a:t>Mosques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often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have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domed 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roof. 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There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are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no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images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people </a:t>
                      </a:r>
                      <a:r>
                        <a:rPr sz="13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animals </a:t>
                      </a:r>
                      <a:r>
                        <a:rPr sz="13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300" b="1" spc="-55" dirty="0">
                          <a:solidFill>
                            <a:srgbClr val="883F98"/>
                          </a:solidFill>
                          <a:latin typeface="Trebuchet MS"/>
                          <a:cs typeface="Trebuchet MS"/>
                        </a:rPr>
                        <a:t>mosques</a:t>
                      </a:r>
                      <a:r>
                        <a:rPr sz="13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They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are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decorated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patterns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words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004382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b="1" spc="-15" dirty="0">
                          <a:solidFill>
                            <a:srgbClr val="00438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004382"/>
                          </a:solidFill>
                          <a:latin typeface="Trebuchet MS"/>
                          <a:cs typeface="Trebuchet MS"/>
                        </a:rPr>
                        <a:t>Qur’an.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 marR="99695" algn="just">
                        <a:lnSpc>
                          <a:spcPct val="115399"/>
                        </a:lnSpc>
                        <a:spcBef>
                          <a:spcPts val="850"/>
                        </a:spcBef>
                      </a:pP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take </a:t>
                      </a:r>
                      <a:r>
                        <a:rPr sz="13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off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their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shoes 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before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going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into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300" b="1" spc="-50" dirty="0">
                          <a:solidFill>
                            <a:srgbClr val="883F98"/>
                          </a:solidFill>
                          <a:latin typeface="Trebuchet MS"/>
                          <a:cs typeface="Trebuchet MS"/>
                        </a:rPr>
                        <a:t>mosque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wash 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before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they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pray. </a:t>
                      </a:r>
                      <a:r>
                        <a:rPr sz="1300" b="1" spc="1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Muslims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pray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kneeling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floor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300" spc="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prayer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mat.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wall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300" b="1" spc="-50" dirty="0">
                          <a:solidFill>
                            <a:srgbClr val="883F98"/>
                          </a:solidFill>
                          <a:latin typeface="Trebuchet MS"/>
                          <a:cs typeface="Trebuchet MS"/>
                        </a:rPr>
                        <a:t>mosque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which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faces </a:t>
                      </a:r>
                      <a:r>
                        <a:rPr sz="1300" b="1" spc="-25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Mecca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called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q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ibla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all.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has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emp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sh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tion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spc="-1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Mecc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856851" y="576004"/>
          <a:ext cx="1570355" cy="2371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0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Symbol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Islam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5D9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380">
                <a:tc>
                  <a:txBody>
                    <a:bodyPr/>
                    <a:lstStyle/>
                    <a:p>
                      <a:pPr marL="107950" marR="108585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There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no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official </a:t>
                      </a:r>
                      <a:r>
                        <a:rPr sz="1300" spc="-3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symbol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Islam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,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but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star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crescent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symbol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 marR="292100">
                        <a:lnSpc>
                          <a:spcPct val="115399"/>
                        </a:lnSpc>
                      </a:pP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symbol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most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commonly </a:t>
                      </a:r>
                      <a:r>
                        <a:rPr sz="1300" spc="-3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associated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Islam.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840347" y="3730684"/>
            <a:ext cx="6600190" cy="846455"/>
            <a:chOff x="3840347" y="3730684"/>
            <a:chExt cx="6600190" cy="8464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2455" y="3737034"/>
              <a:ext cx="2541193" cy="83330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92455" y="3737034"/>
              <a:ext cx="2541270" cy="833755"/>
            </a:xfrm>
            <a:custGeom>
              <a:avLst/>
              <a:gdLst/>
              <a:ahLst/>
              <a:cxnLst/>
              <a:rect l="l" t="t" r="r" b="b"/>
              <a:pathLst>
                <a:path w="2541270" h="833754">
                  <a:moveTo>
                    <a:pt x="2541193" y="0"/>
                  </a:moveTo>
                  <a:lnTo>
                    <a:pt x="650240" y="0"/>
                  </a:lnTo>
                  <a:lnTo>
                    <a:pt x="0" y="833297"/>
                  </a:lnTo>
                  <a:lnTo>
                    <a:pt x="2541193" y="833297"/>
                  </a:lnTo>
                  <a:lnTo>
                    <a:pt x="2541193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0347" y="3733436"/>
              <a:ext cx="4552950" cy="821055"/>
            </a:xfrm>
            <a:custGeom>
              <a:avLst/>
              <a:gdLst/>
              <a:ahLst/>
              <a:cxnLst/>
              <a:rect l="l" t="t" r="r" b="b"/>
              <a:pathLst>
                <a:path w="4552950" h="821054">
                  <a:moveTo>
                    <a:pt x="4552632" y="0"/>
                  </a:moveTo>
                  <a:lnTo>
                    <a:pt x="0" y="0"/>
                  </a:lnTo>
                  <a:lnTo>
                    <a:pt x="0" y="821042"/>
                  </a:lnTo>
                  <a:lnTo>
                    <a:pt x="3911193" y="821042"/>
                  </a:lnTo>
                  <a:lnTo>
                    <a:pt x="4552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840350" y="5634004"/>
            <a:ext cx="6600190" cy="1036955"/>
            <a:chOff x="3840350" y="5634004"/>
            <a:chExt cx="6600190" cy="103695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0879" y="5640362"/>
              <a:ext cx="2122766" cy="10241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310869" y="5640354"/>
              <a:ext cx="2122805" cy="1024255"/>
            </a:xfrm>
            <a:custGeom>
              <a:avLst/>
              <a:gdLst/>
              <a:ahLst/>
              <a:cxnLst/>
              <a:rect l="l" t="t" r="r" b="b"/>
              <a:pathLst>
                <a:path w="2122804" h="1024254">
                  <a:moveTo>
                    <a:pt x="2122779" y="0"/>
                  </a:moveTo>
                  <a:lnTo>
                    <a:pt x="650671" y="0"/>
                  </a:lnTo>
                  <a:lnTo>
                    <a:pt x="0" y="1024204"/>
                  </a:lnTo>
                  <a:lnTo>
                    <a:pt x="2122779" y="1024204"/>
                  </a:lnTo>
                  <a:lnTo>
                    <a:pt x="2122779" y="0"/>
                  </a:lnTo>
                  <a:close/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0350" y="5647866"/>
              <a:ext cx="4968240" cy="1009650"/>
            </a:xfrm>
            <a:custGeom>
              <a:avLst/>
              <a:gdLst/>
              <a:ahLst/>
              <a:cxnLst/>
              <a:rect l="l" t="t" r="r" b="b"/>
              <a:pathLst>
                <a:path w="4968240" h="1009650">
                  <a:moveTo>
                    <a:pt x="4968087" y="0"/>
                  </a:moveTo>
                  <a:lnTo>
                    <a:pt x="4575784" y="0"/>
                  </a:lnTo>
                  <a:lnTo>
                    <a:pt x="0" y="0"/>
                  </a:lnTo>
                  <a:lnTo>
                    <a:pt x="0" y="1009180"/>
                  </a:lnTo>
                  <a:lnTo>
                    <a:pt x="4326445" y="1009180"/>
                  </a:lnTo>
                  <a:lnTo>
                    <a:pt x="4968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837601" y="4668352"/>
            <a:ext cx="6596380" cy="869315"/>
            <a:chOff x="3837601" y="4668352"/>
            <a:chExt cx="6596380" cy="86931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3959" y="4674742"/>
              <a:ext cx="1562303" cy="8565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843951" y="4674740"/>
              <a:ext cx="1562735" cy="856615"/>
            </a:xfrm>
            <a:custGeom>
              <a:avLst/>
              <a:gdLst/>
              <a:ahLst/>
              <a:cxnLst/>
              <a:rect l="l" t="t" r="r" b="b"/>
              <a:pathLst>
                <a:path w="1562735" h="856614">
                  <a:moveTo>
                    <a:pt x="0" y="856526"/>
                  </a:moveTo>
                  <a:lnTo>
                    <a:pt x="920800" y="856526"/>
                  </a:lnTo>
                  <a:lnTo>
                    <a:pt x="1562303" y="0"/>
                  </a:lnTo>
                  <a:lnTo>
                    <a:pt x="0" y="0"/>
                  </a:lnTo>
                  <a:lnTo>
                    <a:pt x="0" y="856526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12286" y="4668352"/>
              <a:ext cx="5521960" cy="869315"/>
            </a:xfrm>
            <a:custGeom>
              <a:avLst/>
              <a:gdLst/>
              <a:ahLst/>
              <a:cxnLst/>
              <a:rect l="l" t="t" r="r" b="b"/>
              <a:pathLst>
                <a:path w="5521959" h="869314">
                  <a:moveTo>
                    <a:pt x="5521363" y="0"/>
                  </a:moveTo>
                  <a:lnTo>
                    <a:pt x="650303" y="0"/>
                  </a:lnTo>
                  <a:lnTo>
                    <a:pt x="0" y="869302"/>
                  </a:lnTo>
                  <a:lnTo>
                    <a:pt x="5521363" y="869302"/>
                  </a:lnTo>
                  <a:lnTo>
                    <a:pt x="5521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70033" y="5208617"/>
            <a:ext cx="32969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rebuchet MS"/>
                <a:cs typeface="Trebuchet MS"/>
              </a:rPr>
              <a:t>become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rebuchet MS"/>
                <a:cs typeface="Trebuchet MS"/>
              </a:rPr>
              <a:t>better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5" dirty="0">
                <a:solidFill>
                  <a:srgbClr val="007BB3"/>
                </a:solidFill>
                <a:latin typeface="Trebuchet MS"/>
                <a:cs typeface="Trebuchet MS"/>
              </a:rPr>
              <a:t>Muslims</a:t>
            </a:r>
            <a:r>
              <a:rPr sz="1300" b="1" dirty="0">
                <a:solidFill>
                  <a:srgbClr val="007BB3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praying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rebuchet MS"/>
                <a:cs typeface="Trebuchet MS"/>
              </a:rPr>
              <a:t>more.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12286" y="4668352"/>
            <a:ext cx="5521960" cy="869315"/>
          </a:xfrm>
          <a:custGeom>
            <a:avLst/>
            <a:gdLst/>
            <a:ahLst/>
            <a:cxnLst/>
            <a:rect l="l" t="t" r="r" b="b"/>
            <a:pathLst>
              <a:path w="5521959" h="869314">
                <a:moveTo>
                  <a:pt x="5521363" y="869302"/>
                </a:moveTo>
                <a:lnTo>
                  <a:pt x="5521363" y="0"/>
                </a:lnTo>
                <a:lnTo>
                  <a:pt x="5164366" y="0"/>
                </a:lnTo>
                <a:lnTo>
                  <a:pt x="5124513" y="0"/>
                </a:lnTo>
                <a:lnTo>
                  <a:pt x="650303" y="0"/>
                </a:lnTo>
                <a:lnTo>
                  <a:pt x="0" y="869302"/>
                </a:lnTo>
                <a:lnTo>
                  <a:pt x="5164366" y="869302"/>
                </a:lnTo>
                <a:lnTo>
                  <a:pt x="5521363" y="869302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22534" y="5686568"/>
            <a:ext cx="382460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231F20"/>
                </a:solidFill>
                <a:latin typeface="Trebuchet MS"/>
                <a:cs typeface="Trebuchet MS"/>
              </a:rPr>
              <a:t>Mecca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is </a:t>
            </a:r>
            <a:r>
              <a:rPr sz="1300" spc="30" dirty="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important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rebuchet MS"/>
                <a:cs typeface="Trebuchet MS"/>
              </a:rPr>
              <a:t>place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-5" dirty="0">
                <a:solidFill>
                  <a:srgbClr val="007BB3"/>
                </a:solidFill>
                <a:latin typeface="Trebuchet MS"/>
                <a:cs typeface="Trebuchet MS"/>
              </a:rPr>
              <a:t>Muslims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is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rebuchet MS"/>
                <a:cs typeface="Trebuchet MS"/>
              </a:rPr>
              <a:t>where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06000" y="5884688"/>
            <a:ext cx="43014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b="1" spc="10" dirty="0">
                <a:solidFill>
                  <a:srgbClr val="7FC349"/>
                </a:solidFill>
                <a:latin typeface="Trebuchet MS"/>
                <a:cs typeface="Trebuchet MS"/>
              </a:rPr>
              <a:t>Muhammad </a:t>
            </a:r>
            <a:r>
              <a:rPr sz="1300" spc="30" dirty="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born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rebuchet MS"/>
                <a:cs typeface="Trebuchet MS"/>
              </a:rPr>
              <a:t>direction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15" dirty="0">
                <a:solidFill>
                  <a:srgbClr val="007BB3"/>
                </a:solidFill>
                <a:latin typeface="Trebuchet MS"/>
                <a:cs typeface="Trebuchet MS"/>
              </a:rPr>
              <a:t>Muslims</a:t>
            </a:r>
            <a:r>
              <a:rPr sz="1300" b="1" spc="10" dirty="0">
                <a:solidFill>
                  <a:srgbClr val="007BB3"/>
                </a:solidFill>
                <a:latin typeface="Trebuchet MS"/>
                <a:cs typeface="Trebuchet MS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rebuchet MS"/>
                <a:cs typeface="Trebuchet MS"/>
              </a:rPr>
              <a:t>face </a:t>
            </a:r>
            <a:r>
              <a:rPr sz="1300" spc="-3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when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rebuchet MS"/>
                <a:cs typeface="Trebuchet MS"/>
              </a:rPr>
              <a:t>they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Trebuchet MS"/>
                <a:cs typeface="Trebuchet MS"/>
              </a:rPr>
              <a:t>pray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rebuchet MS"/>
                <a:cs typeface="Trebuchet MS"/>
              </a:rPr>
              <a:t>five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rebuchet MS"/>
                <a:cs typeface="Trebuchet MS"/>
              </a:rPr>
              <a:t>times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rebuchet MS"/>
                <a:cs typeface="Trebuchet MS"/>
              </a:rPr>
              <a:t>day.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15" dirty="0">
                <a:solidFill>
                  <a:srgbClr val="007BB3"/>
                </a:solidFill>
                <a:latin typeface="Trebuchet MS"/>
                <a:cs typeface="Trebuchet MS"/>
              </a:rPr>
              <a:t>Muslims</a:t>
            </a:r>
            <a:r>
              <a:rPr sz="1300" b="1" spc="10" dirty="0">
                <a:solidFill>
                  <a:srgbClr val="007BB3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rebuchet MS"/>
                <a:cs typeface="Trebuchet MS"/>
              </a:rPr>
              <a:t>expected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3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rebuchet MS"/>
                <a:cs typeface="Trebuchet MS"/>
              </a:rPr>
              <a:t>make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B3F0"/>
                </a:solidFill>
                <a:latin typeface="Trebuchet MS"/>
                <a:cs typeface="Trebuchet MS"/>
              </a:rPr>
              <a:t>pilgrimage</a:t>
            </a:r>
            <a:r>
              <a:rPr sz="1300" b="1" spc="10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27BDBE"/>
                </a:solidFill>
                <a:latin typeface="Trebuchet MS"/>
                <a:cs typeface="Trebuchet MS"/>
              </a:rPr>
              <a:t>Mecca</a:t>
            </a:r>
            <a:r>
              <a:rPr sz="1300" b="1" spc="10" dirty="0">
                <a:solidFill>
                  <a:srgbClr val="27BDBE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once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rebuchet MS"/>
                <a:cs typeface="Trebuchet MS"/>
              </a:rPr>
              <a:t>lifetime.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40350" y="5647866"/>
            <a:ext cx="4968240" cy="1009650"/>
          </a:xfrm>
          <a:custGeom>
            <a:avLst/>
            <a:gdLst/>
            <a:ahLst/>
            <a:cxnLst/>
            <a:rect l="l" t="t" r="r" b="b"/>
            <a:pathLst>
              <a:path w="4968240" h="1009650">
                <a:moveTo>
                  <a:pt x="4575784" y="0"/>
                </a:moveTo>
                <a:lnTo>
                  <a:pt x="1922754" y="0"/>
                </a:lnTo>
                <a:lnTo>
                  <a:pt x="435813" y="0"/>
                </a:lnTo>
                <a:lnTo>
                  <a:pt x="0" y="0"/>
                </a:lnTo>
                <a:lnTo>
                  <a:pt x="0" y="1009180"/>
                </a:lnTo>
                <a:lnTo>
                  <a:pt x="392302" y="1009180"/>
                </a:lnTo>
                <a:lnTo>
                  <a:pt x="4326445" y="1009180"/>
                </a:lnTo>
                <a:lnTo>
                  <a:pt x="4968087" y="0"/>
                </a:lnTo>
                <a:lnTo>
                  <a:pt x="4575784" y="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31982" y="3792372"/>
            <a:ext cx="25793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15" dirty="0">
                <a:solidFill>
                  <a:srgbClr val="007BB3"/>
                </a:solidFill>
                <a:latin typeface="Trebuchet MS"/>
                <a:cs typeface="Trebuchet MS"/>
              </a:rPr>
              <a:t>Muslim</a:t>
            </a:r>
            <a:r>
              <a:rPr sz="1300" b="1" spc="5" dirty="0">
                <a:solidFill>
                  <a:srgbClr val="007BB3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Trebuchet MS"/>
                <a:cs typeface="Trebuchet MS"/>
              </a:rPr>
              <a:t>holy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rebuchet MS"/>
                <a:cs typeface="Trebuchet MS"/>
              </a:rPr>
              <a:t>book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rebuchet MS"/>
                <a:cs typeface="Trebuchet MS"/>
              </a:rPr>
              <a:t>called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-55" dirty="0">
                <a:solidFill>
                  <a:srgbClr val="004382"/>
                </a:solidFill>
                <a:latin typeface="Trebuchet MS"/>
                <a:cs typeface="Trebuchet MS"/>
              </a:rPr>
              <a:t>the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06000" y="3990492"/>
            <a:ext cx="6437630" cy="1213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25700">
              <a:lnSpc>
                <a:spcPct val="115399"/>
              </a:lnSpc>
              <a:spcBef>
                <a:spcPts val="100"/>
              </a:spcBef>
            </a:pPr>
            <a:r>
              <a:rPr sz="1300" b="1" spc="-40" dirty="0">
                <a:solidFill>
                  <a:srgbClr val="004382"/>
                </a:solidFill>
                <a:latin typeface="Trebuchet MS"/>
                <a:cs typeface="Trebuchet MS"/>
              </a:rPr>
              <a:t>Qur’an</a:t>
            </a:r>
            <a:r>
              <a:rPr sz="1300" spc="-4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15" dirty="0">
                <a:solidFill>
                  <a:srgbClr val="007BB3"/>
                </a:solidFill>
                <a:latin typeface="Trebuchet MS"/>
                <a:cs typeface="Trebuchet MS"/>
              </a:rPr>
              <a:t>Muslims </a:t>
            </a:r>
            <a:r>
              <a:rPr sz="1300" spc="-60" dirty="0">
                <a:solidFill>
                  <a:srgbClr val="231F20"/>
                </a:solidFill>
                <a:latin typeface="Trebuchet MS"/>
                <a:cs typeface="Trebuchet MS"/>
              </a:rPr>
              <a:t>believe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300" spc="3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record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rebuchet MS"/>
                <a:cs typeface="Trebuchet MS"/>
              </a:rPr>
              <a:t>exact </a:t>
            </a:r>
            <a:r>
              <a:rPr sz="1300" spc="-3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words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Trebuchet MS"/>
                <a:cs typeface="Trebuchet MS"/>
              </a:rPr>
              <a:t>Allah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rebuchet MS"/>
                <a:cs typeface="Trebuchet MS"/>
              </a:rPr>
              <a:t>said.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50">
              <a:latin typeface="Trebuchet MS"/>
              <a:cs typeface="Trebuchet MS"/>
            </a:endParaRPr>
          </a:p>
          <a:p>
            <a:pPr marL="1554480" marR="5080" indent="76200">
              <a:lnSpc>
                <a:spcPct val="115399"/>
              </a:lnSpc>
            </a:pPr>
            <a:r>
              <a:rPr sz="1300" spc="-5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main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5" dirty="0">
                <a:solidFill>
                  <a:srgbClr val="007BB3"/>
                </a:solidFill>
                <a:latin typeface="Trebuchet MS"/>
                <a:cs typeface="Trebuchet MS"/>
              </a:rPr>
              <a:t>Muslim </a:t>
            </a:r>
            <a:r>
              <a:rPr sz="1300" spc="-35" dirty="0">
                <a:solidFill>
                  <a:srgbClr val="231F20"/>
                </a:solidFill>
                <a:latin typeface="Trebuchet MS"/>
                <a:cs typeface="Trebuchet MS"/>
              </a:rPr>
              <a:t>festivals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rebuchet MS"/>
                <a:cs typeface="Trebuchet MS"/>
              </a:rPr>
              <a:t>are: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-15" dirty="0">
                <a:solidFill>
                  <a:srgbClr val="004382"/>
                </a:solidFill>
                <a:latin typeface="Trebuchet MS"/>
                <a:cs typeface="Trebuchet MS"/>
              </a:rPr>
              <a:t>Ramadan</a:t>
            </a:r>
            <a:r>
              <a:rPr sz="1300" spc="-15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rebuchet MS"/>
                <a:cs typeface="Trebuchet MS"/>
              </a:rPr>
              <a:t>Eid-al-Fitr,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Eid-al-Adha, </a:t>
            </a:r>
            <a:r>
              <a:rPr sz="1300" spc="-3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Trebuchet MS"/>
                <a:cs typeface="Trebuchet MS"/>
              </a:rPr>
              <a:t>Dhu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al-Hijja.</a:t>
            </a:r>
            <a:r>
              <a:rPr sz="13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-15" dirty="0">
                <a:solidFill>
                  <a:srgbClr val="004382"/>
                </a:solidFill>
                <a:latin typeface="Trebuchet MS"/>
                <a:cs typeface="Trebuchet MS"/>
              </a:rPr>
              <a:t>Ramadan</a:t>
            </a:r>
            <a:r>
              <a:rPr sz="1300" spc="-15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5" dirty="0">
                <a:solidFill>
                  <a:srgbClr val="007BB3"/>
                </a:solidFill>
                <a:latin typeface="Trebuchet MS"/>
                <a:cs typeface="Trebuchet MS"/>
              </a:rPr>
              <a:t>Muslims</a:t>
            </a:r>
            <a:r>
              <a:rPr sz="1300" b="1" dirty="0">
                <a:solidFill>
                  <a:srgbClr val="007BB3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try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rebuchet MS"/>
                <a:cs typeface="Trebuchet MS"/>
              </a:rPr>
              <a:t>give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up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bad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habits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40347" y="3733436"/>
            <a:ext cx="4552950" cy="821055"/>
          </a:xfrm>
          <a:custGeom>
            <a:avLst/>
            <a:gdLst/>
            <a:ahLst/>
            <a:cxnLst/>
            <a:rect l="l" t="t" r="r" b="b"/>
            <a:pathLst>
              <a:path w="4552950" h="821054">
                <a:moveTo>
                  <a:pt x="4552632" y="0"/>
                </a:moveTo>
                <a:lnTo>
                  <a:pt x="4138637" y="0"/>
                </a:lnTo>
                <a:lnTo>
                  <a:pt x="414007" y="0"/>
                </a:lnTo>
                <a:lnTo>
                  <a:pt x="0" y="0"/>
                </a:lnTo>
                <a:lnTo>
                  <a:pt x="0" y="821042"/>
                </a:lnTo>
                <a:lnTo>
                  <a:pt x="414007" y="821042"/>
                </a:lnTo>
                <a:lnTo>
                  <a:pt x="3497199" y="821042"/>
                </a:lnTo>
                <a:lnTo>
                  <a:pt x="3911193" y="821042"/>
                </a:lnTo>
                <a:lnTo>
                  <a:pt x="4552632" y="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840353" y="3733431"/>
            <a:ext cx="1094740" cy="241935"/>
          </a:xfrm>
          <a:prstGeom prst="rect">
            <a:avLst/>
          </a:prstGeom>
          <a:solidFill>
            <a:srgbClr val="5D9B72"/>
          </a:solidFill>
          <a:ln w="12700">
            <a:solidFill>
              <a:srgbClr val="231F2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80"/>
              </a:spcBef>
            </a:pPr>
            <a:r>
              <a:rPr sz="1300" b="1" spc="-7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3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ur’an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62352" y="5274957"/>
            <a:ext cx="1571625" cy="262890"/>
          </a:xfrm>
          <a:prstGeom prst="rect">
            <a:avLst/>
          </a:prstGeom>
          <a:solidFill>
            <a:srgbClr val="5D9B72"/>
          </a:solidFill>
          <a:ln w="12700">
            <a:solidFill>
              <a:srgbClr val="231F2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165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Muslim</a:t>
            </a:r>
            <a:r>
              <a:rPr sz="13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Festivals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40353" y="5647855"/>
            <a:ext cx="661035" cy="262890"/>
          </a:xfrm>
          <a:prstGeom prst="rect">
            <a:avLst/>
          </a:prstGeom>
          <a:solidFill>
            <a:srgbClr val="5D9B72"/>
          </a:solidFill>
          <a:ln w="12700">
            <a:solidFill>
              <a:srgbClr val="231F2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65"/>
              </a:spcBef>
            </a:pP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Mecca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53200" y="3040443"/>
            <a:ext cx="582010" cy="58071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64242" y="3026892"/>
            <a:ext cx="743927" cy="637912"/>
          </a:xfrm>
          <a:prstGeom prst="rect">
            <a:avLst/>
          </a:prstGeom>
        </p:spPr>
      </p:pic>
      <p:sp>
        <p:nvSpPr>
          <p:cNvPr id="35" name="object 2"/>
          <p:cNvSpPr txBox="1"/>
          <p:nvPr/>
        </p:nvSpPr>
        <p:spPr>
          <a:xfrm>
            <a:off x="347298" y="190979"/>
            <a:ext cx="27134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Islam</a:t>
            </a:r>
            <a:r>
              <a:rPr lang="en-US"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 Knowledge Organiser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9" ma:contentTypeDescription="Create a new document." ma:contentTypeScope="" ma:versionID="492cd3a9d7d2afd9317eed12982cbbd5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26d49d62177e4789039afa942cae9ef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6AC8C-A932-4FA2-949F-308C09FF28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92CEC1-581A-4DA4-A97C-C9B103ABE2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A1C771-432D-41DA-8C9B-6C76CBE9A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644</Words>
  <Application>Microsoft Office PowerPoint</Application>
  <PresentationFormat>Custom</PresentationFormat>
  <Paragraphs>83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Gascoyne</dc:creator>
  <cp:lastModifiedBy>Windows User</cp:lastModifiedBy>
  <cp:revision>2</cp:revision>
  <dcterms:created xsi:type="dcterms:W3CDTF">2022-04-25T15:30:59Z</dcterms:created>
  <dcterms:modified xsi:type="dcterms:W3CDTF">2025-03-17T11:25:07Z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2020-02-24T00:00:00Z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2022-04-25T00:00:00Z</vt:filetime>
  </property>
  <property fmtid="{D5CDD505-2E9C-101B-9397-08002B2CF9AE}" pid="5" name="ContentTypeId">
    <vt:lpwstr>0x01010064A85D441D5968479B2FFF3A7C88333F</vt:lpwstr>
  </property>
  <property fmtid="{D5CDD505-2E9C-101B-9397-08002B2CF9AE}" pid="6" name="Order">
    <vt:r8>14800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TemplateUrl">
    <vt:lpwstr/>
  </property>
</Properties>
</file>