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15113000" cy="1069975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7" d="100"/>
          <a:sy n="47" d="100"/>
        </p:scale>
        <p:origin x="1164"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011" cy="356178"/>
          </a:xfrm>
          <a:prstGeom prst="rect">
            <a:avLst/>
          </a:prstGeom>
        </p:spPr>
        <p:txBody>
          <a:bodyPr vert="horz" lIns="58412" tIns="29206" rIns="58412" bIns="29206" rtlCol="0"/>
          <a:lstStyle>
            <a:lvl1pPr algn="l">
              <a:defRPr sz="800"/>
            </a:lvl1pPr>
          </a:lstStyle>
          <a:p>
            <a:endParaRPr lang="en-GB"/>
          </a:p>
        </p:txBody>
      </p:sp>
      <p:sp>
        <p:nvSpPr>
          <p:cNvPr id="3" name="Date Placeholder 2"/>
          <p:cNvSpPr>
            <a:spLocks noGrp="1"/>
          </p:cNvSpPr>
          <p:nvPr>
            <p:ph type="dt" idx="1"/>
          </p:nvPr>
        </p:nvSpPr>
        <p:spPr>
          <a:xfrm>
            <a:off x="5317506" y="0"/>
            <a:ext cx="4068997" cy="356178"/>
          </a:xfrm>
          <a:prstGeom prst="rect">
            <a:avLst/>
          </a:prstGeom>
        </p:spPr>
        <p:txBody>
          <a:bodyPr vert="horz" lIns="58412" tIns="29206" rIns="58412" bIns="29206" rtlCol="0"/>
          <a:lstStyle>
            <a:lvl1pPr algn="r">
              <a:defRPr sz="800"/>
            </a:lvl1pPr>
          </a:lstStyle>
          <a:p>
            <a:fld id="{D22DDDC6-1F08-49D0-8B2A-9E1D3DFEECC9}" type="datetimeFigureOut">
              <a:rPr lang="en-GB" smtClean="0"/>
              <a:t>01/09/2024</a:t>
            </a:fld>
            <a:endParaRPr lang="en-GB"/>
          </a:p>
        </p:txBody>
      </p:sp>
      <p:sp>
        <p:nvSpPr>
          <p:cNvPr id="4" name="Slide Image Placeholder 3"/>
          <p:cNvSpPr>
            <a:spLocks noGrp="1" noRot="1" noChangeAspect="1"/>
          </p:cNvSpPr>
          <p:nvPr>
            <p:ph type="sldImg" idx="2"/>
          </p:nvPr>
        </p:nvSpPr>
        <p:spPr>
          <a:xfrm>
            <a:off x="3003550" y="889000"/>
            <a:ext cx="3381375" cy="2395538"/>
          </a:xfrm>
          <a:prstGeom prst="rect">
            <a:avLst/>
          </a:prstGeom>
          <a:noFill/>
          <a:ln w="12700">
            <a:solidFill>
              <a:prstClr val="black"/>
            </a:solidFill>
          </a:ln>
        </p:spPr>
        <p:txBody>
          <a:bodyPr vert="horz" lIns="58412" tIns="29206" rIns="58412" bIns="29206" rtlCol="0" anchor="ctr"/>
          <a:lstStyle/>
          <a:p>
            <a:endParaRPr lang="en-GB"/>
          </a:p>
        </p:txBody>
      </p:sp>
      <p:sp>
        <p:nvSpPr>
          <p:cNvPr id="5" name="Notes Placeholder 4"/>
          <p:cNvSpPr>
            <a:spLocks noGrp="1"/>
          </p:cNvSpPr>
          <p:nvPr>
            <p:ph type="body" sz="quarter" idx="3"/>
          </p:nvPr>
        </p:nvSpPr>
        <p:spPr>
          <a:xfrm>
            <a:off x="938848" y="3418462"/>
            <a:ext cx="7510780" cy="2796731"/>
          </a:xfrm>
          <a:prstGeom prst="rect">
            <a:avLst/>
          </a:prstGeom>
        </p:spPr>
        <p:txBody>
          <a:bodyPr vert="horz" lIns="58412" tIns="29206" rIns="58412" bIns="292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746298"/>
            <a:ext cx="4068011" cy="356178"/>
          </a:xfrm>
          <a:prstGeom prst="rect">
            <a:avLst/>
          </a:prstGeom>
        </p:spPr>
        <p:txBody>
          <a:bodyPr vert="horz" lIns="58412" tIns="29206" rIns="58412" bIns="29206" rtlCol="0" anchor="b"/>
          <a:lstStyle>
            <a:lvl1pPr algn="l">
              <a:defRPr sz="800"/>
            </a:lvl1pPr>
          </a:lstStyle>
          <a:p>
            <a:endParaRPr lang="en-GB"/>
          </a:p>
        </p:txBody>
      </p:sp>
      <p:sp>
        <p:nvSpPr>
          <p:cNvPr id="7" name="Slide Number Placeholder 6"/>
          <p:cNvSpPr>
            <a:spLocks noGrp="1"/>
          </p:cNvSpPr>
          <p:nvPr>
            <p:ph type="sldNum" sz="quarter" idx="5"/>
          </p:nvPr>
        </p:nvSpPr>
        <p:spPr>
          <a:xfrm>
            <a:off x="5317506" y="6746298"/>
            <a:ext cx="4068997" cy="356178"/>
          </a:xfrm>
          <a:prstGeom prst="rect">
            <a:avLst/>
          </a:prstGeom>
        </p:spPr>
        <p:txBody>
          <a:bodyPr vert="horz" lIns="58412" tIns="29206" rIns="58412" bIns="29206" rtlCol="0" anchor="b"/>
          <a:lstStyle>
            <a:lvl1pPr algn="r">
              <a:defRPr sz="800"/>
            </a:lvl1pPr>
          </a:lstStyle>
          <a:p>
            <a:fld id="{26DB91CF-CCD9-4A65-8745-A20E85BE7A5C}" type="slidenum">
              <a:rPr lang="en-GB" smtClean="0"/>
              <a:t>‹#›</a:t>
            </a:fld>
            <a:endParaRPr lang="en-GB"/>
          </a:p>
        </p:txBody>
      </p:sp>
    </p:spTree>
    <p:extLst>
      <p:ext uri="{BB962C8B-B14F-4D97-AF65-F5344CB8AC3E}">
        <p14:creationId xmlns:p14="http://schemas.microsoft.com/office/powerpoint/2010/main" val="354128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B91CF-CCD9-4A65-8745-A20E85BE7A5C}" type="slidenum">
              <a:rPr lang="en-GB" smtClean="0"/>
              <a:t>1</a:t>
            </a:fld>
            <a:endParaRPr lang="en-GB"/>
          </a:p>
        </p:txBody>
      </p:sp>
    </p:spTree>
    <p:extLst>
      <p:ext uri="{BB962C8B-B14F-4D97-AF65-F5344CB8AC3E}">
        <p14:creationId xmlns:p14="http://schemas.microsoft.com/office/powerpoint/2010/main" val="305703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3951" y="3316922"/>
            <a:ext cx="12851448" cy="224694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7902" y="5991860"/>
            <a:ext cx="10583545" cy="26749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55967" y="2460942"/>
            <a:ext cx="6576917"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6465" y="2460942"/>
            <a:ext cx="6576917" cy="70618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6436" y="1278378"/>
            <a:ext cx="4557395" cy="5080"/>
          </a:xfrm>
          <a:custGeom>
            <a:avLst/>
            <a:gdLst/>
            <a:ahLst/>
            <a:cxnLst/>
            <a:rect l="l" t="t" r="r" b="b"/>
            <a:pathLst>
              <a:path w="4557395" h="5080">
                <a:moveTo>
                  <a:pt x="0" y="4698"/>
                </a:moveTo>
                <a:lnTo>
                  <a:pt x="4557002" y="4698"/>
                </a:lnTo>
                <a:lnTo>
                  <a:pt x="4557002" y="0"/>
                </a:lnTo>
                <a:lnTo>
                  <a:pt x="0" y="0"/>
                </a:lnTo>
                <a:lnTo>
                  <a:pt x="0" y="4698"/>
                </a:lnTo>
                <a:close/>
              </a:path>
            </a:pathLst>
          </a:custGeom>
          <a:solidFill>
            <a:srgbClr val="CACACD"/>
          </a:solidFill>
        </p:spPr>
        <p:txBody>
          <a:bodyPr wrap="square" lIns="0" tIns="0" rIns="0" bIns="0" rtlCol="0"/>
          <a:lstStyle/>
          <a:p>
            <a:endParaRPr/>
          </a:p>
        </p:txBody>
      </p:sp>
      <p:sp>
        <p:nvSpPr>
          <p:cNvPr id="17" name="bk object 17"/>
          <p:cNvSpPr/>
          <p:nvPr/>
        </p:nvSpPr>
        <p:spPr>
          <a:xfrm>
            <a:off x="456436" y="1647313"/>
            <a:ext cx="4557395" cy="3658870"/>
          </a:xfrm>
          <a:custGeom>
            <a:avLst/>
            <a:gdLst/>
            <a:ahLst/>
            <a:cxnLst/>
            <a:rect l="l" t="t" r="r" b="b"/>
            <a:pathLst>
              <a:path w="4557395" h="3658870">
                <a:moveTo>
                  <a:pt x="0" y="3658479"/>
                </a:moveTo>
                <a:lnTo>
                  <a:pt x="4557002" y="3658479"/>
                </a:lnTo>
                <a:lnTo>
                  <a:pt x="4557002" y="0"/>
                </a:lnTo>
                <a:lnTo>
                  <a:pt x="0" y="0"/>
                </a:lnTo>
                <a:lnTo>
                  <a:pt x="0" y="3658479"/>
                </a:lnTo>
                <a:close/>
              </a:path>
            </a:pathLst>
          </a:custGeom>
          <a:solidFill>
            <a:srgbClr val="CACACD"/>
          </a:solidFill>
        </p:spPr>
        <p:txBody>
          <a:bodyPr wrap="square" lIns="0" tIns="0" rIns="0" bIns="0" rtlCol="0"/>
          <a:lstStyle/>
          <a:p>
            <a:endParaRPr/>
          </a:p>
        </p:txBody>
      </p:sp>
      <p:sp>
        <p:nvSpPr>
          <p:cNvPr id="18" name="bk object 18"/>
          <p:cNvSpPr/>
          <p:nvPr/>
        </p:nvSpPr>
        <p:spPr>
          <a:xfrm>
            <a:off x="485761" y="1676776"/>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19" name="bk object 19"/>
          <p:cNvSpPr/>
          <p:nvPr/>
        </p:nvSpPr>
        <p:spPr>
          <a:xfrm>
            <a:off x="682750" y="1807713"/>
            <a:ext cx="932685" cy="169163"/>
          </a:xfrm>
          <a:prstGeom prst="rect">
            <a:avLst/>
          </a:prstGeom>
          <a:blipFill>
            <a:blip r:embed="rId7" cstate="print"/>
            <a:stretch>
              <a:fillRect/>
            </a:stretch>
          </a:blipFill>
        </p:spPr>
        <p:txBody>
          <a:bodyPr wrap="square" lIns="0" tIns="0" rIns="0" bIns="0" rtlCol="0"/>
          <a:lstStyle/>
          <a:p>
            <a:endParaRPr/>
          </a:p>
        </p:txBody>
      </p:sp>
      <p:sp>
        <p:nvSpPr>
          <p:cNvPr id="20" name="bk object 20"/>
          <p:cNvSpPr/>
          <p:nvPr/>
        </p:nvSpPr>
        <p:spPr>
          <a:xfrm>
            <a:off x="1822953" y="1707129"/>
            <a:ext cx="3183882" cy="169163"/>
          </a:xfrm>
          <a:prstGeom prst="rect">
            <a:avLst/>
          </a:prstGeom>
          <a:blipFill>
            <a:blip r:embed="rId8" cstate="print"/>
            <a:stretch>
              <a:fillRect/>
            </a:stretch>
          </a:blipFill>
        </p:spPr>
        <p:txBody>
          <a:bodyPr wrap="square" lIns="0" tIns="0" rIns="0" bIns="0" rtlCol="0"/>
          <a:lstStyle/>
          <a:p>
            <a:endParaRPr/>
          </a:p>
        </p:txBody>
      </p:sp>
      <p:sp>
        <p:nvSpPr>
          <p:cNvPr id="21" name="bk object 21"/>
          <p:cNvSpPr/>
          <p:nvPr/>
        </p:nvSpPr>
        <p:spPr>
          <a:xfrm>
            <a:off x="1822953" y="1906773"/>
            <a:ext cx="1127172" cy="169163"/>
          </a:xfrm>
          <a:prstGeom prst="rect">
            <a:avLst/>
          </a:prstGeom>
          <a:blipFill>
            <a:blip r:embed="rId9" cstate="print"/>
            <a:stretch>
              <a:fillRect/>
            </a:stretch>
          </a:blipFill>
        </p:spPr>
        <p:txBody>
          <a:bodyPr wrap="square" lIns="0" tIns="0" rIns="0" bIns="0" rtlCol="0"/>
          <a:lstStyle/>
          <a:p>
            <a:endParaRPr/>
          </a:p>
        </p:txBody>
      </p:sp>
      <p:sp>
        <p:nvSpPr>
          <p:cNvPr id="22" name="bk object 22"/>
          <p:cNvSpPr/>
          <p:nvPr/>
        </p:nvSpPr>
        <p:spPr>
          <a:xfrm>
            <a:off x="485761" y="2106797"/>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3" name="bk object 23"/>
          <p:cNvSpPr/>
          <p:nvPr/>
        </p:nvSpPr>
        <p:spPr>
          <a:xfrm>
            <a:off x="682750" y="2235956"/>
            <a:ext cx="932685" cy="169163"/>
          </a:xfrm>
          <a:prstGeom prst="rect">
            <a:avLst/>
          </a:prstGeom>
          <a:blipFill>
            <a:blip r:embed="rId10" cstate="print"/>
            <a:stretch>
              <a:fillRect/>
            </a:stretch>
          </a:blipFill>
        </p:spPr>
        <p:txBody>
          <a:bodyPr wrap="square" lIns="0" tIns="0" rIns="0" bIns="0" rtlCol="0"/>
          <a:lstStyle/>
          <a:p>
            <a:endParaRPr/>
          </a:p>
        </p:txBody>
      </p:sp>
      <p:sp>
        <p:nvSpPr>
          <p:cNvPr id="24" name="bk object 24"/>
          <p:cNvSpPr/>
          <p:nvPr/>
        </p:nvSpPr>
        <p:spPr>
          <a:xfrm>
            <a:off x="1822953" y="2235956"/>
            <a:ext cx="2691504" cy="169163"/>
          </a:xfrm>
          <a:prstGeom prst="rect">
            <a:avLst/>
          </a:prstGeom>
          <a:blipFill>
            <a:blip r:embed="rId11" cstate="print"/>
            <a:stretch>
              <a:fillRect/>
            </a:stretch>
          </a:blipFill>
        </p:spPr>
        <p:txBody>
          <a:bodyPr wrap="square" lIns="0" tIns="0" rIns="0" bIns="0" rtlCol="0"/>
          <a:lstStyle/>
          <a:p>
            <a:endParaRPr/>
          </a:p>
        </p:txBody>
      </p:sp>
      <p:sp>
        <p:nvSpPr>
          <p:cNvPr id="25" name="bk object 25"/>
          <p:cNvSpPr/>
          <p:nvPr/>
        </p:nvSpPr>
        <p:spPr>
          <a:xfrm>
            <a:off x="485761" y="2536818"/>
            <a:ext cx="1265555" cy="430530"/>
          </a:xfrm>
          <a:custGeom>
            <a:avLst/>
            <a:gdLst/>
            <a:ahLst/>
            <a:cxnLst/>
            <a:rect l="l" t="t" r="r" b="b"/>
            <a:pathLst>
              <a:path w="1265555" h="430530">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26" name="bk object 26"/>
          <p:cNvSpPr/>
          <p:nvPr/>
        </p:nvSpPr>
        <p:spPr>
          <a:xfrm>
            <a:off x="708658" y="2566663"/>
            <a:ext cx="914486" cy="169163"/>
          </a:xfrm>
          <a:prstGeom prst="rect">
            <a:avLst/>
          </a:prstGeom>
          <a:blipFill>
            <a:blip r:embed="rId12" cstate="print"/>
            <a:stretch>
              <a:fillRect/>
            </a:stretch>
          </a:blipFill>
        </p:spPr>
        <p:txBody>
          <a:bodyPr wrap="square" lIns="0" tIns="0" rIns="0" bIns="0" rtlCol="0"/>
          <a:lstStyle/>
          <a:p>
            <a:endParaRPr/>
          </a:p>
        </p:txBody>
      </p:sp>
      <p:sp>
        <p:nvSpPr>
          <p:cNvPr id="27" name="bk object 27"/>
          <p:cNvSpPr/>
          <p:nvPr/>
        </p:nvSpPr>
        <p:spPr>
          <a:xfrm>
            <a:off x="975357" y="2764782"/>
            <a:ext cx="358139" cy="169163"/>
          </a:xfrm>
          <a:prstGeom prst="rect">
            <a:avLst/>
          </a:prstGeom>
          <a:blipFill>
            <a:blip r:embed="rId13" cstate="print"/>
            <a:stretch>
              <a:fillRect/>
            </a:stretch>
          </a:blipFill>
        </p:spPr>
        <p:txBody>
          <a:bodyPr wrap="square" lIns="0" tIns="0" rIns="0" bIns="0" rtlCol="0"/>
          <a:lstStyle/>
          <a:p>
            <a:endParaRPr/>
          </a:p>
        </p:txBody>
      </p:sp>
      <p:sp>
        <p:nvSpPr>
          <p:cNvPr id="28" name="bk object 28"/>
          <p:cNvSpPr/>
          <p:nvPr/>
        </p:nvSpPr>
        <p:spPr>
          <a:xfrm>
            <a:off x="1822953" y="2566663"/>
            <a:ext cx="3193534" cy="169163"/>
          </a:xfrm>
          <a:prstGeom prst="rect">
            <a:avLst/>
          </a:prstGeom>
          <a:blipFill>
            <a:blip r:embed="rId14" cstate="print"/>
            <a:stretch>
              <a:fillRect/>
            </a:stretch>
          </a:blipFill>
        </p:spPr>
        <p:txBody>
          <a:bodyPr wrap="square" lIns="0" tIns="0" rIns="0" bIns="0" rtlCol="0"/>
          <a:lstStyle/>
          <a:p>
            <a:endParaRPr/>
          </a:p>
        </p:txBody>
      </p:sp>
      <p:sp>
        <p:nvSpPr>
          <p:cNvPr id="29" name="bk object 29"/>
          <p:cNvSpPr/>
          <p:nvPr/>
        </p:nvSpPr>
        <p:spPr>
          <a:xfrm>
            <a:off x="1822953" y="2764782"/>
            <a:ext cx="387704" cy="169163"/>
          </a:xfrm>
          <a:prstGeom prst="rect">
            <a:avLst/>
          </a:prstGeom>
          <a:blipFill>
            <a:blip r:embed="rId15" cstate="print"/>
            <a:stretch>
              <a:fillRect/>
            </a:stretch>
          </a:blipFill>
        </p:spPr>
        <p:txBody>
          <a:bodyPr wrap="square" lIns="0" tIns="0" rIns="0" bIns="0" rtlCol="0"/>
          <a:lstStyle/>
          <a:p>
            <a:endParaRPr/>
          </a:p>
        </p:txBody>
      </p:sp>
      <p:sp>
        <p:nvSpPr>
          <p:cNvPr id="30" name="bk object 30"/>
          <p:cNvSpPr/>
          <p:nvPr/>
        </p:nvSpPr>
        <p:spPr>
          <a:xfrm>
            <a:off x="485761" y="2966839"/>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31" name="bk object 31"/>
          <p:cNvSpPr/>
          <p:nvPr/>
        </p:nvSpPr>
        <p:spPr>
          <a:xfrm>
            <a:off x="708658" y="2996430"/>
            <a:ext cx="914486" cy="169163"/>
          </a:xfrm>
          <a:prstGeom prst="rect">
            <a:avLst/>
          </a:prstGeom>
          <a:blipFill>
            <a:blip r:embed="rId16" cstate="print"/>
            <a:stretch>
              <a:fillRect/>
            </a:stretch>
          </a:blipFill>
        </p:spPr>
        <p:txBody>
          <a:bodyPr wrap="square" lIns="0" tIns="0" rIns="0" bIns="0" rtlCol="0"/>
          <a:lstStyle/>
          <a:p>
            <a:endParaRPr/>
          </a:p>
        </p:txBody>
      </p:sp>
      <p:sp>
        <p:nvSpPr>
          <p:cNvPr id="32" name="bk object 32"/>
          <p:cNvSpPr/>
          <p:nvPr/>
        </p:nvSpPr>
        <p:spPr>
          <a:xfrm>
            <a:off x="975357" y="3194931"/>
            <a:ext cx="358139" cy="169163"/>
          </a:xfrm>
          <a:prstGeom prst="rect">
            <a:avLst/>
          </a:prstGeom>
          <a:blipFill>
            <a:blip r:embed="rId13" cstate="print"/>
            <a:stretch>
              <a:fillRect/>
            </a:stretch>
          </a:blipFill>
        </p:spPr>
        <p:txBody>
          <a:bodyPr wrap="square" lIns="0" tIns="0" rIns="0" bIns="0" rtlCol="0"/>
          <a:lstStyle/>
          <a:p>
            <a:endParaRPr/>
          </a:p>
        </p:txBody>
      </p:sp>
      <p:sp>
        <p:nvSpPr>
          <p:cNvPr id="33" name="bk object 33"/>
          <p:cNvSpPr/>
          <p:nvPr/>
        </p:nvSpPr>
        <p:spPr>
          <a:xfrm>
            <a:off x="1822953" y="3095236"/>
            <a:ext cx="2343144" cy="169417"/>
          </a:xfrm>
          <a:prstGeom prst="rect">
            <a:avLst/>
          </a:prstGeom>
          <a:blipFill>
            <a:blip r:embed="rId17" cstate="print"/>
            <a:stretch>
              <a:fillRect/>
            </a:stretch>
          </a:blipFill>
        </p:spPr>
        <p:txBody>
          <a:bodyPr wrap="square" lIns="0" tIns="0" rIns="0" bIns="0" rtlCol="0"/>
          <a:lstStyle/>
          <a:p>
            <a:endParaRPr/>
          </a:p>
        </p:txBody>
      </p:sp>
      <p:sp>
        <p:nvSpPr>
          <p:cNvPr id="34" name="bk object 34"/>
          <p:cNvSpPr/>
          <p:nvPr/>
        </p:nvSpPr>
        <p:spPr>
          <a:xfrm>
            <a:off x="485761" y="3396860"/>
            <a:ext cx="1265555" cy="619125"/>
          </a:xfrm>
          <a:custGeom>
            <a:avLst/>
            <a:gdLst/>
            <a:ahLst/>
            <a:cxnLst/>
            <a:rect l="l" t="t" r="r" b="b"/>
            <a:pathLst>
              <a:path w="1265555" h="619125">
                <a:moveTo>
                  <a:pt x="0" y="0"/>
                </a:moveTo>
                <a:lnTo>
                  <a:pt x="1265437" y="0"/>
                </a:lnTo>
                <a:lnTo>
                  <a:pt x="1265437" y="618869"/>
                </a:lnTo>
                <a:lnTo>
                  <a:pt x="0" y="618869"/>
                </a:lnTo>
                <a:lnTo>
                  <a:pt x="0" y="0"/>
                </a:lnTo>
                <a:close/>
              </a:path>
            </a:pathLst>
          </a:custGeom>
          <a:solidFill>
            <a:srgbClr val="79797B"/>
          </a:solidFill>
        </p:spPr>
        <p:txBody>
          <a:bodyPr wrap="square" lIns="0" tIns="0" rIns="0" bIns="0" rtlCol="0"/>
          <a:lstStyle/>
          <a:p>
            <a:endParaRPr/>
          </a:p>
        </p:txBody>
      </p:sp>
      <p:sp>
        <p:nvSpPr>
          <p:cNvPr id="35" name="bk object 35"/>
          <p:cNvSpPr/>
          <p:nvPr/>
        </p:nvSpPr>
        <p:spPr>
          <a:xfrm>
            <a:off x="708658" y="3522590"/>
            <a:ext cx="914486" cy="169163"/>
          </a:xfrm>
          <a:prstGeom prst="rect">
            <a:avLst/>
          </a:prstGeom>
          <a:blipFill>
            <a:blip r:embed="rId18" cstate="print"/>
            <a:stretch>
              <a:fillRect/>
            </a:stretch>
          </a:blipFill>
        </p:spPr>
        <p:txBody>
          <a:bodyPr wrap="square" lIns="0" tIns="0" rIns="0" bIns="0" rtlCol="0"/>
          <a:lstStyle/>
          <a:p>
            <a:endParaRPr/>
          </a:p>
        </p:txBody>
      </p:sp>
      <p:sp>
        <p:nvSpPr>
          <p:cNvPr id="36" name="bk object 36"/>
          <p:cNvSpPr/>
          <p:nvPr/>
        </p:nvSpPr>
        <p:spPr>
          <a:xfrm>
            <a:off x="975357" y="3720709"/>
            <a:ext cx="358139" cy="169163"/>
          </a:xfrm>
          <a:prstGeom prst="rect">
            <a:avLst/>
          </a:prstGeom>
          <a:blipFill>
            <a:blip r:embed="rId13" cstate="print"/>
            <a:stretch>
              <a:fillRect/>
            </a:stretch>
          </a:blipFill>
        </p:spPr>
        <p:txBody>
          <a:bodyPr wrap="square" lIns="0" tIns="0" rIns="0" bIns="0" rtlCol="0"/>
          <a:lstStyle/>
          <a:p>
            <a:endParaRPr/>
          </a:p>
        </p:txBody>
      </p:sp>
      <p:sp>
        <p:nvSpPr>
          <p:cNvPr id="37" name="bk object 37"/>
          <p:cNvSpPr/>
          <p:nvPr/>
        </p:nvSpPr>
        <p:spPr>
          <a:xfrm>
            <a:off x="1822953" y="3422006"/>
            <a:ext cx="3188834" cy="169163"/>
          </a:xfrm>
          <a:prstGeom prst="rect">
            <a:avLst/>
          </a:prstGeom>
          <a:blipFill>
            <a:blip r:embed="rId19" cstate="print"/>
            <a:stretch>
              <a:fillRect/>
            </a:stretch>
          </a:blipFill>
        </p:spPr>
        <p:txBody>
          <a:bodyPr wrap="square" lIns="0" tIns="0" rIns="0" bIns="0" rtlCol="0"/>
          <a:lstStyle/>
          <a:p>
            <a:endParaRPr/>
          </a:p>
        </p:txBody>
      </p:sp>
      <p:sp>
        <p:nvSpPr>
          <p:cNvPr id="38" name="bk object 38"/>
          <p:cNvSpPr/>
          <p:nvPr/>
        </p:nvSpPr>
        <p:spPr>
          <a:xfrm>
            <a:off x="1822953" y="3621650"/>
            <a:ext cx="2773927" cy="169163"/>
          </a:xfrm>
          <a:prstGeom prst="rect">
            <a:avLst/>
          </a:prstGeom>
          <a:blipFill>
            <a:blip r:embed="rId20" cstate="print"/>
            <a:stretch>
              <a:fillRect/>
            </a:stretch>
          </a:blipFill>
        </p:spPr>
        <p:txBody>
          <a:bodyPr wrap="square" lIns="0" tIns="0" rIns="0" bIns="0" rtlCol="0"/>
          <a:lstStyle/>
          <a:p>
            <a:endParaRPr/>
          </a:p>
        </p:txBody>
      </p:sp>
      <p:sp>
        <p:nvSpPr>
          <p:cNvPr id="39" name="bk object 39"/>
          <p:cNvSpPr/>
          <p:nvPr/>
        </p:nvSpPr>
        <p:spPr>
          <a:xfrm>
            <a:off x="1822953" y="3821293"/>
            <a:ext cx="501229" cy="169163"/>
          </a:xfrm>
          <a:prstGeom prst="rect">
            <a:avLst/>
          </a:prstGeom>
          <a:blipFill>
            <a:blip r:embed="rId21" cstate="print"/>
            <a:stretch>
              <a:fillRect/>
            </a:stretch>
          </a:blipFill>
        </p:spPr>
        <p:txBody>
          <a:bodyPr wrap="square" lIns="0" tIns="0" rIns="0" bIns="0" rtlCol="0"/>
          <a:lstStyle/>
          <a:p>
            <a:endParaRPr/>
          </a:p>
        </p:txBody>
      </p:sp>
      <p:sp>
        <p:nvSpPr>
          <p:cNvPr id="40" name="bk object 40"/>
          <p:cNvSpPr/>
          <p:nvPr/>
        </p:nvSpPr>
        <p:spPr>
          <a:xfrm>
            <a:off x="485761" y="4015730"/>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1" name="bk object 41"/>
          <p:cNvSpPr/>
          <p:nvPr/>
        </p:nvSpPr>
        <p:spPr>
          <a:xfrm>
            <a:off x="635506" y="4145904"/>
            <a:ext cx="1030958" cy="169163"/>
          </a:xfrm>
          <a:prstGeom prst="rect">
            <a:avLst/>
          </a:prstGeom>
          <a:blipFill>
            <a:blip r:embed="rId22" cstate="print"/>
            <a:stretch>
              <a:fillRect/>
            </a:stretch>
          </a:blipFill>
        </p:spPr>
        <p:txBody>
          <a:bodyPr wrap="square" lIns="0" tIns="0" rIns="0" bIns="0" rtlCol="0"/>
          <a:lstStyle/>
          <a:p>
            <a:endParaRPr/>
          </a:p>
        </p:txBody>
      </p:sp>
      <p:sp>
        <p:nvSpPr>
          <p:cNvPr id="42" name="bk object 42"/>
          <p:cNvSpPr/>
          <p:nvPr/>
        </p:nvSpPr>
        <p:spPr>
          <a:xfrm>
            <a:off x="1822953" y="4145904"/>
            <a:ext cx="1921759" cy="169163"/>
          </a:xfrm>
          <a:prstGeom prst="rect">
            <a:avLst/>
          </a:prstGeom>
          <a:blipFill>
            <a:blip r:embed="rId23" cstate="print"/>
            <a:stretch>
              <a:fillRect/>
            </a:stretch>
          </a:blipFill>
        </p:spPr>
        <p:txBody>
          <a:bodyPr wrap="square" lIns="0" tIns="0" rIns="0" bIns="0" rtlCol="0"/>
          <a:lstStyle/>
          <a:p>
            <a:endParaRPr/>
          </a:p>
        </p:txBody>
      </p:sp>
      <p:sp>
        <p:nvSpPr>
          <p:cNvPr id="43" name="bk object 43"/>
          <p:cNvSpPr/>
          <p:nvPr/>
        </p:nvSpPr>
        <p:spPr>
          <a:xfrm>
            <a:off x="485761" y="4445750"/>
            <a:ext cx="1265555" cy="430530"/>
          </a:xfrm>
          <a:custGeom>
            <a:avLst/>
            <a:gdLst/>
            <a:ahLst/>
            <a:cxnLst/>
            <a:rect l="l" t="t" r="r" b="b"/>
            <a:pathLst>
              <a:path w="1265555" h="430529">
                <a:moveTo>
                  <a:pt x="0" y="0"/>
                </a:moveTo>
                <a:lnTo>
                  <a:pt x="1265437" y="0"/>
                </a:lnTo>
                <a:lnTo>
                  <a:pt x="1265437" y="430021"/>
                </a:lnTo>
                <a:lnTo>
                  <a:pt x="0" y="430021"/>
                </a:lnTo>
                <a:lnTo>
                  <a:pt x="0" y="0"/>
                </a:lnTo>
                <a:close/>
              </a:path>
            </a:pathLst>
          </a:custGeom>
          <a:solidFill>
            <a:srgbClr val="79797B"/>
          </a:solidFill>
        </p:spPr>
        <p:txBody>
          <a:bodyPr wrap="square" lIns="0" tIns="0" rIns="0" bIns="0" rtlCol="0"/>
          <a:lstStyle/>
          <a:p>
            <a:endParaRPr/>
          </a:p>
        </p:txBody>
      </p:sp>
      <p:sp>
        <p:nvSpPr>
          <p:cNvPr id="44" name="bk object 44"/>
          <p:cNvSpPr/>
          <p:nvPr/>
        </p:nvSpPr>
        <p:spPr>
          <a:xfrm>
            <a:off x="975357" y="4575671"/>
            <a:ext cx="358139" cy="169163"/>
          </a:xfrm>
          <a:prstGeom prst="rect">
            <a:avLst/>
          </a:prstGeom>
          <a:blipFill>
            <a:blip r:embed="rId24" cstate="print"/>
            <a:stretch>
              <a:fillRect/>
            </a:stretch>
          </a:blipFill>
        </p:spPr>
        <p:txBody>
          <a:bodyPr wrap="square" lIns="0" tIns="0" rIns="0" bIns="0" rtlCol="0"/>
          <a:lstStyle/>
          <a:p>
            <a:endParaRPr/>
          </a:p>
        </p:txBody>
      </p:sp>
      <p:sp>
        <p:nvSpPr>
          <p:cNvPr id="45" name="bk object 45"/>
          <p:cNvSpPr/>
          <p:nvPr/>
        </p:nvSpPr>
        <p:spPr>
          <a:xfrm>
            <a:off x="1822953" y="4476611"/>
            <a:ext cx="3069582" cy="169163"/>
          </a:xfrm>
          <a:prstGeom prst="rect">
            <a:avLst/>
          </a:prstGeom>
          <a:blipFill>
            <a:blip r:embed="rId25" cstate="print"/>
            <a:stretch>
              <a:fillRect/>
            </a:stretch>
          </a:blipFill>
        </p:spPr>
        <p:txBody>
          <a:bodyPr wrap="square" lIns="0" tIns="0" rIns="0" bIns="0" rtlCol="0"/>
          <a:lstStyle/>
          <a:p>
            <a:endParaRPr/>
          </a:p>
        </p:txBody>
      </p:sp>
      <p:sp>
        <p:nvSpPr>
          <p:cNvPr id="46" name="bk object 46"/>
          <p:cNvSpPr/>
          <p:nvPr/>
        </p:nvSpPr>
        <p:spPr>
          <a:xfrm>
            <a:off x="1822953" y="4674731"/>
            <a:ext cx="1363849" cy="169163"/>
          </a:xfrm>
          <a:prstGeom prst="rect">
            <a:avLst/>
          </a:prstGeom>
          <a:blipFill>
            <a:blip r:embed="rId26" cstate="print"/>
            <a:stretch>
              <a:fillRect/>
            </a:stretch>
          </a:blipFill>
        </p:spPr>
        <p:txBody>
          <a:bodyPr wrap="square" lIns="0" tIns="0" rIns="0" bIns="0" rtlCol="0"/>
          <a:lstStyle/>
          <a:p>
            <a:endParaRPr/>
          </a:p>
        </p:txBody>
      </p:sp>
      <p:sp>
        <p:nvSpPr>
          <p:cNvPr id="47" name="bk object 47"/>
          <p:cNvSpPr/>
          <p:nvPr/>
        </p:nvSpPr>
        <p:spPr>
          <a:xfrm>
            <a:off x="485761" y="4875771"/>
            <a:ext cx="1265555" cy="430530"/>
          </a:xfrm>
          <a:custGeom>
            <a:avLst/>
            <a:gdLst/>
            <a:ahLst/>
            <a:cxnLst/>
            <a:rect l="l" t="t" r="r" b="b"/>
            <a:pathLst>
              <a:path w="1265555" h="430529">
                <a:moveTo>
                  <a:pt x="0" y="0"/>
                </a:moveTo>
                <a:lnTo>
                  <a:pt x="1265437" y="0"/>
                </a:lnTo>
                <a:lnTo>
                  <a:pt x="1265437" y="430020"/>
                </a:lnTo>
                <a:lnTo>
                  <a:pt x="0" y="430020"/>
                </a:lnTo>
                <a:lnTo>
                  <a:pt x="0" y="0"/>
                </a:lnTo>
                <a:close/>
              </a:path>
            </a:pathLst>
          </a:custGeom>
          <a:solidFill>
            <a:srgbClr val="79797B"/>
          </a:solidFill>
        </p:spPr>
        <p:txBody>
          <a:bodyPr wrap="square" lIns="0" tIns="0" rIns="0" bIns="0" rtlCol="0"/>
          <a:lstStyle/>
          <a:p>
            <a:endParaRPr/>
          </a:p>
        </p:txBody>
      </p:sp>
      <p:sp>
        <p:nvSpPr>
          <p:cNvPr id="48" name="bk object 48"/>
          <p:cNvSpPr/>
          <p:nvPr/>
        </p:nvSpPr>
        <p:spPr>
          <a:xfrm>
            <a:off x="975357" y="5003914"/>
            <a:ext cx="358139" cy="169163"/>
          </a:xfrm>
          <a:prstGeom prst="rect">
            <a:avLst/>
          </a:prstGeom>
          <a:blipFill>
            <a:blip r:embed="rId27" cstate="print"/>
            <a:stretch>
              <a:fillRect/>
            </a:stretch>
          </a:blipFill>
        </p:spPr>
        <p:txBody>
          <a:bodyPr wrap="square" lIns="0" tIns="0" rIns="0" bIns="0" rtlCol="0"/>
          <a:lstStyle/>
          <a:p>
            <a:endParaRPr/>
          </a:p>
        </p:txBody>
      </p:sp>
      <p:sp>
        <p:nvSpPr>
          <p:cNvPr id="49" name="bk object 49"/>
          <p:cNvSpPr/>
          <p:nvPr/>
        </p:nvSpPr>
        <p:spPr>
          <a:xfrm>
            <a:off x="1822953" y="5003914"/>
            <a:ext cx="2071872" cy="169163"/>
          </a:xfrm>
          <a:prstGeom prst="rect">
            <a:avLst/>
          </a:prstGeom>
          <a:blipFill>
            <a:blip r:embed="rId28" cstate="print"/>
            <a:stretch>
              <a:fillRect/>
            </a:stretch>
          </a:blipFill>
        </p:spPr>
        <p:txBody>
          <a:bodyPr wrap="square" lIns="0" tIns="0" rIns="0" bIns="0" rtlCol="0"/>
          <a:lstStyle/>
          <a:p>
            <a:endParaRPr/>
          </a:p>
        </p:txBody>
      </p:sp>
      <p:sp>
        <p:nvSpPr>
          <p:cNvPr id="50" name="bk object 50"/>
          <p:cNvSpPr/>
          <p:nvPr/>
        </p:nvSpPr>
        <p:spPr>
          <a:xfrm>
            <a:off x="489558"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1" name="bk object 51"/>
          <p:cNvSpPr/>
          <p:nvPr/>
        </p:nvSpPr>
        <p:spPr>
          <a:xfrm>
            <a:off x="1751833" y="1683253"/>
            <a:ext cx="0" cy="3616325"/>
          </a:xfrm>
          <a:custGeom>
            <a:avLst/>
            <a:gdLst/>
            <a:ahLst/>
            <a:cxnLst/>
            <a:rect l="l" t="t" r="r" b="b"/>
            <a:pathLst>
              <a:path h="3616325">
                <a:moveTo>
                  <a:pt x="0" y="0"/>
                </a:moveTo>
                <a:lnTo>
                  <a:pt x="0" y="3616189"/>
                </a:lnTo>
              </a:path>
            </a:pathLst>
          </a:custGeom>
          <a:ln w="7620">
            <a:solidFill>
              <a:srgbClr val="575759"/>
            </a:solidFill>
          </a:ln>
        </p:spPr>
        <p:txBody>
          <a:bodyPr wrap="square" lIns="0" tIns="0" rIns="0" bIns="0" rtlCol="0"/>
          <a:lstStyle/>
          <a:p>
            <a:endParaRPr/>
          </a:p>
        </p:txBody>
      </p:sp>
      <p:sp>
        <p:nvSpPr>
          <p:cNvPr id="52" name="bk object 52"/>
          <p:cNvSpPr/>
          <p:nvPr/>
        </p:nvSpPr>
        <p:spPr>
          <a:xfrm>
            <a:off x="5009756" y="1676903"/>
            <a:ext cx="0" cy="3622675"/>
          </a:xfrm>
          <a:custGeom>
            <a:avLst/>
            <a:gdLst/>
            <a:ahLst/>
            <a:cxnLst/>
            <a:rect l="l" t="t" r="r" b="b"/>
            <a:pathLst>
              <a:path h="3622675">
                <a:moveTo>
                  <a:pt x="0" y="0"/>
                </a:moveTo>
                <a:lnTo>
                  <a:pt x="0" y="3622539"/>
                </a:lnTo>
              </a:path>
            </a:pathLst>
          </a:custGeom>
          <a:ln w="7619">
            <a:solidFill>
              <a:srgbClr val="575759"/>
            </a:solidFill>
          </a:ln>
        </p:spPr>
        <p:txBody>
          <a:bodyPr wrap="square" lIns="0" tIns="0" rIns="0" bIns="0" rtlCol="0"/>
          <a:lstStyle/>
          <a:p>
            <a:endParaRPr/>
          </a:p>
        </p:txBody>
      </p:sp>
      <p:sp>
        <p:nvSpPr>
          <p:cNvPr id="53" name="bk object 53"/>
          <p:cNvSpPr/>
          <p:nvPr/>
        </p:nvSpPr>
        <p:spPr>
          <a:xfrm>
            <a:off x="485761" y="1680586"/>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54" name="bk object 54"/>
          <p:cNvSpPr/>
          <p:nvPr/>
        </p:nvSpPr>
        <p:spPr>
          <a:xfrm>
            <a:off x="492111" y="2107432"/>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5" name="bk object 55"/>
          <p:cNvSpPr/>
          <p:nvPr/>
        </p:nvSpPr>
        <p:spPr>
          <a:xfrm>
            <a:off x="492111" y="2537453"/>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6" name="bk object 56"/>
          <p:cNvSpPr/>
          <p:nvPr/>
        </p:nvSpPr>
        <p:spPr>
          <a:xfrm>
            <a:off x="492111" y="2967474"/>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7" name="bk object 57"/>
          <p:cNvSpPr/>
          <p:nvPr/>
        </p:nvSpPr>
        <p:spPr>
          <a:xfrm>
            <a:off x="492111" y="339749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58" name="bk object 58"/>
          <p:cNvSpPr/>
          <p:nvPr/>
        </p:nvSpPr>
        <p:spPr>
          <a:xfrm>
            <a:off x="492111" y="4016364"/>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59" name="bk object 59"/>
          <p:cNvSpPr/>
          <p:nvPr/>
        </p:nvSpPr>
        <p:spPr>
          <a:xfrm>
            <a:off x="492111" y="4446385"/>
            <a:ext cx="4515485" cy="0"/>
          </a:xfrm>
          <a:custGeom>
            <a:avLst/>
            <a:gdLst/>
            <a:ahLst/>
            <a:cxnLst/>
            <a:rect l="l" t="t" r="r" b="b"/>
            <a:pathLst>
              <a:path w="4515485">
                <a:moveTo>
                  <a:pt x="0" y="0"/>
                </a:moveTo>
                <a:lnTo>
                  <a:pt x="4515105" y="0"/>
                </a:lnTo>
              </a:path>
            </a:pathLst>
          </a:custGeom>
          <a:ln w="7620">
            <a:solidFill>
              <a:srgbClr val="575759"/>
            </a:solidFill>
          </a:ln>
        </p:spPr>
        <p:txBody>
          <a:bodyPr wrap="square" lIns="0" tIns="0" rIns="0" bIns="0" rtlCol="0"/>
          <a:lstStyle/>
          <a:p>
            <a:endParaRPr/>
          </a:p>
        </p:txBody>
      </p:sp>
      <p:sp>
        <p:nvSpPr>
          <p:cNvPr id="60" name="bk object 60"/>
          <p:cNvSpPr/>
          <p:nvPr/>
        </p:nvSpPr>
        <p:spPr>
          <a:xfrm>
            <a:off x="492111" y="4876406"/>
            <a:ext cx="4515485" cy="0"/>
          </a:xfrm>
          <a:custGeom>
            <a:avLst/>
            <a:gdLst/>
            <a:ahLst/>
            <a:cxnLst/>
            <a:rect l="l" t="t" r="r" b="b"/>
            <a:pathLst>
              <a:path w="4515485">
                <a:moveTo>
                  <a:pt x="0" y="0"/>
                </a:moveTo>
                <a:lnTo>
                  <a:pt x="4515105" y="0"/>
                </a:lnTo>
              </a:path>
            </a:pathLst>
          </a:custGeom>
          <a:ln w="7619">
            <a:solidFill>
              <a:srgbClr val="575759"/>
            </a:solidFill>
          </a:ln>
        </p:spPr>
        <p:txBody>
          <a:bodyPr wrap="square" lIns="0" tIns="0" rIns="0" bIns="0" rtlCol="0"/>
          <a:lstStyle/>
          <a:p>
            <a:endParaRPr/>
          </a:p>
        </p:txBody>
      </p:sp>
      <p:sp>
        <p:nvSpPr>
          <p:cNvPr id="61" name="bk object 61"/>
          <p:cNvSpPr/>
          <p:nvPr/>
        </p:nvSpPr>
        <p:spPr>
          <a:xfrm>
            <a:off x="485761" y="5301982"/>
            <a:ext cx="4528185" cy="0"/>
          </a:xfrm>
          <a:custGeom>
            <a:avLst/>
            <a:gdLst/>
            <a:ahLst/>
            <a:cxnLst/>
            <a:rect l="l" t="t" r="r" b="b"/>
            <a:pathLst>
              <a:path w="4528185">
                <a:moveTo>
                  <a:pt x="0" y="0"/>
                </a:moveTo>
                <a:lnTo>
                  <a:pt x="4527805" y="0"/>
                </a:lnTo>
              </a:path>
            </a:pathLst>
          </a:custGeom>
          <a:ln w="7620">
            <a:solidFill>
              <a:srgbClr val="575759"/>
            </a:solidFill>
          </a:ln>
        </p:spPr>
        <p:txBody>
          <a:bodyPr wrap="square" lIns="0" tIns="0" rIns="0" bIns="0" rtlCol="0"/>
          <a:lstStyle/>
          <a:p>
            <a:endParaRPr/>
          </a:p>
        </p:txBody>
      </p:sp>
      <p:sp>
        <p:nvSpPr>
          <p:cNvPr id="62" name="bk object 62"/>
          <p:cNvSpPr/>
          <p:nvPr/>
        </p:nvSpPr>
        <p:spPr>
          <a:xfrm>
            <a:off x="5088242" y="1278378"/>
            <a:ext cx="4810760" cy="5715"/>
          </a:xfrm>
          <a:custGeom>
            <a:avLst/>
            <a:gdLst/>
            <a:ahLst/>
            <a:cxnLst/>
            <a:rect l="l" t="t" r="r" b="b"/>
            <a:pathLst>
              <a:path w="4810759" h="5715">
                <a:moveTo>
                  <a:pt x="0" y="5206"/>
                </a:moveTo>
                <a:lnTo>
                  <a:pt x="4810366" y="5206"/>
                </a:lnTo>
                <a:lnTo>
                  <a:pt x="4810366" y="0"/>
                </a:lnTo>
                <a:lnTo>
                  <a:pt x="0" y="0"/>
                </a:lnTo>
                <a:lnTo>
                  <a:pt x="0" y="5206"/>
                </a:lnTo>
                <a:close/>
              </a:path>
            </a:pathLst>
          </a:custGeom>
          <a:solidFill>
            <a:srgbClr val="D6E9C1"/>
          </a:solidFill>
        </p:spPr>
        <p:txBody>
          <a:bodyPr wrap="square" lIns="0" tIns="0" rIns="0" bIns="0" rtlCol="0"/>
          <a:lstStyle/>
          <a:p>
            <a:endParaRPr/>
          </a:p>
        </p:txBody>
      </p:sp>
      <p:sp>
        <p:nvSpPr>
          <p:cNvPr id="63" name="bk object 63"/>
          <p:cNvSpPr/>
          <p:nvPr/>
        </p:nvSpPr>
        <p:spPr>
          <a:xfrm>
            <a:off x="5088242" y="1667251"/>
            <a:ext cx="4810760" cy="6333490"/>
          </a:xfrm>
          <a:custGeom>
            <a:avLst/>
            <a:gdLst/>
            <a:ahLst/>
            <a:cxnLst/>
            <a:rect l="l" t="t" r="r" b="b"/>
            <a:pathLst>
              <a:path w="4810759" h="6333490">
                <a:moveTo>
                  <a:pt x="0" y="6333346"/>
                </a:moveTo>
                <a:lnTo>
                  <a:pt x="4810366" y="6333346"/>
                </a:lnTo>
                <a:lnTo>
                  <a:pt x="4810366" y="0"/>
                </a:lnTo>
                <a:lnTo>
                  <a:pt x="0" y="0"/>
                </a:lnTo>
                <a:lnTo>
                  <a:pt x="0" y="6333346"/>
                </a:lnTo>
                <a:close/>
              </a:path>
            </a:pathLst>
          </a:custGeom>
          <a:solidFill>
            <a:srgbClr val="D6E9C1"/>
          </a:solidFill>
        </p:spPr>
        <p:txBody>
          <a:bodyPr wrap="square" lIns="0" tIns="0" rIns="0" bIns="0" rtlCol="0"/>
          <a:lstStyle/>
          <a:p>
            <a:endParaRPr/>
          </a:p>
        </p:txBody>
      </p:sp>
      <p:sp>
        <p:nvSpPr>
          <p:cNvPr id="64" name="bk object 64"/>
          <p:cNvSpPr/>
          <p:nvPr/>
        </p:nvSpPr>
        <p:spPr>
          <a:xfrm>
            <a:off x="5154917" y="1713987"/>
            <a:ext cx="1428115" cy="614680"/>
          </a:xfrm>
          <a:custGeom>
            <a:avLst/>
            <a:gdLst/>
            <a:ahLst/>
            <a:cxnLst/>
            <a:rect l="l" t="t" r="r" b="b"/>
            <a:pathLst>
              <a:path w="1428115" h="614680">
                <a:moveTo>
                  <a:pt x="0" y="0"/>
                </a:moveTo>
                <a:lnTo>
                  <a:pt x="1427857" y="0"/>
                </a:lnTo>
                <a:lnTo>
                  <a:pt x="1427857" y="614678"/>
                </a:lnTo>
                <a:lnTo>
                  <a:pt x="0" y="614678"/>
                </a:lnTo>
                <a:lnTo>
                  <a:pt x="0" y="0"/>
                </a:lnTo>
                <a:close/>
              </a:path>
            </a:pathLst>
          </a:custGeom>
          <a:solidFill>
            <a:srgbClr val="8ECA54"/>
          </a:solidFill>
        </p:spPr>
        <p:txBody>
          <a:bodyPr wrap="square" lIns="0" tIns="0" rIns="0" bIns="0" rtlCol="0"/>
          <a:lstStyle/>
          <a:p>
            <a:endParaRPr/>
          </a:p>
        </p:txBody>
      </p:sp>
      <p:sp>
        <p:nvSpPr>
          <p:cNvPr id="2" name="Holder 2"/>
          <p:cNvSpPr>
            <a:spLocks noGrp="1"/>
          </p:cNvSpPr>
          <p:nvPr>
            <p:ph type="title"/>
          </p:nvPr>
        </p:nvSpPr>
        <p:spPr>
          <a:xfrm>
            <a:off x="755967" y="427990"/>
            <a:ext cx="13607415" cy="1711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55967" y="2460942"/>
            <a:ext cx="13607415" cy="70618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0579" y="9950768"/>
            <a:ext cx="4838192" cy="53498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5967" y="9950768"/>
            <a:ext cx="3477450"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9/1/2024</a:t>
            </a:fld>
            <a:endParaRPr lang="en-US"/>
          </a:p>
        </p:txBody>
      </p:sp>
      <p:sp>
        <p:nvSpPr>
          <p:cNvPr id="6" name="Holder 6"/>
          <p:cNvSpPr>
            <a:spLocks noGrp="1"/>
          </p:cNvSpPr>
          <p:nvPr>
            <p:ph type="sldNum" sz="quarter" idx="7"/>
          </p:nvPr>
        </p:nvSpPr>
        <p:spPr>
          <a:xfrm>
            <a:off x="10885932" y="9950768"/>
            <a:ext cx="3477450" cy="53498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64">
            <a:extLst>
              <a:ext uri="{FF2B5EF4-FFF2-40B4-BE49-F238E27FC236}">
                <a16:creationId xmlns:a16="http://schemas.microsoft.com/office/drawing/2014/main" id="{3F50271A-8274-41D5-8DB7-DA80E3456313}"/>
              </a:ext>
            </a:extLst>
          </p:cNvPr>
          <p:cNvSpPr/>
          <p:nvPr/>
        </p:nvSpPr>
        <p:spPr>
          <a:xfrm>
            <a:off x="88900" y="113221"/>
            <a:ext cx="14935200" cy="773455"/>
          </a:xfrm>
          <a:prstGeom prst="rect">
            <a:avLst/>
          </a:prstGeom>
          <a:blipFill dpi="0" rotWithShape="1">
            <a:blip r:embed="rId3"/>
            <a:srcRect/>
            <a:stretch>
              <a:fillRect/>
            </a:stretch>
          </a:blipFill>
        </p:spPr>
        <p:txBody>
          <a:bodyPr wrap="square" lIns="0" tIns="0" rIns="0" bIns="0" rtlCol="0"/>
          <a:lstStyle/>
          <a:p>
            <a:endParaRPr dirty="0"/>
          </a:p>
        </p:txBody>
      </p:sp>
      <p:sp>
        <p:nvSpPr>
          <p:cNvPr id="45" name="object 179">
            <a:extLst>
              <a:ext uri="{FF2B5EF4-FFF2-40B4-BE49-F238E27FC236}">
                <a16:creationId xmlns:a16="http://schemas.microsoft.com/office/drawing/2014/main" id="{D7DB705F-55F1-4B20-943C-EE84E6492A6F}"/>
              </a:ext>
            </a:extLst>
          </p:cNvPr>
          <p:cNvSpPr/>
          <p:nvPr/>
        </p:nvSpPr>
        <p:spPr>
          <a:xfrm>
            <a:off x="543138" y="1332222"/>
            <a:ext cx="920620" cy="274319"/>
          </a:xfrm>
          <a:prstGeom prst="rect">
            <a:avLst/>
          </a:prstGeom>
          <a:blipFill>
            <a:blip r:embed="rId4" cstate="print"/>
            <a:stretch>
              <a:fillRect/>
            </a:stretch>
          </a:blipFill>
        </p:spPr>
        <p:txBody>
          <a:bodyPr wrap="square" lIns="0" tIns="0" rIns="0" bIns="0" rtlCol="0"/>
          <a:lstStyle/>
          <a:p>
            <a:endParaRPr/>
          </a:p>
        </p:txBody>
      </p:sp>
      <p:sp>
        <p:nvSpPr>
          <p:cNvPr id="48" name="TextBox 47">
            <a:extLst>
              <a:ext uri="{FF2B5EF4-FFF2-40B4-BE49-F238E27FC236}">
                <a16:creationId xmlns:a16="http://schemas.microsoft.com/office/drawing/2014/main" id="{AE22F20B-4225-4819-B59E-D863EA6387F2}"/>
              </a:ext>
            </a:extLst>
          </p:cNvPr>
          <p:cNvSpPr txBox="1"/>
          <p:nvPr/>
        </p:nvSpPr>
        <p:spPr>
          <a:xfrm>
            <a:off x="456436" y="240933"/>
            <a:ext cx="9389017" cy="830997"/>
          </a:xfrm>
          <a:prstGeom prst="rect">
            <a:avLst/>
          </a:prstGeom>
          <a:noFill/>
        </p:spPr>
        <p:txBody>
          <a:bodyPr wrap="square" rtlCol="0">
            <a:spAutoFit/>
          </a:bodyPr>
          <a:lstStyle/>
          <a:p>
            <a:r>
              <a:rPr lang="en-GB" sz="2400" b="1" dirty="0">
                <a:solidFill>
                  <a:schemeClr val="bg1"/>
                </a:solidFill>
              </a:rPr>
              <a:t>History: </a:t>
            </a:r>
            <a:r>
              <a:rPr lang="en-US" sz="2400" b="1" spc="-5" dirty="0">
                <a:solidFill>
                  <a:schemeClr val="bg1"/>
                </a:solidFill>
                <a:cs typeface="Arial"/>
              </a:rPr>
              <a:t>Conﬂict and </a:t>
            </a:r>
            <a:r>
              <a:rPr lang="en-US" sz="2400" b="1" spc="-27" dirty="0">
                <a:solidFill>
                  <a:schemeClr val="bg1"/>
                </a:solidFill>
                <a:cs typeface="Arial"/>
              </a:rPr>
              <a:t>tension </a:t>
            </a:r>
            <a:r>
              <a:rPr lang="en-US" sz="2400" b="1" spc="-5" dirty="0">
                <a:solidFill>
                  <a:schemeClr val="bg1"/>
                </a:solidFill>
                <a:cs typeface="Arial"/>
              </a:rPr>
              <a:t>1918 </a:t>
            </a:r>
            <a:r>
              <a:rPr lang="en-US" sz="2400" b="1" spc="219" dirty="0">
                <a:solidFill>
                  <a:schemeClr val="bg1"/>
                </a:solidFill>
                <a:cs typeface="Arial"/>
              </a:rPr>
              <a:t>– </a:t>
            </a:r>
            <a:r>
              <a:rPr lang="en-US" sz="2400" b="1" spc="-5" dirty="0">
                <a:solidFill>
                  <a:schemeClr val="bg1"/>
                </a:solidFill>
                <a:cs typeface="Arial"/>
              </a:rPr>
              <a:t>1939, The </a:t>
            </a:r>
            <a:r>
              <a:rPr lang="en-US" sz="2400" b="1" spc="38" dirty="0">
                <a:solidFill>
                  <a:schemeClr val="bg1"/>
                </a:solidFill>
                <a:cs typeface="Arial"/>
              </a:rPr>
              <a:t>peace</a:t>
            </a:r>
            <a:r>
              <a:rPr lang="en-US" sz="2400" b="1" spc="-241" dirty="0">
                <a:solidFill>
                  <a:schemeClr val="bg1"/>
                </a:solidFill>
                <a:cs typeface="Arial"/>
              </a:rPr>
              <a:t> </a:t>
            </a:r>
            <a:r>
              <a:rPr lang="en-US" sz="2400" b="1" spc="11" dirty="0">
                <a:solidFill>
                  <a:schemeClr val="bg1"/>
                </a:solidFill>
                <a:cs typeface="Arial"/>
              </a:rPr>
              <a:t>treaties</a:t>
            </a:r>
            <a:endParaRPr lang="en-US" sz="2400" dirty="0">
              <a:solidFill>
                <a:schemeClr val="bg1"/>
              </a:solidFill>
              <a:cs typeface="Arial"/>
            </a:endParaRPr>
          </a:p>
          <a:p>
            <a:endParaRPr lang="en-GB" sz="2400" b="1" dirty="0">
              <a:solidFill>
                <a:schemeClr val="bg1"/>
              </a:solidFill>
            </a:endParaRPr>
          </a:p>
        </p:txBody>
      </p:sp>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4116605420"/>
              </p:ext>
            </p:extLst>
          </p:nvPr>
        </p:nvGraphicFramePr>
        <p:xfrm>
          <a:off x="9320421" y="1293314"/>
          <a:ext cx="5704347" cy="77419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038741688"/>
                    </a:ext>
                  </a:extLst>
                </a:gridCol>
                <a:gridCol w="2812298">
                  <a:extLst>
                    <a:ext uri="{9D8B030D-6E8A-4147-A177-3AD203B41FA5}">
                      <a16:colId xmlns:a16="http://schemas.microsoft.com/office/drawing/2014/main" val="2887824292"/>
                    </a:ext>
                  </a:extLst>
                </a:gridCol>
                <a:gridCol w="1901449">
                  <a:extLst>
                    <a:ext uri="{9D8B030D-6E8A-4147-A177-3AD203B41FA5}">
                      <a16:colId xmlns:a16="http://schemas.microsoft.com/office/drawing/2014/main" val="612851934"/>
                    </a:ext>
                  </a:extLst>
                </a:gridCol>
              </a:tblGrid>
              <a:tr h="1041413">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First World War background</a:t>
                      </a:r>
                    </a:p>
                    <a:p>
                      <a:pPr marL="0" indent="0">
                        <a:buFont typeface="Arial" panose="020B0604020202020204" pitchFamily="34" charset="0"/>
                        <a:buNone/>
                      </a:pPr>
                      <a:endParaRPr lang="en-GB"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gridSpan="2">
                  <a:txBody>
                    <a:bodyPr/>
                    <a:lstStyle/>
                    <a:p>
                      <a:pPr marL="171450" indent="-171450">
                        <a:buFont typeface="Arial" panose="020B0604020202020204" pitchFamily="34" charset="0"/>
                        <a:buChar char="•"/>
                      </a:pPr>
                      <a:r>
                        <a:rPr lang="en-GB" sz="1100" b="0" dirty="0">
                          <a:solidFill>
                            <a:schemeClr val="tx1"/>
                          </a:solidFill>
                        </a:rPr>
                        <a:t>32,663,593 men were killed or wounded during the First World War. It was the most destructive war that had ever been fought </a:t>
                      </a:r>
                    </a:p>
                    <a:p>
                      <a:pPr marL="171450" indent="-171450">
                        <a:buFont typeface="Arial" panose="020B0604020202020204" pitchFamily="34" charset="0"/>
                        <a:buChar char="•"/>
                      </a:pPr>
                      <a:r>
                        <a:rPr lang="en-GB" sz="1100" b="0" dirty="0">
                          <a:solidFill>
                            <a:schemeClr val="tx1"/>
                          </a:solidFill>
                        </a:rPr>
                        <a:t>The war lasted for 4 years 1914-1918</a:t>
                      </a:r>
                    </a:p>
                    <a:p>
                      <a:pPr marL="171450" indent="-171450">
                        <a:buFont typeface="Arial" panose="020B0604020202020204" pitchFamily="34" charset="0"/>
                        <a:buChar char="•"/>
                      </a:pPr>
                      <a:r>
                        <a:rPr lang="en-GB" sz="1100" b="0" dirty="0">
                          <a:solidFill>
                            <a:schemeClr val="tx1"/>
                          </a:solidFill>
                        </a:rPr>
                        <a:t>The war had been fought in trenches, these were mainly located in France and Belgium</a:t>
                      </a:r>
                    </a:p>
                    <a:p>
                      <a:pPr marL="171450" indent="-171450">
                        <a:buFont typeface="Arial" panose="020B0604020202020204" pitchFamily="34" charset="0"/>
                        <a:buChar char="•"/>
                      </a:pPr>
                      <a:r>
                        <a:rPr lang="en-GB" sz="1100" b="0" dirty="0">
                          <a:solidFill>
                            <a:schemeClr val="tx1"/>
                          </a:solidFill>
                        </a:rPr>
                        <a:t>The conditions were unlike anything that had ever been seen before. There is an argument to say that world leaders were not really equipped to create a peace treaty to undo the mess this war had created.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hMerge="1">
                  <a:txBody>
                    <a:bodyPr/>
                    <a:lstStyle/>
                    <a:p>
                      <a:endParaRPr lang="en-GB"/>
                    </a:p>
                  </a:txBody>
                  <a:tcPr/>
                </a:tc>
                <a:extLst>
                  <a:ext uri="{0D108BD9-81ED-4DB2-BD59-A6C34878D82A}">
                    <a16:rowId xmlns:a16="http://schemas.microsoft.com/office/drawing/2014/main" val="1106210839"/>
                  </a:ext>
                </a:extLst>
              </a:tr>
              <a:tr h="1041413">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The ‘Big Three’</a:t>
                      </a:r>
                    </a:p>
                    <a:p>
                      <a:pPr marL="0" indent="0">
                        <a:buFont typeface="Arial" panose="020B0604020202020204" pitchFamily="34" charset="0"/>
                        <a:buNone/>
                      </a:pP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gridSpan="2">
                  <a:txBody>
                    <a:bodyPr/>
                    <a:lstStyle/>
                    <a:p>
                      <a:pPr marL="171450" indent="-171450">
                        <a:buFont typeface="Arial" panose="020B0604020202020204" pitchFamily="34" charset="0"/>
                        <a:buChar char="•"/>
                      </a:pPr>
                      <a:r>
                        <a:rPr lang="en-GB" sz="1100" dirty="0">
                          <a:solidFill>
                            <a:schemeClr val="tx1"/>
                          </a:solidFill>
                        </a:rPr>
                        <a:t>This term refers to the leaders of France, Britain and the USA. </a:t>
                      </a:r>
                    </a:p>
                    <a:p>
                      <a:pPr marL="171450" indent="-171450">
                        <a:buFont typeface="Arial" panose="020B0604020202020204" pitchFamily="34" charset="0"/>
                        <a:buChar char="•"/>
                      </a:pPr>
                      <a:r>
                        <a:rPr lang="en-GB" sz="1100" dirty="0">
                          <a:solidFill>
                            <a:schemeClr val="tx1"/>
                          </a:solidFill>
                        </a:rPr>
                        <a:t>Clemenceau represented France. He had seen his country invaded twice by Germany in his life time. </a:t>
                      </a:r>
                    </a:p>
                    <a:p>
                      <a:pPr marL="171450" indent="-171450">
                        <a:buFont typeface="Arial" panose="020B0604020202020204" pitchFamily="34" charset="0"/>
                        <a:buChar char="•"/>
                      </a:pPr>
                      <a:r>
                        <a:rPr lang="en-GB" sz="1100" dirty="0">
                          <a:solidFill>
                            <a:schemeClr val="tx1"/>
                          </a:solidFill>
                        </a:rPr>
                        <a:t>Wilson represented America. He wanted to create a future free from war. America was not as damaged by the war and as such did not have as much hatred for Germany. </a:t>
                      </a:r>
                    </a:p>
                    <a:p>
                      <a:pPr marL="171450" indent="-171450">
                        <a:buFont typeface="Arial" panose="020B0604020202020204" pitchFamily="34" charset="0"/>
                        <a:buChar char="•"/>
                      </a:pPr>
                      <a:r>
                        <a:rPr lang="en-GB" sz="1100" dirty="0">
                          <a:solidFill>
                            <a:schemeClr val="tx1"/>
                          </a:solidFill>
                        </a:rPr>
                        <a:t>Lloyd George represented Britain. He was the middle man. He wanted Germany to be able to trade but was elected by the public because he promised to ‘make Germany pay’ and said he would ‘hang the Kaiser’.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hMerge="1">
                  <a:txBody>
                    <a:bodyPr/>
                    <a:lstStyle/>
                    <a:p>
                      <a:endParaRPr lang="en-GB"/>
                    </a:p>
                  </a:txBody>
                  <a:tcPr/>
                </a:tc>
                <a:extLst>
                  <a:ext uri="{0D108BD9-81ED-4DB2-BD59-A6C34878D82A}">
                    <a16:rowId xmlns:a16="http://schemas.microsoft.com/office/drawing/2014/main" val="3601464839"/>
                  </a:ext>
                </a:extLst>
              </a:tr>
              <a:tr h="831992">
                <a:tc>
                  <a:txBody>
                    <a:bodyPr/>
                    <a:lstStyle/>
                    <a:p>
                      <a:pPr marL="0" marR="0" lvl="0" indent="0"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1200" b="1" dirty="0">
                          <a:solidFill>
                            <a:schemeClr val="tx1"/>
                          </a:solidFill>
                        </a:rPr>
                        <a:t>Peace treaties</a:t>
                      </a:r>
                    </a:p>
                    <a:p>
                      <a:pPr marL="0" indent="0">
                        <a:buFont typeface="Wingdings" panose="05000000000000000000" pitchFamily="2" charset="2"/>
                        <a:buNone/>
                      </a:pP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Arial" panose="020B0604020202020204" pitchFamily="34" charset="0"/>
                        <a:buChar char="•"/>
                      </a:pPr>
                      <a:r>
                        <a:rPr lang="en-GB" sz="1100" dirty="0">
                          <a:solidFill>
                            <a:schemeClr val="tx1"/>
                          </a:solidFill>
                        </a:rPr>
                        <a:t>Each of the defeated countries had a separate peace treaty. </a:t>
                      </a:r>
                    </a:p>
                    <a:p>
                      <a:pPr marL="171450" indent="-171450">
                        <a:buFont typeface="Wingdings" panose="05000000000000000000" pitchFamily="2" charset="2"/>
                        <a:buChar char="q"/>
                      </a:pPr>
                      <a:r>
                        <a:rPr lang="en-GB" sz="1100" dirty="0">
                          <a:solidFill>
                            <a:schemeClr val="tx1"/>
                          </a:solidFill>
                        </a:rPr>
                        <a:t>Germany = Versailles</a:t>
                      </a:r>
                    </a:p>
                    <a:p>
                      <a:pPr marL="171450" indent="-171450">
                        <a:buFont typeface="Wingdings" panose="05000000000000000000" pitchFamily="2" charset="2"/>
                        <a:buChar char="q"/>
                      </a:pPr>
                      <a:r>
                        <a:rPr lang="en-GB" sz="1100" dirty="0">
                          <a:solidFill>
                            <a:schemeClr val="tx1"/>
                          </a:solidFill>
                        </a:rPr>
                        <a:t>Austria = St. Germain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71450" indent="-171450">
                        <a:buFont typeface="Wingdings" panose="05000000000000000000" pitchFamily="2" charset="2"/>
                        <a:buChar char="q"/>
                      </a:pPr>
                      <a:r>
                        <a:rPr lang="en-GB" sz="1200" dirty="0"/>
                        <a:t>Bulgaria = Neuilly</a:t>
                      </a:r>
                    </a:p>
                    <a:p>
                      <a:pPr marL="171450" indent="-171450">
                        <a:buFont typeface="Wingdings" panose="05000000000000000000" pitchFamily="2" charset="2"/>
                        <a:buChar char="q"/>
                      </a:pPr>
                      <a:r>
                        <a:rPr lang="en-GB" sz="1200" dirty="0"/>
                        <a:t>Hungary = Trianon</a:t>
                      </a:r>
                    </a:p>
                    <a:p>
                      <a:pPr marL="171450" indent="-171450">
                        <a:buFont typeface="Wingdings" panose="05000000000000000000" pitchFamily="2" charset="2"/>
                        <a:buChar char="q"/>
                      </a:pPr>
                      <a:r>
                        <a:rPr lang="en-GB" sz="1200" dirty="0"/>
                        <a:t>Turkey = Sevres and Lausanne</a:t>
                      </a:r>
                    </a:p>
                    <a:p>
                      <a:pPr marL="0" indent="0">
                        <a:buFont typeface="Arial" panose="020B0604020202020204" pitchFamily="34" charset="0"/>
                        <a:buNone/>
                      </a:pPr>
                      <a:endParaRPr lang="en-GB" sz="12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1235616"/>
                  </a:ext>
                </a:extLst>
              </a:tr>
              <a:tr h="1041413">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German reaction</a:t>
                      </a:r>
                    </a:p>
                    <a:p>
                      <a:pPr marL="0" indent="0">
                        <a:buFont typeface="Arial" panose="020B0604020202020204" pitchFamily="34" charset="0"/>
                        <a:buNone/>
                      </a:pPr>
                      <a:endParaRPr lang="en-GB" sz="12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marL="171450" indent="-171450">
                        <a:buFont typeface="Arial" panose="020B0604020202020204" pitchFamily="34" charset="0"/>
                        <a:buChar char="•"/>
                      </a:pPr>
                      <a:r>
                        <a:rPr lang="en-GB" sz="1100" dirty="0">
                          <a:solidFill>
                            <a:schemeClr val="tx1"/>
                          </a:solidFill>
                        </a:rPr>
                        <a:t>The Germans did not have any representation at the negotiations for the Treaty of Versailles. They were not invited by the Big Three</a:t>
                      </a:r>
                    </a:p>
                    <a:p>
                      <a:pPr marL="171450" indent="-171450">
                        <a:buFont typeface="Arial" panose="020B0604020202020204" pitchFamily="34" charset="0"/>
                        <a:buChar char="•"/>
                      </a:pPr>
                      <a:r>
                        <a:rPr lang="en-GB" sz="1100" dirty="0">
                          <a:solidFill>
                            <a:schemeClr val="tx1"/>
                          </a:solidFill>
                        </a:rPr>
                        <a:t>Historians agree that the decisions taken at Versailles affected Germany for the following two decades and ultimately led to the rise of Hitler and the slide towards the Second World War</a:t>
                      </a:r>
                    </a:p>
                    <a:p>
                      <a:pPr marL="171450" indent="-171450">
                        <a:buFont typeface="Arial" panose="020B0604020202020204" pitchFamily="34" charset="0"/>
                        <a:buChar char="•"/>
                      </a:pPr>
                      <a:r>
                        <a:rPr lang="en-GB" sz="1100" dirty="0">
                          <a:solidFill>
                            <a:schemeClr val="tx1"/>
                          </a:solidFill>
                        </a:rPr>
                        <a:t>The Germans referred to the Treaty of Versailles as Diktat. This means dictated peace. </a:t>
                      </a:r>
                    </a:p>
                    <a:p>
                      <a:pPr marL="171450" indent="-171450">
                        <a:buFont typeface="Arial" panose="020B0604020202020204" pitchFamily="34" charset="0"/>
                        <a:buChar char="•"/>
                      </a:pPr>
                      <a:r>
                        <a:rPr lang="en-GB" sz="1100" dirty="0">
                          <a:solidFill>
                            <a:schemeClr val="tx1"/>
                          </a:solidFill>
                        </a:rPr>
                        <a:t>They thought it was unfair and punished Germany in a way that isolated them from the rest of Europe. </a:t>
                      </a:r>
                    </a:p>
                    <a:p>
                      <a:pPr marL="171450" indent="-171450">
                        <a:buFont typeface="Arial" panose="020B0604020202020204" pitchFamily="34" charset="0"/>
                        <a:buChar char="•"/>
                      </a:pPr>
                      <a:r>
                        <a:rPr lang="en-GB" sz="1100" dirty="0">
                          <a:solidFill>
                            <a:schemeClr val="tx1"/>
                          </a:solidFill>
                        </a:rPr>
                        <a:t>Germany lost 16% of coal, 48% of steel and6 million German speakers were displaced</a:t>
                      </a:r>
                    </a:p>
                    <a:p>
                      <a:pPr marL="171450" indent="-171450">
                        <a:buFont typeface="Arial" panose="020B0604020202020204" pitchFamily="34" charset="0"/>
                        <a:buChar char="•"/>
                      </a:pPr>
                      <a:r>
                        <a:rPr lang="en-GB" sz="1100" dirty="0">
                          <a:solidFill>
                            <a:schemeClr val="tx1"/>
                          </a:solidFill>
                        </a:rPr>
                        <a:t>They also had to accept the blame for the war through clause 231.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GB"/>
                    </a:p>
                  </a:txBody>
                  <a:tcPr/>
                </a:tc>
                <a:extLst>
                  <a:ext uri="{0D108BD9-81ED-4DB2-BD59-A6C34878D82A}">
                    <a16:rowId xmlns:a16="http://schemas.microsoft.com/office/drawing/2014/main" val="793799813"/>
                  </a:ext>
                </a:extLst>
              </a:tr>
              <a:tr h="1041413">
                <a:tc>
                  <a:txBody>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Reaction of the Big Three</a:t>
                      </a:r>
                    </a:p>
                    <a:p>
                      <a:pPr marL="0" indent="0">
                        <a:buFont typeface="Arial" panose="020B0604020202020204" pitchFamily="34" charset="0"/>
                        <a:buNone/>
                      </a:pPr>
                      <a:endParaRPr lang="en-GB" sz="12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gridSpan="2">
                  <a:txBody>
                    <a:bodyPr/>
                    <a:lstStyle/>
                    <a:p>
                      <a:pPr marL="171450" indent="-171450">
                        <a:buFont typeface="Arial" panose="020B0604020202020204" pitchFamily="34" charset="0"/>
                        <a:buChar char="•"/>
                      </a:pPr>
                      <a:r>
                        <a:rPr lang="en-GB" sz="1100" dirty="0"/>
                        <a:t>Lloyd George was pleased with the land that Britain gained and the notion that Germany was blamed.  He was less pleas with the reparations, he felt they were too harsh and that trade would be damaged</a:t>
                      </a:r>
                    </a:p>
                    <a:p>
                      <a:pPr marL="171450" indent="-171450">
                        <a:buFont typeface="Arial" panose="020B0604020202020204" pitchFamily="34" charset="0"/>
                        <a:buChar char="•"/>
                      </a:pPr>
                      <a:r>
                        <a:rPr lang="en-GB" sz="1100" dirty="0"/>
                        <a:t>Clemenceau was angry that Germany kept its army. He was also unhappy about the land that France gained. The French did not re-elect his which suggests that he too was unhappy. </a:t>
                      </a:r>
                    </a:p>
                    <a:p>
                      <a:pPr marL="171450" indent="-171450">
                        <a:buFont typeface="Arial" panose="020B0604020202020204" pitchFamily="34" charset="0"/>
                        <a:buChar char="•"/>
                      </a:pPr>
                      <a:r>
                        <a:rPr lang="en-GB" sz="1100" dirty="0"/>
                        <a:t>Wilson was devastated by how harsh the Treaty was. He had hoped for something far more constructive. The American public did not support the Treaty at all.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GB"/>
                    </a:p>
                  </a:txBody>
                  <a:tcPr/>
                </a:tc>
                <a:extLst>
                  <a:ext uri="{0D108BD9-81ED-4DB2-BD59-A6C34878D82A}">
                    <a16:rowId xmlns:a16="http://schemas.microsoft.com/office/drawing/2014/main" val="642862090"/>
                  </a:ext>
                </a:extLst>
              </a:tr>
            </a:tbl>
          </a:graphicData>
        </a:graphic>
      </p:graphicFrame>
      <p:graphicFrame>
        <p:nvGraphicFramePr>
          <p:cNvPr id="16" name="Table 7">
            <a:extLst>
              <a:ext uri="{FF2B5EF4-FFF2-40B4-BE49-F238E27FC236}">
                <a16:creationId xmlns:a16="http://schemas.microsoft.com/office/drawing/2014/main" id="{08FF9AFB-3FE4-4D9A-9CFA-13908437EF6E}"/>
              </a:ext>
            </a:extLst>
          </p:cNvPr>
          <p:cNvGraphicFramePr>
            <a:graphicFrameLocks noGrp="1"/>
          </p:cNvGraphicFramePr>
          <p:nvPr>
            <p:extLst>
              <p:ext uri="{D42A27DB-BD31-4B8C-83A1-F6EECF244321}">
                <p14:modId xmlns:p14="http://schemas.microsoft.com/office/powerpoint/2010/main" val="1651341679"/>
              </p:ext>
            </p:extLst>
          </p:nvPr>
        </p:nvGraphicFramePr>
        <p:xfrm>
          <a:off x="34196" y="1329242"/>
          <a:ext cx="3332800" cy="2331720"/>
        </p:xfrm>
        <a:graphic>
          <a:graphicData uri="http://schemas.openxmlformats.org/drawingml/2006/table">
            <a:tbl>
              <a:tblPr firstRow="1" bandRow="1">
                <a:tableStyleId>{5C22544A-7EE6-4342-B048-85BDC9FD1C3A}</a:tableStyleId>
              </a:tblPr>
              <a:tblGrid>
                <a:gridCol w="896621">
                  <a:extLst>
                    <a:ext uri="{9D8B030D-6E8A-4147-A177-3AD203B41FA5}">
                      <a16:colId xmlns:a16="http://schemas.microsoft.com/office/drawing/2014/main" val="3638484247"/>
                    </a:ext>
                  </a:extLst>
                </a:gridCol>
                <a:gridCol w="2436179">
                  <a:extLst>
                    <a:ext uri="{9D8B030D-6E8A-4147-A177-3AD203B41FA5}">
                      <a16:colId xmlns:a16="http://schemas.microsoft.com/office/drawing/2014/main" val="410470528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The ‘Big Three’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solidFill>
                          <a:sysClr val="windowText" lastClr="000000"/>
                        </a:solidFill>
                      </a:endParaRPr>
                    </a:p>
                  </a:txBody>
                  <a:tcPr>
                    <a:noFill/>
                  </a:tcPr>
                </a:tc>
                <a:tc>
                  <a:txBody>
                    <a:bodyPr/>
                    <a:lstStyle/>
                    <a:p>
                      <a:r>
                        <a:rPr lang="en-GB" sz="1200" b="1" dirty="0">
                          <a:solidFill>
                            <a:schemeClr val="tx1"/>
                          </a:solidFill>
                        </a:rPr>
                        <a:t>Woodrow Wilson</a:t>
                      </a:r>
                    </a:p>
                    <a:p>
                      <a:r>
                        <a:rPr lang="en-GB" sz="1100" b="0" dirty="0">
                          <a:solidFill>
                            <a:schemeClr val="tx1"/>
                          </a:solidFill>
                        </a:rPr>
                        <a:t>President of America at the end of the First World War. The man with the idea of the League of Nations.</a:t>
                      </a:r>
                    </a:p>
                  </a:txBody>
                  <a:tcPr>
                    <a:noFill/>
                  </a:tcPr>
                </a:tc>
                <a:extLst>
                  <a:ext uri="{0D108BD9-81ED-4DB2-BD59-A6C34878D82A}">
                    <a16:rowId xmlns:a16="http://schemas.microsoft.com/office/drawing/2014/main" val="30802359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noFill/>
                  </a:tcPr>
                </a:tc>
                <a:tc>
                  <a:txBody>
                    <a:bodyPr/>
                    <a:lstStyle/>
                    <a:p>
                      <a:r>
                        <a:rPr lang="en-GB" sz="1200" b="1" dirty="0">
                          <a:solidFill>
                            <a:schemeClr val="tx1"/>
                          </a:solidFill>
                        </a:rPr>
                        <a:t>David Lloyd George</a:t>
                      </a:r>
                    </a:p>
                    <a:p>
                      <a:r>
                        <a:rPr lang="en-GB" sz="1100" i="0" dirty="0"/>
                        <a:t>British Prime Minister at the end of the First World War, keen to make sure that Germany remained able to trade. </a:t>
                      </a:r>
                    </a:p>
                  </a:txBody>
                  <a:tcPr>
                    <a:noFill/>
                  </a:tcPr>
                </a:tc>
                <a:extLst>
                  <a:ext uri="{0D108BD9-81ED-4DB2-BD59-A6C34878D82A}">
                    <a16:rowId xmlns:a16="http://schemas.microsoft.com/office/drawing/2014/main" val="20356180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ysClr val="windowText" lastClr="000000"/>
                        </a:solidFill>
                      </a:endParaRPr>
                    </a:p>
                  </a:txBody>
                  <a:tcP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Georges Clemenceau</a:t>
                      </a:r>
                    </a:p>
                    <a:p>
                      <a:pPr marL="0" marR="0" lvl="0" indent="0" defTabSz="914400" eaLnBrk="1" fontAlgn="auto" latinLnBrk="0" hangingPunct="1">
                        <a:lnSpc>
                          <a:spcPct val="100000"/>
                        </a:lnSpc>
                        <a:spcBef>
                          <a:spcPts val="0"/>
                        </a:spcBef>
                        <a:spcAft>
                          <a:spcPts val="0"/>
                        </a:spcAft>
                        <a:buClrTx/>
                        <a:buSzTx/>
                        <a:buFontTx/>
                        <a:buNone/>
                        <a:tabLst/>
                        <a:defRPr/>
                      </a:pPr>
                      <a:r>
                        <a:rPr lang="en-GB" sz="1100" i="0" dirty="0"/>
                        <a:t>French Prime Minister. He wanted to cripple Germany and make sure they could never threaten France again. </a:t>
                      </a:r>
                      <a:endParaRPr lang="en-GB" sz="1100" b="1" dirty="0">
                        <a:solidFill>
                          <a:schemeClr val="tx1"/>
                        </a:solidFill>
                      </a:endParaRPr>
                    </a:p>
                  </a:txBody>
                  <a:tcPr>
                    <a:noFill/>
                  </a:tcPr>
                </a:tc>
                <a:extLst>
                  <a:ext uri="{0D108BD9-81ED-4DB2-BD59-A6C34878D82A}">
                    <a16:rowId xmlns:a16="http://schemas.microsoft.com/office/drawing/2014/main" val="1515219829"/>
                  </a:ext>
                </a:extLst>
              </a:tr>
            </a:tbl>
          </a:graphicData>
        </a:graphic>
      </p:graphicFrame>
      <p:graphicFrame>
        <p:nvGraphicFramePr>
          <p:cNvPr id="18" name="Table 7">
            <a:extLst>
              <a:ext uri="{FF2B5EF4-FFF2-40B4-BE49-F238E27FC236}">
                <a16:creationId xmlns:a16="http://schemas.microsoft.com/office/drawing/2014/main" id="{703601BA-15FB-48C3-BC33-BA512EF76048}"/>
              </a:ext>
            </a:extLst>
          </p:cNvPr>
          <p:cNvGraphicFramePr>
            <a:graphicFrameLocks noGrp="1"/>
          </p:cNvGraphicFramePr>
          <p:nvPr>
            <p:extLst>
              <p:ext uri="{D42A27DB-BD31-4B8C-83A1-F6EECF244321}">
                <p14:modId xmlns:p14="http://schemas.microsoft.com/office/powerpoint/2010/main" val="1902468484"/>
              </p:ext>
            </p:extLst>
          </p:nvPr>
        </p:nvGraphicFramePr>
        <p:xfrm>
          <a:off x="8689" y="3700237"/>
          <a:ext cx="3342883" cy="1390614"/>
        </p:xfrm>
        <a:graphic>
          <a:graphicData uri="http://schemas.openxmlformats.org/drawingml/2006/table">
            <a:tbl>
              <a:tblPr firstRow="1" bandRow="1">
                <a:tableStyleId>{5C22544A-7EE6-4342-B048-85BDC9FD1C3A}</a:tableStyleId>
              </a:tblPr>
              <a:tblGrid>
                <a:gridCol w="931161">
                  <a:extLst>
                    <a:ext uri="{9D8B030D-6E8A-4147-A177-3AD203B41FA5}">
                      <a16:colId xmlns:a16="http://schemas.microsoft.com/office/drawing/2014/main" val="3638484247"/>
                    </a:ext>
                  </a:extLst>
                </a:gridCol>
                <a:gridCol w="2411722">
                  <a:extLst>
                    <a:ext uri="{9D8B030D-6E8A-4147-A177-3AD203B41FA5}">
                      <a16:colId xmlns:a16="http://schemas.microsoft.com/office/drawing/2014/main" val="4104705289"/>
                    </a:ext>
                  </a:extLst>
                </a:gridCol>
              </a:tblGrid>
              <a:tr h="1390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rPr>
                        <a:t>Germany</a:t>
                      </a:r>
                      <a:endParaRPr lang="en-GB" sz="1200" b="0" dirty="0">
                        <a:solidFill>
                          <a:sysClr val="windowText" lastClr="000000"/>
                        </a:solidFill>
                      </a:endParaRPr>
                    </a:p>
                  </a:txBody>
                  <a:tcPr>
                    <a:noFill/>
                  </a:tcPr>
                </a:tc>
                <a:tc>
                  <a:txBody>
                    <a:bodyPr/>
                    <a:lstStyle/>
                    <a:p>
                      <a:r>
                        <a:rPr lang="en-GB" sz="1200" b="1" dirty="0">
                          <a:solidFill>
                            <a:schemeClr val="tx1"/>
                          </a:solidFill>
                        </a:rPr>
                        <a:t>Kaiser Wilhelm</a:t>
                      </a:r>
                    </a:p>
                    <a:p>
                      <a:r>
                        <a:rPr lang="en-GB" sz="1100" b="0" dirty="0">
                          <a:solidFill>
                            <a:schemeClr val="tx1"/>
                          </a:solidFill>
                        </a:rPr>
                        <a:t>Grandson of Queen Victoria and Cousin of King George V of England. King of Germany before and during WW1. </a:t>
                      </a:r>
                    </a:p>
                  </a:txBody>
                  <a:tcPr>
                    <a:noFill/>
                  </a:tcPr>
                </a:tc>
                <a:extLst>
                  <a:ext uri="{0D108BD9-81ED-4DB2-BD59-A6C34878D82A}">
                    <a16:rowId xmlns:a16="http://schemas.microsoft.com/office/drawing/2014/main" val="3080235940"/>
                  </a:ext>
                </a:extLst>
              </a:tr>
            </a:tbl>
          </a:graphicData>
        </a:graphic>
      </p:graphicFrame>
      <p:sp>
        <p:nvSpPr>
          <p:cNvPr id="19" name="Rectangle 18">
            <a:extLst>
              <a:ext uri="{FF2B5EF4-FFF2-40B4-BE49-F238E27FC236}">
                <a16:creationId xmlns:a16="http://schemas.microsoft.com/office/drawing/2014/main" id="{672AA2F0-0BC3-486C-B6CC-3AC28BE0FFE5}"/>
              </a:ext>
            </a:extLst>
          </p:cNvPr>
          <p:cNvSpPr/>
          <p:nvPr/>
        </p:nvSpPr>
        <p:spPr>
          <a:xfrm>
            <a:off x="787450" y="3799296"/>
            <a:ext cx="49063" cy="74992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930257F4-CFA6-499A-A0D0-C608B4910EFC}"/>
              </a:ext>
            </a:extLst>
          </p:cNvPr>
          <p:cNvSpPr/>
          <p:nvPr/>
        </p:nvSpPr>
        <p:spPr>
          <a:xfrm>
            <a:off x="790794" y="1377350"/>
            <a:ext cx="45719" cy="2038622"/>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1" name="Table 196">
            <a:extLst>
              <a:ext uri="{FF2B5EF4-FFF2-40B4-BE49-F238E27FC236}">
                <a16:creationId xmlns:a16="http://schemas.microsoft.com/office/drawing/2014/main" id="{21CF824F-305C-4230-834A-3F28A93905CA}"/>
              </a:ext>
            </a:extLst>
          </p:cNvPr>
          <p:cNvGraphicFramePr>
            <a:graphicFrameLocks noGrp="1"/>
          </p:cNvGraphicFramePr>
          <p:nvPr>
            <p:extLst>
              <p:ext uri="{D42A27DB-BD31-4B8C-83A1-F6EECF244321}">
                <p14:modId xmlns:p14="http://schemas.microsoft.com/office/powerpoint/2010/main" val="3963080665"/>
              </p:ext>
            </p:extLst>
          </p:nvPr>
        </p:nvGraphicFramePr>
        <p:xfrm>
          <a:off x="3690041" y="1293314"/>
          <a:ext cx="5238059" cy="6420085"/>
        </p:xfrm>
        <a:graphic>
          <a:graphicData uri="http://schemas.openxmlformats.org/drawingml/2006/table">
            <a:tbl>
              <a:tblPr firstRow="1" bandRow="1">
                <a:tableStyleId>{5C22544A-7EE6-4342-B048-85BDC9FD1C3A}</a:tableStyleId>
              </a:tblPr>
              <a:tblGrid>
                <a:gridCol w="1545818">
                  <a:extLst>
                    <a:ext uri="{9D8B030D-6E8A-4147-A177-3AD203B41FA5}">
                      <a16:colId xmlns:a16="http://schemas.microsoft.com/office/drawing/2014/main" val="2444464294"/>
                    </a:ext>
                  </a:extLst>
                </a:gridCol>
                <a:gridCol w="3692241">
                  <a:extLst>
                    <a:ext uri="{9D8B030D-6E8A-4147-A177-3AD203B41FA5}">
                      <a16:colId xmlns:a16="http://schemas.microsoft.com/office/drawing/2014/main" val="3768860231"/>
                    </a:ext>
                  </a:extLst>
                </a:gridCol>
              </a:tblGrid>
              <a:tr h="222596">
                <a:tc>
                  <a:txBody>
                    <a:bodyPr/>
                    <a:lstStyle/>
                    <a:p>
                      <a:pPr algn="l"/>
                      <a:r>
                        <a:rPr lang="en-GB" sz="1200" b="1" dirty="0">
                          <a:solidFill>
                            <a:sysClr val="windowText" lastClr="000000"/>
                          </a:solidFill>
                        </a:rPr>
                        <a:t>Article 231</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b="0" dirty="0">
                          <a:solidFill>
                            <a:schemeClr val="tx1"/>
                          </a:solidFill>
                        </a:rPr>
                        <a:t>War guilt – Germany had to take the blame for starting WW1</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48524"/>
                  </a:ext>
                </a:extLst>
              </a:tr>
              <a:tr h="154228">
                <a:tc>
                  <a:txBody>
                    <a:bodyPr/>
                    <a:lstStyle/>
                    <a:p>
                      <a:pPr algn="l"/>
                      <a:r>
                        <a:rPr lang="en-GB" sz="1200" b="1" dirty="0">
                          <a:solidFill>
                            <a:sysClr val="windowText" lastClr="000000"/>
                          </a:solidFill>
                        </a:rPr>
                        <a:t>Saar</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dirty="0"/>
                        <a:t>Industrial, coal rich area of land, given to the League of Nations for 15 years</a:t>
                      </a:r>
                    </a:p>
                  </a:txBody>
                  <a:tcPr marL="55325" marR="55325" marT="27663" marB="2766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855298"/>
                  </a:ext>
                </a:extLst>
              </a:tr>
              <a:tr h="357345">
                <a:tc>
                  <a:txBody>
                    <a:bodyPr/>
                    <a:lstStyle/>
                    <a:p>
                      <a:pPr algn="l"/>
                      <a:r>
                        <a:rPr lang="en-GB" sz="1200" b="1" dirty="0">
                          <a:solidFill>
                            <a:schemeClr val="tx1"/>
                          </a:solidFill>
                        </a:rPr>
                        <a:t>R</a:t>
                      </a:r>
                      <a:r>
                        <a:rPr lang="en-GB" sz="1200" b="1" dirty="0">
                          <a:solidFill>
                            <a:sysClr val="windowText" lastClr="000000"/>
                          </a:solidFill>
                        </a:rPr>
                        <a:t>hineland</a:t>
                      </a:r>
                    </a:p>
                    <a:p>
                      <a:endParaRPr lang="en-GB" sz="12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lang="en-GB" sz="1100" dirty="0"/>
                        <a:t>Border area between Germany and France. Demilitarised by the T of V</a:t>
                      </a:r>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7007118"/>
                  </a:ext>
                </a:extLst>
              </a:tr>
              <a:tr h="263345">
                <a:tc>
                  <a:txBody>
                    <a:bodyPr/>
                    <a:lstStyle/>
                    <a:p>
                      <a:pPr algn="l"/>
                      <a:r>
                        <a:rPr lang="en-GB" sz="1200" b="1" dirty="0">
                          <a:solidFill>
                            <a:sysClr val="windowText" lastClr="000000"/>
                          </a:solidFill>
                        </a:rPr>
                        <a:t>Demilitarised</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No German military allowed to be in this area</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3305131"/>
                  </a:ext>
                </a:extLst>
              </a:tr>
              <a:tr h="255787">
                <a:tc>
                  <a:txBody>
                    <a:bodyPr/>
                    <a:lstStyle/>
                    <a:p>
                      <a:pPr algn="l"/>
                      <a:r>
                        <a:rPr lang="en-GB" sz="1200" b="1" dirty="0">
                          <a:solidFill>
                            <a:sysClr val="windowText" lastClr="000000"/>
                          </a:solidFill>
                        </a:rPr>
                        <a:t>Reparations</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Payment made to victorious countries by Germany. £6,600 million demanded.</a:t>
                      </a:r>
                    </a:p>
                  </a:txBody>
                  <a:tcPr marL="55325" marR="55325" marT="27663" marB="27663">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97079583"/>
                  </a:ext>
                </a:extLst>
              </a:tr>
              <a:tr h="263345">
                <a:tc>
                  <a:txBody>
                    <a:bodyPr/>
                    <a:lstStyle/>
                    <a:p>
                      <a:pPr algn="l"/>
                      <a:r>
                        <a:rPr lang="en-GB" sz="1200" b="1" dirty="0">
                          <a:solidFill>
                            <a:sysClr val="windowText" lastClr="000000"/>
                          </a:solidFill>
                        </a:rPr>
                        <a:t>Anschluss</a:t>
                      </a:r>
                    </a:p>
                    <a:p>
                      <a:endParaRPr lang="en-GB" sz="12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Unification of Austria and Germany.</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61957853"/>
                  </a:ext>
                </a:extLst>
              </a:tr>
              <a:tr h="357345">
                <a:tc>
                  <a:txBody>
                    <a:bodyPr/>
                    <a:lstStyle/>
                    <a:p>
                      <a:pPr algn="l"/>
                      <a:r>
                        <a:rPr lang="en-GB" sz="1200" b="1" dirty="0">
                          <a:solidFill>
                            <a:sysClr val="windowText" lastClr="000000"/>
                          </a:solidFill>
                        </a:rPr>
                        <a:t>Treaty of Versailles</a:t>
                      </a:r>
                    </a:p>
                    <a:p>
                      <a:endParaRPr lang="en-GB" sz="12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Peace treaty signed in 1919 that formally ended WW1. </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8611834"/>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League of Nations</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International organisation designed to keep peace.</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5879718"/>
                  </a:ext>
                </a:extLst>
              </a:tr>
              <a:tr h="255787">
                <a:tc>
                  <a:txBody>
                    <a:bodyPr/>
                    <a:lstStyle/>
                    <a:p>
                      <a:pPr algn="l"/>
                      <a:r>
                        <a:rPr lang="en-GB" sz="1200" b="1" dirty="0">
                          <a:solidFill>
                            <a:schemeClr val="tx1"/>
                          </a:solidFill>
                        </a:rPr>
                        <a:t>Colony</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A country owned by another country</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55009523"/>
                  </a:ext>
                </a:extLst>
              </a:tr>
              <a:tr h="263345">
                <a:tc>
                  <a:txBody>
                    <a:bodyPr/>
                    <a:lstStyle/>
                    <a:p>
                      <a:pPr algn="l"/>
                      <a:r>
                        <a:rPr lang="en-GB" sz="1200" b="1" dirty="0">
                          <a:solidFill>
                            <a:schemeClr val="tx1"/>
                          </a:solidFill>
                        </a:rPr>
                        <a:t>Mandates</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German colonies given to the League of Nations after WW1</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68810612"/>
                  </a:ext>
                </a:extLst>
              </a:tr>
              <a:tr h="2304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Danzig</a:t>
                      </a: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Port taken from Germany and made a free city. Near Poland.</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31338049"/>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Polish Corridor</a:t>
                      </a:r>
                    </a:p>
                    <a:p>
                      <a:endParaRPr lang="en-GB" sz="1200" b="1" dirty="0">
                        <a:solidFill>
                          <a:schemeClr val="tx1"/>
                        </a:solidFill>
                      </a:endParaRPr>
                    </a:p>
                  </a:txBody>
                  <a:tcPr marL="55325" marR="55325" marT="27663" marB="2766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Land that was given to Poland that split Germany from East Prussia.</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3441669"/>
                  </a:ext>
                </a:extLst>
              </a:tr>
              <a:tr h="357345">
                <a:tc>
                  <a:txBody>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tx1"/>
                          </a:solidFill>
                        </a:rPr>
                        <a:t>Isolationism</a:t>
                      </a:r>
                    </a:p>
                  </a:txBody>
                  <a:tcPr marL="55325" marR="55325" marT="27663" marB="27663">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GB" sz="1100" dirty="0"/>
                        <a:t>US policy of distancing itself from European issues. </a:t>
                      </a:r>
                    </a:p>
                  </a:txBody>
                  <a:tcPr marL="55325" marR="55325" marT="27663" marB="27663">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4195375"/>
                  </a:ext>
                </a:extLst>
              </a:tr>
              <a:tr h="263345">
                <a:tc>
                  <a:txBody>
                    <a:bodyPr/>
                    <a:lstStyle/>
                    <a:p>
                      <a:pPr algn="l"/>
                      <a:r>
                        <a:rPr lang="en-GB" sz="1200" b="1" dirty="0"/>
                        <a:t>Franco-Prussian War</a:t>
                      </a:r>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dirty="0"/>
                        <a:t>1870 war in which France lost the border land of Alsace and Lorraine to Germany. This was disputed land. </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9693491"/>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t>Propaganda</a:t>
                      </a:r>
                    </a:p>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a:t>Political information designed to make people believe a certain set of ideas. </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238191"/>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t>Weimar Republic</a:t>
                      </a:r>
                    </a:p>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a:t>New German Government set up after the abdication of the Kaiser.</a:t>
                      </a:r>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8536025"/>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t>Abdicate</a:t>
                      </a:r>
                    </a:p>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dirty="0"/>
                        <a:t>To give up being the king/queen of a country.</a:t>
                      </a:r>
                    </a:p>
                    <a:p>
                      <a:endParaRPr lang="en-GB" sz="11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7487166"/>
                  </a:ext>
                </a:extLst>
              </a:tr>
              <a:tr h="26334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1200" b="1" dirty="0"/>
                        <a:t>USSR</a:t>
                      </a:r>
                    </a:p>
                    <a:p>
                      <a:pPr algn="l"/>
                      <a:endParaRPr lang="en-GB" sz="1200" b="1" dirty="0"/>
                    </a:p>
                  </a:txBody>
                  <a:tcPr marL="55325" marR="55325" marT="27663" marB="2766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100" b="0" i="0" dirty="0">
                          <a:solidFill>
                            <a:schemeClr val="dk1"/>
                          </a:solidFill>
                          <a:effectLst/>
                          <a:latin typeface="+mn-lt"/>
                          <a:ea typeface="+mn-ea"/>
                          <a:cs typeface="+mn-cs"/>
                        </a:rPr>
                        <a:t>Union of Soviet Socialist Republics – New name for Russia</a:t>
                      </a:r>
                      <a:endParaRPr lang="en-GB" sz="1100" b="0" dirty="0"/>
                    </a:p>
                    <a:p>
                      <a:endParaRPr lang="en-GB" sz="1100" dirty="0"/>
                    </a:p>
                  </a:txBody>
                  <a:tcPr marL="55325" marR="55325" marT="27663" marB="27663">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2816750"/>
                  </a:ext>
                </a:extLst>
              </a:tr>
            </a:tbl>
          </a:graphicData>
        </a:graphic>
      </p:graphicFrame>
      <p:sp>
        <p:nvSpPr>
          <p:cNvPr id="22" name="Rectangle 21">
            <a:extLst>
              <a:ext uri="{FF2B5EF4-FFF2-40B4-BE49-F238E27FC236}">
                <a16:creationId xmlns:a16="http://schemas.microsoft.com/office/drawing/2014/main" id="{4FD5E577-B529-490B-92B6-1F5A014C0BB9}"/>
              </a:ext>
            </a:extLst>
          </p:cNvPr>
          <p:cNvSpPr/>
          <p:nvPr/>
        </p:nvSpPr>
        <p:spPr>
          <a:xfrm>
            <a:off x="5022546" y="1297157"/>
            <a:ext cx="45719" cy="617841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FEAC7777-E41B-4C93-959A-6C3E91285799}"/>
              </a:ext>
            </a:extLst>
          </p:cNvPr>
          <p:cNvSpPr/>
          <p:nvPr/>
        </p:nvSpPr>
        <p:spPr>
          <a:xfrm>
            <a:off x="10267586" y="1293313"/>
            <a:ext cx="45719" cy="7637961"/>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9DABB98-95F9-4395-9443-53780A86641D}"/>
              </a:ext>
            </a:extLst>
          </p:cNvPr>
          <p:cNvSpPr/>
          <p:nvPr/>
        </p:nvSpPr>
        <p:spPr>
          <a:xfrm>
            <a:off x="34196" y="1007818"/>
            <a:ext cx="892232" cy="276999"/>
          </a:xfrm>
          <a:prstGeom prst="rect">
            <a:avLst/>
          </a:prstGeom>
        </p:spPr>
        <p:txBody>
          <a:bodyPr wrap="none">
            <a:spAutoFit/>
          </a:bodyPr>
          <a:lstStyle/>
          <a:p>
            <a:r>
              <a:rPr lang="en-GB" sz="1200" b="1" dirty="0">
                <a:solidFill>
                  <a:sysClr val="windowText" lastClr="000000"/>
                </a:solidFill>
              </a:rPr>
              <a:t>Key people</a:t>
            </a:r>
            <a:endParaRPr lang="en-GB" sz="1200" b="1" dirty="0"/>
          </a:p>
        </p:txBody>
      </p:sp>
      <p:sp>
        <p:nvSpPr>
          <p:cNvPr id="28" name="Rectangle 27">
            <a:extLst>
              <a:ext uri="{FF2B5EF4-FFF2-40B4-BE49-F238E27FC236}">
                <a16:creationId xmlns:a16="http://schemas.microsoft.com/office/drawing/2014/main" id="{973B91AF-C44A-45BE-A19C-21E43DDD1FDB}"/>
              </a:ext>
            </a:extLst>
          </p:cNvPr>
          <p:cNvSpPr/>
          <p:nvPr/>
        </p:nvSpPr>
        <p:spPr>
          <a:xfrm>
            <a:off x="3670300" y="1014388"/>
            <a:ext cx="844205" cy="276999"/>
          </a:xfrm>
          <a:prstGeom prst="rect">
            <a:avLst/>
          </a:prstGeom>
        </p:spPr>
        <p:txBody>
          <a:bodyPr wrap="none">
            <a:spAutoFit/>
          </a:bodyPr>
          <a:lstStyle/>
          <a:p>
            <a:r>
              <a:rPr lang="en-GB" sz="1200" b="1" dirty="0">
                <a:solidFill>
                  <a:sysClr val="windowText" lastClr="000000"/>
                </a:solidFill>
              </a:rPr>
              <a:t>Key words</a:t>
            </a:r>
            <a:endParaRPr lang="en-GB" sz="1200" b="1" dirty="0"/>
          </a:p>
        </p:txBody>
      </p:sp>
      <p:sp>
        <p:nvSpPr>
          <p:cNvPr id="29" name="Rectangle 28">
            <a:extLst>
              <a:ext uri="{FF2B5EF4-FFF2-40B4-BE49-F238E27FC236}">
                <a16:creationId xmlns:a16="http://schemas.microsoft.com/office/drawing/2014/main" id="{BA37679D-3635-4A00-9899-8DA9AA26578F}"/>
              </a:ext>
            </a:extLst>
          </p:cNvPr>
          <p:cNvSpPr/>
          <p:nvPr/>
        </p:nvSpPr>
        <p:spPr>
          <a:xfrm>
            <a:off x="9320421" y="953421"/>
            <a:ext cx="869405" cy="276999"/>
          </a:xfrm>
          <a:prstGeom prst="rect">
            <a:avLst/>
          </a:prstGeom>
        </p:spPr>
        <p:txBody>
          <a:bodyPr wrap="none">
            <a:spAutoFit/>
          </a:bodyPr>
          <a:lstStyle/>
          <a:p>
            <a:r>
              <a:rPr lang="en-GB" sz="1200" b="1" dirty="0">
                <a:solidFill>
                  <a:sysClr val="windowText" lastClr="000000"/>
                </a:solidFill>
              </a:rPr>
              <a:t>Key events</a:t>
            </a:r>
            <a:endParaRPr lang="en-GB" sz="1200" b="1" dirty="0"/>
          </a:p>
        </p:txBody>
      </p:sp>
      <p:grpSp>
        <p:nvGrpSpPr>
          <p:cNvPr id="6" name="Group 5">
            <a:extLst>
              <a:ext uri="{FF2B5EF4-FFF2-40B4-BE49-F238E27FC236}">
                <a16:creationId xmlns:a16="http://schemas.microsoft.com/office/drawing/2014/main" id="{CA07AEE2-DD23-460D-A26F-1EE8DB9AB4B6}"/>
              </a:ext>
            </a:extLst>
          </p:cNvPr>
          <p:cNvGrpSpPr/>
          <p:nvPr/>
        </p:nvGrpSpPr>
        <p:grpSpPr>
          <a:xfrm>
            <a:off x="335434" y="7812458"/>
            <a:ext cx="6535266" cy="2820471"/>
            <a:chOff x="335434" y="8262475"/>
            <a:chExt cx="5704346" cy="2370454"/>
          </a:xfrm>
        </p:grpSpPr>
        <p:cxnSp>
          <p:nvCxnSpPr>
            <p:cNvPr id="25" name="Straight Connector 24">
              <a:extLst>
                <a:ext uri="{FF2B5EF4-FFF2-40B4-BE49-F238E27FC236}">
                  <a16:creationId xmlns:a16="http://schemas.microsoft.com/office/drawing/2014/main" id="{8B655A50-7A99-47BF-93FC-12BEE8A4BF70}"/>
                </a:ext>
              </a:extLst>
            </p:cNvPr>
            <p:cNvCxnSpPr>
              <a:cxnSpLocks/>
            </p:cNvCxnSpPr>
            <p:nvPr/>
          </p:nvCxnSpPr>
          <p:spPr>
            <a:xfrm flipV="1">
              <a:off x="1073897" y="9072505"/>
              <a:ext cx="0" cy="8743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63DFB3-8E3F-45EA-B751-A782EBEA4DA6}"/>
                </a:ext>
              </a:extLst>
            </p:cNvPr>
            <p:cNvCxnSpPr>
              <a:cxnSpLocks/>
            </p:cNvCxnSpPr>
            <p:nvPr/>
          </p:nvCxnSpPr>
          <p:spPr>
            <a:xfrm>
              <a:off x="4764752" y="9279938"/>
              <a:ext cx="6952" cy="620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29FAF68-08A0-463F-839B-FB64346A5A77}"/>
                </a:ext>
              </a:extLst>
            </p:cNvPr>
            <p:cNvCxnSpPr>
              <a:cxnSpLocks/>
            </p:cNvCxnSpPr>
            <p:nvPr/>
          </p:nvCxnSpPr>
          <p:spPr>
            <a:xfrm>
              <a:off x="3272211" y="9220345"/>
              <a:ext cx="6952" cy="620957"/>
            </a:xfrm>
            <a:prstGeom prst="line">
              <a:avLst/>
            </a:prstGeom>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6641C09-A0C0-4336-8A36-B87BF8D843A1}"/>
                </a:ext>
              </a:extLst>
            </p:cNvPr>
            <p:cNvGrpSpPr/>
            <p:nvPr/>
          </p:nvGrpSpPr>
          <p:grpSpPr>
            <a:xfrm>
              <a:off x="335434" y="8262475"/>
              <a:ext cx="5704346" cy="1873392"/>
              <a:chOff x="-992311" y="7686135"/>
              <a:chExt cx="7521968" cy="2731585"/>
            </a:xfrm>
          </p:grpSpPr>
          <p:cxnSp>
            <p:nvCxnSpPr>
              <p:cNvPr id="66" name="Straight Connector 65">
                <a:extLst>
                  <a:ext uri="{FF2B5EF4-FFF2-40B4-BE49-F238E27FC236}">
                    <a16:creationId xmlns:a16="http://schemas.microsoft.com/office/drawing/2014/main" id="{9B284041-3AFC-4C0C-A10A-6ED51612A387}"/>
                  </a:ext>
                </a:extLst>
              </p:cNvPr>
              <p:cNvCxnSpPr>
                <a:cxnSpLocks/>
                <a:endCxn id="71"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8DA6EA9-F71F-4B72-8EC2-B410301ED7F5}"/>
                  </a:ext>
                </a:extLst>
              </p:cNvPr>
              <p:cNvCxnSpPr>
                <a:cxnSpLocks/>
                <a:endCxn id="72"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BF71E8F-FB9F-41A6-B973-DAE51BB2A588}"/>
                  </a:ext>
                </a:extLst>
              </p:cNvPr>
              <p:cNvCxnSpPr>
                <a:cxnSpLocks/>
                <a:endCxn id="70"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69" name="Group 68">
                <a:extLst>
                  <a:ext uri="{FF2B5EF4-FFF2-40B4-BE49-F238E27FC236}">
                    <a16:creationId xmlns:a16="http://schemas.microsoft.com/office/drawing/2014/main" id="{EE7EA7BD-D133-4349-A6C5-C8699E65C046}"/>
                  </a:ext>
                </a:extLst>
              </p:cNvPr>
              <p:cNvGrpSpPr/>
              <p:nvPr/>
            </p:nvGrpSpPr>
            <p:grpSpPr>
              <a:xfrm>
                <a:off x="-992311" y="8669618"/>
                <a:ext cx="7521968" cy="1748102"/>
                <a:chOff x="-956229" y="8605823"/>
                <a:chExt cx="7521968" cy="1748102"/>
              </a:xfrm>
            </p:grpSpPr>
            <p:cxnSp>
              <p:nvCxnSpPr>
                <p:cNvPr id="75" name="Straight Connector 74">
                  <a:extLst>
                    <a:ext uri="{FF2B5EF4-FFF2-40B4-BE49-F238E27FC236}">
                      <a16:creationId xmlns:a16="http://schemas.microsoft.com/office/drawing/2014/main" id="{588DE847-4FD5-4FC1-9BB4-DCE2A5AC202D}"/>
                    </a:ext>
                  </a:extLst>
                </p:cNvPr>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76" name="Group 75">
                  <a:extLst>
                    <a:ext uri="{FF2B5EF4-FFF2-40B4-BE49-F238E27FC236}">
                      <a16:creationId xmlns:a16="http://schemas.microsoft.com/office/drawing/2014/main" id="{FC553ED9-9346-486E-AA04-AE452AABEBB5}"/>
                    </a:ext>
                  </a:extLst>
                </p:cNvPr>
                <p:cNvGrpSpPr/>
                <p:nvPr/>
              </p:nvGrpSpPr>
              <p:grpSpPr>
                <a:xfrm>
                  <a:off x="-956229" y="9934931"/>
                  <a:ext cx="7521968" cy="418994"/>
                  <a:chOff x="-956229" y="9934931"/>
                  <a:chExt cx="7521968" cy="418994"/>
                </a:xfrm>
              </p:grpSpPr>
              <p:grpSp>
                <p:nvGrpSpPr>
                  <p:cNvPr id="78" name="Group 77">
                    <a:extLst>
                      <a:ext uri="{FF2B5EF4-FFF2-40B4-BE49-F238E27FC236}">
                        <a16:creationId xmlns:a16="http://schemas.microsoft.com/office/drawing/2014/main" id="{8A5C3DAA-6DF0-487E-B861-16481E1314E2}"/>
                      </a:ext>
                    </a:extLst>
                  </p:cNvPr>
                  <p:cNvGrpSpPr/>
                  <p:nvPr/>
                </p:nvGrpSpPr>
                <p:grpSpPr>
                  <a:xfrm>
                    <a:off x="-956229" y="9943279"/>
                    <a:ext cx="7521968" cy="410646"/>
                    <a:chOff x="-956229" y="9943279"/>
                    <a:chExt cx="7521968" cy="410646"/>
                  </a:xfrm>
                </p:grpSpPr>
                <p:grpSp>
                  <p:nvGrpSpPr>
                    <p:cNvPr id="81" name="Group 80">
                      <a:extLst>
                        <a:ext uri="{FF2B5EF4-FFF2-40B4-BE49-F238E27FC236}">
                          <a16:creationId xmlns:a16="http://schemas.microsoft.com/office/drawing/2014/main" id="{80EDA4C5-6997-4726-A910-DA9A48EE2E64}"/>
                        </a:ext>
                      </a:extLst>
                    </p:cNvPr>
                    <p:cNvGrpSpPr/>
                    <p:nvPr/>
                  </p:nvGrpSpPr>
                  <p:grpSpPr>
                    <a:xfrm>
                      <a:off x="-956229" y="9943279"/>
                      <a:ext cx="7521968" cy="410646"/>
                      <a:chOff x="-956229" y="9943279"/>
                      <a:chExt cx="7521968" cy="410646"/>
                    </a:xfrm>
                  </p:grpSpPr>
                  <p:grpSp>
                    <p:nvGrpSpPr>
                      <p:cNvPr id="84" name="Group 83">
                        <a:extLst>
                          <a:ext uri="{FF2B5EF4-FFF2-40B4-BE49-F238E27FC236}">
                            <a16:creationId xmlns:a16="http://schemas.microsoft.com/office/drawing/2014/main" id="{0338A512-4C97-4AF4-AF16-FFF42CE5DEFE}"/>
                          </a:ext>
                        </a:extLst>
                      </p:cNvPr>
                      <p:cNvGrpSpPr/>
                      <p:nvPr/>
                    </p:nvGrpSpPr>
                    <p:grpSpPr>
                      <a:xfrm>
                        <a:off x="-956229" y="9943279"/>
                        <a:ext cx="7521968" cy="410646"/>
                        <a:chOff x="-956229" y="10248080"/>
                        <a:chExt cx="7521968" cy="410646"/>
                      </a:xfrm>
                    </p:grpSpPr>
                    <p:cxnSp>
                      <p:nvCxnSpPr>
                        <p:cNvPr id="86" name="Straight Connector 85">
                          <a:extLst>
                            <a:ext uri="{FF2B5EF4-FFF2-40B4-BE49-F238E27FC236}">
                              <a16:creationId xmlns:a16="http://schemas.microsoft.com/office/drawing/2014/main" id="{B364EABE-AC67-4F10-A11D-C5D8589FD9A5}"/>
                            </a:ext>
                          </a:extLst>
                        </p:cNvPr>
                        <p:cNvCxnSpPr>
                          <a:cxnSpLocks/>
                        </p:cNvCxnSpPr>
                        <p:nvPr/>
                      </p:nvCxnSpPr>
                      <p:spPr>
                        <a:xfrm flipV="1">
                          <a:off x="-956229" y="10632153"/>
                          <a:ext cx="7521968" cy="26573"/>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7" name="Oval 86">
                          <a:extLst>
                            <a:ext uri="{FF2B5EF4-FFF2-40B4-BE49-F238E27FC236}">
                              <a16:creationId xmlns:a16="http://schemas.microsoft.com/office/drawing/2014/main" id="{037ACE6C-D936-47BB-B021-3F4D03FA81A2}"/>
                            </a:ext>
                          </a:extLst>
                        </p:cNvPr>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grpSp>
                  <p:sp>
                    <p:nvSpPr>
                      <p:cNvPr id="85" name="Oval 84">
                        <a:extLst>
                          <a:ext uri="{FF2B5EF4-FFF2-40B4-BE49-F238E27FC236}">
                            <a16:creationId xmlns:a16="http://schemas.microsoft.com/office/drawing/2014/main" id="{C5C049A7-7F90-4DEA-B126-135A46F266D4}"/>
                          </a:ext>
                        </a:extLst>
                      </p:cNvPr>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82" name="Oval 81">
                      <a:extLst>
                        <a:ext uri="{FF2B5EF4-FFF2-40B4-BE49-F238E27FC236}">
                          <a16:creationId xmlns:a16="http://schemas.microsoft.com/office/drawing/2014/main" id="{E3CEEEA7-FDD9-4081-B5B3-DA2B200DA3FD}"/>
                        </a:ext>
                      </a:extLst>
                    </p:cNvPr>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3" name="Oval 82">
                      <a:extLst>
                        <a:ext uri="{FF2B5EF4-FFF2-40B4-BE49-F238E27FC236}">
                          <a16:creationId xmlns:a16="http://schemas.microsoft.com/office/drawing/2014/main" id="{B2719DF7-C52F-4687-AE0F-776FEAA5FAA8}"/>
                        </a:ext>
                      </a:extLst>
                    </p:cNvPr>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9" name="Oval 78">
                    <a:extLst>
                      <a:ext uri="{FF2B5EF4-FFF2-40B4-BE49-F238E27FC236}">
                        <a16:creationId xmlns:a16="http://schemas.microsoft.com/office/drawing/2014/main" id="{C1938488-1272-4D10-A4FB-5358E628B90E}"/>
                      </a:ext>
                    </a:extLst>
                  </p:cNvPr>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sp>
                <p:nvSpPr>
                  <p:cNvPr id="80" name="Oval 79">
                    <a:extLst>
                      <a:ext uri="{FF2B5EF4-FFF2-40B4-BE49-F238E27FC236}">
                        <a16:creationId xmlns:a16="http://schemas.microsoft.com/office/drawing/2014/main" id="{68F7B80A-8266-4FAA-866F-DE1F40726C71}"/>
                      </a:ext>
                    </a:extLst>
                  </p:cNvPr>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a:p>
                </p:txBody>
              </p:sp>
            </p:grpSp>
            <p:sp>
              <p:nvSpPr>
                <p:cNvPr id="77" name="Oval 76">
                  <a:extLst>
                    <a:ext uri="{FF2B5EF4-FFF2-40B4-BE49-F238E27FC236}">
                      <a16:creationId xmlns:a16="http://schemas.microsoft.com/office/drawing/2014/main" id="{12177569-7097-43E8-B9B4-8F84222A84A9}"/>
                    </a:ext>
                  </a:extLst>
                </p:cNvPr>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grpSp>
          <p:sp>
            <p:nvSpPr>
              <p:cNvPr id="70" name="Oval 69">
                <a:extLst>
                  <a:ext uri="{FF2B5EF4-FFF2-40B4-BE49-F238E27FC236}">
                    <a16:creationId xmlns:a16="http://schemas.microsoft.com/office/drawing/2014/main" id="{349CCA3A-92FA-4C18-B4A3-0256EFCE9E69}"/>
                  </a:ext>
                </a:extLst>
              </p:cNvPr>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a:p>
                <a:pPr algn="ctr"/>
                <a:r>
                  <a:rPr lang="en-GB" sz="1200" dirty="0">
                    <a:solidFill>
                      <a:schemeClr val="tx1"/>
                    </a:solidFill>
                  </a:rPr>
                  <a:t> </a:t>
                </a:r>
                <a:endParaRPr lang="en-GB" sz="1200" dirty="0"/>
              </a:p>
            </p:txBody>
          </p:sp>
          <p:sp>
            <p:nvSpPr>
              <p:cNvPr id="71" name="Oval 70">
                <a:extLst>
                  <a:ext uri="{FF2B5EF4-FFF2-40B4-BE49-F238E27FC236}">
                    <a16:creationId xmlns:a16="http://schemas.microsoft.com/office/drawing/2014/main" id="{E9ED06A4-5C38-4895-886C-0444D88A96E0}"/>
                  </a:ext>
                </a:extLst>
              </p:cNvPr>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solidFill>
                    <a:schemeClr val="tx1"/>
                  </a:solidFill>
                </a:endParaRPr>
              </a:p>
              <a:p>
                <a:pPr algn="ctr"/>
                <a:endParaRPr lang="en-GB" sz="1200" dirty="0">
                  <a:solidFill>
                    <a:schemeClr val="tx1"/>
                  </a:solidFill>
                </a:endParaRPr>
              </a:p>
            </p:txBody>
          </p:sp>
          <p:sp>
            <p:nvSpPr>
              <p:cNvPr id="72" name="Oval 71">
                <a:extLst>
                  <a:ext uri="{FF2B5EF4-FFF2-40B4-BE49-F238E27FC236}">
                    <a16:creationId xmlns:a16="http://schemas.microsoft.com/office/drawing/2014/main" id="{B847EEE3-4E28-4E47-A1CF-B2A95B300526}"/>
                  </a:ext>
                </a:extLst>
              </p:cNvPr>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73" name="Oval 72">
                <a:extLst>
                  <a:ext uri="{FF2B5EF4-FFF2-40B4-BE49-F238E27FC236}">
                    <a16:creationId xmlns:a16="http://schemas.microsoft.com/office/drawing/2014/main" id="{13990EA3-3671-4FF4-937C-20564910012E}"/>
                  </a:ext>
                </a:extLst>
              </p:cNvPr>
              <p:cNvSpPr/>
              <p:nvPr/>
            </p:nvSpPr>
            <p:spPr>
              <a:xfrm>
                <a:off x="2332030" y="8605824"/>
                <a:ext cx="1150756" cy="11811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endParaRPr lang="en-GB" sz="1200" dirty="0"/>
              </a:p>
            </p:txBody>
          </p:sp>
          <p:sp>
            <p:nvSpPr>
              <p:cNvPr id="74" name="Oval 73">
                <a:extLst>
                  <a:ext uri="{FF2B5EF4-FFF2-40B4-BE49-F238E27FC236}">
                    <a16:creationId xmlns:a16="http://schemas.microsoft.com/office/drawing/2014/main" id="{BC2A1946-0ED0-4F82-AFC1-D1089FA64110}"/>
                  </a:ext>
                </a:extLst>
              </p:cNvPr>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a:p>
                <a:pPr algn="ctr"/>
                <a:endParaRPr lang="en-GB" sz="1200" dirty="0"/>
              </a:p>
            </p:txBody>
          </p:sp>
        </p:grpSp>
        <p:sp>
          <p:nvSpPr>
            <p:cNvPr id="32" name="TextBox 31">
              <a:extLst>
                <a:ext uri="{FF2B5EF4-FFF2-40B4-BE49-F238E27FC236}">
                  <a16:creationId xmlns:a16="http://schemas.microsoft.com/office/drawing/2014/main" id="{B204B1A9-F1F3-47B2-B3B6-6A5815326410}"/>
                </a:ext>
              </a:extLst>
            </p:cNvPr>
            <p:cNvSpPr txBox="1"/>
            <p:nvPr/>
          </p:nvSpPr>
          <p:spPr>
            <a:xfrm>
              <a:off x="1509424" y="10124963"/>
              <a:ext cx="586029" cy="461665"/>
            </a:xfrm>
            <a:prstGeom prst="rect">
              <a:avLst/>
            </a:prstGeom>
            <a:noFill/>
          </p:spPr>
          <p:txBody>
            <a:bodyPr wrap="square" rtlCol="0">
              <a:spAutoFit/>
            </a:bodyPr>
            <a:lstStyle/>
            <a:p>
              <a:pPr algn="ctr"/>
              <a:r>
                <a:rPr lang="en-GB" sz="1200" dirty="0"/>
                <a:t>June 1919</a:t>
              </a:r>
            </a:p>
          </p:txBody>
        </p:sp>
        <p:sp>
          <p:nvSpPr>
            <p:cNvPr id="33" name="TextBox 32">
              <a:extLst>
                <a:ext uri="{FF2B5EF4-FFF2-40B4-BE49-F238E27FC236}">
                  <a16:creationId xmlns:a16="http://schemas.microsoft.com/office/drawing/2014/main" id="{2804C51A-1B31-4B53-85F3-C7955CB4A368}"/>
                </a:ext>
              </a:extLst>
            </p:cNvPr>
            <p:cNvSpPr txBox="1"/>
            <p:nvPr/>
          </p:nvSpPr>
          <p:spPr>
            <a:xfrm>
              <a:off x="2270446" y="10124963"/>
              <a:ext cx="586029" cy="461665"/>
            </a:xfrm>
            <a:prstGeom prst="rect">
              <a:avLst/>
            </a:prstGeom>
            <a:noFill/>
          </p:spPr>
          <p:txBody>
            <a:bodyPr wrap="square" rtlCol="0">
              <a:spAutoFit/>
            </a:bodyPr>
            <a:lstStyle/>
            <a:p>
              <a:pPr algn="ctr"/>
              <a:r>
                <a:rPr lang="en-GB" sz="1200" dirty="0"/>
                <a:t>Sept 1919</a:t>
              </a:r>
            </a:p>
          </p:txBody>
        </p:sp>
        <p:sp>
          <p:nvSpPr>
            <p:cNvPr id="34" name="TextBox 33">
              <a:extLst>
                <a:ext uri="{FF2B5EF4-FFF2-40B4-BE49-F238E27FC236}">
                  <a16:creationId xmlns:a16="http://schemas.microsoft.com/office/drawing/2014/main" id="{AD823387-5CCC-470C-B634-BD28B4E4DABC}"/>
                </a:ext>
              </a:extLst>
            </p:cNvPr>
            <p:cNvSpPr txBox="1"/>
            <p:nvPr/>
          </p:nvSpPr>
          <p:spPr>
            <a:xfrm>
              <a:off x="3031470" y="10144829"/>
              <a:ext cx="586029" cy="461665"/>
            </a:xfrm>
            <a:prstGeom prst="rect">
              <a:avLst/>
            </a:prstGeom>
            <a:noFill/>
          </p:spPr>
          <p:txBody>
            <a:bodyPr wrap="square" rtlCol="0">
              <a:spAutoFit/>
            </a:bodyPr>
            <a:lstStyle/>
            <a:p>
              <a:pPr algn="ctr"/>
              <a:r>
                <a:rPr lang="en-GB" sz="1200" dirty="0"/>
                <a:t>Nov 1919</a:t>
              </a:r>
            </a:p>
          </p:txBody>
        </p:sp>
        <p:sp>
          <p:nvSpPr>
            <p:cNvPr id="35" name="TextBox 34">
              <a:extLst>
                <a:ext uri="{FF2B5EF4-FFF2-40B4-BE49-F238E27FC236}">
                  <a16:creationId xmlns:a16="http://schemas.microsoft.com/office/drawing/2014/main" id="{1F18939F-45E8-4753-BE81-E9105D918C9E}"/>
                </a:ext>
              </a:extLst>
            </p:cNvPr>
            <p:cNvSpPr txBox="1"/>
            <p:nvPr/>
          </p:nvSpPr>
          <p:spPr>
            <a:xfrm>
              <a:off x="3766155" y="10154198"/>
              <a:ext cx="586029" cy="461665"/>
            </a:xfrm>
            <a:prstGeom prst="rect">
              <a:avLst/>
            </a:prstGeom>
            <a:noFill/>
          </p:spPr>
          <p:txBody>
            <a:bodyPr wrap="square" rtlCol="0">
              <a:spAutoFit/>
            </a:bodyPr>
            <a:lstStyle/>
            <a:p>
              <a:pPr algn="ctr"/>
              <a:r>
                <a:rPr lang="en-GB" sz="1200" dirty="0"/>
                <a:t>June 1920</a:t>
              </a:r>
            </a:p>
          </p:txBody>
        </p:sp>
        <p:sp>
          <p:nvSpPr>
            <p:cNvPr id="36" name="TextBox 35">
              <a:extLst>
                <a:ext uri="{FF2B5EF4-FFF2-40B4-BE49-F238E27FC236}">
                  <a16:creationId xmlns:a16="http://schemas.microsoft.com/office/drawing/2014/main" id="{6B075460-D9A5-4883-B7B0-B8249C1EE9F8}"/>
                </a:ext>
              </a:extLst>
            </p:cNvPr>
            <p:cNvSpPr txBox="1"/>
            <p:nvPr/>
          </p:nvSpPr>
          <p:spPr>
            <a:xfrm>
              <a:off x="4500127" y="10171264"/>
              <a:ext cx="586029" cy="461665"/>
            </a:xfrm>
            <a:prstGeom prst="rect">
              <a:avLst/>
            </a:prstGeom>
            <a:noFill/>
          </p:spPr>
          <p:txBody>
            <a:bodyPr wrap="square" rtlCol="0">
              <a:spAutoFit/>
            </a:bodyPr>
            <a:lstStyle/>
            <a:p>
              <a:pPr algn="ctr"/>
              <a:r>
                <a:rPr lang="en-GB" sz="1200" dirty="0"/>
                <a:t>Aug 1920</a:t>
              </a:r>
            </a:p>
          </p:txBody>
        </p:sp>
        <p:sp>
          <p:nvSpPr>
            <p:cNvPr id="37" name="TextBox 36">
              <a:extLst>
                <a:ext uri="{FF2B5EF4-FFF2-40B4-BE49-F238E27FC236}">
                  <a16:creationId xmlns:a16="http://schemas.microsoft.com/office/drawing/2014/main" id="{707F185E-578B-4D39-A6DD-76FCF6C9613E}"/>
                </a:ext>
              </a:extLst>
            </p:cNvPr>
            <p:cNvSpPr txBox="1"/>
            <p:nvPr/>
          </p:nvSpPr>
          <p:spPr>
            <a:xfrm>
              <a:off x="5240418" y="10171264"/>
              <a:ext cx="586029" cy="461665"/>
            </a:xfrm>
            <a:prstGeom prst="rect">
              <a:avLst/>
            </a:prstGeom>
            <a:noFill/>
          </p:spPr>
          <p:txBody>
            <a:bodyPr wrap="square" rtlCol="0">
              <a:spAutoFit/>
            </a:bodyPr>
            <a:lstStyle/>
            <a:p>
              <a:pPr algn="ctr"/>
              <a:r>
                <a:rPr lang="en-GB" sz="1200" dirty="0"/>
                <a:t>Jul 1923</a:t>
              </a:r>
            </a:p>
          </p:txBody>
        </p:sp>
        <p:sp>
          <p:nvSpPr>
            <p:cNvPr id="38" name="Rectangle 37">
              <a:extLst>
                <a:ext uri="{FF2B5EF4-FFF2-40B4-BE49-F238E27FC236}">
                  <a16:creationId xmlns:a16="http://schemas.microsoft.com/office/drawing/2014/main" id="{172A0A76-74D4-4EAA-93F7-B1D216414098}"/>
                </a:ext>
              </a:extLst>
            </p:cNvPr>
            <p:cNvSpPr/>
            <p:nvPr/>
          </p:nvSpPr>
          <p:spPr>
            <a:xfrm rot="16200000">
              <a:off x="-456808" y="9128874"/>
              <a:ext cx="1798061" cy="201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200" b="1" dirty="0"/>
                <a:t>Timeline</a:t>
              </a:r>
              <a:endParaRPr lang="en-GB" sz="1200" b="1" dirty="0"/>
            </a:p>
          </p:txBody>
        </p:sp>
        <p:sp>
          <p:nvSpPr>
            <p:cNvPr id="39" name="Rectangle 38">
              <a:extLst>
                <a:ext uri="{FF2B5EF4-FFF2-40B4-BE49-F238E27FC236}">
                  <a16:creationId xmlns:a16="http://schemas.microsoft.com/office/drawing/2014/main" id="{73A27DEB-6309-4B2F-907C-1D52358BCA1A}"/>
                </a:ext>
              </a:extLst>
            </p:cNvPr>
            <p:cNvSpPr/>
            <p:nvPr/>
          </p:nvSpPr>
          <p:spPr>
            <a:xfrm>
              <a:off x="1385216" y="8932362"/>
              <a:ext cx="872684" cy="276999"/>
            </a:xfrm>
            <a:prstGeom prst="rect">
              <a:avLst/>
            </a:prstGeom>
          </p:spPr>
          <p:txBody>
            <a:bodyPr wrap="square">
              <a:spAutoFit/>
            </a:bodyPr>
            <a:lstStyle/>
            <a:p>
              <a:pPr algn="ctr"/>
              <a:endParaRPr lang="en-GB" sz="1200" dirty="0"/>
            </a:p>
          </p:txBody>
        </p:sp>
        <p:sp>
          <p:nvSpPr>
            <p:cNvPr id="40" name="Rectangle 39">
              <a:extLst>
                <a:ext uri="{FF2B5EF4-FFF2-40B4-BE49-F238E27FC236}">
                  <a16:creationId xmlns:a16="http://schemas.microsoft.com/office/drawing/2014/main" id="{8507B0BC-C93C-43DD-8375-AA0B97350124}"/>
                </a:ext>
              </a:extLst>
            </p:cNvPr>
            <p:cNvSpPr/>
            <p:nvPr/>
          </p:nvSpPr>
          <p:spPr>
            <a:xfrm>
              <a:off x="2125092" y="8284692"/>
              <a:ext cx="872684" cy="276999"/>
            </a:xfrm>
            <a:prstGeom prst="rect">
              <a:avLst/>
            </a:prstGeom>
          </p:spPr>
          <p:txBody>
            <a:bodyPr wrap="square">
              <a:spAutoFit/>
            </a:bodyPr>
            <a:lstStyle/>
            <a:p>
              <a:pPr algn="ctr"/>
              <a:endParaRPr lang="en-GB" sz="1200" dirty="0"/>
            </a:p>
          </p:txBody>
        </p:sp>
        <p:sp>
          <p:nvSpPr>
            <p:cNvPr id="41" name="Rectangle 40">
              <a:extLst>
                <a:ext uri="{FF2B5EF4-FFF2-40B4-BE49-F238E27FC236}">
                  <a16:creationId xmlns:a16="http://schemas.microsoft.com/office/drawing/2014/main" id="{EB41D603-23C2-45A9-876D-686F657F03F7}"/>
                </a:ext>
              </a:extLst>
            </p:cNvPr>
            <p:cNvSpPr/>
            <p:nvPr/>
          </p:nvSpPr>
          <p:spPr>
            <a:xfrm>
              <a:off x="1474136" y="8958898"/>
              <a:ext cx="707560" cy="830997"/>
            </a:xfrm>
            <a:prstGeom prst="rect">
              <a:avLst/>
            </a:prstGeom>
          </p:spPr>
          <p:txBody>
            <a:bodyPr wrap="square">
              <a:spAutoFit/>
            </a:bodyPr>
            <a:lstStyle/>
            <a:p>
              <a:pPr algn="ctr"/>
              <a:r>
                <a:rPr lang="en-GB" sz="1200" dirty="0"/>
                <a:t>Treaty of Versailles</a:t>
              </a:r>
            </a:p>
          </p:txBody>
        </p:sp>
        <p:sp>
          <p:nvSpPr>
            <p:cNvPr id="42" name="Rectangle 41">
              <a:extLst>
                <a:ext uri="{FF2B5EF4-FFF2-40B4-BE49-F238E27FC236}">
                  <a16:creationId xmlns:a16="http://schemas.microsoft.com/office/drawing/2014/main" id="{69F38419-43C9-4455-8EA5-92A853C29DDF}"/>
                </a:ext>
              </a:extLst>
            </p:cNvPr>
            <p:cNvSpPr/>
            <p:nvPr/>
          </p:nvSpPr>
          <p:spPr>
            <a:xfrm>
              <a:off x="3615085" y="8362778"/>
              <a:ext cx="218570" cy="276999"/>
            </a:xfrm>
            <a:prstGeom prst="rect">
              <a:avLst/>
            </a:prstGeom>
          </p:spPr>
          <p:txBody>
            <a:bodyPr wrap="square">
              <a:spAutoFit/>
            </a:bodyPr>
            <a:lstStyle/>
            <a:p>
              <a:endParaRPr lang="en-GB" sz="1200" dirty="0"/>
            </a:p>
          </p:txBody>
        </p:sp>
        <p:sp>
          <p:nvSpPr>
            <p:cNvPr id="43" name="Rectangle 42">
              <a:extLst>
                <a:ext uri="{FF2B5EF4-FFF2-40B4-BE49-F238E27FC236}">
                  <a16:creationId xmlns:a16="http://schemas.microsoft.com/office/drawing/2014/main" id="{C2C5A633-A605-4488-A320-A5321C5B98CC}"/>
                </a:ext>
              </a:extLst>
            </p:cNvPr>
            <p:cNvSpPr/>
            <p:nvPr/>
          </p:nvSpPr>
          <p:spPr>
            <a:xfrm>
              <a:off x="4343648" y="8983937"/>
              <a:ext cx="832721" cy="276999"/>
            </a:xfrm>
            <a:prstGeom prst="rect">
              <a:avLst/>
            </a:prstGeom>
          </p:spPr>
          <p:txBody>
            <a:bodyPr wrap="square">
              <a:spAutoFit/>
            </a:bodyPr>
            <a:lstStyle/>
            <a:p>
              <a:pPr algn="ctr"/>
              <a:endParaRPr lang="en-GB" sz="1200" dirty="0"/>
            </a:p>
          </p:txBody>
        </p:sp>
        <p:sp>
          <p:nvSpPr>
            <p:cNvPr id="44" name="Rectangle 43">
              <a:extLst>
                <a:ext uri="{FF2B5EF4-FFF2-40B4-BE49-F238E27FC236}">
                  <a16:creationId xmlns:a16="http://schemas.microsoft.com/office/drawing/2014/main" id="{9E590795-3C98-49D3-9E7D-6F1C379AAD2B}"/>
                </a:ext>
              </a:extLst>
            </p:cNvPr>
            <p:cNvSpPr/>
            <p:nvPr/>
          </p:nvSpPr>
          <p:spPr>
            <a:xfrm>
              <a:off x="5028854" y="8346013"/>
              <a:ext cx="938853" cy="276999"/>
            </a:xfrm>
            <a:prstGeom prst="rect">
              <a:avLst/>
            </a:prstGeom>
          </p:spPr>
          <p:txBody>
            <a:bodyPr wrap="square">
              <a:spAutoFit/>
            </a:bodyPr>
            <a:lstStyle/>
            <a:p>
              <a:pPr algn="ctr"/>
              <a:endParaRPr lang="en-GB" sz="1200" dirty="0"/>
            </a:p>
          </p:txBody>
        </p:sp>
        <p:sp>
          <p:nvSpPr>
            <p:cNvPr id="46" name="Rectangle 45">
              <a:extLst>
                <a:ext uri="{FF2B5EF4-FFF2-40B4-BE49-F238E27FC236}">
                  <a16:creationId xmlns:a16="http://schemas.microsoft.com/office/drawing/2014/main" id="{D5A9554D-00DB-4DEA-B405-56E371C9B69E}"/>
                </a:ext>
              </a:extLst>
            </p:cNvPr>
            <p:cNvSpPr/>
            <p:nvPr/>
          </p:nvSpPr>
          <p:spPr>
            <a:xfrm>
              <a:off x="2172784" y="8283989"/>
              <a:ext cx="796189" cy="646331"/>
            </a:xfrm>
            <a:prstGeom prst="rect">
              <a:avLst/>
            </a:prstGeom>
          </p:spPr>
          <p:txBody>
            <a:bodyPr wrap="square">
              <a:spAutoFit/>
            </a:bodyPr>
            <a:lstStyle/>
            <a:p>
              <a:pPr algn="ctr"/>
              <a:r>
                <a:rPr lang="en-GB" sz="1200" dirty="0"/>
                <a:t>Treaty of St. Germain</a:t>
              </a:r>
            </a:p>
          </p:txBody>
        </p:sp>
        <p:sp>
          <p:nvSpPr>
            <p:cNvPr id="47" name="Rectangle 46">
              <a:extLst>
                <a:ext uri="{FF2B5EF4-FFF2-40B4-BE49-F238E27FC236}">
                  <a16:creationId xmlns:a16="http://schemas.microsoft.com/office/drawing/2014/main" id="{EAC36BD9-989B-4A6F-AA37-AECDA52DE629}"/>
                </a:ext>
              </a:extLst>
            </p:cNvPr>
            <p:cNvSpPr/>
            <p:nvPr/>
          </p:nvSpPr>
          <p:spPr>
            <a:xfrm>
              <a:off x="2938620" y="8943907"/>
              <a:ext cx="707560" cy="646331"/>
            </a:xfrm>
            <a:prstGeom prst="rect">
              <a:avLst/>
            </a:prstGeom>
          </p:spPr>
          <p:txBody>
            <a:bodyPr wrap="square">
              <a:spAutoFit/>
            </a:bodyPr>
            <a:lstStyle/>
            <a:p>
              <a:pPr algn="ctr"/>
              <a:r>
                <a:rPr lang="en-GB" sz="1200" dirty="0"/>
                <a:t>Treaty of Neuilly</a:t>
              </a:r>
            </a:p>
          </p:txBody>
        </p:sp>
        <p:sp>
          <p:nvSpPr>
            <p:cNvPr id="50" name="Rectangle 49">
              <a:extLst>
                <a:ext uri="{FF2B5EF4-FFF2-40B4-BE49-F238E27FC236}">
                  <a16:creationId xmlns:a16="http://schemas.microsoft.com/office/drawing/2014/main" id="{D427ED11-43CE-4579-86F3-1A76F55D6D2E}"/>
                </a:ext>
              </a:extLst>
            </p:cNvPr>
            <p:cNvSpPr/>
            <p:nvPr/>
          </p:nvSpPr>
          <p:spPr>
            <a:xfrm>
              <a:off x="3659299" y="8297712"/>
              <a:ext cx="707560" cy="646331"/>
            </a:xfrm>
            <a:prstGeom prst="rect">
              <a:avLst/>
            </a:prstGeom>
          </p:spPr>
          <p:txBody>
            <a:bodyPr wrap="square">
              <a:spAutoFit/>
            </a:bodyPr>
            <a:lstStyle/>
            <a:p>
              <a:pPr algn="ctr"/>
              <a:r>
                <a:rPr lang="en-GB" sz="1200" dirty="0"/>
                <a:t>Treaty of Trianon</a:t>
              </a:r>
            </a:p>
          </p:txBody>
        </p:sp>
        <p:sp>
          <p:nvSpPr>
            <p:cNvPr id="51" name="Rectangle 50">
              <a:extLst>
                <a:ext uri="{FF2B5EF4-FFF2-40B4-BE49-F238E27FC236}">
                  <a16:creationId xmlns:a16="http://schemas.microsoft.com/office/drawing/2014/main" id="{30F7A81C-F5E0-4865-B9B4-B4A82987B9FF}"/>
                </a:ext>
              </a:extLst>
            </p:cNvPr>
            <p:cNvSpPr/>
            <p:nvPr/>
          </p:nvSpPr>
          <p:spPr>
            <a:xfrm>
              <a:off x="4417686" y="8924906"/>
              <a:ext cx="707560" cy="646331"/>
            </a:xfrm>
            <a:prstGeom prst="rect">
              <a:avLst/>
            </a:prstGeom>
          </p:spPr>
          <p:txBody>
            <a:bodyPr wrap="square">
              <a:spAutoFit/>
            </a:bodyPr>
            <a:lstStyle/>
            <a:p>
              <a:pPr algn="ctr"/>
              <a:r>
                <a:rPr lang="en-GB" sz="1200" dirty="0"/>
                <a:t>Treaty of Sevres</a:t>
              </a:r>
            </a:p>
          </p:txBody>
        </p:sp>
        <p:sp>
          <p:nvSpPr>
            <p:cNvPr id="52" name="Rectangle 51">
              <a:extLst>
                <a:ext uri="{FF2B5EF4-FFF2-40B4-BE49-F238E27FC236}">
                  <a16:creationId xmlns:a16="http://schemas.microsoft.com/office/drawing/2014/main" id="{52E186A3-D97A-461E-8F2A-2BF28EAB2FE6}"/>
                </a:ext>
              </a:extLst>
            </p:cNvPr>
            <p:cNvSpPr/>
            <p:nvPr/>
          </p:nvSpPr>
          <p:spPr>
            <a:xfrm>
              <a:off x="5116164" y="8326910"/>
              <a:ext cx="707560" cy="830997"/>
            </a:xfrm>
            <a:prstGeom prst="rect">
              <a:avLst/>
            </a:prstGeom>
          </p:spPr>
          <p:txBody>
            <a:bodyPr wrap="square">
              <a:spAutoFit/>
            </a:bodyPr>
            <a:lstStyle/>
            <a:p>
              <a:pPr algn="ctr"/>
              <a:r>
                <a:rPr lang="en-GB" sz="1200" dirty="0"/>
                <a:t>Treaty of Lausanne</a:t>
              </a:r>
            </a:p>
          </p:txBody>
        </p:sp>
        <p:pic>
          <p:nvPicPr>
            <p:cNvPr id="53" name="Picture 52" descr="A close up of a logo&#10;&#10;Description automatically generated">
              <a:extLst>
                <a:ext uri="{FF2B5EF4-FFF2-40B4-BE49-F238E27FC236}">
                  <a16:creationId xmlns:a16="http://schemas.microsoft.com/office/drawing/2014/main" id="{B607E140-42F9-4F70-A1B5-B0A2E575263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3993"/>
            <a:stretch/>
          </p:blipFill>
          <p:spPr>
            <a:xfrm>
              <a:off x="1555316" y="9323486"/>
              <a:ext cx="494245" cy="379765"/>
            </a:xfrm>
            <a:prstGeom prst="rect">
              <a:avLst/>
            </a:prstGeom>
          </p:spPr>
        </p:pic>
        <p:pic>
          <p:nvPicPr>
            <p:cNvPr id="54" name="Picture 53" descr="A close up of a logo&#10;&#10;Description automatically generated">
              <a:extLst>
                <a:ext uri="{FF2B5EF4-FFF2-40B4-BE49-F238E27FC236}">
                  <a16:creationId xmlns:a16="http://schemas.microsoft.com/office/drawing/2014/main" id="{98D2FA7A-36FC-4DF2-BD82-BEB84F8550E7}"/>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b="26851"/>
            <a:stretch/>
          </p:blipFill>
          <p:spPr>
            <a:xfrm>
              <a:off x="2197661" y="8569556"/>
              <a:ext cx="746435" cy="487793"/>
            </a:xfrm>
            <a:prstGeom prst="rect">
              <a:avLst/>
            </a:prstGeom>
          </p:spPr>
        </p:pic>
        <p:pic>
          <p:nvPicPr>
            <p:cNvPr id="55" name="Picture 54" descr="A close up of a logo&#10;&#10;Description automatically generated">
              <a:extLst>
                <a:ext uri="{FF2B5EF4-FFF2-40B4-BE49-F238E27FC236}">
                  <a16:creationId xmlns:a16="http://schemas.microsoft.com/office/drawing/2014/main" id="{AEA67C90-F9E4-4DB7-A609-3D971F91933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13426"/>
            <a:stretch/>
          </p:blipFill>
          <p:spPr>
            <a:xfrm>
              <a:off x="3065890" y="9293325"/>
              <a:ext cx="469786" cy="363353"/>
            </a:xfrm>
            <a:prstGeom prst="rect">
              <a:avLst/>
            </a:prstGeom>
          </p:spPr>
        </p:pic>
        <p:pic>
          <p:nvPicPr>
            <p:cNvPr id="56" name="Picture 55" descr="A close up of a logo&#10;&#10;Description automatically generated">
              <a:extLst>
                <a:ext uri="{FF2B5EF4-FFF2-40B4-BE49-F238E27FC236}">
                  <a16:creationId xmlns:a16="http://schemas.microsoft.com/office/drawing/2014/main" id="{1E0D58DE-B196-426E-A2C1-B46038A0B0ED}"/>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14330"/>
            <a:stretch/>
          </p:blipFill>
          <p:spPr>
            <a:xfrm>
              <a:off x="3733237" y="8646543"/>
              <a:ext cx="594498" cy="455005"/>
            </a:xfrm>
            <a:prstGeom prst="rect">
              <a:avLst/>
            </a:prstGeom>
          </p:spPr>
        </p:pic>
        <p:pic>
          <p:nvPicPr>
            <p:cNvPr id="57" name="Picture 56" descr="A close up of a logo&#10;&#10;Description automatically generated">
              <a:extLst>
                <a:ext uri="{FF2B5EF4-FFF2-40B4-BE49-F238E27FC236}">
                  <a16:creationId xmlns:a16="http://schemas.microsoft.com/office/drawing/2014/main" id="{82587C88-3229-41CF-A15D-D1E08C402010}"/>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b="14744"/>
            <a:stretch/>
          </p:blipFill>
          <p:spPr>
            <a:xfrm>
              <a:off x="4502653" y="9245259"/>
              <a:ext cx="507599" cy="386620"/>
            </a:xfrm>
            <a:prstGeom prst="rect">
              <a:avLst/>
            </a:prstGeom>
          </p:spPr>
        </p:pic>
        <p:pic>
          <p:nvPicPr>
            <p:cNvPr id="58" name="Picture 57" descr="A close up of a logo&#10;&#10;Description automatically generated">
              <a:extLst>
                <a:ext uri="{FF2B5EF4-FFF2-40B4-BE49-F238E27FC236}">
                  <a16:creationId xmlns:a16="http://schemas.microsoft.com/office/drawing/2014/main" id="{00AF263D-8DE3-4346-BC06-89D8E3CD80C7}"/>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b="14983"/>
            <a:stretch/>
          </p:blipFill>
          <p:spPr>
            <a:xfrm>
              <a:off x="5233824" y="8657423"/>
              <a:ext cx="482921" cy="366791"/>
            </a:xfrm>
            <a:prstGeom prst="rect">
              <a:avLst/>
            </a:prstGeom>
          </p:spPr>
        </p:pic>
        <p:sp>
          <p:nvSpPr>
            <p:cNvPr id="59" name="Oval 58">
              <a:extLst>
                <a:ext uri="{FF2B5EF4-FFF2-40B4-BE49-F238E27FC236}">
                  <a16:creationId xmlns:a16="http://schemas.microsoft.com/office/drawing/2014/main" id="{A34B8D44-4ED7-421C-B861-453AD0C885A3}"/>
                </a:ext>
              </a:extLst>
            </p:cNvPr>
            <p:cNvSpPr/>
            <p:nvPr/>
          </p:nvSpPr>
          <p:spPr>
            <a:xfrm>
              <a:off x="663558" y="8262475"/>
              <a:ext cx="872685" cy="81003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endParaRPr lang="en-GB" sz="1200" dirty="0">
                <a:solidFill>
                  <a:schemeClr val="tx1"/>
                </a:solidFill>
              </a:endParaRPr>
            </a:p>
            <a:p>
              <a:r>
                <a:rPr lang="en-GB" sz="1200" dirty="0">
                  <a:solidFill>
                    <a:schemeClr val="tx1"/>
                  </a:solidFill>
                </a:rPr>
                <a:t> </a:t>
              </a:r>
              <a:endParaRPr lang="en-GB" sz="1200" dirty="0"/>
            </a:p>
          </p:txBody>
        </p:sp>
        <p:sp>
          <p:nvSpPr>
            <p:cNvPr id="62" name="Oval 61">
              <a:extLst>
                <a:ext uri="{FF2B5EF4-FFF2-40B4-BE49-F238E27FC236}">
                  <a16:creationId xmlns:a16="http://schemas.microsoft.com/office/drawing/2014/main" id="{D87DC9EF-764B-481A-B5D6-47709C280358}"/>
                </a:ext>
              </a:extLst>
            </p:cNvPr>
            <p:cNvSpPr/>
            <p:nvPr/>
          </p:nvSpPr>
          <p:spPr>
            <a:xfrm>
              <a:off x="916556" y="9846160"/>
              <a:ext cx="288935" cy="2613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200" dirty="0"/>
            </a:p>
          </p:txBody>
        </p:sp>
        <p:sp>
          <p:nvSpPr>
            <p:cNvPr id="63" name="Rectangle 62">
              <a:extLst>
                <a:ext uri="{FF2B5EF4-FFF2-40B4-BE49-F238E27FC236}">
                  <a16:creationId xmlns:a16="http://schemas.microsoft.com/office/drawing/2014/main" id="{F76A3D55-40D3-4EE4-84D7-14BB597B4FBE}"/>
                </a:ext>
              </a:extLst>
            </p:cNvPr>
            <p:cNvSpPr/>
            <p:nvPr/>
          </p:nvSpPr>
          <p:spPr>
            <a:xfrm>
              <a:off x="683406" y="8297712"/>
              <a:ext cx="796189" cy="461665"/>
            </a:xfrm>
            <a:prstGeom prst="rect">
              <a:avLst/>
            </a:prstGeom>
          </p:spPr>
          <p:txBody>
            <a:bodyPr wrap="square">
              <a:spAutoFit/>
            </a:bodyPr>
            <a:lstStyle/>
            <a:p>
              <a:pPr algn="ctr"/>
              <a:r>
                <a:rPr lang="en-GB" sz="1200" dirty="0"/>
                <a:t>End of WW1</a:t>
              </a:r>
            </a:p>
          </p:txBody>
        </p:sp>
        <p:pic>
          <p:nvPicPr>
            <p:cNvPr id="64" name="Picture 63" descr="A close up of a logo&#10;&#10;Description automatically generated">
              <a:extLst>
                <a:ext uri="{FF2B5EF4-FFF2-40B4-BE49-F238E27FC236}">
                  <a16:creationId xmlns:a16="http://schemas.microsoft.com/office/drawing/2014/main" id="{56D96D49-01BF-4E75-AA08-1F76046FB386}"/>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b="15218"/>
            <a:stretch/>
          </p:blipFill>
          <p:spPr>
            <a:xfrm>
              <a:off x="831018" y="8615839"/>
              <a:ext cx="516670" cy="391341"/>
            </a:xfrm>
            <a:prstGeom prst="rect">
              <a:avLst/>
            </a:prstGeom>
          </p:spPr>
        </p:pic>
        <p:sp>
          <p:nvSpPr>
            <p:cNvPr id="65" name="TextBox 64">
              <a:extLst>
                <a:ext uri="{FF2B5EF4-FFF2-40B4-BE49-F238E27FC236}">
                  <a16:creationId xmlns:a16="http://schemas.microsoft.com/office/drawing/2014/main" id="{FB8C9072-9F86-419F-8B9F-9860D561EDC8}"/>
                </a:ext>
              </a:extLst>
            </p:cNvPr>
            <p:cNvSpPr txBox="1"/>
            <p:nvPr/>
          </p:nvSpPr>
          <p:spPr>
            <a:xfrm>
              <a:off x="745427" y="10119494"/>
              <a:ext cx="586029" cy="461665"/>
            </a:xfrm>
            <a:prstGeom prst="rect">
              <a:avLst/>
            </a:prstGeom>
            <a:noFill/>
          </p:spPr>
          <p:txBody>
            <a:bodyPr wrap="square" rtlCol="0">
              <a:spAutoFit/>
            </a:bodyPr>
            <a:lstStyle/>
            <a:p>
              <a:pPr algn="ctr"/>
              <a:r>
                <a:rPr lang="en-GB" sz="1200" dirty="0"/>
                <a:t>Nov 1918</a:t>
              </a:r>
            </a:p>
          </p:txBody>
        </p:sp>
      </p:grpSp>
    </p:spTree>
    <p:extLst>
      <p:ext uri="{BB962C8B-B14F-4D97-AF65-F5344CB8AC3E}">
        <p14:creationId xmlns:p14="http://schemas.microsoft.com/office/powerpoint/2010/main" val="47581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46426B-72FF-4CFA-979C-DFFC6B1538E9}"/>
</file>

<file path=customXml/itemProps2.xml><?xml version="1.0" encoding="utf-8"?>
<ds:datastoreItem xmlns:ds="http://schemas.openxmlformats.org/officeDocument/2006/customXml" ds:itemID="{F1724CD1-734A-4A4D-9030-6D484672C5FF}"/>
</file>

<file path=customXml/itemProps3.xml><?xml version="1.0" encoding="utf-8"?>
<ds:datastoreItem xmlns:ds="http://schemas.openxmlformats.org/officeDocument/2006/customXml" ds:itemID="{F7F222A1-3A15-4E73-935D-7FBD59005A58}"/>
</file>

<file path=docProps/app.xml><?xml version="1.0" encoding="utf-8"?>
<Properties xmlns="http://schemas.openxmlformats.org/officeDocument/2006/extended-properties" xmlns:vt="http://schemas.openxmlformats.org/officeDocument/2006/docPropsVTypes">
  <Template/>
  <TotalTime>650</TotalTime>
  <Words>857</Words>
  <Application>Microsoft Office PowerPoint</Application>
  <PresentationFormat>Custom</PresentationFormat>
  <Paragraphs>101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C:\Users\JCF80~1.BIG\AppData\Local\Temp\mso4BAE.tmp</dc:title>
  <dc:creator>j.bigwood</dc:creator>
  <cp:lastModifiedBy>Cheryl Aston-Ottey</cp:lastModifiedBy>
  <cp:revision>50</cp:revision>
  <cp:lastPrinted>2020-05-12T11:49:25Z</cp:lastPrinted>
  <dcterms:created xsi:type="dcterms:W3CDTF">2020-04-02T08:42:20Z</dcterms:created>
  <dcterms:modified xsi:type="dcterms:W3CDTF">2024-09-01T09:09:32Z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2019-01-21T00:00:00Z</vt:filetime>
  </property>
  <property fmtid="{D5CDD505-2E9C-101B-9397-08002B2CF9AE}" pid="3" name="LastSaved">
    <vt:filetime>2020-04-02T00:00:00Z</vt:filetime>
  </property>
  <property fmtid="{D5CDD505-2E9C-101B-9397-08002B2CF9AE}" pid="4" name="ContentTypeId">
    <vt:lpwstr>0x01010064A85D441D5968479B2FFF3A7C88333F</vt:lpwstr>
  </property>
</Properties>
</file>