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60" r:id="rId5"/>
  </p:sldIdLst>
  <p:sldSz cx="15113000" cy="10699750"/>
  <p:notesSz cx="15113000" cy="1069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3" d="100"/>
          <a:sy n="53" d="100"/>
        </p:scale>
        <p:origin x="1330" y="6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ryl Aston-Ottey" userId="32c75d7e-5966-4af4-808b-f2bce2e14d56" providerId="ADAL" clId="{89B8C852-4D2C-481D-8F66-073205FB11DB}"/>
    <pc:docChg chg="modSld">
      <pc:chgData name="Cheryl Aston-Ottey" userId="32c75d7e-5966-4af4-808b-f2bce2e14d56" providerId="ADAL" clId="{89B8C852-4D2C-481D-8F66-073205FB11DB}" dt="2024-12-10T16:16:21.768" v="3" actId="1076"/>
      <pc:docMkLst>
        <pc:docMk/>
      </pc:docMkLst>
      <pc:sldChg chg="modSp mod">
        <pc:chgData name="Cheryl Aston-Ottey" userId="32c75d7e-5966-4af4-808b-f2bce2e14d56" providerId="ADAL" clId="{89B8C852-4D2C-481D-8F66-073205FB11DB}" dt="2024-12-10T16:16:21.768" v="3" actId="1076"/>
        <pc:sldMkLst>
          <pc:docMk/>
          <pc:sldMk cId="958291944" sldId="260"/>
        </pc:sldMkLst>
        <pc:graphicFrameChg chg="mod">
          <ac:chgData name="Cheryl Aston-Ottey" userId="32c75d7e-5966-4af4-808b-f2bce2e14d56" providerId="ADAL" clId="{89B8C852-4D2C-481D-8F66-073205FB11DB}" dt="2024-12-10T16:16:15.711" v="2" actId="1076"/>
          <ac:graphicFrameMkLst>
            <pc:docMk/>
            <pc:sldMk cId="958291944" sldId="260"/>
            <ac:graphicFrameMk id="117" creationId="{B309ED56-375A-4823-A231-6E45B2AF9A92}"/>
          </ac:graphicFrameMkLst>
        </pc:graphicFrameChg>
        <pc:graphicFrameChg chg="mod">
          <ac:chgData name="Cheryl Aston-Ottey" userId="32c75d7e-5966-4af4-808b-f2bce2e14d56" providerId="ADAL" clId="{89B8C852-4D2C-481D-8F66-073205FB11DB}" dt="2024-12-10T16:16:21.768" v="3" actId="1076"/>
          <ac:graphicFrameMkLst>
            <pc:docMk/>
            <pc:sldMk cId="958291944" sldId="260"/>
            <ac:graphicFrameMk id="118" creationId="{90D9FBFF-01F2-4296-9112-B614B221F60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548438" cy="536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8559800" y="0"/>
            <a:ext cx="6550025" cy="536575"/>
          </a:xfrm>
          <a:prstGeom prst="rect">
            <a:avLst/>
          </a:prstGeom>
        </p:spPr>
        <p:txBody>
          <a:bodyPr vert="horz" lIns="91440" tIns="45720" rIns="91440" bIns="45720" rtlCol="0"/>
          <a:lstStyle>
            <a:lvl1pPr algn="r">
              <a:defRPr sz="1200"/>
            </a:lvl1pPr>
          </a:lstStyle>
          <a:p>
            <a:fld id="{D22DDDC6-1F08-49D0-8B2A-9E1D3DFEECC9}" type="datetimeFigureOut">
              <a:rPr lang="en-GB" smtClean="0"/>
              <a:t>10/12/2024</a:t>
            </a:fld>
            <a:endParaRPr lang="en-GB"/>
          </a:p>
        </p:txBody>
      </p:sp>
      <p:sp>
        <p:nvSpPr>
          <p:cNvPr id="4" name="Slide Image Placeholder 3"/>
          <p:cNvSpPr>
            <a:spLocks noGrp="1" noRot="1" noChangeAspect="1"/>
          </p:cNvSpPr>
          <p:nvPr>
            <p:ph type="sldImg" idx="2"/>
          </p:nvPr>
        </p:nvSpPr>
        <p:spPr>
          <a:xfrm>
            <a:off x="5006975" y="1338263"/>
            <a:ext cx="5099050" cy="3609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511300" y="5149850"/>
            <a:ext cx="12090400" cy="4213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0163175"/>
            <a:ext cx="6548438" cy="5365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8559800" y="10163175"/>
            <a:ext cx="6550025" cy="536575"/>
          </a:xfrm>
          <a:prstGeom prst="rect">
            <a:avLst/>
          </a:prstGeom>
        </p:spPr>
        <p:txBody>
          <a:bodyPr vert="horz" lIns="91440" tIns="45720" rIns="91440" bIns="45720" rtlCol="0" anchor="b"/>
          <a:lstStyle>
            <a:lvl1pPr algn="r">
              <a:defRPr sz="1200"/>
            </a:lvl1pPr>
          </a:lstStyle>
          <a:p>
            <a:fld id="{26DB91CF-CCD9-4A65-8745-A20E85BE7A5C}" type="slidenum">
              <a:rPr lang="en-GB" smtClean="0"/>
              <a:t>‹#›</a:t>
            </a:fld>
            <a:endParaRPr lang="en-GB"/>
          </a:p>
        </p:txBody>
      </p:sp>
    </p:spTree>
    <p:extLst>
      <p:ext uri="{BB962C8B-B14F-4D97-AF65-F5344CB8AC3E}">
        <p14:creationId xmlns:p14="http://schemas.microsoft.com/office/powerpoint/2010/main" val="354128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B91CF-CCD9-4A65-8745-A20E85BE7A5C}" type="slidenum">
              <a:rPr lang="en-GB" smtClean="0"/>
              <a:t>1</a:t>
            </a:fld>
            <a:endParaRPr lang="en-GB"/>
          </a:p>
        </p:txBody>
      </p:sp>
    </p:spTree>
    <p:extLst>
      <p:ext uri="{BB962C8B-B14F-4D97-AF65-F5344CB8AC3E}">
        <p14:creationId xmlns:p14="http://schemas.microsoft.com/office/powerpoint/2010/main" val="3202178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3951" y="3316922"/>
            <a:ext cx="12851448" cy="224694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7902" y="5991860"/>
            <a:ext cx="10583545" cy="26749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55967" y="2460942"/>
            <a:ext cx="6576917"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6465" y="2460942"/>
            <a:ext cx="6576917" cy="70618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18" Type="http://schemas.openxmlformats.org/officeDocument/2006/relationships/image" Target="../media/image12.png"/><Relationship Id="rId26" Type="http://schemas.openxmlformats.org/officeDocument/2006/relationships/image" Target="../media/image20.png"/><Relationship Id="rId3" Type="http://schemas.openxmlformats.org/officeDocument/2006/relationships/slideLayout" Target="../slideLayouts/slideLayout3.xml"/><Relationship Id="rId21" Type="http://schemas.openxmlformats.org/officeDocument/2006/relationships/image" Target="../media/image15.png"/><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5" Type="http://schemas.openxmlformats.org/officeDocument/2006/relationships/image" Target="../media/image19.png"/><Relationship Id="rId2" Type="http://schemas.openxmlformats.org/officeDocument/2006/relationships/slideLayout" Target="../slideLayouts/slideLayout2.xml"/><Relationship Id="rId16" Type="http://schemas.openxmlformats.org/officeDocument/2006/relationships/image" Target="../media/image10.png"/><Relationship Id="rId20"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24" Type="http://schemas.openxmlformats.org/officeDocument/2006/relationships/image" Target="../media/image18.png"/><Relationship Id="rId5" Type="http://schemas.openxmlformats.org/officeDocument/2006/relationships/slideLayout" Target="../slideLayouts/slideLayout5.xml"/><Relationship Id="rId15" Type="http://schemas.openxmlformats.org/officeDocument/2006/relationships/image" Target="../media/image9.png"/><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4.png"/><Relationship Id="rId19" Type="http://schemas.openxmlformats.org/officeDocument/2006/relationships/image" Target="../media/image13.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image" Target="../media/image16.png"/><Relationship Id="rId27" Type="http://schemas.openxmlformats.org/officeDocument/2006/relationships/image" Target="../media/image2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6436" y="1278378"/>
            <a:ext cx="4557395" cy="5080"/>
          </a:xfrm>
          <a:custGeom>
            <a:avLst/>
            <a:gdLst/>
            <a:ahLst/>
            <a:cxnLst/>
            <a:rect l="l" t="t" r="r" b="b"/>
            <a:pathLst>
              <a:path w="4557395" h="5080">
                <a:moveTo>
                  <a:pt x="0" y="4698"/>
                </a:moveTo>
                <a:lnTo>
                  <a:pt x="4557002" y="4698"/>
                </a:lnTo>
                <a:lnTo>
                  <a:pt x="4557002" y="0"/>
                </a:lnTo>
                <a:lnTo>
                  <a:pt x="0" y="0"/>
                </a:lnTo>
                <a:lnTo>
                  <a:pt x="0" y="4698"/>
                </a:lnTo>
                <a:close/>
              </a:path>
            </a:pathLst>
          </a:custGeom>
          <a:solidFill>
            <a:srgbClr val="CACACD"/>
          </a:solidFill>
        </p:spPr>
        <p:txBody>
          <a:bodyPr wrap="square" lIns="0" tIns="0" rIns="0" bIns="0" rtlCol="0"/>
          <a:lstStyle/>
          <a:p>
            <a:endParaRPr/>
          </a:p>
        </p:txBody>
      </p:sp>
      <p:sp>
        <p:nvSpPr>
          <p:cNvPr id="17" name="bk object 17"/>
          <p:cNvSpPr/>
          <p:nvPr/>
        </p:nvSpPr>
        <p:spPr>
          <a:xfrm>
            <a:off x="456436" y="1647313"/>
            <a:ext cx="4557395" cy="3658870"/>
          </a:xfrm>
          <a:custGeom>
            <a:avLst/>
            <a:gdLst/>
            <a:ahLst/>
            <a:cxnLst/>
            <a:rect l="l" t="t" r="r" b="b"/>
            <a:pathLst>
              <a:path w="4557395" h="3658870">
                <a:moveTo>
                  <a:pt x="0" y="3658479"/>
                </a:moveTo>
                <a:lnTo>
                  <a:pt x="4557002" y="3658479"/>
                </a:lnTo>
                <a:lnTo>
                  <a:pt x="4557002" y="0"/>
                </a:lnTo>
                <a:lnTo>
                  <a:pt x="0" y="0"/>
                </a:lnTo>
                <a:lnTo>
                  <a:pt x="0" y="3658479"/>
                </a:lnTo>
                <a:close/>
              </a:path>
            </a:pathLst>
          </a:custGeom>
          <a:solidFill>
            <a:srgbClr val="CACACD"/>
          </a:solidFill>
        </p:spPr>
        <p:txBody>
          <a:bodyPr wrap="square" lIns="0" tIns="0" rIns="0" bIns="0" rtlCol="0"/>
          <a:lstStyle/>
          <a:p>
            <a:endParaRPr/>
          </a:p>
        </p:txBody>
      </p:sp>
      <p:sp>
        <p:nvSpPr>
          <p:cNvPr id="18" name="bk object 18"/>
          <p:cNvSpPr/>
          <p:nvPr/>
        </p:nvSpPr>
        <p:spPr>
          <a:xfrm>
            <a:off x="485761" y="1676776"/>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19" name="bk object 19"/>
          <p:cNvSpPr/>
          <p:nvPr/>
        </p:nvSpPr>
        <p:spPr>
          <a:xfrm>
            <a:off x="682750" y="1807713"/>
            <a:ext cx="932685" cy="169163"/>
          </a:xfrm>
          <a:prstGeom prst="rect">
            <a:avLst/>
          </a:prstGeom>
          <a:blipFill>
            <a:blip r:embed="rId7" cstate="print"/>
            <a:stretch>
              <a:fillRect/>
            </a:stretch>
          </a:blipFill>
        </p:spPr>
        <p:txBody>
          <a:bodyPr wrap="square" lIns="0" tIns="0" rIns="0" bIns="0" rtlCol="0"/>
          <a:lstStyle/>
          <a:p>
            <a:endParaRPr/>
          </a:p>
        </p:txBody>
      </p:sp>
      <p:sp>
        <p:nvSpPr>
          <p:cNvPr id="20" name="bk object 20"/>
          <p:cNvSpPr/>
          <p:nvPr/>
        </p:nvSpPr>
        <p:spPr>
          <a:xfrm>
            <a:off x="1822953" y="1707129"/>
            <a:ext cx="3183882" cy="169163"/>
          </a:xfrm>
          <a:prstGeom prst="rect">
            <a:avLst/>
          </a:prstGeom>
          <a:blipFill>
            <a:blip r:embed="rId8" cstate="print"/>
            <a:stretch>
              <a:fillRect/>
            </a:stretch>
          </a:blipFill>
        </p:spPr>
        <p:txBody>
          <a:bodyPr wrap="square" lIns="0" tIns="0" rIns="0" bIns="0" rtlCol="0"/>
          <a:lstStyle/>
          <a:p>
            <a:endParaRPr/>
          </a:p>
        </p:txBody>
      </p:sp>
      <p:sp>
        <p:nvSpPr>
          <p:cNvPr id="21" name="bk object 21"/>
          <p:cNvSpPr/>
          <p:nvPr/>
        </p:nvSpPr>
        <p:spPr>
          <a:xfrm>
            <a:off x="1822953" y="1906773"/>
            <a:ext cx="1127172" cy="169163"/>
          </a:xfrm>
          <a:prstGeom prst="rect">
            <a:avLst/>
          </a:prstGeom>
          <a:blipFill>
            <a:blip r:embed="rId9" cstate="print"/>
            <a:stretch>
              <a:fillRect/>
            </a:stretch>
          </a:blipFill>
        </p:spPr>
        <p:txBody>
          <a:bodyPr wrap="square" lIns="0" tIns="0" rIns="0" bIns="0" rtlCol="0"/>
          <a:lstStyle/>
          <a:p>
            <a:endParaRPr/>
          </a:p>
        </p:txBody>
      </p:sp>
      <p:sp>
        <p:nvSpPr>
          <p:cNvPr id="22" name="bk object 22"/>
          <p:cNvSpPr/>
          <p:nvPr/>
        </p:nvSpPr>
        <p:spPr>
          <a:xfrm>
            <a:off x="485761" y="2106797"/>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3" name="bk object 23"/>
          <p:cNvSpPr/>
          <p:nvPr/>
        </p:nvSpPr>
        <p:spPr>
          <a:xfrm>
            <a:off x="682750" y="2235956"/>
            <a:ext cx="932685" cy="169163"/>
          </a:xfrm>
          <a:prstGeom prst="rect">
            <a:avLst/>
          </a:prstGeom>
          <a:blipFill>
            <a:blip r:embed="rId10" cstate="print"/>
            <a:stretch>
              <a:fillRect/>
            </a:stretch>
          </a:blipFill>
        </p:spPr>
        <p:txBody>
          <a:bodyPr wrap="square" lIns="0" tIns="0" rIns="0" bIns="0" rtlCol="0"/>
          <a:lstStyle/>
          <a:p>
            <a:endParaRPr/>
          </a:p>
        </p:txBody>
      </p:sp>
      <p:sp>
        <p:nvSpPr>
          <p:cNvPr id="24" name="bk object 24"/>
          <p:cNvSpPr/>
          <p:nvPr/>
        </p:nvSpPr>
        <p:spPr>
          <a:xfrm>
            <a:off x="1822953" y="2235956"/>
            <a:ext cx="2691504" cy="169163"/>
          </a:xfrm>
          <a:prstGeom prst="rect">
            <a:avLst/>
          </a:prstGeom>
          <a:blipFill>
            <a:blip r:embed="rId11" cstate="print"/>
            <a:stretch>
              <a:fillRect/>
            </a:stretch>
          </a:blipFill>
        </p:spPr>
        <p:txBody>
          <a:bodyPr wrap="square" lIns="0" tIns="0" rIns="0" bIns="0" rtlCol="0"/>
          <a:lstStyle/>
          <a:p>
            <a:endParaRPr/>
          </a:p>
        </p:txBody>
      </p:sp>
      <p:sp>
        <p:nvSpPr>
          <p:cNvPr id="25" name="bk object 25"/>
          <p:cNvSpPr/>
          <p:nvPr/>
        </p:nvSpPr>
        <p:spPr>
          <a:xfrm>
            <a:off x="485761" y="2536818"/>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6" name="bk object 26"/>
          <p:cNvSpPr/>
          <p:nvPr/>
        </p:nvSpPr>
        <p:spPr>
          <a:xfrm>
            <a:off x="708658" y="2566663"/>
            <a:ext cx="914486" cy="169163"/>
          </a:xfrm>
          <a:prstGeom prst="rect">
            <a:avLst/>
          </a:prstGeom>
          <a:blipFill>
            <a:blip r:embed="rId12" cstate="print"/>
            <a:stretch>
              <a:fillRect/>
            </a:stretch>
          </a:blipFill>
        </p:spPr>
        <p:txBody>
          <a:bodyPr wrap="square" lIns="0" tIns="0" rIns="0" bIns="0" rtlCol="0"/>
          <a:lstStyle/>
          <a:p>
            <a:endParaRPr/>
          </a:p>
        </p:txBody>
      </p:sp>
      <p:sp>
        <p:nvSpPr>
          <p:cNvPr id="27" name="bk object 27"/>
          <p:cNvSpPr/>
          <p:nvPr/>
        </p:nvSpPr>
        <p:spPr>
          <a:xfrm>
            <a:off x="975357" y="2764782"/>
            <a:ext cx="358139" cy="169163"/>
          </a:xfrm>
          <a:prstGeom prst="rect">
            <a:avLst/>
          </a:prstGeom>
          <a:blipFill>
            <a:blip r:embed="rId13" cstate="print"/>
            <a:stretch>
              <a:fillRect/>
            </a:stretch>
          </a:blipFill>
        </p:spPr>
        <p:txBody>
          <a:bodyPr wrap="square" lIns="0" tIns="0" rIns="0" bIns="0" rtlCol="0"/>
          <a:lstStyle/>
          <a:p>
            <a:endParaRPr/>
          </a:p>
        </p:txBody>
      </p:sp>
      <p:sp>
        <p:nvSpPr>
          <p:cNvPr id="28" name="bk object 28"/>
          <p:cNvSpPr/>
          <p:nvPr/>
        </p:nvSpPr>
        <p:spPr>
          <a:xfrm>
            <a:off x="1822953" y="2566663"/>
            <a:ext cx="3193534" cy="169163"/>
          </a:xfrm>
          <a:prstGeom prst="rect">
            <a:avLst/>
          </a:prstGeom>
          <a:blipFill>
            <a:blip r:embed="rId14" cstate="print"/>
            <a:stretch>
              <a:fillRect/>
            </a:stretch>
          </a:blipFill>
        </p:spPr>
        <p:txBody>
          <a:bodyPr wrap="square" lIns="0" tIns="0" rIns="0" bIns="0" rtlCol="0"/>
          <a:lstStyle/>
          <a:p>
            <a:endParaRPr/>
          </a:p>
        </p:txBody>
      </p:sp>
      <p:sp>
        <p:nvSpPr>
          <p:cNvPr id="29" name="bk object 29"/>
          <p:cNvSpPr/>
          <p:nvPr/>
        </p:nvSpPr>
        <p:spPr>
          <a:xfrm>
            <a:off x="1822953" y="2764782"/>
            <a:ext cx="387704" cy="169163"/>
          </a:xfrm>
          <a:prstGeom prst="rect">
            <a:avLst/>
          </a:prstGeom>
          <a:blipFill>
            <a:blip r:embed="rId15" cstate="print"/>
            <a:stretch>
              <a:fillRect/>
            </a:stretch>
          </a:blipFill>
        </p:spPr>
        <p:txBody>
          <a:bodyPr wrap="square" lIns="0" tIns="0" rIns="0" bIns="0" rtlCol="0"/>
          <a:lstStyle/>
          <a:p>
            <a:endParaRPr/>
          </a:p>
        </p:txBody>
      </p:sp>
      <p:sp>
        <p:nvSpPr>
          <p:cNvPr id="30" name="bk object 30"/>
          <p:cNvSpPr/>
          <p:nvPr/>
        </p:nvSpPr>
        <p:spPr>
          <a:xfrm>
            <a:off x="485761" y="2966839"/>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31" name="bk object 31"/>
          <p:cNvSpPr/>
          <p:nvPr/>
        </p:nvSpPr>
        <p:spPr>
          <a:xfrm>
            <a:off x="708658" y="2996430"/>
            <a:ext cx="914486" cy="169163"/>
          </a:xfrm>
          <a:prstGeom prst="rect">
            <a:avLst/>
          </a:prstGeom>
          <a:blipFill>
            <a:blip r:embed="rId16" cstate="print"/>
            <a:stretch>
              <a:fillRect/>
            </a:stretch>
          </a:blipFill>
        </p:spPr>
        <p:txBody>
          <a:bodyPr wrap="square" lIns="0" tIns="0" rIns="0" bIns="0" rtlCol="0"/>
          <a:lstStyle/>
          <a:p>
            <a:endParaRPr/>
          </a:p>
        </p:txBody>
      </p:sp>
      <p:sp>
        <p:nvSpPr>
          <p:cNvPr id="32" name="bk object 32"/>
          <p:cNvSpPr/>
          <p:nvPr/>
        </p:nvSpPr>
        <p:spPr>
          <a:xfrm>
            <a:off x="975357" y="3194931"/>
            <a:ext cx="358139" cy="169163"/>
          </a:xfrm>
          <a:prstGeom prst="rect">
            <a:avLst/>
          </a:prstGeom>
          <a:blipFill>
            <a:blip r:embed="rId13" cstate="print"/>
            <a:stretch>
              <a:fillRect/>
            </a:stretch>
          </a:blipFill>
        </p:spPr>
        <p:txBody>
          <a:bodyPr wrap="square" lIns="0" tIns="0" rIns="0" bIns="0" rtlCol="0"/>
          <a:lstStyle/>
          <a:p>
            <a:endParaRPr/>
          </a:p>
        </p:txBody>
      </p:sp>
      <p:sp>
        <p:nvSpPr>
          <p:cNvPr id="33" name="bk object 33"/>
          <p:cNvSpPr/>
          <p:nvPr/>
        </p:nvSpPr>
        <p:spPr>
          <a:xfrm>
            <a:off x="1822953" y="3095236"/>
            <a:ext cx="2343144" cy="169417"/>
          </a:xfrm>
          <a:prstGeom prst="rect">
            <a:avLst/>
          </a:prstGeom>
          <a:blipFill>
            <a:blip r:embed="rId17" cstate="print"/>
            <a:stretch>
              <a:fillRect/>
            </a:stretch>
          </a:blipFill>
        </p:spPr>
        <p:txBody>
          <a:bodyPr wrap="square" lIns="0" tIns="0" rIns="0" bIns="0" rtlCol="0"/>
          <a:lstStyle/>
          <a:p>
            <a:endParaRPr/>
          </a:p>
        </p:txBody>
      </p:sp>
      <p:sp>
        <p:nvSpPr>
          <p:cNvPr id="34" name="bk object 34"/>
          <p:cNvSpPr/>
          <p:nvPr/>
        </p:nvSpPr>
        <p:spPr>
          <a:xfrm>
            <a:off x="485761" y="3396860"/>
            <a:ext cx="1265555" cy="619125"/>
          </a:xfrm>
          <a:custGeom>
            <a:avLst/>
            <a:gdLst/>
            <a:ahLst/>
            <a:cxnLst/>
            <a:rect l="l" t="t" r="r" b="b"/>
            <a:pathLst>
              <a:path w="1265555" h="619125">
                <a:moveTo>
                  <a:pt x="0" y="0"/>
                </a:moveTo>
                <a:lnTo>
                  <a:pt x="1265437" y="0"/>
                </a:lnTo>
                <a:lnTo>
                  <a:pt x="1265437" y="618869"/>
                </a:lnTo>
                <a:lnTo>
                  <a:pt x="0" y="618869"/>
                </a:lnTo>
                <a:lnTo>
                  <a:pt x="0" y="0"/>
                </a:lnTo>
                <a:close/>
              </a:path>
            </a:pathLst>
          </a:custGeom>
          <a:solidFill>
            <a:srgbClr val="79797B"/>
          </a:solidFill>
        </p:spPr>
        <p:txBody>
          <a:bodyPr wrap="square" lIns="0" tIns="0" rIns="0" bIns="0" rtlCol="0"/>
          <a:lstStyle/>
          <a:p>
            <a:endParaRPr/>
          </a:p>
        </p:txBody>
      </p:sp>
      <p:sp>
        <p:nvSpPr>
          <p:cNvPr id="35" name="bk object 35"/>
          <p:cNvSpPr/>
          <p:nvPr/>
        </p:nvSpPr>
        <p:spPr>
          <a:xfrm>
            <a:off x="708658" y="3522590"/>
            <a:ext cx="914486" cy="169163"/>
          </a:xfrm>
          <a:prstGeom prst="rect">
            <a:avLst/>
          </a:prstGeom>
          <a:blipFill>
            <a:blip r:embed="rId18" cstate="print"/>
            <a:stretch>
              <a:fillRect/>
            </a:stretch>
          </a:blipFill>
        </p:spPr>
        <p:txBody>
          <a:bodyPr wrap="square" lIns="0" tIns="0" rIns="0" bIns="0" rtlCol="0"/>
          <a:lstStyle/>
          <a:p>
            <a:endParaRPr/>
          </a:p>
        </p:txBody>
      </p:sp>
      <p:sp>
        <p:nvSpPr>
          <p:cNvPr id="36" name="bk object 36"/>
          <p:cNvSpPr/>
          <p:nvPr/>
        </p:nvSpPr>
        <p:spPr>
          <a:xfrm>
            <a:off x="975357" y="3720709"/>
            <a:ext cx="358139" cy="169163"/>
          </a:xfrm>
          <a:prstGeom prst="rect">
            <a:avLst/>
          </a:prstGeom>
          <a:blipFill>
            <a:blip r:embed="rId13" cstate="print"/>
            <a:stretch>
              <a:fillRect/>
            </a:stretch>
          </a:blipFill>
        </p:spPr>
        <p:txBody>
          <a:bodyPr wrap="square" lIns="0" tIns="0" rIns="0" bIns="0" rtlCol="0"/>
          <a:lstStyle/>
          <a:p>
            <a:endParaRPr/>
          </a:p>
        </p:txBody>
      </p:sp>
      <p:sp>
        <p:nvSpPr>
          <p:cNvPr id="37" name="bk object 37"/>
          <p:cNvSpPr/>
          <p:nvPr/>
        </p:nvSpPr>
        <p:spPr>
          <a:xfrm>
            <a:off x="1822953" y="3422006"/>
            <a:ext cx="3188834" cy="169163"/>
          </a:xfrm>
          <a:prstGeom prst="rect">
            <a:avLst/>
          </a:prstGeom>
          <a:blipFill>
            <a:blip r:embed="rId19" cstate="print"/>
            <a:stretch>
              <a:fillRect/>
            </a:stretch>
          </a:blipFill>
        </p:spPr>
        <p:txBody>
          <a:bodyPr wrap="square" lIns="0" tIns="0" rIns="0" bIns="0" rtlCol="0"/>
          <a:lstStyle/>
          <a:p>
            <a:endParaRPr/>
          </a:p>
        </p:txBody>
      </p:sp>
      <p:sp>
        <p:nvSpPr>
          <p:cNvPr id="38" name="bk object 38"/>
          <p:cNvSpPr/>
          <p:nvPr/>
        </p:nvSpPr>
        <p:spPr>
          <a:xfrm>
            <a:off x="1822953" y="3621650"/>
            <a:ext cx="2773927" cy="169163"/>
          </a:xfrm>
          <a:prstGeom prst="rect">
            <a:avLst/>
          </a:prstGeom>
          <a:blipFill>
            <a:blip r:embed="rId20" cstate="print"/>
            <a:stretch>
              <a:fillRect/>
            </a:stretch>
          </a:blipFill>
        </p:spPr>
        <p:txBody>
          <a:bodyPr wrap="square" lIns="0" tIns="0" rIns="0" bIns="0" rtlCol="0"/>
          <a:lstStyle/>
          <a:p>
            <a:endParaRPr/>
          </a:p>
        </p:txBody>
      </p:sp>
      <p:sp>
        <p:nvSpPr>
          <p:cNvPr id="39" name="bk object 39"/>
          <p:cNvSpPr/>
          <p:nvPr/>
        </p:nvSpPr>
        <p:spPr>
          <a:xfrm>
            <a:off x="1822953" y="3821293"/>
            <a:ext cx="501229" cy="169163"/>
          </a:xfrm>
          <a:prstGeom prst="rect">
            <a:avLst/>
          </a:prstGeom>
          <a:blipFill>
            <a:blip r:embed="rId21" cstate="print"/>
            <a:stretch>
              <a:fillRect/>
            </a:stretch>
          </a:blipFill>
        </p:spPr>
        <p:txBody>
          <a:bodyPr wrap="square" lIns="0" tIns="0" rIns="0" bIns="0" rtlCol="0"/>
          <a:lstStyle/>
          <a:p>
            <a:endParaRPr/>
          </a:p>
        </p:txBody>
      </p:sp>
      <p:sp>
        <p:nvSpPr>
          <p:cNvPr id="40" name="bk object 40"/>
          <p:cNvSpPr/>
          <p:nvPr/>
        </p:nvSpPr>
        <p:spPr>
          <a:xfrm>
            <a:off x="485761" y="4015730"/>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1" name="bk object 41"/>
          <p:cNvSpPr/>
          <p:nvPr/>
        </p:nvSpPr>
        <p:spPr>
          <a:xfrm>
            <a:off x="635506" y="4145904"/>
            <a:ext cx="1030958" cy="169163"/>
          </a:xfrm>
          <a:prstGeom prst="rect">
            <a:avLst/>
          </a:prstGeom>
          <a:blipFill>
            <a:blip r:embed="rId22" cstate="print"/>
            <a:stretch>
              <a:fillRect/>
            </a:stretch>
          </a:blipFill>
        </p:spPr>
        <p:txBody>
          <a:bodyPr wrap="square" lIns="0" tIns="0" rIns="0" bIns="0" rtlCol="0"/>
          <a:lstStyle/>
          <a:p>
            <a:endParaRPr/>
          </a:p>
        </p:txBody>
      </p:sp>
      <p:sp>
        <p:nvSpPr>
          <p:cNvPr id="42" name="bk object 42"/>
          <p:cNvSpPr/>
          <p:nvPr/>
        </p:nvSpPr>
        <p:spPr>
          <a:xfrm>
            <a:off x="1822953" y="4145904"/>
            <a:ext cx="1921759" cy="169163"/>
          </a:xfrm>
          <a:prstGeom prst="rect">
            <a:avLst/>
          </a:prstGeom>
          <a:blipFill>
            <a:blip r:embed="rId23" cstate="print"/>
            <a:stretch>
              <a:fillRect/>
            </a:stretch>
          </a:blipFill>
        </p:spPr>
        <p:txBody>
          <a:bodyPr wrap="square" lIns="0" tIns="0" rIns="0" bIns="0" rtlCol="0"/>
          <a:lstStyle/>
          <a:p>
            <a:endParaRPr/>
          </a:p>
        </p:txBody>
      </p:sp>
      <p:sp>
        <p:nvSpPr>
          <p:cNvPr id="43" name="bk object 43"/>
          <p:cNvSpPr/>
          <p:nvPr/>
        </p:nvSpPr>
        <p:spPr>
          <a:xfrm>
            <a:off x="485761" y="4445750"/>
            <a:ext cx="1265555" cy="430530"/>
          </a:xfrm>
          <a:custGeom>
            <a:avLst/>
            <a:gdLst/>
            <a:ahLst/>
            <a:cxnLst/>
            <a:rect l="l" t="t" r="r" b="b"/>
            <a:pathLst>
              <a:path w="1265555" h="430529">
                <a:moveTo>
                  <a:pt x="0" y="0"/>
                </a:moveTo>
                <a:lnTo>
                  <a:pt x="1265437" y="0"/>
                </a:lnTo>
                <a:lnTo>
                  <a:pt x="1265437" y="430021"/>
                </a:lnTo>
                <a:lnTo>
                  <a:pt x="0" y="430021"/>
                </a:lnTo>
                <a:lnTo>
                  <a:pt x="0" y="0"/>
                </a:lnTo>
                <a:close/>
              </a:path>
            </a:pathLst>
          </a:custGeom>
          <a:solidFill>
            <a:srgbClr val="79797B"/>
          </a:solidFill>
        </p:spPr>
        <p:txBody>
          <a:bodyPr wrap="square" lIns="0" tIns="0" rIns="0" bIns="0" rtlCol="0"/>
          <a:lstStyle/>
          <a:p>
            <a:endParaRPr/>
          </a:p>
        </p:txBody>
      </p:sp>
      <p:sp>
        <p:nvSpPr>
          <p:cNvPr id="44" name="bk object 44"/>
          <p:cNvSpPr/>
          <p:nvPr/>
        </p:nvSpPr>
        <p:spPr>
          <a:xfrm>
            <a:off x="975357" y="4575671"/>
            <a:ext cx="358139" cy="169163"/>
          </a:xfrm>
          <a:prstGeom prst="rect">
            <a:avLst/>
          </a:prstGeom>
          <a:blipFill>
            <a:blip r:embed="rId24" cstate="print"/>
            <a:stretch>
              <a:fillRect/>
            </a:stretch>
          </a:blipFill>
        </p:spPr>
        <p:txBody>
          <a:bodyPr wrap="square" lIns="0" tIns="0" rIns="0" bIns="0" rtlCol="0"/>
          <a:lstStyle/>
          <a:p>
            <a:endParaRPr/>
          </a:p>
        </p:txBody>
      </p:sp>
      <p:sp>
        <p:nvSpPr>
          <p:cNvPr id="45" name="bk object 45"/>
          <p:cNvSpPr/>
          <p:nvPr/>
        </p:nvSpPr>
        <p:spPr>
          <a:xfrm>
            <a:off x="1822953" y="4476611"/>
            <a:ext cx="3069582" cy="169163"/>
          </a:xfrm>
          <a:prstGeom prst="rect">
            <a:avLst/>
          </a:prstGeom>
          <a:blipFill>
            <a:blip r:embed="rId25" cstate="print"/>
            <a:stretch>
              <a:fillRect/>
            </a:stretch>
          </a:blipFill>
        </p:spPr>
        <p:txBody>
          <a:bodyPr wrap="square" lIns="0" tIns="0" rIns="0" bIns="0" rtlCol="0"/>
          <a:lstStyle/>
          <a:p>
            <a:endParaRPr/>
          </a:p>
        </p:txBody>
      </p:sp>
      <p:sp>
        <p:nvSpPr>
          <p:cNvPr id="46" name="bk object 46"/>
          <p:cNvSpPr/>
          <p:nvPr/>
        </p:nvSpPr>
        <p:spPr>
          <a:xfrm>
            <a:off x="1822953" y="4674731"/>
            <a:ext cx="1363849" cy="169163"/>
          </a:xfrm>
          <a:prstGeom prst="rect">
            <a:avLst/>
          </a:prstGeom>
          <a:blipFill>
            <a:blip r:embed="rId26" cstate="print"/>
            <a:stretch>
              <a:fillRect/>
            </a:stretch>
          </a:blipFill>
        </p:spPr>
        <p:txBody>
          <a:bodyPr wrap="square" lIns="0" tIns="0" rIns="0" bIns="0" rtlCol="0"/>
          <a:lstStyle/>
          <a:p>
            <a:endParaRPr/>
          </a:p>
        </p:txBody>
      </p:sp>
      <p:sp>
        <p:nvSpPr>
          <p:cNvPr id="47" name="bk object 47"/>
          <p:cNvSpPr/>
          <p:nvPr/>
        </p:nvSpPr>
        <p:spPr>
          <a:xfrm>
            <a:off x="485761" y="4875771"/>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8" name="bk object 48"/>
          <p:cNvSpPr/>
          <p:nvPr/>
        </p:nvSpPr>
        <p:spPr>
          <a:xfrm>
            <a:off x="975357" y="5003914"/>
            <a:ext cx="358139" cy="169163"/>
          </a:xfrm>
          <a:prstGeom prst="rect">
            <a:avLst/>
          </a:prstGeom>
          <a:blipFill>
            <a:blip r:embed="rId27" cstate="print"/>
            <a:stretch>
              <a:fillRect/>
            </a:stretch>
          </a:blipFill>
        </p:spPr>
        <p:txBody>
          <a:bodyPr wrap="square" lIns="0" tIns="0" rIns="0" bIns="0" rtlCol="0"/>
          <a:lstStyle/>
          <a:p>
            <a:endParaRPr/>
          </a:p>
        </p:txBody>
      </p:sp>
      <p:sp>
        <p:nvSpPr>
          <p:cNvPr id="49" name="bk object 49"/>
          <p:cNvSpPr/>
          <p:nvPr/>
        </p:nvSpPr>
        <p:spPr>
          <a:xfrm>
            <a:off x="1822953" y="5003914"/>
            <a:ext cx="2071872" cy="169163"/>
          </a:xfrm>
          <a:prstGeom prst="rect">
            <a:avLst/>
          </a:prstGeom>
          <a:blipFill>
            <a:blip r:embed="rId28" cstate="print"/>
            <a:stretch>
              <a:fillRect/>
            </a:stretch>
          </a:blipFill>
        </p:spPr>
        <p:txBody>
          <a:bodyPr wrap="square" lIns="0" tIns="0" rIns="0" bIns="0" rtlCol="0"/>
          <a:lstStyle/>
          <a:p>
            <a:endParaRPr/>
          </a:p>
        </p:txBody>
      </p:sp>
      <p:sp>
        <p:nvSpPr>
          <p:cNvPr id="50" name="bk object 50"/>
          <p:cNvSpPr/>
          <p:nvPr/>
        </p:nvSpPr>
        <p:spPr>
          <a:xfrm>
            <a:off x="489558"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1" name="bk object 51"/>
          <p:cNvSpPr/>
          <p:nvPr/>
        </p:nvSpPr>
        <p:spPr>
          <a:xfrm>
            <a:off x="1751833" y="1683253"/>
            <a:ext cx="0" cy="3616325"/>
          </a:xfrm>
          <a:custGeom>
            <a:avLst/>
            <a:gdLst/>
            <a:ahLst/>
            <a:cxnLst/>
            <a:rect l="l" t="t" r="r" b="b"/>
            <a:pathLst>
              <a:path h="3616325">
                <a:moveTo>
                  <a:pt x="0" y="0"/>
                </a:moveTo>
                <a:lnTo>
                  <a:pt x="0" y="3616189"/>
                </a:lnTo>
              </a:path>
            </a:pathLst>
          </a:custGeom>
          <a:ln w="7620">
            <a:solidFill>
              <a:srgbClr val="575759"/>
            </a:solidFill>
          </a:ln>
        </p:spPr>
        <p:txBody>
          <a:bodyPr wrap="square" lIns="0" tIns="0" rIns="0" bIns="0" rtlCol="0"/>
          <a:lstStyle/>
          <a:p>
            <a:endParaRPr/>
          </a:p>
        </p:txBody>
      </p:sp>
      <p:sp>
        <p:nvSpPr>
          <p:cNvPr id="52" name="bk object 52"/>
          <p:cNvSpPr/>
          <p:nvPr/>
        </p:nvSpPr>
        <p:spPr>
          <a:xfrm>
            <a:off x="5009756"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3" name="bk object 53"/>
          <p:cNvSpPr/>
          <p:nvPr/>
        </p:nvSpPr>
        <p:spPr>
          <a:xfrm>
            <a:off x="485761" y="1680586"/>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54" name="bk object 54"/>
          <p:cNvSpPr/>
          <p:nvPr/>
        </p:nvSpPr>
        <p:spPr>
          <a:xfrm>
            <a:off x="492111" y="2107432"/>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5" name="bk object 55"/>
          <p:cNvSpPr/>
          <p:nvPr/>
        </p:nvSpPr>
        <p:spPr>
          <a:xfrm>
            <a:off x="492111" y="2537453"/>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6" name="bk object 56"/>
          <p:cNvSpPr/>
          <p:nvPr/>
        </p:nvSpPr>
        <p:spPr>
          <a:xfrm>
            <a:off x="492111" y="2967474"/>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7" name="bk object 57"/>
          <p:cNvSpPr/>
          <p:nvPr/>
        </p:nvSpPr>
        <p:spPr>
          <a:xfrm>
            <a:off x="492111" y="339749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8" name="bk object 58"/>
          <p:cNvSpPr/>
          <p:nvPr/>
        </p:nvSpPr>
        <p:spPr>
          <a:xfrm>
            <a:off x="492111" y="4016364"/>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59" name="bk object 59"/>
          <p:cNvSpPr/>
          <p:nvPr/>
        </p:nvSpPr>
        <p:spPr>
          <a:xfrm>
            <a:off x="492111" y="444638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60" name="bk object 60"/>
          <p:cNvSpPr/>
          <p:nvPr/>
        </p:nvSpPr>
        <p:spPr>
          <a:xfrm>
            <a:off x="492111" y="4876406"/>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61" name="bk object 61"/>
          <p:cNvSpPr/>
          <p:nvPr/>
        </p:nvSpPr>
        <p:spPr>
          <a:xfrm>
            <a:off x="485761" y="5301982"/>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62" name="bk object 62"/>
          <p:cNvSpPr/>
          <p:nvPr/>
        </p:nvSpPr>
        <p:spPr>
          <a:xfrm>
            <a:off x="5088242" y="1278378"/>
            <a:ext cx="4810760" cy="5715"/>
          </a:xfrm>
          <a:custGeom>
            <a:avLst/>
            <a:gdLst/>
            <a:ahLst/>
            <a:cxnLst/>
            <a:rect l="l" t="t" r="r" b="b"/>
            <a:pathLst>
              <a:path w="4810759" h="5715">
                <a:moveTo>
                  <a:pt x="0" y="5206"/>
                </a:moveTo>
                <a:lnTo>
                  <a:pt x="4810366" y="5206"/>
                </a:lnTo>
                <a:lnTo>
                  <a:pt x="4810366" y="0"/>
                </a:lnTo>
                <a:lnTo>
                  <a:pt x="0" y="0"/>
                </a:lnTo>
                <a:lnTo>
                  <a:pt x="0" y="5206"/>
                </a:lnTo>
                <a:close/>
              </a:path>
            </a:pathLst>
          </a:custGeom>
          <a:solidFill>
            <a:srgbClr val="D6E9C1"/>
          </a:solidFill>
        </p:spPr>
        <p:txBody>
          <a:bodyPr wrap="square" lIns="0" tIns="0" rIns="0" bIns="0" rtlCol="0"/>
          <a:lstStyle/>
          <a:p>
            <a:endParaRPr/>
          </a:p>
        </p:txBody>
      </p:sp>
      <p:sp>
        <p:nvSpPr>
          <p:cNvPr id="63" name="bk object 63"/>
          <p:cNvSpPr/>
          <p:nvPr/>
        </p:nvSpPr>
        <p:spPr>
          <a:xfrm>
            <a:off x="5088242" y="1667251"/>
            <a:ext cx="4810760" cy="6333490"/>
          </a:xfrm>
          <a:custGeom>
            <a:avLst/>
            <a:gdLst/>
            <a:ahLst/>
            <a:cxnLst/>
            <a:rect l="l" t="t" r="r" b="b"/>
            <a:pathLst>
              <a:path w="4810759" h="6333490">
                <a:moveTo>
                  <a:pt x="0" y="6333346"/>
                </a:moveTo>
                <a:lnTo>
                  <a:pt x="4810366" y="6333346"/>
                </a:lnTo>
                <a:lnTo>
                  <a:pt x="4810366" y="0"/>
                </a:lnTo>
                <a:lnTo>
                  <a:pt x="0" y="0"/>
                </a:lnTo>
                <a:lnTo>
                  <a:pt x="0" y="6333346"/>
                </a:lnTo>
                <a:close/>
              </a:path>
            </a:pathLst>
          </a:custGeom>
          <a:solidFill>
            <a:srgbClr val="D6E9C1"/>
          </a:solidFill>
        </p:spPr>
        <p:txBody>
          <a:bodyPr wrap="square" lIns="0" tIns="0" rIns="0" bIns="0" rtlCol="0"/>
          <a:lstStyle/>
          <a:p>
            <a:endParaRPr/>
          </a:p>
        </p:txBody>
      </p:sp>
      <p:sp>
        <p:nvSpPr>
          <p:cNvPr id="64" name="bk object 64"/>
          <p:cNvSpPr/>
          <p:nvPr/>
        </p:nvSpPr>
        <p:spPr>
          <a:xfrm>
            <a:off x="5154917" y="1713987"/>
            <a:ext cx="1428115" cy="614680"/>
          </a:xfrm>
          <a:custGeom>
            <a:avLst/>
            <a:gdLst/>
            <a:ahLst/>
            <a:cxnLst/>
            <a:rect l="l" t="t" r="r" b="b"/>
            <a:pathLst>
              <a:path w="1428115" h="614680">
                <a:moveTo>
                  <a:pt x="0" y="0"/>
                </a:moveTo>
                <a:lnTo>
                  <a:pt x="1427857" y="0"/>
                </a:lnTo>
                <a:lnTo>
                  <a:pt x="1427857" y="614678"/>
                </a:lnTo>
                <a:lnTo>
                  <a:pt x="0" y="614678"/>
                </a:lnTo>
                <a:lnTo>
                  <a:pt x="0" y="0"/>
                </a:lnTo>
                <a:close/>
              </a:path>
            </a:pathLst>
          </a:custGeom>
          <a:solidFill>
            <a:srgbClr val="8ECA54"/>
          </a:solidFill>
        </p:spPr>
        <p:txBody>
          <a:bodyPr wrap="square" lIns="0" tIns="0" rIns="0" bIns="0" rtlCol="0"/>
          <a:lstStyle/>
          <a:p>
            <a:endParaRPr/>
          </a:p>
        </p:txBody>
      </p:sp>
      <p:sp>
        <p:nvSpPr>
          <p:cNvPr id="2" name="Holder 2"/>
          <p:cNvSpPr>
            <a:spLocks noGrp="1"/>
          </p:cNvSpPr>
          <p:nvPr>
            <p:ph type="title"/>
          </p:nvPr>
        </p:nvSpPr>
        <p:spPr>
          <a:xfrm>
            <a:off x="755967" y="427990"/>
            <a:ext cx="13607415" cy="17119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55967" y="2460942"/>
            <a:ext cx="13607415"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0579" y="9950768"/>
            <a:ext cx="4838192" cy="53498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5967" y="9950768"/>
            <a:ext cx="3477450"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6" name="Holder 6"/>
          <p:cNvSpPr>
            <a:spLocks noGrp="1"/>
          </p:cNvSpPr>
          <p:nvPr>
            <p:ph type="sldNum" sz="quarter" idx="7"/>
          </p:nvPr>
        </p:nvSpPr>
        <p:spPr>
          <a:xfrm>
            <a:off x="10885932" y="9950768"/>
            <a:ext cx="3477450" cy="53498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64">
            <a:extLst>
              <a:ext uri="{FF2B5EF4-FFF2-40B4-BE49-F238E27FC236}">
                <a16:creationId xmlns:a16="http://schemas.microsoft.com/office/drawing/2014/main" id="{3F50271A-8274-41D5-8DB7-DA80E3456313}"/>
              </a:ext>
            </a:extLst>
          </p:cNvPr>
          <p:cNvSpPr/>
          <p:nvPr/>
        </p:nvSpPr>
        <p:spPr>
          <a:xfrm>
            <a:off x="88900" y="113221"/>
            <a:ext cx="14935200" cy="773455"/>
          </a:xfrm>
          <a:prstGeom prst="rect">
            <a:avLst/>
          </a:prstGeom>
          <a:blipFill dpi="0" rotWithShape="1">
            <a:blip r:embed="rId3"/>
            <a:srcRect/>
            <a:stretch>
              <a:fillRect/>
            </a:stretch>
          </a:blipFill>
        </p:spPr>
        <p:txBody>
          <a:bodyPr wrap="square" lIns="0" tIns="0" rIns="0" bIns="0" rtlCol="0"/>
          <a:lstStyle/>
          <a:p>
            <a:endParaRPr dirty="0"/>
          </a:p>
        </p:txBody>
      </p:sp>
      <p:sp>
        <p:nvSpPr>
          <p:cNvPr id="45" name="object 179">
            <a:extLst>
              <a:ext uri="{FF2B5EF4-FFF2-40B4-BE49-F238E27FC236}">
                <a16:creationId xmlns:a16="http://schemas.microsoft.com/office/drawing/2014/main" id="{D7DB705F-55F1-4B20-943C-EE84E6492A6F}"/>
              </a:ext>
            </a:extLst>
          </p:cNvPr>
          <p:cNvSpPr/>
          <p:nvPr/>
        </p:nvSpPr>
        <p:spPr>
          <a:xfrm>
            <a:off x="768666" y="849896"/>
            <a:ext cx="920620" cy="274319"/>
          </a:xfrm>
          <a:prstGeom prst="rect">
            <a:avLst/>
          </a:prstGeom>
          <a:blipFill>
            <a:blip r:embed="rId4" cstate="print"/>
            <a:stretch>
              <a:fillRect/>
            </a:stretch>
          </a:blipFill>
        </p:spPr>
        <p:txBody>
          <a:bodyPr wrap="square" lIns="0" tIns="0" rIns="0" bIns="0" rtlCol="0"/>
          <a:lstStyle/>
          <a:p>
            <a:endParaRPr sz="1000"/>
          </a:p>
        </p:txBody>
      </p:sp>
      <p:sp>
        <p:nvSpPr>
          <p:cNvPr id="48" name="TextBox 47">
            <a:extLst>
              <a:ext uri="{FF2B5EF4-FFF2-40B4-BE49-F238E27FC236}">
                <a16:creationId xmlns:a16="http://schemas.microsoft.com/office/drawing/2014/main" id="{AE22F20B-4225-4819-B59E-D863EA6387F2}"/>
              </a:ext>
            </a:extLst>
          </p:cNvPr>
          <p:cNvSpPr txBox="1"/>
          <p:nvPr/>
        </p:nvSpPr>
        <p:spPr>
          <a:xfrm>
            <a:off x="456436" y="240933"/>
            <a:ext cx="9389017" cy="830997"/>
          </a:xfrm>
          <a:prstGeom prst="rect">
            <a:avLst/>
          </a:prstGeom>
          <a:noFill/>
        </p:spPr>
        <p:txBody>
          <a:bodyPr wrap="square" rtlCol="0">
            <a:spAutoFit/>
          </a:bodyPr>
          <a:lstStyle/>
          <a:p>
            <a:r>
              <a:rPr lang="en-GB" sz="2400" b="1" dirty="0">
                <a:solidFill>
                  <a:schemeClr val="bg1"/>
                </a:solidFill>
              </a:rPr>
              <a:t>History: </a:t>
            </a:r>
            <a:r>
              <a:rPr lang="en-US" sz="2400" b="1" spc="-5" dirty="0">
                <a:solidFill>
                  <a:schemeClr val="bg1"/>
                </a:solidFill>
                <a:cs typeface="Arial"/>
              </a:rPr>
              <a:t>Conﬂict and </a:t>
            </a:r>
            <a:r>
              <a:rPr lang="en-US" sz="2400" b="1" spc="-27" dirty="0">
                <a:solidFill>
                  <a:schemeClr val="bg1"/>
                </a:solidFill>
                <a:cs typeface="Arial"/>
              </a:rPr>
              <a:t>tension </a:t>
            </a:r>
            <a:r>
              <a:rPr lang="en-US" sz="2400" b="1" spc="-5" dirty="0">
                <a:solidFill>
                  <a:schemeClr val="bg1"/>
                </a:solidFill>
                <a:cs typeface="Arial"/>
              </a:rPr>
              <a:t>1918 </a:t>
            </a:r>
            <a:r>
              <a:rPr lang="en-US" sz="2400" b="1" spc="219" dirty="0">
                <a:solidFill>
                  <a:schemeClr val="bg1"/>
                </a:solidFill>
                <a:cs typeface="Arial"/>
              </a:rPr>
              <a:t>– </a:t>
            </a:r>
            <a:r>
              <a:rPr lang="en-US" sz="2400" b="1" spc="-5" dirty="0">
                <a:solidFill>
                  <a:schemeClr val="bg1"/>
                </a:solidFill>
                <a:cs typeface="Arial"/>
              </a:rPr>
              <a:t>1939, The </a:t>
            </a:r>
            <a:r>
              <a:rPr lang="en-US" sz="2400" b="1" spc="38" dirty="0">
                <a:solidFill>
                  <a:schemeClr val="bg1"/>
                </a:solidFill>
                <a:cs typeface="Arial"/>
              </a:rPr>
              <a:t>League of Nations</a:t>
            </a:r>
            <a:endParaRPr lang="en-US" sz="2400" dirty="0">
              <a:solidFill>
                <a:schemeClr val="bg1"/>
              </a:solidFill>
              <a:cs typeface="Arial"/>
            </a:endParaRPr>
          </a:p>
          <a:p>
            <a:endParaRPr lang="en-GB" sz="2400" b="1" dirty="0">
              <a:solidFill>
                <a:schemeClr val="bg1"/>
              </a:solidFill>
            </a:endParaRPr>
          </a:p>
        </p:txBody>
      </p:sp>
      <p:grpSp>
        <p:nvGrpSpPr>
          <p:cNvPr id="52" name="Group 51">
            <a:extLst>
              <a:ext uri="{FF2B5EF4-FFF2-40B4-BE49-F238E27FC236}">
                <a16:creationId xmlns:a16="http://schemas.microsoft.com/office/drawing/2014/main" id="{A9020AE5-663F-46CE-B984-A72CA6D36711}"/>
              </a:ext>
            </a:extLst>
          </p:cNvPr>
          <p:cNvGrpSpPr/>
          <p:nvPr/>
        </p:nvGrpSpPr>
        <p:grpSpPr>
          <a:xfrm>
            <a:off x="241300" y="8553160"/>
            <a:ext cx="6934200" cy="2156934"/>
            <a:chOff x="241300" y="7712073"/>
            <a:chExt cx="6934200" cy="2156934"/>
          </a:xfrm>
        </p:grpSpPr>
        <p:cxnSp>
          <p:nvCxnSpPr>
            <p:cNvPr id="104" name="Straight Connector 103">
              <a:extLst>
                <a:ext uri="{FF2B5EF4-FFF2-40B4-BE49-F238E27FC236}">
                  <a16:creationId xmlns:a16="http://schemas.microsoft.com/office/drawing/2014/main" id="{904534AC-0E17-4488-B7DC-B033FA83CC44}"/>
                </a:ext>
              </a:extLst>
            </p:cNvPr>
            <p:cNvCxnSpPr>
              <a:cxnSpLocks/>
            </p:cNvCxnSpPr>
            <p:nvPr/>
          </p:nvCxnSpPr>
          <p:spPr>
            <a:xfrm flipV="1">
              <a:off x="6642100" y="8508956"/>
              <a:ext cx="0" cy="827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3C0A9E85-369A-4733-A9A5-84F5149DB505}"/>
                </a:ext>
              </a:extLst>
            </p:cNvPr>
            <p:cNvCxnSpPr>
              <a:cxnSpLocks/>
            </p:cNvCxnSpPr>
            <p:nvPr/>
          </p:nvCxnSpPr>
          <p:spPr>
            <a:xfrm flipV="1">
              <a:off x="5270500" y="8665688"/>
              <a:ext cx="0" cy="827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9E3D5784-FA6E-4174-9256-64796F7F7FAA}"/>
                </a:ext>
              </a:extLst>
            </p:cNvPr>
            <p:cNvCxnSpPr>
              <a:cxnSpLocks/>
            </p:cNvCxnSpPr>
            <p:nvPr/>
          </p:nvCxnSpPr>
          <p:spPr>
            <a:xfrm flipV="1">
              <a:off x="865434" y="8478399"/>
              <a:ext cx="0" cy="827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C9A4C10-A25E-491F-80D1-7671877963CC}"/>
                </a:ext>
              </a:extLst>
            </p:cNvPr>
            <p:cNvCxnSpPr>
              <a:cxnSpLocks/>
            </p:cNvCxnSpPr>
            <p:nvPr/>
          </p:nvCxnSpPr>
          <p:spPr>
            <a:xfrm>
              <a:off x="3984872" y="8674640"/>
              <a:ext cx="5876" cy="5874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531BAA-261B-4839-8177-8E90E6D3CD5E}"/>
                </a:ext>
              </a:extLst>
            </p:cNvPr>
            <p:cNvCxnSpPr>
              <a:cxnSpLocks/>
            </p:cNvCxnSpPr>
            <p:nvPr/>
          </p:nvCxnSpPr>
          <p:spPr>
            <a:xfrm>
              <a:off x="2723406" y="8618262"/>
              <a:ext cx="5876" cy="587453"/>
            </a:xfrm>
            <a:prstGeom prst="line">
              <a:avLst/>
            </a:prstGeom>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C0D4EC19-FBC0-4CF5-92B7-77A093C25522}"/>
                </a:ext>
              </a:extLst>
            </p:cNvPr>
            <p:cNvGrpSpPr/>
            <p:nvPr/>
          </p:nvGrpSpPr>
          <p:grpSpPr>
            <a:xfrm>
              <a:off x="241300" y="7712073"/>
              <a:ext cx="6934200" cy="1772313"/>
              <a:chOff x="-992311" y="7686135"/>
              <a:chExt cx="10818641" cy="2731589"/>
            </a:xfrm>
          </p:grpSpPr>
          <p:cxnSp>
            <p:nvCxnSpPr>
              <p:cNvPr id="16" name="Straight Connector 15">
                <a:extLst>
                  <a:ext uri="{FF2B5EF4-FFF2-40B4-BE49-F238E27FC236}">
                    <a16:creationId xmlns:a16="http://schemas.microsoft.com/office/drawing/2014/main" id="{08D7B021-EA66-44B2-8927-6E59149A6FA4}"/>
                  </a:ext>
                </a:extLst>
              </p:cNvPr>
              <p:cNvCxnSpPr>
                <a:cxnSpLocks/>
                <a:endCxn id="21" idx="4"/>
              </p:cNvCxnSpPr>
              <p:nvPr/>
            </p:nvCxnSpPr>
            <p:spPr>
              <a:xfrm flipV="1">
                <a:off x="3883579"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6EDED04-4A40-4F7E-BB3F-A7B7C7F66929}"/>
                  </a:ext>
                </a:extLst>
              </p:cNvPr>
              <p:cNvCxnSpPr>
                <a:cxnSpLocks/>
                <a:endCxn id="22" idx="4"/>
              </p:cNvCxnSpPr>
              <p:nvPr/>
            </p:nvCxnSpPr>
            <p:spPr>
              <a:xfrm flipV="1">
                <a:off x="5811358"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07A7D3F-5877-4F2F-ABF0-ACF3C0DF8913}"/>
                  </a:ext>
                </a:extLst>
              </p:cNvPr>
              <p:cNvCxnSpPr>
                <a:cxnSpLocks/>
                <a:endCxn id="20" idx="4"/>
              </p:cNvCxnSpPr>
              <p:nvPr/>
            </p:nvCxnSpPr>
            <p:spPr>
              <a:xfrm flipV="1">
                <a:off x="1955800" y="8867236"/>
                <a:ext cx="0" cy="1274891"/>
              </a:xfrm>
              <a:prstGeom prst="line">
                <a:avLst/>
              </a:prstGeom>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C2174BE8-A14A-4CC6-90D6-D80F4F1A4637}"/>
                  </a:ext>
                </a:extLst>
              </p:cNvPr>
              <p:cNvGrpSpPr/>
              <p:nvPr/>
            </p:nvGrpSpPr>
            <p:grpSpPr>
              <a:xfrm>
                <a:off x="-992311" y="8669618"/>
                <a:ext cx="10818641" cy="1748106"/>
                <a:chOff x="-956229" y="8605823"/>
                <a:chExt cx="10818641" cy="1748106"/>
              </a:xfrm>
            </p:grpSpPr>
            <p:cxnSp>
              <p:nvCxnSpPr>
                <p:cNvPr id="29" name="Straight Connector 28">
                  <a:extLst>
                    <a:ext uri="{FF2B5EF4-FFF2-40B4-BE49-F238E27FC236}">
                      <a16:creationId xmlns:a16="http://schemas.microsoft.com/office/drawing/2014/main" id="{A76F5D57-552F-40ED-8E71-75066A0B7814}"/>
                    </a:ext>
                  </a:extLst>
                </p:cNvPr>
                <p:cNvCxnSpPr/>
                <p:nvPr/>
              </p:nvCxnSpPr>
              <p:spPr>
                <a:xfrm>
                  <a:off x="981530" y="9208895"/>
                  <a:ext cx="9168" cy="916536"/>
                </a:xfrm>
                <a:prstGeom prst="line">
                  <a:avLst/>
                </a:prstGeom>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id="{EC1773E1-7FB9-48F2-A6DD-3D84476DDA52}"/>
                    </a:ext>
                  </a:extLst>
                </p:cNvPr>
                <p:cNvGrpSpPr/>
                <p:nvPr/>
              </p:nvGrpSpPr>
              <p:grpSpPr>
                <a:xfrm>
                  <a:off x="-956229" y="9934931"/>
                  <a:ext cx="10818641" cy="418998"/>
                  <a:chOff x="-956229" y="9934931"/>
                  <a:chExt cx="10818641" cy="418998"/>
                </a:xfrm>
              </p:grpSpPr>
              <p:grpSp>
                <p:nvGrpSpPr>
                  <p:cNvPr id="32" name="Group 31">
                    <a:extLst>
                      <a:ext uri="{FF2B5EF4-FFF2-40B4-BE49-F238E27FC236}">
                        <a16:creationId xmlns:a16="http://schemas.microsoft.com/office/drawing/2014/main" id="{D51B53F2-FA3B-431A-9B31-46730C5B5813}"/>
                      </a:ext>
                    </a:extLst>
                  </p:cNvPr>
                  <p:cNvGrpSpPr/>
                  <p:nvPr/>
                </p:nvGrpSpPr>
                <p:grpSpPr>
                  <a:xfrm>
                    <a:off x="-956229" y="9943279"/>
                    <a:ext cx="10818641" cy="410650"/>
                    <a:chOff x="-956229" y="9943279"/>
                    <a:chExt cx="10818641" cy="410650"/>
                  </a:xfrm>
                </p:grpSpPr>
                <p:grpSp>
                  <p:nvGrpSpPr>
                    <p:cNvPr id="35" name="Group 34">
                      <a:extLst>
                        <a:ext uri="{FF2B5EF4-FFF2-40B4-BE49-F238E27FC236}">
                          <a16:creationId xmlns:a16="http://schemas.microsoft.com/office/drawing/2014/main" id="{A3B0037C-6A06-4B28-AEE5-1B0773A4DB8A}"/>
                        </a:ext>
                      </a:extLst>
                    </p:cNvPr>
                    <p:cNvGrpSpPr/>
                    <p:nvPr/>
                  </p:nvGrpSpPr>
                  <p:grpSpPr>
                    <a:xfrm>
                      <a:off x="-956229" y="9943279"/>
                      <a:ext cx="10818641" cy="410650"/>
                      <a:chOff x="-956229" y="9943279"/>
                      <a:chExt cx="10818641" cy="410650"/>
                    </a:xfrm>
                  </p:grpSpPr>
                  <p:grpSp>
                    <p:nvGrpSpPr>
                      <p:cNvPr id="38" name="Group 37">
                        <a:extLst>
                          <a:ext uri="{FF2B5EF4-FFF2-40B4-BE49-F238E27FC236}">
                            <a16:creationId xmlns:a16="http://schemas.microsoft.com/office/drawing/2014/main" id="{0C042CEE-F2D0-4A31-8B5E-A09DFE24A2D7}"/>
                          </a:ext>
                        </a:extLst>
                      </p:cNvPr>
                      <p:cNvGrpSpPr/>
                      <p:nvPr/>
                    </p:nvGrpSpPr>
                    <p:grpSpPr>
                      <a:xfrm>
                        <a:off x="-956229" y="9943279"/>
                        <a:ext cx="10818641" cy="410650"/>
                        <a:chOff x="-956229" y="10248080"/>
                        <a:chExt cx="10818641" cy="410650"/>
                      </a:xfrm>
                    </p:grpSpPr>
                    <p:cxnSp>
                      <p:nvCxnSpPr>
                        <p:cNvPr id="40" name="Straight Connector 39">
                          <a:extLst>
                            <a:ext uri="{FF2B5EF4-FFF2-40B4-BE49-F238E27FC236}">
                              <a16:creationId xmlns:a16="http://schemas.microsoft.com/office/drawing/2014/main" id="{1DFF9ADD-385B-4DBD-936F-079644E3A1D3}"/>
                            </a:ext>
                          </a:extLst>
                        </p:cNvPr>
                        <p:cNvCxnSpPr>
                          <a:cxnSpLocks/>
                        </p:cNvCxnSpPr>
                        <p:nvPr/>
                      </p:nvCxnSpPr>
                      <p:spPr>
                        <a:xfrm flipV="1">
                          <a:off x="-956229" y="10632154"/>
                          <a:ext cx="10818641" cy="26576"/>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1" name="Oval 40">
                          <a:extLst>
                            <a:ext uri="{FF2B5EF4-FFF2-40B4-BE49-F238E27FC236}">
                              <a16:creationId xmlns:a16="http://schemas.microsoft.com/office/drawing/2014/main" id="{98CF1253-5E5A-46F7-9AE0-D9AEF9036758}"/>
                            </a:ext>
                          </a:extLst>
                        </p:cNvPr>
                        <p:cNvSpPr/>
                        <p:nvPr/>
                      </p:nvSpPr>
                      <p:spPr>
                        <a:xfrm>
                          <a:off x="777018" y="1024808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grpSp>
                  <p:sp>
                    <p:nvSpPr>
                      <p:cNvPr id="39" name="Oval 38">
                        <a:extLst>
                          <a:ext uri="{FF2B5EF4-FFF2-40B4-BE49-F238E27FC236}">
                            <a16:creationId xmlns:a16="http://schemas.microsoft.com/office/drawing/2014/main" id="{C0A93C58-A58D-44E6-ACAF-496C308A1796}"/>
                          </a:ext>
                        </a:extLst>
                      </p:cNvPr>
                      <p:cNvSpPr/>
                      <p:nvPr/>
                    </p:nvSpPr>
                    <p:spPr>
                      <a:xfrm>
                        <a:off x="1765300"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36" name="Oval 35">
                      <a:extLst>
                        <a:ext uri="{FF2B5EF4-FFF2-40B4-BE49-F238E27FC236}">
                          <a16:creationId xmlns:a16="http://schemas.microsoft.com/office/drawing/2014/main" id="{D96A3F19-2E2F-43BD-B93F-56093E4DC999}"/>
                        </a:ext>
                      </a:extLst>
                    </p:cNvPr>
                    <p:cNvSpPr/>
                    <p:nvPr/>
                  </p:nvSpPr>
                  <p:spPr>
                    <a:xfrm>
                      <a:off x="3695502"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37" name="Oval 36">
                      <a:extLst>
                        <a:ext uri="{FF2B5EF4-FFF2-40B4-BE49-F238E27FC236}">
                          <a16:creationId xmlns:a16="http://schemas.microsoft.com/office/drawing/2014/main" id="{6A28DC20-8451-48A6-ABE0-9E731448C50E}"/>
                        </a:ext>
                      </a:extLst>
                    </p:cNvPr>
                    <p:cNvSpPr/>
                    <p:nvPr/>
                  </p:nvSpPr>
                  <p:spPr>
                    <a:xfrm>
                      <a:off x="2730401"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33" name="Oval 32">
                    <a:extLst>
                      <a:ext uri="{FF2B5EF4-FFF2-40B4-BE49-F238E27FC236}">
                        <a16:creationId xmlns:a16="http://schemas.microsoft.com/office/drawing/2014/main" id="{AE68CB0D-0BFB-4D84-83D4-B10D95458DF4}"/>
                      </a:ext>
                    </a:extLst>
                  </p:cNvPr>
                  <p:cNvSpPr/>
                  <p:nvPr/>
                </p:nvSpPr>
                <p:spPr>
                  <a:xfrm>
                    <a:off x="4660603"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34" name="Oval 33">
                    <a:extLst>
                      <a:ext uri="{FF2B5EF4-FFF2-40B4-BE49-F238E27FC236}">
                        <a16:creationId xmlns:a16="http://schemas.microsoft.com/office/drawing/2014/main" id="{84462384-C6D7-40AC-BC7F-3C3B5B7A28E0}"/>
                      </a:ext>
                    </a:extLst>
                  </p:cNvPr>
                  <p:cNvSpPr/>
                  <p:nvPr/>
                </p:nvSpPr>
                <p:spPr>
                  <a:xfrm>
                    <a:off x="5625704" y="9934931"/>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grpSp>
            <p:sp>
              <p:nvSpPr>
                <p:cNvPr id="31" name="Oval 30">
                  <a:extLst>
                    <a:ext uri="{FF2B5EF4-FFF2-40B4-BE49-F238E27FC236}">
                      <a16:creationId xmlns:a16="http://schemas.microsoft.com/office/drawing/2014/main" id="{5C5CBE1B-06E0-4895-A74E-7388EE886FD8}"/>
                    </a:ext>
                  </a:extLst>
                </p:cNvPr>
                <p:cNvSpPr/>
                <p:nvPr/>
              </p:nvSpPr>
              <p:spPr>
                <a:xfrm>
                  <a:off x="41532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800" dirty="0">
                    <a:solidFill>
                      <a:schemeClr val="tx1"/>
                    </a:solidFill>
                  </a:endParaRPr>
                </a:p>
                <a:p>
                  <a:r>
                    <a:rPr lang="en-GB" sz="800" dirty="0">
                      <a:solidFill>
                        <a:schemeClr val="tx1"/>
                      </a:solidFill>
                    </a:rPr>
                    <a:t> </a:t>
                  </a:r>
                  <a:endParaRPr lang="en-GB" sz="1154" dirty="0"/>
                </a:p>
              </p:txBody>
            </p:sp>
          </p:grpSp>
          <p:sp>
            <p:nvSpPr>
              <p:cNvPr id="20" name="Oval 19">
                <a:extLst>
                  <a:ext uri="{FF2B5EF4-FFF2-40B4-BE49-F238E27FC236}">
                    <a16:creationId xmlns:a16="http://schemas.microsoft.com/office/drawing/2014/main" id="{A6997448-963C-43F0-BC70-43DDB2D8CFD9}"/>
                  </a:ext>
                </a:extLst>
              </p:cNvPr>
              <p:cNvSpPr/>
              <p:nvPr/>
            </p:nvSpPr>
            <p:spPr>
              <a:xfrm>
                <a:off x="1380422"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700" dirty="0">
                  <a:solidFill>
                    <a:schemeClr val="tx1"/>
                  </a:solidFill>
                </a:endParaRPr>
              </a:p>
              <a:p>
                <a:pPr algn="ctr"/>
                <a:endParaRPr lang="en-GB" sz="700" dirty="0">
                  <a:solidFill>
                    <a:schemeClr val="tx1"/>
                  </a:solidFill>
                </a:endParaRPr>
              </a:p>
              <a:p>
                <a:pPr algn="ctr"/>
                <a:r>
                  <a:rPr lang="en-GB" sz="700" dirty="0">
                    <a:solidFill>
                      <a:schemeClr val="tx1"/>
                    </a:solidFill>
                  </a:rPr>
                  <a:t> </a:t>
                </a:r>
                <a:endParaRPr lang="en-GB" sz="700" dirty="0"/>
              </a:p>
            </p:txBody>
          </p:sp>
          <p:sp>
            <p:nvSpPr>
              <p:cNvPr id="21" name="Oval 20">
                <a:extLst>
                  <a:ext uri="{FF2B5EF4-FFF2-40B4-BE49-F238E27FC236}">
                    <a16:creationId xmlns:a16="http://schemas.microsoft.com/office/drawing/2014/main" id="{C6EA579D-D48F-493C-8A7A-997367968DE5}"/>
                  </a:ext>
                </a:extLst>
              </p:cNvPr>
              <p:cNvSpPr/>
              <p:nvPr/>
            </p:nvSpPr>
            <p:spPr>
              <a:xfrm>
                <a:off x="3308201"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800" dirty="0">
                  <a:solidFill>
                    <a:schemeClr val="tx1"/>
                  </a:solidFill>
                </a:endParaRPr>
              </a:p>
              <a:p>
                <a:pPr algn="ctr"/>
                <a:endParaRPr lang="en-GB" sz="1154" dirty="0">
                  <a:solidFill>
                    <a:schemeClr val="tx1"/>
                  </a:solidFill>
                </a:endParaRPr>
              </a:p>
            </p:txBody>
          </p:sp>
          <p:sp>
            <p:nvSpPr>
              <p:cNvPr id="22" name="Oval 21">
                <a:extLst>
                  <a:ext uri="{FF2B5EF4-FFF2-40B4-BE49-F238E27FC236}">
                    <a16:creationId xmlns:a16="http://schemas.microsoft.com/office/drawing/2014/main" id="{8073C2EE-A307-418E-BC2C-CE1C6D6003C0}"/>
                  </a:ext>
                </a:extLst>
              </p:cNvPr>
              <p:cNvSpPr/>
              <p:nvPr/>
            </p:nvSpPr>
            <p:spPr>
              <a:xfrm>
                <a:off x="5235980"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26" name="Oval 25">
                <a:extLst>
                  <a:ext uri="{FF2B5EF4-FFF2-40B4-BE49-F238E27FC236}">
                    <a16:creationId xmlns:a16="http://schemas.microsoft.com/office/drawing/2014/main" id="{ACAEF719-A960-4E19-9466-38F96CD734D3}"/>
                  </a:ext>
                </a:extLst>
              </p:cNvPr>
              <p:cNvSpPr/>
              <p:nvPr/>
            </p:nvSpPr>
            <p:spPr>
              <a:xfrm>
                <a:off x="2332030" y="8605824"/>
                <a:ext cx="1150756" cy="11811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700" dirty="0">
                  <a:solidFill>
                    <a:schemeClr val="tx1"/>
                  </a:solidFill>
                </a:endParaRPr>
              </a:p>
              <a:p>
                <a:endParaRPr lang="en-GB" sz="700" dirty="0"/>
              </a:p>
            </p:txBody>
          </p:sp>
          <p:sp>
            <p:nvSpPr>
              <p:cNvPr id="27" name="Oval 26">
                <a:extLst>
                  <a:ext uri="{FF2B5EF4-FFF2-40B4-BE49-F238E27FC236}">
                    <a16:creationId xmlns:a16="http://schemas.microsoft.com/office/drawing/2014/main" id="{F09F47BD-2C25-4D29-8080-1A6C0AB9C4AE}"/>
                  </a:ext>
                </a:extLst>
              </p:cNvPr>
              <p:cNvSpPr/>
              <p:nvPr/>
            </p:nvSpPr>
            <p:spPr>
              <a:xfrm>
                <a:off x="427209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a:p>
                <a:pPr algn="ctr"/>
                <a:endParaRPr lang="en-GB" sz="1154" dirty="0"/>
              </a:p>
            </p:txBody>
          </p:sp>
        </p:grpSp>
        <p:sp>
          <p:nvSpPr>
            <p:cNvPr id="42" name="TextBox 41">
              <a:extLst>
                <a:ext uri="{FF2B5EF4-FFF2-40B4-BE49-F238E27FC236}">
                  <a16:creationId xmlns:a16="http://schemas.microsoft.com/office/drawing/2014/main" id="{7437031B-6A29-4033-904A-41BD5DD37E25}"/>
                </a:ext>
              </a:extLst>
            </p:cNvPr>
            <p:cNvSpPr txBox="1"/>
            <p:nvPr/>
          </p:nvSpPr>
          <p:spPr>
            <a:xfrm>
              <a:off x="1233533" y="9474071"/>
              <a:ext cx="495300" cy="246221"/>
            </a:xfrm>
            <a:prstGeom prst="rect">
              <a:avLst/>
            </a:prstGeom>
            <a:noFill/>
          </p:spPr>
          <p:txBody>
            <a:bodyPr wrap="square" rtlCol="0">
              <a:spAutoFit/>
            </a:bodyPr>
            <a:lstStyle/>
            <a:p>
              <a:pPr algn="ctr"/>
              <a:r>
                <a:rPr lang="en-GB" sz="1000" dirty="0"/>
                <a:t>1921</a:t>
              </a:r>
            </a:p>
          </p:txBody>
        </p:sp>
        <p:sp>
          <p:nvSpPr>
            <p:cNvPr id="43" name="TextBox 42">
              <a:extLst>
                <a:ext uri="{FF2B5EF4-FFF2-40B4-BE49-F238E27FC236}">
                  <a16:creationId xmlns:a16="http://schemas.microsoft.com/office/drawing/2014/main" id="{D859E815-4330-4823-BC20-1DB4AE99760F}"/>
                </a:ext>
              </a:extLst>
            </p:cNvPr>
            <p:cNvSpPr txBox="1"/>
            <p:nvPr/>
          </p:nvSpPr>
          <p:spPr>
            <a:xfrm>
              <a:off x="1876734" y="9474071"/>
              <a:ext cx="495300" cy="246221"/>
            </a:xfrm>
            <a:prstGeom prst="rect">
              <a:avLst/>
            </a:prstGeom>
            <a:noFill/>
          </p:spPr>
          <p:txBody>
            <a:bodyPr wrap="square" rtlCol="0">
              <a:spAutoFit/>
            </a:bodyPr>
            <a:lstStyle/>
            <a:p>
              <a:pPr algn="ctr"/>
              <a:r>
                <a:rPr lang="en-GB" sz="1000" dirty="0"/>
                <a:t>1922</a:t>
              </a:r>
            </a:p>
          </p:txBody>
        </p:sp>
        <p:sp>
          <p:nvSpPr>
            <p:cNvPr id="44" name="TextBox 43">
              <a:extLst>
                <a:ext uri="{FF2B5EF4-FFF2-40B4-BE49-F238E27FC236}">
                  <a16:creationId xmlns:a16="http://schemas.microsoft.com/office/drawing/2014/main" id="{BAE508BF-94B5-472D-8536-2ED4D9933725}"/>
                </a:ext>
              </a:extLst>
            </p:cNvPr>
            <p:cNvSpPr txBox="1"/>
            <p:nvPr/>
          </p:nvSpPr>
          <p:spPr>
            <a:xfrm>
              <a:off x="2519936" y="9492865"/>
              <a:ext cx="495300" cy="246221"/>
            </a:xfrm>
            <a:prstGeom prst="rect">
              <a:avLst/>
            </a:prstGeom>
            <a:noFill/>
          </p:spPr>
          <p:txBody>
            <a:bodyPr wrap="square" rtlCol="0">
              <a:spAutoFit/>
            </a:bodyPr>
            <a:lstStyle/>
            <a:p>
              <a:pPr algn="ctr"/>
              <a:r>
                <a:rPr lang="en-GB" sz="1000" dirty="0"/>
                <a:t>1925</a:t>
              </a:r>
            </a:p>
          </p:txBody>
        </p:sp>
        <p:sp>
          <p:nvSpPr>
            <p:cNvPr id="46" name="TextBox 45">
              <a:extLst>
                <a:ext uri="{FF2B5EF4-FFF2-40B4-BE49-F238E27FC236}">
                  <a16:creationId xmlns:a16="http://schemas.microsoft.com/office/drawing/2014/main" id="{2C4BF01E-ECE2-4247-BBDF-1634A610C266}"/>
                </a:ext>
              </a:extLst>
            </p:cNvPr>
            <p:cNvSpPr txBox="1"/>
            <p:nvPr/>
          </p:nvSpPr>
          <p:spPr>
            <a:xfrm>
              <a:off x="3140877" y="9501728"/>
              <a:ext cx="495300" cy="246221"/>
            </a:xfrm>
            <a:prstGeom prst="rect">
              <a:avLst/>
            </a:prstGeom>
            <a:noFill/>
          </p:spPr>
          <p:txBody>
            <a:bodyPr wrap="square" rtlCol="0">
              <a:spAutoFit/>
            </a:bodyPr>
            <a:lstStyle/>
            <a:p>
              <a:pPr algn="ctr"/>
              <a:r>
                <a:rPr lang="en-GB" sz="1000" dirty="0"/>
                <a:t>1926</a:t>
              </a:r>
            </a:p>
          </p:txBody>
        </p:sp>
        <p:sp>
          <p:nvSpPr>
            <p:cNvPr id="47" name="TextBox 46">
              <a:extLst>
                <a:ext uri="{FF2B5EF4-FFF2-40B4-BE49-F238E27FC236}">
                  <a16:creationId xmlns:a16="http://schemas.microsoft.com/office/drawing/2014/main" id="{B76BA7E2-A8AF-45D4-838C-F0CC2522D137}"/>
                </a:ext>
              </a:extLst>
            </p:cNvPr>
            <p:cNvSpPr txBox="1"/>
            <p:nvPr/>
          </p:nvSpPr>
          <p:spPr>
            <a:xfrm>
              <a:off x="3761216" y="9517874"/>
              <a:ext cx="495300" cy="246221"/>
            </a:xfrm>
            <a:prstGeom prst="rect">
              <a:avLst/>
            </a:prstGeom>
            <a:noFill/>
          </p:spPr>
          <p:txBody>
            <a:bodyPr wrap="square" rtlCol="0">
              <a:spAutoFit/>
            </a:bodyPr>
            <a:lstStyle/>
            <a:p>
              <a:pPr algn="ctr"/>
              <a:r>
                <a:rPr lang="en-GB" sz="1000" dirty="0"/>
                <a:t>1928</a:t>
              </a:r>
            </a:p>
          </p:txBody>
        </p:sp>
        <p:sp>
          <p:nvSpPr>
            <p:cNvPr id="55" name="Rectangle 54">
              <a:extLst>
                <a:ext uri="{FF2B5EF4-FFF2-40B4-BE49-F238E27FC236}">
                  <a16:creationId xmlns:a16="http://schemas.microsoft.com/office/drawing/2014/main" id="{CFE615B8-7D71-4587-AB99-3E206BB21D5C}"/>
                </a:ext>
              </a:extLst>
            </p:cNvPr>
            <p:cNvSpPr/>
            <p:nvPr/>
          </p:nvSpPr>
          <p:spPr>
            <a:xfrm rot="16200000">
              <a:off x="-518967" y="8541905"/>
              <a:ext cx="1701045" cy="170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US" sz="1154" b="1" dirty="0"/>
                <a:t>Timeline</a:t>
              </a:r>
              <a:endParaRPr lang="en-GB" sz="1154" b="1" dirty="0"/>
            </a:p>
          </p:txBody>
        </p:sp>
        <p:sp>
          <p:nvSpPr>
            <p:cNvPr id="5" name="Rectangle 4">
              <a:extLst>
                <a:ext uri="{FF2B5EF4-FFF2-40B4-BE49-F238E27FC236}">
                  <a16:creationId xmlns:a16="http://schemas.microsoft.com/office/drawing/2014/main" id="{B34BE098-E3CC-4498-94BC-8FD74D7B7491}"/>
                </a:ext>
              </a:extLst>
            </p:cNvPr>
            <p:cNvSpPr/>
            <p:nvPr/>
          </p:nvSpPr>
          <p:spPr>
            <a:xfrm>
              <a:off x="1128555" y="8345818"/>
              <a:ext cx="737575" cy="215444"/>
            </a:xfrm>
            <a:prstGeom prst="rect">
              <a:avLst/>
            </a:prstGeom>
          </p:spPr>
          <p:txBody>
            <a:bodyPr wrap="square">
              <a:spAutoFit/>
            </a:bodyPr>
            <a:lstStyle/>
            <a:p>
              <a:pPr algn="ctr"/>
              <a:endParaRPr lang="en-GB" sz="800" dirty="0"/>
            </a:p>
          </p:txBody>
        </p:sp>
        <p:sp>
          <p:nvSpPr>
            <p:cNvPr id="83" name="Rectangle 82">
              <a:extLst>
                <a:ext uri="{FF2B5EF4-FFF2-40B4-BE49-F238E27FC236}">
                  <a16:creationId xmlns:a16="http://schemas.microsoft.com/office/drawing/2014/main" id="{1FCCBCE5-0387-4528-97AE-244B6DAA8048}"/>
                </a:ext>
              </a:extLst>
            </p:cNvPr>
            <p:cNvSpPr/>
            <p:nvPr/>
          </p:nvSpPr>
          <p:spPr>
            <a:xfrm>
              <a:off x="1753883" y="7733093"/>
              <a:ext cx="737575" cy="215444"/>
            </a:xfrm>
            <a:prstGeom prst="rect">
              <a:avLst/>
            </a:prstGeom>
          </p:spPr>
          <p:txBody>
            <a:bodyPr wrap="square">
              <a:spAutoFit/>
            </a:bodyPr>
            <a:lstStyle/>
            <a:p>
              <a:pPr algn="ctr"/>
              <a:endParaRPr lang="en-GB" sz="800" dirty="0"/>
            </a:p>
          </p:txBody>
        </p:sp>
        <p:sp>
          <p:nvSpPr>
            <p:cNvPr id="6" name="Rectangle 5">
              <a:extLst>
                <a:ext uri="{FF2B5EF4-FFF2-40B4-BE49-F238E27FC236}">
                  <a16:creationId xmlns:a16="http://schemas.microsoft.com/office/drawing/2014/main" id="{00EC3953-EE79-468D-97F3-909B00386F7D}"/>
                </a:ext>
              </a:extLst>
            </p:cNvPr>
            <p:cNvSpPr/>
            <p:nvPr/>
          </p:nvSpPr>
          <p:spPr>
            <a:xfrm>
              <a:off x="1111673" y="8417800"/>
              <a:ext cx="751464" cy="338554"/>
            </a:xfrm>
            <a:prstGeom prst="rect">
              <a:avLst/>
            </a:prstGeom>
          </p:spPr>
          <p:txBody>
            <a:bodyPr wrap="square">
              <a:spAutoFit/>
            </a:bodyPr>
            <a:lstStyle/>
            <a:p>
              <a:pPr algn="ctr"/>
              <a:r>
                <a:rPr lang="en-GB" sz="800" dirty="0"/>
                <a:t>Freed 42700 POW</a:t>
              </a:r>
            </a:p>
          </p:txBody>
        </p:sp>
        <p:sp>
          <p:nvSpPr>
            <p:cNvPr id="7" name="Rectangle 6">
              <a:extLst>
                <a:ext uri="{FF2B5EF4-FFF2-40B4-BE49-F238E27FC236}">
                  <a16:creationId xmlns:a16="http://schemas.microsoft.com/office/drawing/2014/main" id="{789BB356-1964-4C75-A2C4-726CA0CA2371}"/>
                </a:ext>
              </a:extLst>
            </p:cNvPr>
            <p:cNvSpPr/>
            <p:nvPr/>
          </p:nvSpPr>
          <p:spPr>
            <a:xfrm>
              <a:off x="3013196" y="7806966"/>
              <a:ext cx="184731" cy="215444"/>
            </a:xfrm>
            <a:prstGeom prst="rect">
              <a:avLst/>
            </a:prstGeom>
          </p:spPr>
          <p:txBody>
            <a:bodyPr wrap="square">
              <a:spAutoFit/>
            </a:bodyPr>
            <a:lstStyle/>
            <a:p>
              <a:endParaRPr lang="en-GB" sz="800" dirty="0"/>
            </a:p>
          </p:txBody>
        </p:sp>
        <p:sp>
          <p:nvSpPr>
            <p:cNvPr id="8" name="Rectangle 7">
              <a:extLst>
                <a:ext uri="{FF2B5EF4-FFF2-40B4-BE49-F238E27FC236}">
                  <a16:creationId xmlns:a16="http://schemas.microsoft.com/office/drawing/2014/main" id="{66A0EB8B-1C8A-4291-A825-8FC4216366A3}"/>
                </a:ext>
              </a:extLst>
            </p:cNvPr>
            <p:cNvSpPr/>
            <p:nvPr/>
          </p:nvSpPr>
          <p:spPr>
            <a:xfrm>
              <a:off x="3628963" y="8394610"/>
              <a:ext cx="703799" cy="215444"/>
            </a:xfrm>
            <a:prstGeom prst="rect">
              <a:avLst/>
            </a:prstGeom>
          </p:spPr>
          <p:txBody>
            <a:bodyPr wrap="square">
              <a:spAutoFit/>
            </a:bodyPr>
            <a:lstStyle/>
            <a:p>
              <a:pPr algn="ctr"/>
              <a:endParaRPr lang="en-GB" sz="800" dirty="0"/>
            </a:p>
          </p:txBody>
        </p:sp>
        <p:sp>
          <p:nvSpPr>
            <p:cNvPr id="103" name="Rectangle 102">
              <a:extLst>
                <a:ext uri="{FF2B5EF4-FFF2-40B4-BE49-F238E27FC236}">
                  <a16:creationId xmlns:a16="http://schemas.microsoft.com/office/drawing/2014/main" id="{A702D2E5-6830-4A56-B79E-6157821D51C3}"/>
                </a:ext>
              </a:extLst>
            </p:cNvPr>
            <p:cNvSpPr/>
            <p:nvPr/>
          </p:nvSpPr>
          <p:spPr>
            <a:xfrm>
              <a:off x="1794192" y="7732428"/>
              <a:ext cx="672923" cy="461665"/>
            </a:xfrm>
            <a:prstGeom prst="rect">
              <a:avLst/>
            </a:prstGeom>
          </p:spPr>
          <p:txBody>
            <a:bodyPr wrap="square">
              <a:spAutoFit/>
            </a:bodyPr>
            <a:lstStyle/>
            <a:p>
              <a:pPr algn="ctr"/>
              <a:r>
                <a:rPr lang="en-GB" sz="800" dirty="0"/>
                <a:t>Lead in paint banned</a:t>
              </a:r>
            </a:p>
          </p:txBody>
        </p:sp>
        <p:sp>
          <p:nvSpPr>
            <p:cNvPr id="105" name="Rectangle 104">
              <a:extLst>
                <a:ext uri="{FF2B5EF4-FFF2-40B4-BE49-F238E27FC236}">
                  <a16:creationId xmlns:a16="http://schemas.microsoft.com/office/drawing/2014/main" id="{A7E3EAB3-6D71-4E1E-B6F6-4D7111F6F062}"/>
                </a:ext>
              </a:extLst>
            </p:cNvPr>
            <p:cNvSpPr/>
            <p:nvPr/>
          </p:nvSpPr>
          <p:spPr>
            <a:xfrm>
              <a:off x="2441461" y="8356740"/>
              <a:ext cx="598016" cy="338554"/>
            </a:xfrm>
            <a:prstGeom prst="rect">
              <a:avLst/>
            </a:prstGeom>
          </p:spPr>
          <p:txBody>
            <a:bodyPr wrap="square">
              <a:spAutoFit/>
            </a:bodyPr>
            <a:lstStyle/>
            <a:p>
              <a:pPr algn="ctr"/>
              <a:r>
                <a:rPr lang="en-GB" sz="800" dirty="0"/>
                <a:t>Locarno Pact</a:t>
              </a:r>
            </a:p>
          </p:txBody>
        </p:sp>
        <p:sp>
          <p:nvSpPr>
            <p:cNvPr id="108" name="Rectangle 107">
              <a:extLst>
                <a:ext uri="{FF2B5EF4-FFF2-40B4-BE49-F238E27FC236}">
                  <a16:creationId xmlns:a16="http://schemas.microsoft.com/office/drawing/2014/main" id="{C3981C43-C73E-4B8E-A587-81BBE7A247FD}"/>
                </a:ext>
              </a:extLst>
            </p:cNvPr>
            <p:cNvSpPr/>
            <p:nvPr/>
          </p:nvSpPr>
          <p:spPr>
            <a:xfrm>
              <a:off x="3698412" y="8317792"/>
              <a:ext cx="598016" cy="338554"/>
            </a:xfrm>
            <a:prstGeom prst="rect">
              <a:avLst/>
            </a:prstGeom>
          </p:spPr>
          <p:txBody>
            <a:bodyPr wrap="square">
              <a:spAutoFit/>
            </a:bodyPr>
            <a:lstStyle/>
            <a:p>
              <a:pPr algn="ctr"/>
              <a:r>
                <a:rPr lang="en-GB" sz="800" dirty="0"/>
                <a:t>Kellogg-Briand</a:t>
              </a:r>
            </a:p>
          </p:txBody>
        </p:sp>
        <p:sp>
          <p:nvSpPr>
            <p:cNvPr id="110" name="Rectangle 109">
              <a:extLst>
                <a:ext uri="{FF2B5EF4-FFF2-40B4-BE49-F238E27FC236}">
                  <a16:creationId xmlns:a16="http://schemas.microsoft.com/office/drawing/2014/main" id="{0C8F51AB-7448-4D01-A208-D2197A486108}"/>
                </a:ext>
              </a:extLst>
            </p:cNvPr>
            <p:cNvSpPr/>
            <p:nvPr/>
          </p:nvSpPr>
          <p:spPr>
            <a:xfrm>
              <a:off x="4218628" y="7759305"/>
              <a:ext cx="761046" cy="338554"/>
            </a:xfrm>
            <a:prstGeom prst="rect">
              <a:avLst/>
            </a:prstGeom>
          </p:spPr>
          <p:txBody>
            <a:bodyPr wrap="square">
              <a:spAutoFit/>
            </a:bodyPr>
            <a:lstStyle/>
            <a:p>
              <a:pPr algn="ctr"/>
              <a:r>
                <a:rPr lang="en-GB" sz="800" dirty="0"/>
                <a:t>Wall Street Crash</a:t>
              </a:r>
            </a:p>
          </p:txBody>
        </p:sp>
        <p:pic>
          <p:nvPicPr>
            <p:cNvPr id="80" name="Picture 79" descr="A close up of a logo&#10;&#10;Description automatically generated">
              <a:extLst>
                <a:ext uri="{FF2B5EF4-FFF2-40B4-BE49-F238E27FC236}">
                  <a16:creationId xmlns:a16="http://schemas.microsoft.com/office/drawing/2014/main" id="{78BC2FB2-141C-4DA6-84EB-654E245E5DE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26851"/>
            <a:stretch/>
          </p:blipFill>
          <p:spPr>
            <a:xfrm>
              <a:off x="3050010" y="7991153"/>
              <a:ext cx="630872" cy="461474"/>
            </a:xfrm>
            <a:prstGeom prst="rect">
              <a:avLst/>
            </a:prstGeom>
          </p:spPr>
        </p:pic>
        <p:pic>
          <p:nvPicPr>
            <p:cNvPr id="94" name="Picture 93" descr="A close up of a logo&#10;&#10;Description automatically generated">
              <a:extLst>
                <a:ext uri="{FF2B5EF4-FFF2-40B4-BE49-F238E27FC236}">
                  <a16:creationId xmlns:a16="http://schemas.microsoft.com/office/drawing/2014/main" id="{CE7590A2-FD7A-44DA-AD84-E157F249A06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b="13426"/>
            <a:stretch/>
          </p:blipFill>
          <p:spPr>
            <a:xfrm>
              <a:off x="2549027" y="8687305"/>
              <a:ext cx="397054" cy="343748"/>
            </a:xfrm>
            <a:prstGeom prst="rect">
              <a:avLst/>
            </a:prstGeom>
          </p:spPr>
        </p:pic>
        <p:pic>
          <p:nvPicPr>
            <p:cNvPr id="114" name="Picture 113" descr="A close up of a logo&#10;&#10;Description automatically generated">
              <a:extLst>
                <a:ext uri="{FF2B5EF4-FFF2-40B4-BE49-F238E27FC236}">
                  <a16:creationId xmlns:a16="http://schemas.microsoft.com/office/drawing/2014/main" id="{7D472196-2670-4EF1-B9A5-D8B168EC141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b="14330"/>
            <a:stretch/>
          </p:blipFill>
          <p:spPr>
            <a:xfrm>
              <a:off x="3733352" y="8614849"/>
              <a:ext cx="502458" cy="430455"/>
            </a:xfrm>
            <a:prstGeom prst="rect">
              <a:avLst/>
            </a:prstGeom>
          </p:spPr>
        </p:pic>
        <p:sp>
          <p:nvSpPr>
            <p:cNvPr id="185" name="Oval 184">
              <a:extLst>
                <a:ext uri="{FF2B5EF4-FFF2-40B4-BE49-F238E27FC236}">
                  <a16:creationId xmlns:a16="http://schemas.microsoft.com/office/drawing/2014/main" id="{D50B6971-ED03-4040-A848-1E1D6B0387D8}"/>
                </a:ext>
              </a:extLst>
            </p:cNvPr>
            <p:cNvSpPr/>
            <p:nvPr/>
          </p:nvSpPr>
          <p:spPr>
            <a:xfrm>
              <a:off x="518624" y="7712075"/>
              <a:ext cx="737576" cy="76632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800" dirty="0">
                <a:solidFill>
                  <a:schemeClr val="tx1"/>
                </a:solidFill>
              </a:endParaRPr>
            </a:p>
            <a:p>
              <a:r>
                <a:rPr lang="en-GB" sz="800" dirty="0">
                  <a:solidFill>
                    <a:schemeClr val="tx1"/>
                  </a:solidFill>
                </a:rPr>
                <a:t> </a:t>
              </a:r>
              <a:endParaRPr lang="en-GB" sz="1154" dirty="0"/>
            </a:p>
          </p:txBody>
        </p:sp>
        <p:sp>
          <p:nvSpPr>
            <p:cNvPr id="187" name="Oval 186">
              <a:extLst>
                <a:ext uri="{FF2B5EF4-FFF2-40B4-BE49-F238E27FC236}">
                  <a16:creationId xmlns:a16="http://schemas.microsoft.com/office/drawing/2014/main" id="{9B649006-12A1-458E-903F-C2E4E1255037}"/>
                </a:ext>
              </a:extLst>
            </p:cNvPr>
            <p:cNvSpPr/>
            <p:nvPr/>
          </p:nvSpPr>
          <p:spPr>
            <a:xfrm>
              <a:off x="732453" y="9210311"/>
              <a:ext cx="244202" cy="2472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189" name="Rectangle 188">
              <a:extLst>
                <a:ext uri="{FF2B5EF4-FFF2-40B4-BE49-F238E27FC236}">
                  <a16:creationId xmlns:a16="http://schemas.microsoft.com/office/drawing/2014/main" id="{984805BE-6284-450D-9002-262669ED6E74}"/>
                </a:ext>
              </a:extLst>
            </p:cNvPr>
            <p:cNvSpPr/>
            <p:nvPr/>
          </p:nvSpPr>
          <p:spPr>
            <a:xfrm>
              <a:off x="430935" y="7855237"/>
              <a:ext cx="915609" cy="338554"/>
            </a:xfrm>
            <a:prstGeom prst="rect">
              <a:avLst/>
            </a:prstGeom>
          </p:spPr>
          <p:txBody>
            <a:bodyPr wrap="square">
              <a:spAutoFit/>
            </a:bodyPr>
            <a:lstStyle/>
            <a:p>
              <a:pPr algn="ctr"/>
              <a:r>
                <a:rPr lang="en-GB" sz="800" spc="-10" dirty="0">
                  <a:latin typeface="Arial"/>
                  <a:cs typeface="Arial"/>
                </a:rPr>
                <a:t>Fontainebleau </a:t>
              </a:r>
              <a:r>
                <a:rPr lang="en-GB" sz="800" spc="5" dirty="0">
                  <a:latin typeface="Arial"/>
                  <a:cs typeface="Arial"/>
                </a:rPr>
                <a:t>Memorandum </a:t>
              </a:r>
              <a:endParaRPr lang="en-GB" sz="800" dirty="0"/>
            </a:p>
          </p:txBody>
        </p:sp>
        <p:sp>
          <p:nvSpPr>
            <p:cNvPr id="192" name="TextBox 191">
              <a:extLst>
                <a:ext uri="{FF2B5EF4-FFF2-40B4-BE49-F238E27FC236}">
                  <a16:creationId xmlns:a16="http://schemas.microsoft.com/office/drawing/2014/main" id="{A073AF94-A3F6-405B-AD03-57A076287408}"/>
                </a:ext>
              </a:extLst>
            </p:cNvPr>
            <p:cNvSpPr txBox="1"/>
            <p:nvPr/>
          </p:nvSpPr>
          <p:spPr>
            <a:xfrm>
              <a:off x="587818" y="9468897"/>
              <a:ext cx="495300" cy="400110"/>
            </a:xfrm>
            <a:prstGeom prst="rect">
              <a:avLst/>
            </a:prstGeom>
            <a:noFill/>
          </p:spPr>
          <p:txBody>
            <a:bodyPr wrap="square" rtlCol="0">
              <a:spAutoFit/>
            </a:bodyPr>
            <a:lstStyle/>
            <a:p>
              <a:pPr algn="ctr"/>
              <a:r>
                <a:rPr lang="en-GB" sz="1000" dirty="0"/>
                <a:t>Mar 1919</a:t>
              </a:r>
            </a:p>
          </p:txBody>
        </p:sp>
        <p:sp>
          <p:nvSpPr>
            <p:cNvPr id="82" name="Oval 81">
              <a:extLst>
                <a:ext uri="{FF2B5EF4-FFF2-40B4-BE49-F238E27FC236}">
                  <a16:creationId xmlns:a16="http://schemas.microsoft.com/office/drawing/2014/main" id="{2ABA392B-41B9-4ED9-8FC7-59786B35D966}"/>
                </a:ext>
              </a:extLst>
            </p:cNvPr>
            <p:cNvSpPr/>
            <p:nvPr/>
          </p:nvSpPr>
          <p:spPr>
            <a:xfrm>
              <a:off x="4951135" y="8307804"/>
              <a:ext cx="737576" cy="76632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84" name="Oval 83">
              <a:extLst>
                <a:ext uri="{FF2B5EF4-FFF2-40B4-BE49-F238E27FC236}">
                  <a16:creationId xmlns:a16="http://schemas.microsoft.com/office/drawing/2014/main" id="{E04DCD96-95F1-4D41-B1E6-5A67AE8BA68F}"/>
                </a:ext>
              </a:extLst>
            </p:cNvPr>
            <p:cNvSpPr/>
            <p:nvPr/>
          </p:nvSpPr>
          <p:spPr>
            <a:xfrm>
              <a:off x="5632819" y="7751930"/>
              <a:ext cx="737576" cy="76632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85" name="Oval 84">
              <a:extLst>
                <a:ext uri="{FF2B5EF4-FFF2-40B4-BE49-F238E27FC236}">
                  <a16:creationId xmlns:a16="http://schemas.microsoft.com/office/drawing/2014/main" id="{749AE75F-6FF3-451A-95F8-21195AAAAAB8}"/>
                </a:ext>
              </a:extLst>
            </p:cNvPr>
            <p:cNvSpPr/>
            <p:nvPr/>
          </p:nvSpPr>
          <p:spPr>
            <a:xfrm>
              <a:off x="6288962" y="8320997"/>
              <a:ext cx="737576" cy="76632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pic>
          <p:nvPicPr>
            <p:cNvPr id="14" name="Picture 13" descr="A close up of a logo&#10;&#10;Description automatically generated">
              <a:extLst>
                <a:ext uri="{FF2B5EF4-FFF2-40B4-BE49-F238E27FC236}">
                  <a16:creationId xmlns:a16="http://schemas.microsoft.com/office/drawing/2014/main" id="{642D9417-573C-4DA8-A106-1FF5E0302024}"/>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b="17542"/>
            <a:stretch/>
          </p:blipFill>
          <p:spPr>
            <a:xfrm>
              <a:off x="719875" y="8141166"/>
              <a:ext cx="398692" cy="328754"/>
            </a:xfrm>
            <a:prstGeom prst="rect">
              <a:avLst/>
            </a:prstGeom>
          </p:spPr>
        </p:pic>
        <p:sp>
          <p:nvSpPr>
            <p:cNvPr id="112" name="Rectangle 111">
              <a:extLst>
                <a:ext uri="{FF2B5EF4-FFF2-40B4-BE49-F238E27FC236}">
                  <a16:creationId xmlns:a16="http://schemas.microsoft.com/office/drawing/2014/main" id="{79D73D7F-EFD6-4E2A-BD45-D66A647A4C29}"/>
                </a:ext>
              </a:extLst>
            </p:cNvPr>
            <p:cNvSpPr/>
            <p:nvPr/>
          </p:nvSpPr>
          <p:spPr>
            <a:xfrm>
              <a:off x="4959835" y="8370922"/>
              <a:ext cx="755024" cy="338554"/>
            </a:xfrm>
            <a:prstGeom prst="rect">
              <a:avLst/>
            </a:prstGeom>
          </p:spPr>
          <p:txBody>
            <a:bodyPr wrap="square">
              <a:spAutoFit/>
            </a:bodyPr>
            <a:lstStyle/>
            <a:p>
              <a:pPr algn="ctr"/>
              <a:r>
                <a:rPr lang="en-GB" sz="800" dirty="0"/>
                <a:t>Manchurian Crisis</a:t>
              </a:r>
            </a:p>
          </p:txBody>
        </p:sp>
        <p:sp>
          <p:nvSpPr>
            <p:cNvPr id="89" name="Rectangle 88">
              <a:extLst>
                <a:ext uri="{FF2B5EF4-FFF2-40B4-BE49-F238E27FC236}">
                  <a16:creationId xmlns:a16="http://schemas.microsoft.com/office/drawing/2014/main" id="{35C322F1-5749-41B6-87BA-C321ADD9B820}"/>
                </a:ext>
              </a:extLst>
            </p:cNvPr>
            <p:cNvSpPr/>
            <p:nvPr/>
          </p:nvSpPr>
          <p:spPr>
            <a:xfrm>
              <a:off x="3040327" y="7712407"/>
              <a:ext cx="628470" cy="338554"/>
            </a:xfrm>
            <a:prstGeom prst="rect">
              <a:avLst/>
            </a:prstGeom>
          </p:spPr>
          <p:txBody>
            <a:bodyPr wrap="square">
              <a:spAutoFit/>
            </a:bodyPr>
            <a:lstStyle/>
            <a:p>
              <a:pPr algn="ctr"/>
              <a:r>
                <a:rPr lang="en-GB" sz="800" dirty="0"/>
                <a:t>Germany join L of N</a:t>
              </a:r>
            </a:p>
          </p:txBody>
        </p:sp>
        <p:sp>
          <p:nvSpPr>
            <p:cNvPr id="90" name="TextBox 89">
              <a:extLst>
                <a:ext uri="{FF2B5EF4-FFF2-40B4-BE49-F238E27FC236}">
                  <a16:creationId xmlns:a16="http://schemas.microsoft.com/office/drawing/2014/main" id="{4B41E5C7-4DB1-4733-9718-C9786250A36E}"/>
                </a:ext>
              </a:extLst>
            </p:cNvPr>
            <p:cNvSpPr txBox="1"/>
            <p:nvPr/>
          </p:nvSpPr>
          <p:spPr>
            <a:xfrm>
              <a:off x="4342724" y="9517874"/>
              <a:ext cx="495300" cy="246221"/>
            </a:xfrm>
            <a:prstGeom prst="rect">
              <a:avLst/>
            </a:prstGeom>
            <a:noFill/>
          </p:spPr>
          <p:txBody>
            <a:bodyPr wrap="square" rtlCol="0">
              <a:spAutoFit/>
            </a:bodyPr>
            <a:lstStyle/>
            <a:p>
              <a:pPr algn="ctr"/>
              <a:r>
                <a:rPr lang="en-GB" sz="1000" dirty="0"/>
                <a:t>1929</a:t>
              </a:r>
            </a:p>
          </p:txBody>
        </p:sp>
        <p:sp>
          <p:nvSpPr>
            <p:cNvPr id="91" name="TextBox 90">
              <a:extLst>
                <a:ext uri="{FF2B5EF4-FFF2-40B4-BE49-F238E27FC236}">
                  <a16:creationId xmlns:a16="http://schemas.microsoft.com/office/drawing/2014/main" id="{B0BA8A58-912C-440D-AB6D-AA0168BD25E1}"/>
                </a:ext>
              </a:extLst>
            </p:cNvPr>
            <p:cNvSpPr txBox="1"/>
            <p:nvPr/>
          </p:nvSpPr>
          <p:spPr>
            <a:xfrm>
              <a:off x="5038318" y="9514299"/>
              <a:ext cx="495300" cy="246221"/>
            </a:xfrm>
            <a:prstGeom prst="rect">
              <a:avLst/>
            </a:prstGeom>
            <a:noFill/>
          </p:spPr>
          <p:txBody>
            <a:bodyPr wrap="square" rtlCol="0">
              <a:spAutoFit/>
            </a:bodyPr>
            <a:lstStyle/>
            <a:p>
              <a:pPr algn="ctr"/>
              <a:r>
                <a:rPr lang="en-GB" sz="1000" dirty="0"/>
                <a:t>1932</a:t>
              </a:r>
            </a:p>
          </p:txBody>
        </p:sp>
        <p:sp>
          <p:nvSpPr>
            <p:cNvPr id="92" name="TextBox 91">
              <a:extLst>
                <a:ext uri="{FF2B5EF4-FFF2-40B4-BE49-F238E27FC236}">
                  <a16:creationId xmlns:a16="http://schemas.microsoft.com/office/drawing/2014/main" id="{3B292F35-E6D8-4A16-BC50-8599DCA5F7F1}"/>
                </a:ext>
              </a:extLst>
            </p:cNvPr>
            <p:cNvSpPr txBox="1"/>
            <p:nvPr/>
          </p:nvSpPr>
          <p:spPr>
            <a:xfrm>
              <a:off x="5738243" y="9517874"/>
              <a:ext cx="495300" cy="246221"/>
            </a:xfrm>
            <a:prstGeom prst="rect">
              <a:avLst/>
            </a:prstGeom>
            <a:noFill/>
          </p:spPr>
          <p:txBody>
            <a:bodyPr wrap="square" rtlCol="0">
              <a:spAutoFit/>
            </a:bodyPr>
            <a:lstStyle/>
            <a:p>
              <a:pPr algn="ctr"/>
              <a:r>
                <a:rPr lang="en-GB" sz="1000" dirty="0"/>
                <a:t>1933</a:t>
              </a:r>
            </a:p>
          </p:txBody>
        </p:sp>
        <p:sp>
          <p:nvSpPr>
            <p:cNvPr id="93" name="TextBox 92">
              <a:extLst>
                <a:ext uri="{FF2B5EF4-FFF2-40B4-BE49-F238E27FC236}">
                  <a16:creationId xmlns:a16="http://schemas.microsoft.com/office/drawing/2014/main" id="{8535CB24-F49E-4D77-9CED-D93122AA14BD}"/>
                </a:ext>
              </a:extLst>
            </p:cNvPr>
            <p:cNvSpPr txBox="1"/>
            <p:nvPr/>
          </p:nvSpPr>
          <p:spPr>
            <a:xfrm>
              <a:off x="6397049" y="9513961"/>
              <a:ext cx="495300" cy="246221"/>
            </a:xfrm>
            <a:prstGeom prst="rect">
              <a:avLst/>
            </a:prstGeom>
            <a:noFill/>
          </p:spPr>
          <p:txBody>
            <a:bodyPr wrap="square" rtlCol="0">
              <a:spAutoFit/>
            </a:bodyPr>
            <a:lstStyle/>
            <a:p>
              <a:pPr algn="ctr"/>
              <a:r>
                <a:rPr lang="en-GB" sz="1000" dirty="0"/>
                <a:t>1936</a:t>
              </a:r>
            </a:p>
          </p:txBody>
        </p:sp>
        <p:sp>
          <p:nvSpPr>
            <p:cNvPr id="95" name="Rectangle 94">
              <a:extLst>
                <a:ext uri="{FF2B5EF4-FFF2-40B4-BE49-F238E27FC236}">
                  <a16:creationId xmlns:a16="http://schemas.microsoft.com/office/drawing/2014/main" id="{48FCB6AA-CF7E-4F0A-9E0B-EA6578BA6637}"/>
                </a:ext>
              </a:extLst>
            </p:cNvPr>
            <p:cNvSpPr/>
            <p:nvPr/>
          </p:nvSpPr>
          <p:spPr>
            <a:xfrm>
              <a:off x="5695814" y="7767170"/>
              <a:ext cx="616249" cy="338554"/>
            </a:xfrm>
            <a:prstGeom prst="rect">
              <a:avLst/>
            </a:prstGeom>
          </p:spPr>
          <p:txBody>
            <a:bodyPr wrap="square">
              <a:spAutoFit/>
            </a:bodyPr>
            <a:lstStyle/>
            <a:p>
              <a:pPr algn="ctr"/>
              <a:r>
                <a:rPr lang="en-GB" sz="800" dirty="0"/>
                <a:t>Hitler elected</a:t>
              </a:r>
            </a:p>
          </p:txBody>
        </p:sp>
        <p:sp>
          <p:nvSpPr>
            <p:cNvPr id="96" name="Rectangle 95">
              <a:extLst>
                <a:ext uri="{FF2B5EF4-FFF2-40B4-BE49-F238E27FC236}">
                  <a16:creationId xmlns:a16="http://schemas.microsoft.com/office/drawing/2014/main" id="{1BCC8254-C8C4-49BC-9FF0-C95C140EA82B}"/>
                </a:ext>
              </a:extLst>
            </p:cNvPr>
            <p:cNvSpPr/>
            <p:nvPr/>
          </p:nvSpPr>
          <p:spPr>
            <a:xfrm>
              <a:off x="6285279" y="8401832"/>
              <a:ext cx="755024" cy="338554"/>
            </a:xfrm>
            <a:prstGeom prst="rect">
              <a:avLst/>
            </a:prstGeom>
          </p:spPr>
          <p:txBody>
            <a:bodyPr wrap="square">
              <a:spAutoFit/>
            </a:bodyPr>
            <a:lstStyle/>
            <a:p>
              <a:pPr algn="ctr"/>
              <a:r>
                <a:rPr lang="en-GB" sz="800" dirty="0"/>
                <a:t>Abyssinian Crisis</a:t>
              </a:r>
            </a:p>
          </p:txBody>
        </p:sp>
        <p:pic>
          <p:nvPicPr>
            <p:cNvPr id="23" name="Picture 22" descr="A close up of a logo&#10;&#10;Description automatically generated">
              <a:extLst>
                <a:ext uri="{FF2B5EF4-FFF2-40B4-BE49-F238E27FC236}">
                  <a16:creationId xmlns:a16="http://schemas.microsoft.com/office/drawing/2014/main" id="{4AE366B9-421D-41BF-B7EE-5E829E059112}"/>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b="34743"/>
            <a:stretch/>
          </p:blipFill>
          <p:spPr>
            <a:xfrm>
              <a:off x="1140546" y="8593508"/>
              <a:ext cx="648308" cy="423069"/>
            </a:xfrm>
            <a:prstGeom prst="rect">
              <a:avLst/>
            </a:prstGeom>
          </p:spPr>
        </p:pic>
        <p:pic>
          <p:nvPicPr>
            <p:cNvPr id="25" name="Picture 24" descr="A close up of a logo&#10;&#10;Description automatically generated">
              <a:extLst>
                <a:ext uri="{FF2B5EF4-FFF2-40B4-BE49-F238E27FC236}">
                  <a16:creationId xmlns:a16="http://schemas.microsoft.com/office/drawing/2014/main" id="{4CD95964-7CB4-4983-BDA5-05B2B283A773}"/>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b="18753"/>
            <a:stretch/>
          </p:blipFill>
          <p:spPr>
            <a:xfrm>
              <a:off x="1947833" y="8135309"/>
              <a:ext cx="389211" cy="316221"/>
            </a:xfrm>
            <a:prstGeom prst="rect">
              <a:avLst/>
            </a:prstGeom>
          </p:spPr>
        </p:pic>
        <p:pic>
          <p:nvPicPr>
            <p:cNvPr id="99" name="Picture 98" descr="A close up of a logo&#10;&#10;Description automatically generated">
              <a:extLst>
                <a:ext uri="{FF2B5EF4-FFF2-40B4-BE49-F238E27FC236}">
                  <a16:creationId xmlns:a16="http://schemas.microsoft.com/office/drawing/2014/main" id="{A2608793-2C16-4362-BDA0-34ACE6395246}"/>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b="17411"/>
            <a:stretch/>
          </p:blipFill>
          <p:spPr>
            <a:xfrm>
              <a:off x="4421389" y="8104025"/>
              <a:ext cx="379922" cy="313775"/>
            </a:xfrm>
            <a:prstGeom prst="rect">
              <a:avLst/>
            </a:prstGeom>
          </p:spPr>
        </p:pic>
        <p:pic>
          <p:nvPicPr>
            <p:cNvPr id="100" name="Picture 99" descr="A close up of a logo&#10;&#10;Description automatically generated">
              <a:extLst>
                <a:ext uri="{FF2B5EF4-FFF2-40B4-BE49-F238E27FC236}">
                  <a16:creationId xmlns:a16="http://schemas.microsoft.com/office/drawing/2014/main" id="{51A1AA17-5BC6-418A-A6DD-3B4AD8F9DC64}"/>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b="21304"/>
            <a:stretch/>
          </p:blipFill>
          <p:spPr>
            <a:xfrm>
              <a:off x="5078316" y="8645097"/>
              <a:ext cx="486023" cy="382477"/>
            </a:xfrm>
            <a:prstGeom prst="rect">
              <a:avLst/>
            </a:prstGeom>
          </p:spPr>
        </p:pic>
        <p:pic>
          <p:nvPicPr>
            <p:cNvPr id="101" name="Picture 100" descr="A close up of a logo&#10;&#10;Description automatically generated">
              <a:extLst>
                <a:ext uri="{FF2B5EF4-FFF2-40B4-BE49-F238E27FC236}">
                  <a16:creationId xmlns:a16="http://schemas.microsoft.com/office/drawing/2014/main" id="{2CB4E3F3-5440-4249-B8CC-0DE79F2274C4}"/>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b="29283"/>
            <a:stretch/>
          </p:blipFill>
          <p:spPr>
            <a:xfrm>
              <a:off x="5713051" y="8007075"/>
              <a:ext cx="565030" cy="399573"/>
            </a:xfrm>
            <a:prstGeom prst="rect">
              <a:avLst/>
            </a:prstGeom>
          </p:spPr>
        </p:pic>
        <p:pic>
          <p:nvPicPr>
            <p:cNvPr id="102" name="Picture 101" descr="A close up of a logo&#10;&#10;Description automatically generated">
              <a:extLst>
                <a:ext uri="{FF2B5EF4-FFF2-40B4-BE49-F238E27FC236}">
                  <a16:creationId xmlns:a16="http://schemas.microsoft.com/office/drawing/2014/main" id="{12B7FADD-E9A0-43A4-A928-3AE36276C0DE}"/>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b="13602"/>
            <a:stretch/>
          </p:blipFill>
          <p:spPr>
            <a:xfrm>
              <a:off x="6446496" y="8698012"/>
              <a:ext cx="410876" cy="354988"/>
            </a:xfrm>
            <a:prstGeom prst="rect">
              <a:avLst/>
            </a:prstGeom>
          </p:spPr>
        </p:pic>
        <p:cxnSp>
          <p:nvCxnSpPr>
            <p:cNvPr id="107" name="Straight Connector 106">
              <a:extLst>
                <a:ext uri="{FF2B5EF4-FFF2-40B4-BE49-F238E27FC236}">
                  <a16:creationId xmlns:a16="http://schemas.microsoft.com/office/drawing/2014/main" id="{9394B057-EF41-4C9E-AEDF-3E01C33782E7}"/>
                </a:ext>
              </a:extLst>
            </p:cNvPr>
            <p:cNvCxnSpPr>
              <a:cxnSpLocks/>
            </p:cNvCxnSpPr>
            <p:nvPr/>
          </p:nvCxnSpPr>
          <p:spPr>
            <a:xfrm flipV="1">
              <a:off x="6032500" y="8478398"/>
              <a:ext cx="0" cy="827177"/>
            </a:xfrm>
            <a:prstGeom prst="line">
              <a:avLst/>
            </a:prstGeom>
          </p:spPr>
          <p:style>
            <a:lnRef idx="1">
              <a:schemeClr val="accent1"/>
            </a:lnRef>
            <a:fillRef idx="0">
              <a:schemeClr val="accent1"/>
            </a:fillRef>
            <a:effectRef idx="0">
              <a:schemeClr val="accent1"/>
            </a:effectRef>
            <a:fontRef idx="minor">
              <a:schemeClr val="tx1"/>
            </a:fontRef>
          </p:style>
        </p:cxnSp>
        <p:sp>
          <p:nvSpPr>
            <p:cNvPr id="111" name="Oval 110">
              <a:extLst>
                <a:ext uri="{FF2B5EF4-FFF2-40B4-BE49-F238E27FC236}">
                  <a16:creationId xmlns:a16="http://schemas.microsoft.com/office/drawing/2014/main" id="{D1CFA295-261C-4519-84B0-00CB7A539695}"/>
                </a:ext>
              </a:extLst>
            </p:cNvPr>
            <p:cNvSpPr/>
            <p:nvPr/>
          </p:nvSpPr>
          <p:spPr>
            <a:xfrm>
              <a:off x="6503345" y="9207271"/>
              <a:ext cx="244202" cy="2472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113" name="Oval 112">
              <a:extLst>
                <a:ext uri="{FF2B5EF4-FFF2-40B4-BE49-F238E27FC236}">
                  <a16:creationId xmlns:a16="http://schemas.microsoft.com/office/drawing/2014/main" id="{16EDE12E-1015-4F89-85BE-B48782E88E41}"/>
                </a:ext>
              </a:extLst>
            </p:cNvPr>
            <p:cNvSpPr/>
            <p:nvPr/>
          </p:nvSpPr>
          <p:spPr>
            <a:xfrm>
              <a:off x="5161573" y="9222603"/>
              <a:ext cx="244202" cy="2472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115" name="Oval 114">
              <a:extLst>
                <a:ext uri="{FF2B5EF4-FFF2-40B4-BE49-F238E27FC236}">
                  <a16:creationId xmlns:a16="http://schemas.microsoft.com/office/drawing/2014/main" id="{1B17579C-AE04-414A-A38A-09CFED137BD7}"/>
                </a:ext>
              </a:extLst>
            </p:cNvPr>
            <p:cNvSpPr/>
            <p:nvPr/>
          </p:nvSpPr>
          <p:spPr>
            <a:xfrm>
              <a:off x="5879845" y="9222603"/>
              <a:ext cx="244202" cy="2472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grpSp>
      <p:graphicFrame>
        <p:nvGraphicFramePr>
          <p:cNvPr id="86" name="Table 198">
            <a:extLst>
              <a:ext uri="{FF2B5EF4-FFF2-40B4-BE49-F238E27FC236}">
                <a16:creationId xmlns:a16="http://schemas.microsoft.com/office/drawing/2014/main" id="{BBC9870E-0FD0-4D03-8813-8E795424A5CB}"/>
              </a:ext>
            </a:extLst>
          </p:cNvPr>
          <p:cNvGraphicFramePr>
            <a:graphicFrameLocks noGrp="1"/>
          </p:cNvGraphicFramePr>
          <p:nvPr>
            <p:extLst>
              <p:ext uri="{D42A27DB-BD31-4B8C-83A1-F6EECF244321}">
                <p14:modId xmlns:p14="http://schemas.microsoft.com/office/powerpoint/2010/main" val="3224019432"/>
              </p:ext>
            </p:extLst>
          </p:nvPr>
        </p:nvGraphicFramePr>
        <p:xfrm>
          <a:off x="9627115" y="1340396"/>
          <a:ext cx="5415489" cy="8912352"/>
        </p:xfrm>
        <a:graphic>
          <a:graphicData uri="http://schemas.openxmlformats.org/drawingml/2006/table">
            <a:tbl>
              <a:tblPr firstRow="1" bandRow="1">
                <a:tableStyleId>{5C22544A-7EE6-4342-B048-85BDC9FD1C3A}</a:tableStyleId>
              </a:tblPr>
              <a:tblGrid>
                <a:gridCol w="1125167">
                  <a:extLst>
                    <a:ext uri="{9D8B030D-6E8A-4147-A177-3AD203B41FA5}">
                      <a16:colId xmlns:a16="http://schemas.microsoft.com/office/drawing/2014/main" val="3038741688"/>
                    </a:ext>
                  </a:extLst>
                </a:gridCol>
                <a:gridCol w="4290322">
                  <a:extLst>
                    <a:ext uri="{9D8B030D-6E8A-4147-A177-3AD203B41FA5}">
                      <a16:colId xmlns:a16="http://schemas.microsoft.com/office/drawing/2014/main" val="2887824292"/>
                    </a:ext>
                  </a:extLst>
                </a:gridCol>
              </a:tblGrid>
              <a:tr h="1041413">
                <a:tc>
                  <a:txBody>
                    <a:bodyPr/>
                    <a:lstStyle/>
                    <a:p>
                      <a:r>
                        <a:rPr lang="en-GB" sz="1000" b="1" dirty="0">
                          <a:solidFill>
                            <a:schemeClr val="tx1"/>
                          </a:solidFill>
                          <a:latin typeface="Arial" panose="020B0604020202020204" pitchFamily="34" charset="0"/>
                          <a:cs typeface="Arial" panose="020B0604020202020204" pitchFamily="34" charset="0"/>
                        </a:rPr>
                        <a:t>League of Nations outline</a:t>
                      </a:r>
                    </a:p>
                    <a:p>
                      <a:pPr marL="0" indent="0">
                        <a:buFont typeface="Arial" panose="020B0604020202020204" pitchFamily="34" charset="0"/>
                        <a:buNone/>
                      </a:pPr>
                      <a:endParaRPr lang="en-GB" sz="1000" dirty="0">
                        <a:solidFill>
                          <a:schemeClr val="tx1"/>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219075" marR="75565" indent="-171450">
                        <a:lnSpc>
                          <a:spcPct val="98700"/>
                        </a:lnSpc>
                        <a:spcBef>
                          <a:spcPts val="740"/>
                        </a:spcBef>
                        <a:buFont typeface="Arial" panose="020B0604020202020204" pitchFamily="34" charset="0"/>
                        <a:buChar char="•"/>
                      </a:pPr>
                      <a:r>
                        <a:rPr lang="en-US" sz="1000" b="0" spc="-30" dirty="0">
                          <a:solidFill>
                            <a:sysClr val="windowText" lastClr="000000"/>
                          </a:solidFill>
                          <a:latin typeface="Arial" panose="020B0604020202020204" pitchFamily="34" charset="0"/>
                          <a:cs typeface="Arial" panose="020B0604020202020204" pitchFamily="34" charset="0"/>
                        </a:rPr>
                        <a:t>The </a:t>
                      </a:r>
                      <a:r>
                        <a:rPr lang="en-US" sz="1000" b="0" spc="-5" dirty="0">
                          <a:solidFill>
                            <a:sysClr val="windowText" lastClr="000000"/>
                          </a:solidFill>
                          <a:latin typeface="Arial" panose="020B0604020202020204" pitchFamily="34" charset="0"/>
                          <a:cs typeface="Arial" panose="020B0604020202020204" pitchFamily="34" charset="0"/>
                        </a:rPr>
                        <a:t>idea </a:t>
                      </a:r>
                      <a:r>
                        <a:rPr lang="en-US" sz="1000" b="0" spc="20" dirty="0">
                          <a:solidFill>
                            <a:sysClr val="windowText" lastClr="000000"/>
                          </a:solidFill>
                          <a:latin typeface="Arial" panose="020B0604020202020204" pitchFamily="34" charset="0"/>
                          <a:cs typeface="Arial" panose="020B0604020202020204" pitchFamily="34" charset="0"/>
                        </a:rPr>
                        <a:t>of </a:t>
                      </a:r>
                      <a:r>
                        <a:rPr lang="en-US" sz="1000" b="0" spc="-5" dirty="0">
                          <a:solidFill>
                            <a:sysClr val="windowText" lastClr="000000"/>
                          </a:solidFill>
                          <a:latin typeface="Arial" panose="020B0604020202020204" pitchFamily="34" charset="0"/>
                          <a:cs typeface="Arial" panose="020B0604020202020204" pitchFamily="34" charset="0"/>
                        </a:rPr>
                        <a:t>American  President </a:t>
                      </a:r>
                      <a:r>
                        <a:rPr lang="en-US" sz="1000" b="0" spc="15" dirty="0">
                          <a:solidFill>
                            <a:sysClr val="windowText" lastClr="000000"/>
                          </a:solidFill>
                          <a:latin typeface="Arial" panose="020B0604020202020204" pitchFamily="34" charset="0"/>
                          <a:cs typeface="Arial" panose="020B0604020202020204" pitchFamily="34" charset="0"/>
                        </a:rPr>
                        <a:t>Woodrow </a:t>
                      </a:r>
                      <a:r>
                        <a:rPr lang="en-US" sz="1000" b="0" spc="-5" dirty="0">
                          <a:solidFill>
                            <a:sysClr val="windowText" lastClr="000000"/>
                          </a:solidFill>
                          <a:latin typeface="Arial" panose="020B0604020202020204" pitchFamily="34" charset="0"/>
                          <a:cs typeface="Arial" panose="020B0604020202020204" pitchFamily="34" charset="0"/>
                        </a:rPr>
                        <a:t>Wilson</a:t>
                      </a:r>
                      <a:r>
                        <a:rPr lang="en-US" sz="1000" b="0" spc="-70" dirty="0">
                          <a:solidFill>
                            <a:sysClr val="windowText" lastClr="000000"/>
                          </a:solidFill>
                          <a:latin typeface="Arial" panose="020B0604020202020204" pitchFamily="34" charset="0"/>
                          <a:cs typeface="Arial" panose="020B0604020202020204" pitchFamily="34" charset="0"/>
                        </a:rPr>
                        <a:t> </a:t>
                      </a:r>
                      <a:r>
                        <a:rPr lang="en-US" sz="1000" b="0" spc="30" dirty="0">
                          <a:solidFill>
                            <a:sysClr val="windowText" lastClr="000000"/>
                          </a:solidFill>
                          <a:latin typeface="Arial" panose="020B0604020202020204" pitchFamily="34" charset="0"/>
                          <a:cs typeface="Arial" panose="020B0604020202020204" pitchFamily="34" charset="0"/>
                        </a:rPr>
                        <a:t>to  </a:t>
                      </a:r>
                      <a:r>
                        <a:rPr lang="en-US" sz="1000" b="0" spc="10" dirty="0">
                          <a:solidFill>
                            <a:sysClr val="windowText" lastClr="000000"/>
                          </a:solidFill>
                          <a:latin typeface="Arial" panose="020B0604020202020204" pitchFamily="34" charset="0"/>
                          <a:cs typeface="Arial" panose="020B0604020202020204" pitchFamily="34" charset="0"/>
                        </a:rPr>
                        <a:t>bring </a:t>
                      </a:r>
                      <a:r>
                        <a:rPr lang="en-US" sz="1000" b="0" spc="5" dirty="0">
                          <a:solidFill>
                            <a:sysClr val="windowText" lastClr="000000"/>
                          </a:solidFill>
                          <a:latin typeface="Arial" panose="020B0604020202020204" pitchFamily="34" charset="0"/>
                          <a:cs typeface="Arial" panose="020B0604020202020204" pitchFamily="34" charset="0"/>
                        </a:rPr>
                        <a:t>the </a:t>
                      </a:r>
                      <a:r>
                        <a:rPr lang="en-US" sz="1000" b="0" spc="20" dirty="0">
                          <a:solidFill>
                            <a:sysClr val="windowText" lastClr="000000"/>
                          </a:solidFill>
                          <a:latin typeface="Arial" panose="020B0604020202020204" pitchFamily="34" charset="0"/>
                          <a:cs typeface="Arial" panose="020B0604020202020204" pitchFamily="34" charset="0"/>
                        </a:rPr>
                        <a:t>world </a:t>
                      </a:r>
                      <a:r>
                        <a:rPr lang="en-US" sz="1000" b="0" spc="5" dirty="0">
                          <a:solidFill>
                            <a:sysClr val="windowText" lastClr="000000"/>
                          </a:solidFill>
                          <a:latin typeface="Arial" panose="020B0604020202020204" pitchFamily="34" charset="0"/>
                          <a:cs typeface="Arial" panose="020B0604020202020204" pitchFamily="34" charset="0"/>
                        </a:rPr>
                        <a:t>together </a:t>
                      </a:r>
                      <a:r>
                        <a:rPr lang="en-US" sz="1000" b="0" spc="-5" dirty="0">
                          <a:solidFill>
                            <a:sysClr val="windowText" lastClr="000000"/>
                          </a:solidFill>
                          <a:latin typeface="Arial" panose="020B0604020202020204" pitchFamily="34" charset="0"/>
                          <a:cs typeface="Arial" panose="020B0604020202020204" pitchFamily="34" charset="0"/>
                        </a:rPr>
                        <a:t>in  peace. </a:t>
                      </a:r>
                      <a:r>
                        <a:rPr lang="en-US" sz="1000" b="0" spc="10" dirty="0">
                          <a:solidFill>
                            <a:sysClr val="windowText" lastClr="000000"/>
                          </a:solidFill>
                          <a:latin typeface="Arial" panose="020B0604020202020204" pitchFamily="34" charset="0"/>
                          <a:cs typeface="Arial" panose="020B0604020202020204" pitchFamily="34" charset="0"/>
                        </a:rPr>
                        <a:t>It </a:t>
                      </a:r>
                      <a:r>
                        <a:rPr lang="en-US" sz="1000" b="0" spc="20" dirty="0">
                          <a:solidFill>
                            <a:sysClr val="windowText" lastClr="000000"/>
                          </a:solidFill>
                          <a:latin typeface="Arial" panose="020B0604020202020204" pitchFamily="34" charset="0"/>
                          <a:cs typeface="Arial" panose="020B0604020202020204" pitchFamily="34" charset="0"/>
                        </a:rPr>
                        <a:t>would </a:t>
                      </a:r>
                      <a:r>
                        <a:rPr lang="en-US" sz="1000" b="0" spc="5" dirty="0">
                          <a:solidFill>
                            <a:sysClr val="windowText" lastClr="000000"/>
                          </a:solidFill>
                          <a:latin typeface="Arial" panose="020B0604020202020204" pitchFamily="34" charset="0"/>
                          <a:cs typeface="Arial" panose="020B0604020202020204" pitchFamily="34" charset="0"/>
                        </a:rPr>
                        <a:t>be </a:t>
                      </a:r>
                      <a:r>
                        <a:rPr lang="en-US" sz="1000" b="0" spc="-30" dirty="0">
                          <a:solidFill>
                            <a:sysClr val="windowText" lastClr="000000"/>
                          </a:solidFill>
                          <a:latin typeface="Arial" panose="020B0604020202020204" pitchFamily="34" charset="0"/>
                          <a:cs typeface="Arial" panose="020B0604020202020204" pitchFamily="34" charset="0"/>
                        </a:rPr>
                        <a:t>a </a:t>
                      </a:r>
                      <a:r>
                        <a:rPr lang="en-US" sz="1000" b="0" spc="15" dirty="0">
                          <a:solidFill>
                            <a:sysClr val="windowText" lastClr="000000"/>
                          </a:solidFill>
                          <a:latin typeface="Arial" panose="020B0604020202020204" pitchFamily="34" charset="0"/>
                          <a:cs typeface="Arial" panose="020B0604020202020204" pitchFamily="34" charset="0"/>
                        </a:rPr>
                        <a:t>group </a:t>
                      </a:r>
                      <a:r>
                        <a:rPr lang="en-US" sz="1000" b="0" spc="20" dirty="0">
                          <a:solidFill>
                            <a:sysClr val="windowText" lastClr="000000"/>
                          </a:solidFill>
                          <a:latin typeface="Arial" panose="020B0604020202020204" pitchFamily="34" charset="0"/>
                          <a:cs typeface="Arial" panose="020B0604020202020204" pitchFamily="34" charset="0"/>
                        </a:rPr>
                        <a:t>of  </a:t>
                      </a:r>
                      <a:r>
                        <a:rPr lang="en-US" sz="1000" b="0" spc="5" dirty="0">
                          <a:solidFill>
                            <a:sysClr val="windowText" lastClr="000000"/>
                          </a:solidFill>
                          <a:latin typeface="Arial" panose="020B0604020202020204" pitchFamily="34" charset="0"/>
                          <a:cs typeface="Arial" panose="020B0604020202020204" pitchFamily="34" charset="0"/>
                        </a:rPr>
                        <a:t>countries </a:t>
                      </a:r>
                      <a:r>
                        <a:rPr lang="en-US" sz="1000" b="0" spc="15" dirty="0">
                          <a:solidFill>
                            <a:sysClr val="windowText" lastClr="000000"/>
                          </a:solidFill>
                          <a:latin typeface="Arial" panose="020B0604020202020204" pitchFamily="34" charset="0"/>
                          <a:cs typeface="Arial" panose="020B0604020202020204" pitchFamily="34" charset="0"/>
                        </a:rPr>
                        <a:t>that </a:t>
                      </a:r>
                      <a:r>
                        <a:rPr lang="en-US" sz="1000" b="0" spc="20" dirty="0">
                          <a:solidFill>
                            <a:sysClr val="windowText" lastClr="000000"/>
                          </a:solidFill>
                          <a:latin typeface="Arial" panose="020B0604020202020204" pitchFamily="34" charset="0"/>
                          <a:cs typeface="Arial" panose="020B0604020202020204" pitchFamily="34" charset="0"/>
                        </a:rPr>
                        <a:t>would work  </a:t>
                      </a:r>
                      <a:r>
                        <a:rPr lang="en-US" sz="1000" b="0" spc="5" dirty="0">
                          <a:solidFill>
                            <a:sysClr val="windowText" lastClr="000000"/>
                          </a:solidFill>
                          <a:latin typeface="Arial" panose="020B0604020202020204" pitchFamily="34" charset="0"/>
                          <a:cs typeface="Arial" panose="020B0604020202020204" pitchFamily="34" charset="0"/>
                        </a:rPr>
                        <a:t>together </a:t>
                      </a:r>
                      <a:r>
                        <a:rPr lang="en-US" sz="1000" b="0" spc="35" dirty="0">
                          <a:solidFill>
                            <a:sysClr val="windowText" lastClr="000000"/>
                          </a:solidFill>
                          <a:latin typeface="Arial" panose="020B0604020202020204" pitchFamily="34" charset="0"/>
                          <a:cs typeface="Arial" panose="020B0604020202020204" pitchFamily="34" charset="0"/>
                        </a:rPr>
                        <a:t>to </a:t>
                      </a:r>
                      <a:r>
                        <a:rPr lang="en-US" sz="1000" b="0" spc="-5" dirty="0">
                          <a:solidFill>
                            <a:sysClr val="windowText" lastClr="000000"/>
                          </a:solidFill>
                          <a:latin typeface="Arial" panose="020B0604020202020204" pitchFamily="34" charset="0"/>
                          <a:cs typeface="Arial" panose="020B0604020202020204" pitchFamily="34" charset="0"/>
                        </a:rPr>
                        <a:t>solve </a:t>
                      </a:r>
                      <a:r>
                        <a:rPr lang="en-US" sz="1000" b="0" spc="20" dirty="0">
                          <a:solidFill>
                            <a:sysClr val="windowText" lastClr="000000"/>
                          </a:solidFill>
                          <a:latin typeface="Arial" panose="020B0604020202020204" pitchFamily="34" charset="0"/>
                          <a:cs typeface="Arial" panose="020B0604020202020204" pitchFamily="34" charset="0"/>
                        </a:rPr>
                        <a:t>world  </a:t>
                      </a:r>
                      <a:r>
                        <a:rPr lang="en-US" sz="1000" b="0" spc="5" dirty="0">
                          <a:solidFill>
                            <a:sysClr val="windowText" lastClr="000000"/>
                          </a:solidFill>
                          <a:latin typeface="Arial" panose="020B0604020202020204" pitchFamily="34" charset="0"/>
                          <a:cs typeface="Arial" panose="020B0604020202020204" pitchFamily="34" charset="0"/>
                        </a:rPr>
                        <a:t>problems.</a:t>
                      </a:r>
                      <a:endParaRPr lang="en-US" sz="1000" b="0" dirty="0">
                        <a:solidFill>
                          <a:sysClr val="windowText" lastClr="000000"/>
                        </a:solidFill>
                        <a:latin typeface="Arial" panose="020B0604020202020204" pitchFamily="34" charset="0"/>
                        <a:cs typeface="Arial" panose="020B0604020202020204" pitchFamily="34" charset="0"/>
                      </a:endParaRPr>
                    </a:p>
                    <a:p>
                      <a:pPr marL="219075" indent="-171450">
                        <a:lnSpc>
                          <a:spcPct val="100000"/>
                        </a:lnSpc>
                        <a:spcBef>
                          <a:spcPts val="370"/>
                        </a:spcBef>
                        <a:buFont typeface="Arial" panose="020B0604020202020204" pitchFamily="34" charset="0"/>
                        <a:buChar char="•"/>
                      </a:pPr>
                      <a:r>
                        <a:rPr lang="en-US" sz="1000" b="0" u="heavy" spc="-5" dirty="0">
                          <a:solidFill>
                            <a:sysClr val="windowText" lastClr="000000"/>
                          </a:solidFill>
                          <a:uFill>
                            <a:solidFill>
                              <a:srgbClr val="000000"/>
                            </a:solidFill>
                          </a:uFill>
                          <a:latin typeface="Arial" panose="020B0604020202020204" pitchFamily="34" charset="0"/>
                          <a:cs typeface="Arial" panose="020B0604020202020204" pitchFamily="34" charset="0"/>
                        </a:rPr>
                        <a:t>Aims</a:t>
                      </a:r>
                      <a:endParaRPr lang="en-US" sz="1000" b="0" dirty="0">
                        <a:solidFill>
                          <a:sysClr val="windowText" lastClr="000000"/>
                        </a:solidFill>
                        <a:latin typeface="Arial" panose="020B0604020202020204" pitchFamily="34" charset="0"/>
                        <a:cs typeface="Arial" panose="020B0604020202020204" pitchFamily="34" charset="0"/>
                      </a:endParaRPr>
                    </a:p>
                    <a:p>
                      <a:pPr marL="504190" marR="501650" indent="-336550">
                        <a:lnSpc>
                          <a:spcPct val="101200"/>
                        </a:lnSpc>
                        <a:spcBef>
                          <a:spcPts val="400"/>
                        </a:spcBef>
                        <a:buFont typeface="Courier New" panose="02070309020205020404" pitchFamily="49" charset="0"/>
                        <a:buChar char="o"/>
                        <a:tabLst>
                          <a:tab pos="504190" algn="l"/>
                          <a:tab pos="504825" algn="l"/>
                        </a:tabLst>
                      </a:pPr>
                      <a:r>
                        <a:rPr lang="en-US" sz="1000" b="0" spc="-20" dirty="0">
                          <a:solidFill>
                            <a:sysClr val="windowText" lastClr="000000"/>
                          </a:solidFill>
                          <a:latin typeface="Arial" panose="020B0604020202020204" pitchFamily="34" charset="0"/>
                          <a:cs typeface="Arial" panose="020B0604020202020204" pitchFamily="34" charset="0"/>
                        </a:rPr>
                        <a:t>To </a:t>
                      </a:r>
                      <a:r>
                        <a:rPr lang="en-US" sz="1000" b="0" spc="30" dirty="0">
                          <a:solidFill>
                            <a:sysClr val="windowText" lastClr="000000"/>
                          </a:solidFill>
                          <a:latin typeface="Arial" panose="020B0604020202020204" pitchFamily="34" charset="0"/>
                          <a:cs typeface="Arial" panose="020B0604020202020204" pitchFamily="34" charset="0"/>
                        </a:rPr>
                        <a:t>stop </a:t>
                      </a:r>
                      <a:r>
                        <a:rPr lang="en-US" sz="1000" b="0" dirty="0">
                          <a:solidFill>
                            <a:sysClr val="windowText" lastClr="000000"/>
                          </a:solidFill>
                          <a:latin typeface="Arial" panose="020B0604020202020204" pitchFamily="34" charset="0"/>
                          <a:cs typeface="Arial" panose="020B0604020202020204" pitchFamily="34" charset="0"/>
                        </a:rPr>
                        <a:t>war </a:t>
                      </a:r>
                      <a:r>
                        <a:rPr lang="en-US" sz="1000" b="0" spc="10" dirty="0">
                          <a:solidFill>
                            <a:sysClr val="windowText" lastClr="000000"/>
                          </a:solidFill>
                          <a:latin typeface="Arial" panose="020B0604020202020204" pitchFamily="34" charset="0"/>
                          <a:cs typeface="Arial" panose="020B0604020202020204" pitchFamily="34" charset="0"/>
                        </a:rPr>
                        <a:t>from  </a:t>
                      </a:r>
                      <a:r>
                        <a:rPr lang="en-US" sz="1000" b="0" dirty="0">
                          <a:solidFill>
                            <a:sysClr val="windowText" lastClr="000000"/>
                          </a:solidFill>
                          <a:latin typeface="Arial" panose="020B0604020202020204" pitchFamily="34" charset="0"/>
                          <a:cs typeface="Arial" panose="020B0604020202020204" pitchFamily="34" charset="0"/>
                        </a:rPr>
                        <a:t>breaking </a:t>
                      </a:r>
                      <a:r>
                        <a:rPr lang="en-US" sz="1000" b="0" spc="20" dirty="0">
                          <a:solidFill>
                            <a:sysClr val="windowText" lastClr="000000"/>
                          </a:solidFill>
                          <a:latin typeface="Arial" panose="020B0604020202020204" pitchFamily="34" charset="0"/>
                          <a:cs typeface="Arial" panose="020B0604020202020204" pitchFamily="34" charset="0"/>
                        </a:rPr>
                        <a:t>out</a:t>
                      </a:r>
                      <a:r>
                        <a:rPr lang="en-US" sz="1000" b="0" spc="-65" dirty="0">
                          <a:solidFill>
                            <a:sysClr val="windowText" lastClr="000000"/>
                          </a:solidFill>
                          <a:latin typeface="Arial" panose="020B0604020202020204" pitchFamily="34" charset="0"/>
                          <a:cs typeface="Arial" panose="020B0604020202020204" pitchFamily="34" charset="0"/>
                        </a:rPr>
                        <a:t> </a:t>
                      </a:r>
                      <a:r>
                        <a:rPr lang="en-US" sz="1000" b="0" spc="-15" dirty="0">
                          <a:solidFill>
                            <a:sysClr val="windowText" lastClr="000000"/>
                          </a:solidFill>
                          <a:latin typeface="Arial" panose="020B0604020202020204" pitchFamily="34" charset="0"/>
                          <a:cs typeface="Arial" panose="020B0604020202020204" pitchFamily="34" charset="0"/>
                        </a:rPr>
                        <a:t>again</a:t>
                      </a:r>
                      <a:endParaRPr lang="en-US" sz="1000" b="0" dirty="0">
                        <a:solidFill>
                          <a:sysClr val="windowText" lastClr="000000"/>
                        </a:solidFill>
                        <a:latin typeface="Arial" panose="020B0604020202020204" pitchFamily="34" charset="0"/>
                        <a:cs typeface="Arial" panose="020B0604020202020204" pitchFamily="34" charset="0"/>
                      </a:endParaRPr>
                    </a:p>
                    <a:p>
                      <a:pPr marL="504190" marR="878840" indent="-336550">
                        <a:lnSpc>
                          <a:spcPts val="1650"/>
                        </a:lnSpc>
                        <a:spcBef>
                          <a:spcPts val="50"/>
                        </a:spcBef>
                        <a:buFont typeface="Courier New" panose="02070309020205020404" pitchFamily="49" charset="0"/>
                        <a:buChar char="o"/>
                        <a:tabLst>
                          <a:tab pos="504190" algn="l"/>
                          <a:tab pos="504825" algn="l"/>
                        </a:tabLst>
                      </a:pPr>
                      <a:r>
                        <a:rPr lang="en-US" sz="1000" b="0" spc="-20" dirty="0">
                          <a:solidFill>
                            <a:sysClr val="windowText" lastClr="000000"/>
                          </a:solidFill>
                          <a:latin typeface="Arial" panose="020B0604020202020204" pitchFamily="34" charset="0"/>
                          <a:cs typeface="Arial" panose="020B0604020202020204" pitchFamily="34" charset="0"/>
                        </a:rPr>
                        <a:t>To</a:t>
                      </a:r>
                      <a:r>
                        <a:rPr lang="en-US" sz="1000" b="0" spc="-65" dirty="0">
                          <a:solidFill>
                            <a:sysClr val="windowText" lastClr="000000"/>
                          </a:solidFill>
                          <a:latin typeface="Arial" panose="020B0604020202020204" pitchFamily="34" charset="0"/>
                          <a:cs typeface="Arial" panose="020B0604020202020204" pitchFamily="34" charset="0"/>
                        </a:rPr>
                        <a:t> </a:t>
                      </a:r>
                      <a:r>
                        <a:rPr lang="en-US" sz="1000" b="0" spc="-5" dirty="0">
                          <a:solidFill>
                            <a:sysClr val="windowText" lastClr="000000"/>
                          </a:solidFill>
                          <a:latin typeface="Arial" panose="020B0604020202020204" pitchFamily="34" charset="0"/>
                          <a:cs typeface="Arial" panose="020B0604020202020204" pitchFamily="34" charset="0"/>
                        </a:rPr>
                        <a:t>encourage  </a:t>
                      </a:r>
                      <a:r>
                        <a:rPr lang="en-US" sz="1000" b="0" dirty="0">
                          <a:solidFill>
                            <a:sysClr val="windowText" lastClr="000000"/>
                          </a:solidFill>
                          <a:latin typeface="Arial" panose="020B0604020202020204" pitchFamily="34" charset="0"/>
                          <a:cs typeface="Arial" panose="020B0604020202020204" pitchFamily="34" charset="0"/>
                        </a:rPr>
                        <a:t>disarmament</a:t>
                      </a:r>
                    </a:p>
                    <a:p>
                      <a:pPr marL="504190" marR="403225" indent="-336550">
                        <a:lnSpc>
                          <a:spcPts val="1650"/>
                        </a:lnSpc>
                        <a:buFont typeface="Courier New" panose="02070309020205020404" pitchFamily="49" charset="0"/>
                        <a:buChar char="o"/>
                        <a:tabLst>
                          <a:tab pos="504190" algn="l"/>
                          <a:tab pos="504825" algn="l"/>
                        </a:tabLst>
                      </a:pPr>
                      <a:r>
                        <a:rPr lang="en-US" sz="1000" b="0" spc="-20" dirty="0">
                          <a:solidFill>
                            <a:sysClr val="windowText" lastClr="000000"/>
                          </a:solidFill>
                          <a:latin typeface="Arial" panose="020B0604020202020204" pitchFamily="34" charset="0"/>
                          <a:cs typeface="Arial" panose="020B0604020202020204" pitchFamily="34" charset="0"/>
                        </a:rPr>
                        <a:t>To </a:t>
                      </a:r>
                      <a:r>
                        <a:rPr lang="en-US" sz="1000" b="0" spc="5" dirty="0">
                          <a:solidFill>
                            <a:sysClr val="windowText" lastClr="000000"/>
                          </a:solidFill>
                          <a:latin typeface="Arial" panose="020B0604020202020204" pitchFamily="34" charset="0"/>
                          <a:cs typeface="Arial" panose="020B0604020202020204" pitchFamily="34" charset="0"/>
                        </a:rPr>
                        <a:t>improve </a:t>
                      </a:r>
                      <a:r>
                        <a:rPr lang="en-US" sz="1000" b="0" spc="10" dirty="0">
                          <a:solidFill>
                            <a:sysClr val="windowText" lastClr="000000"/>
                          </a:solidFill>
                          <a:latin typeface="Arial" panose="020B0604020202020204" pitchFamily="34" charset="0"/>
                          <a:cs typeface="Arial" panose="020B0604020202020204" pitchFamily="34" charset="0"/>
                        </a:rPr>
                        <a:t>working  </a:t>
                      </a:r>
                      <a:r>
                        <a:rPr lang="en-US" sz="1000" b="0" spc="15" dirty="0">
                          <a:solidFill>
                            <a:sysClr val="windowText" lastClr="000000"/>
                          </a:solidFill>
                          <a:latin typeface="Arial" panose="020B0604020202020204" pitchFamily="34" charset="0"/>
                          <a:cs typeface="Arial" panose="020B0604020202020204" pitchFamily="34" charset="0"/>
                        </a:rPr>
                        <a:t>conditions</a:t>
                      </a:r>
                      <a:endParaRPr lang="en-US" sz="1000" b="0" dirty="0">
                        <a:solidFill>
                          <a:sysClr val="windowText" lastClr="000000"/>
                        </a:solidFill>
                        <a:latin typeface="Arial" panose="020B0604020202020204" pitchFamily="34" charset="0"/>
                        <a:cs typeface="Arial" panose="020B0604020202020204" pitchFamily="34" charset="0"/>
                      </a:endParaRPr>
                    </a:p>
                    <a:p>
                      <a:pPr marL="504190" marR="671195" indent="-336550">
                        <a:lnSpc>
                          <a:spcPts val="1650"/>
                        </a:lnSpc>
                        <a:buFont typeface="Courier New" panose="02070309020205020404" pitchFamily="49" charset="0"/>
                        <a:buChar char="o"/>
                        <a:tabLst>
                          <a:tab pos="504190" algn="l"/>
                          <a:tab pos="504825" algn="l"/>
                        </a:tabLst>
                      </a:pPr>
                      <a:r>
                        <a:rPr lang="en-US" sz="1000" b="0" spc="-20" dirty="0">
                          <a:solidFill>
                            <a:sysClr val="windowText" lastClr="000000"/>
                          </a:solidFill>
                          <a:latin typeface="Arial" panose="020B0604020202020204" pitchFamily="34" charset="0"/>
                          <a:cs typeface="Arial" panose="020B0604020202020204" pitchFamily="34" charset="0"/>
                        </a:rPr>
                        <a:t>To </a:t>
                      </a:r>
                      <a:r>
                        <a:rPr lang="en-US" sz="1000" b="0" spc="5" dirty="0">
                          <a:solidFill>
                            <a:sysClr val="windowText" lastClr="000000"/>
                          </a:solidFill>
                          <a:latin typeface="Arial" panose="020B0604020202020204" pitchFamily="34" charset="0"/>
                          <a:cs typeface="Arial" panose="020B0604020202020204" pitchFamily="34" charset="0"/>
                        </a:rPr>
                        <a:t>tackle</a:t>
                      </a:r>
                      <a:r>
                        <a:rPr lang="en-US" sz="1000" b="0" spc="-40" dirty="0">
                          <a:solidFill>
                            <a:sysClr val="windowText" lastClr="000000"/>
                          </a:solidFill>
                          <a:latin typeface="Arial" panose="020B0604020202020204" pitchFamily="34" charset="0"/>
                          <a:cs typeface="Arial" panose="020B0604020202020204" pitchFamily="34" charset="0"/>
                        </a:rPr>
                        <a:t> </a:t>
                      </a:r>
                      <a:r>
                        <a:rPr lang="en-US" sz="1000" b="0" dirty="0">
                          <a:solidFill>
                            <a:sysClr val="windowText" lastClr="000000"/>
                          </a:solidFill>
                          <a:latin typeface="Arial" panose="020B0604020202020204" pitchFamily="34" charset="0"/>
                          <a:cs typeface="Arial" panose="020B0604020202020204" pitchFamily="34" charset="0"/>
                        </a:rPr>
                        <a:t>deadly  </a:t>
                      </a:r>
                      <a:r>
                        <a:rPr lang="en-US" sz="1000" b="0" spc="-10" dirty="0">
                          <a:solidFill>
                            <a:sysClr val="windowText" lastClr="000000"/>
                          </a:solidFill>
                          <a:latin typeface="Arial" panose="020B0604020202020204" pitchFamily="34" charset="0"/>
                          <a:cs typeface="Arial" panose="020B0604020202020204" pitchFamily="34" charset="0"/>
                        </a:rPr>
                        <a:t>diseases</a:t>
                      </a:r>
                      <a:endParaRPr lang="en-US" sz="1000" b="0" dirty="0">
                        <a:solidFill>
                          <a:sysClr val="windowText" lastClr="000000"/>
                        </a:solidFill>
                        <a:latin typeface="Arial" panose="020B0604020202020204" pitchFamily="34" charset="0"/>
                        <a:cs typeface="Arial" panose="020B0604020202020204" pitchFamily="34" charset="0"/>
                      </a:endParaRPr>
                    </a:p>
                    <a:p>
                      <a:pPr marL="219075" marR="60960" indent="-171450">
                        <a:lnSpc>
                          <a:spcPct val="99700"/>
                        </a:lnSpc>
                        <a:spcBef>
                          <a:spcPts val="325"/>
                        </a:spcBef>
                        <a:buFont typeface="Arial" panose="020B0604020202020204" pitchFamily="34" charset="0"/>
                        <a:buChar char="•"/>
                      </a:pPr>
                      <a:r>
                        <a:rPr lang="en-US" sz="1000" b="0" dirty="0">
                          <a:solidFill>
                            <a:sysClr val="windowText" lastClr="000000"/>
                          </a:solidFill>
                          <a:latin typeface="Arial" panose="020B0604020202020204" pitchFamily="34" charset="0"/>
                          <a:cs typeface="Arial" panose="020B0604020202020204" pitchFamily="34" charset="0"/>
                        </a:rPr>
                        <a:t>Based </a:t>
                      </a:r>
                      <a:r>
                        <a:rPr lang="en-US" sz="1000" b="0" spc="-5" dirty="0">
                          <a:solidFill>
                            <a:sysClr val="windowText" lastClr="000000"/>
                          </a:solidFill>
                          <a:latin typeface="Arial" panose="020B0604020202020204" pitchFamily="34" charset="0"/>
                          <a:cs typeface="Arial" panose="020B0604020202020204" pitchFamily="34" charset="0"/>
                        </a:rPr>
                        <a:t>in </a:t>
                      </a:r>
                      <a:r>
                        <a:rPr lang="en-US" sz="1000" b="0" spc="-20" dirty="0">
                          <a:solidFill>
                            <a:sysClr val="windowText" lastClr="000000"/>
                          </a:solidFill>
                          <a:latin typeface="Arial" panose="020B0604020202020204" pitchFamily="34" charset="0"/>
                          <a:cs typeface="Arial" panose="020B0604020202020204" pitchFamily="34" charset="0"/>
                        </a:rPr>
                        <a:t>Geneva, </a:t>
                      </a:r>
                      <a:r>
                        <a:rPr lang="en-US" sz="1000" b="0" spc="-5" dirty="0">
                          <a:solidFill>
                            <a:sysClr val="windowText" lastClr="000000"/>
                          </a:solidFill>
                          <a:latin typeface="Arial" panose="020B0604020202020204" pitchFamily="34" charset="0"/>
                          <a:cs typeface="Arial" panose="020B0604020202020204" pitchFamily="34" charset="0"/>
                        </a:rPr>
                        <a:t>Switzerland  where </a:t>
                      </a:r>
                      <a:r>
                        <a:rPr lang="en-US" sz="1000" b="0" spc="5" dirty="0">
                          <a:solidFill>
                            <a:sysClr val="windowText" lastClr="000000"/>
                          </a:solidFill>
                          <a:latin typeface="Arial" panose="020B0604020202020204" pitchFamily="34" charset="0"/>
                          <a:cs typeface="Arial" panose="020B0604020202020204" pitchFamily="34" charset="0"/>
                        </a:rPr>
                        <a:t>the </a:t>
                      </a:r>
                      <a:r>
                        <a:rPr lang="en-US" sz="1000" b="0" spc="-15" dirty="0">
                          <a:solidFill>
                            <a:sysClr val="windowText" lastClr="000000"/>
                          </a:solidFill>
                          <a:latin typeface="Arial" panose="020B0604020202020204" pitchFamily="34" charset="0"/>
                          <a:cs typeface="Arial" panose="020B0604020202020204" pitchFamily="34" charset="0"/>
                        </a:rPr>
                        <a:t>Red </a:t>
                      </a:r>
                      <a:r>
                        <a:rPr lang="en-US" sz="1000" b="0" dirty="0">
                          <a:solidFill>
                            <a:sysClr val="windowText" lastClr="000000"/>
                          </a:solidFill>
                          <a:latin typeface="Arial" panose="020B0604020202020204" pitchFamily="34" charset="0"/>
                          <a:cs typeface="Arial" panose="020B0604020202020204" pitchFamily="34" charset="0"/>
                        </a:rPr>
                        <a:t>Cross was  </a:t>
                      </a:r>
                      <a:r>
                        <a:rPr lang="en-US" sz="1000" b="0" spc="-5" dirty="0">
                          <a:solidFill>
                            <a:sysClr val="windowText" lastClr="000000"/>
                          </a:solidFill>
                          <a:latin typeface="Arial" panose="020B0604020202020204" pitchFamily="34" charset="0"/>
                          <a:cs typeface="Arial" panose="020B0604020202020204" pitchFamily="34" charset="0"/>
                        </a:rPr>
                        <a:t>also</a:t>
                      </a:r>
                      <a:r>
                        <a:rPr lang="en-US" sz="1000" b="0" spc="-10" dirty="0">
                          <a:solidFill>
                            <a:sysClr val="windowText" lastClr="000000"/>
                          </a:solidFill>
                          <a:latin typeface="Arial" panose="020B0604020202020204" pitchFamily="34" charset="0"/>
                          <a:cs typeface="Arial" panose="020B0604020202020204" pitchFamily="34" charset="0"/>
                        </a:rPr>
                        <a:t> </a:t>
                      </a:r>
                      <a:r>
                        <a:rPr lang="en-US" sz="1000" b="0" dirty="0">
                          <a:solidFill>
                            <a:sysClr val="windowText" lastClr="000000"/>
                          </a:solidFill>
                          <a:latin typeface="Arial" panose="020B0604020202020204" pitchFamily="34" charset="0"/>
                          <a:cs typeface="Arial" panose="020B0604020202020204" pitchFamily="34" charset="0"/>
                        </a:rPr>
                        <a:t>based.</a:t>
                      </a:r>
                    </a:p>
                    <a:p>
                      <a:pPr marL="219075" marR="60960" indent="-171450">
                        <a:lnSpc>
                          <a:spcPct val="99700"/>
                        </a:lnSpc>
                        <a:spcBef>
                          <a:spcPts val="325"/>
                        </a:spcBef>
                        <a:buFont typeface="Arial" panose="020B0604020202020204" pitchFamily="34" charset="0"/>
                        <a:buChar char="•"/>
                      </a:pPr>
                      <a:r>
                        <a:rPr lang="en-US" sz="1000" b="0" spc="-30" dirty="0">
                          <a:solidFill>
                            <a:sysClr val="windowText" lastClr="000000"/>
                          </a:solidFill>
                          <a:latin typeface="Arial" panose="020B0604020202020204" pitchFamily="34" charset="0"/>
                          <a:cs typeface="Arial" panose="020B0604020202020204" pitchFamily="34" charset="0"/>
                        </a:rPr>
                        <a:t>The </a:t>
                      </a:r>
                      <a:r>
                        <a:rPr lang="en-US" sz="1000" b="0" spc="-25" dirty="0">
                          <a:solidFill>
                            <a:sysClr val="windowText" lastClr="000000"/>
                          </a:solidFill>
                          <a:latin typeface="Arial" panose="020B0604020202020204" pitchFamily="34" charset="0"/>
                          <a:cs typeface="Arial" panose="020B0604020202020204" pitchFamily="34" charset="0"/>
                        </a:rPr>
                        <a:t>USA </a:t>
                      </a:r>
                      <a:r>
                        <a:rPr lang="en-US" sz="1000" b="0" spc="-15" dirty="0">
                          <a:solidFill>
                            <a:sysClr val="windowText" lastClr="000000"/>
                          </a:solidFill>
                          <a:latin typeface="Arial" panose="020B0604020202020204" pitchFamily="34" charset="0"/>
                          <a:cs typeface="Arial" panose="020B0604020202020204" pitchFamily="34" charset="0"/>
                        </a:rPr>
                        <a:t>never </a:t>
                      </a:r>
                      <a:r>
                        <a:rPr lang="en-US" sz="1000" b="0" dirty="0">
                          <a:solidFill>
                            <a:sysClr val="windowText" lastClr="000000"/>
                          </a:solidFill>
                          <a:latin typeface="Arial" panose="020B0604020202020204" pitchFamily="34" charset="0"/>
                          <a:cs typeface="Arial" panose="020B0604020202020204" pitchFamily="34" charset="0"/>
                        </a:rPr>
                        <a:t>joined when  </a:t>
                      </a:r>
                      <a:r>
                        <a:rPr lang="en-US" sz="1000" b="0" spc="5" dirty="0">
                          <a:solidFill>
                            <a:sysClr val="windowText" lastClr="000000"/>
                          </a:solidFill>
                          <a:latin typeface="Arial" panose="020B0604020202020204" pitchFamily="34" charset="0"/>
                          <a:cs typeface="Arial" panose="020B0604020202020204" pitchFamily="34" charset="0"/>
                        </a:rPr>
                        <a:t>the </a:t>
                      </a:r>
                      <a:r>
                        <a:rPr lang="en-US" sz="1000" b="0" spc="-15" dirty="0">
                          <a:solidFill>
                            <a:sysClr val="windowText" lastClr="000000"/>
                          </a:solidFill>
                          <a:latin typeface="Arial" panose="020B0604020202020204" pitchFamily="34" charset="0"/>
                          <a:cs typeface="Arial" panose="020B0604020202020204" pitchFamily="34" charset="0"/>
                        </a:rPr>
                        <a:t>Senate </a:t>
                      </a:r>
                      <a:r>
                        <a:rPr lang="en-US" sz="1000" b="0" dirty="0">
                          <a:solidFill>
                            <a:sysClr val="windowText" lastClr="000000"/>
                          </a:solidFill>
                          <a:latin typeface="Arial" panose="020B0604020202020204" pitchFamily="34" charset="0"/>
                          <a:cs typeface="Arial" panose="020B0604020202020204" pitchFamily="34" charset="0"/>
                        </a:rPr>
                        <a:t>refused </a:t>
                      </a:r>
                      <a:r>
                        <a:rPr lang="en-US" sz="1000" b="0" spc="35" dirty="0">
                          <a:solidFill>
                            <a:sysClr val="windowText" lastClr="000000"/>
                          </a:solidFill>
                          <a:latin typeface="Arial" panose="020B0604020202020204" pitchFamily="34" charset="0"/>
                          <a:cs typeface="Arial" panose="020B0604020202020204" pitchFamily="34" charset="0"/>
                        </a:rPr>
                        <a:t>to</a:t>
                      </a:r>
                      <a:r>
                        <a:rPr lang="en-US" sz="1000" b="0" spc="-70" dirty="0">
                          <a:solidFill>
                            <a:sysClr val="windowText" lastClr="000000"/>
                          </a:solidFill>
                          <a:latin typeface="Arial" panose="020B0604020202020204" pitchFamily="34" charset="0"/>
                          <a:cs typeface="Arial" panose="020B0604020202020204" pitchFamily="34" charset="0"/>
                        </a:rPr>
                        <a:t> </a:t>
                      </a:r>
                      <a:r>
                        <a:rPr lang="en-US" sz="1000" b="0" spc="-15" dirty="0">
                          <a:solidFill>
                            <a:sysClr val="windowText" lastClr="000000"/>
                          </a:solidFill>
                          <a:latin typeface="Arial" panose="020B0604020202020204" pitchFamily="34" charset="0"/>
                          <a:cs typeface="Arial" panose="020B0604020202020204" pitchFamily="34" charset="0"/>
                        </a:rPr>
                        <a:t>agree.</a:t>
                      </a:r>
                      <a:r>
                        <a:rPr lang="en-GB" sz="1000" b="0" dirty="0">
                          <a:solidFill>
                            <a:sysClr val="windowText" lastClr="000000"/>
                          </a:solidFill>
                          <a:latin typeface="Arial" panose="020B0604020202020204" pitchFamily="34" charset="0"/>
                          <a:cs typeface="Arial" panose="020B0604020202020204"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06210839"/>
                  </a:ext>
                </a:extLst>
              </a:tr>
              <a:tr h="1041413">
                <a:tc>
                  <a:txBody>
                    <a:bodyPr/>
                    <a:lstStyle/>
                    <a:p>
                      <a:r>
                        <a:rPr lang="en-GB" sz="1000" b="1" dirty="0">
                          <a:solidFill>
                            <a:schemeClr val="tx1"/>
                          </a:solidFill>
                          <a:latin typeface="Arial" panose="020B0604020202020204" pitchFamily="34" charset="0"/>
                          <a:cs typeface="Arial" panose="020B0604020202020204" pitchFamily="34" charset="0"/>
                        </a:rPr>
                        <a:t>Successes of the League of Nations</a:t>
                      </a:r>
                    </a:p>
                    <a:p>
                      <a:pPr marL="0" indent="0">
                        <a:buFont typeface="Arial" panose="020B0604020202020204" pitchFamily="34" charset="0"/>
                        <a:buNone/>
                      </a:pPr>
                      <a:endParaRPr lang="en-GB" sz="1000" b="1" dirty="0">
                        <a:solidFill>
                          <a:schemeClr val="tx1"/>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Many of the commissions had success in their own areas. For example, the Heath Commission was later renamed The World Health Organisation. This is incredibly important today in the fight against diseases such as </a:t>
                      </a:r>
                      <a:r>
                        <a:rPr lang="en-GB" sz="1000" dirty="0" err="1">
                          <a:latin typeface="Arial" panose="020B0604020202020204" pitchFamily="34" charset="0"/>
                          <a:cs typeface="Arial" panose="020B0604020202020204" pitchFamily="34" charset="0"/>
                        </a:rPr>
                        <a:t>Covid</a:t>
                      </a:r>
                      <a:r>
                        <a:rPr lang="en-GB" sz="1000" dirty="0">
                          <a:latin typeface="Arial" panose="020B0604020202020204" pitchFamily="34" charset="0"/>
                          <a:cs typeface="Arial" panose="020B0604020202020204" pitchFamily="34" charset="0"/>
                        </a:rPr>
                        <a:t> 19</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In 1921 The Aland Islands were disputed between Sweden and Finland. The League stepped in and created a agreement that successfully avoided war</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In 1925 Greece invaded Bulgaria. The League was able to make Greece remove their troops from Bulgaria.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01464839"/>
                  </a:ext>
                </a:extLst>
              </a:tr>
              <a:tr h="831992">
                <a:tc>
                  <a:txBody>
                    <a:bodyPr/>
                    <a:lstStyle/>
                    <a:p>
                      <a:r>
                        <a:rPr lang="en-GB" sz="1000" b="1" dirty="0">
                          <a:solidFill>
                            <a:schemeClr val="tx1"/>
                          </a:solidFill>
                          <a:latin typeface="Arial" panose="020B0604020202020204" pitchFamily="34" charset="0"/>
                          <a:cs typeface="Arial" panose="020B0604020202020204" pitchFamily="34" charset="0"/>
                        </a:rPr>
                        <a:t>Other international agreements</a:t>
                      </a:r>
                    </a:p>
                    <a:p>
                      <a:pPr marL="0" indent="0">
                        <a:buFont typeface="Wingdings" panose="05000000000000000000" pitchFamily="2" charset="2"/>
                        <a:buNone/>
                      </a:pPr>
                      <a:endParaRPr lang="en-GB" sz="1000" b="1" dirty="0">
                        <a:solidFill>
                          <a:schemeClr val="tx1"/>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Locarno 1925</a:t>
                      </a:r>
                    </a:p>
                    <a:p>
                      <a:pPr marL="628650" lvl="1" indent="-171450">
                        <a:buFont typeface="Courier New" panose="02070309020205020404" pitchFamily="49" charset="0"/>
                        <a:buChar char="o"/>
                      </a:pPr>
                      <a:r>
                        <a:rPr lang="en-GB" sz="1000" dirty="0">
                          <a:latin typeface="Arial" panose="020B0604020202020204" pitchFamily="34" charset="0"/>
                          <a:cs typeface="Arial" panose="020B0604020202020204" pitchFamily="34" charset="0"/>
                        </a:rPr>
                        <a:t>A treaty designed to improve relations between Germany and France</a:t>
                      </a:r>
                    </a:p>
                    <a:p>
                      <a:pPr marL="628650" lvl="1" indent="-171450">
                        <a:buFont typeface="Courier New" panose="02070309020205020404" pitchFamily="49" charset="0"/>
                        <a:buChar char="o"/>
                      </a:pPr>
                      <a:r>
                        <a:rPr lang="en-GB" sz="1000" dirty="0">
                          <a:latin typeface="Arial" panose="020B0604020202020204" pitchFamily="34" charset="0"/>
                          <a:cs typeface="Arial" panose="020B0604020202020204" pitchFamily="34" charset="0"/>
                        </a:rPr>
                        <a:t>Things that were not clear after Versailles were tided up at this meeting. For example, the old disputed land of Alsace Lorraine. Germany gave up any claim to this</a:t>
                      </a:r>
                    </a:p>
                    <a:p>
                      <a:pPr marL="628650" lvl="1" indent="-171450">
                        <a:buFont typeface="Courier New" panose="02070309020205020404" pitchFamily="49" charset="0"/>
                        <a:buChar char="o"/>
                      </a:pPr>
                      <a:r>
                        <a:rPr lang="en-GB" sz="1000" dirty="0">
                          <a:latin typeface="Arial" panose="020B0604020202020204" pitchFamily="34" charset="0"/>
                          <a:cs typeface="Arial" panose="020B0604020202020204" pitchFamily="34" charset="0"/>
                        </a:rPr>
                        <a:t>Britain, Czechoslovakia, Italy and Belgium also signed this treaty</a:t>
                      </a:r>
                    </a:p>
                    <a:p>
                      <a:pPr marL="628650" lvl="1" indent="-171450">
                        <a:buFont typeface="Courier New" panose="02070309020205020404" pitchFamily="49" charset="0"/>
                        <a:buChar char="o"/>
                      </a:pPr>
                      <a:r>
                        <a:rPr lang="en-GB" sz="1000" dirty="0">
                          <a:latin typeface="Arial" panose="020B0604020202020204" pitchFamily="34" charset="0"/>
                          <a:cs typeface="Arial" panose="020B0604020202020204" pitchFamily="34" charset="0"/>
                        </a:rPr>
                        <a:t>Germany seen as more peaceful and by 1926 they were allowed to join the League of Nations</a:t>
                      </a:r>
                    </a:p>
                    <a:p>
                      <a:pPr marL="171450" lvl="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Kellogg-Briand 1928</a:t>
                      </a:r>
                    </a:p>
                    <a:p>
                      <a:pPr marL="628650" lvl="1" indent="-171450">
                        <a:buFont typeface="Courier New" panose="02070309020205020404" pitchFamily="49" charset="0"/>
                        <a:buChar char="o"/>
                      </a:pPr>
                      <a:r>
                        <a:rPr lang="en-GB" sz="1000" dirty="0">
                          <a:latin typeface="Arial" panose="020B0604020202020204" pitchFamily="34" charset="0"/>
                          <a:cs typeface="Arial" panose="020B0604020202020204" pitchFamily="34" charset="0"/>
                        </a:rPr>
                        <a:t>65 countries met in Paris where they signed an agreement saying that they would not use war to solve problems</a:t>
                      </a:r>
                    </a:p>
                    <a:p>
                      <a:pPr marL="628650" lvl="1" indent="-171450">
                        <a:buFont typeface="Courier New" panose="02070309020205020404" pitchFamily="49" charset="0"/>
                        <a:buChar char="o"/>
                      </a:pPr>
                      <a:r>
                        <a:rPr lang="en-GB" sz="1000" dirty="0">
                          <a:latin typeface="Arial" panose="020B0604020202020204" pitchFamily="34" charset="0"/>
                          <a:cs typeface="Arial" panose="020B0604020202020204" pitchFamily="34" charset="0"/>
                        </a:rPr>
                        <a:t>Germany, France and the USA were some of the first to sign</a:t>
                      </a:r>
                    </a:p>
                    <a:p>
                      <a:pPr marL="628650" lvl="1" indent="-171450">
                        <a:buFont typeface="Courier New" panose="02070309020205020404" pitchFamily="49" charset="0"/>
                        <a:buChar char="o"/>
                      </a:pPr>
                      <a:r>
                        <a:rPr lang="en-GB" sz="1000" dirty="0">
                          <a:latin typeface="Arial" panose="020B0604020202020204" pitchFamily="34" charset="0"/>
                          <a:cs typeface="Arial" panose="020B0604020202020204" pitchFamily="34" charset="0"/>
                        </a:rPr>
                        <a:t>This all took place outside the League of Nations  making the League look useless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1235616"/>
                  </a:ext>
                </a:extLst>
              </a:tr>
              <a:tr h="1041413">
                <a:tc>
                  <a:txBody>
                    <a:bodyPr/>
                    <a:lstStyle/>
                    <a:p>
                      <a:pPr marL="0" indent="0">
                        <a:buFont typeface="Arial" panose="020B0604020202020204" pitchFamily="34" charset="0"/>
                        <a:buNone/>
                      </a:pPr>
                      <a:r>
                        <a:rPr lang="en-GB" sz="1000" b="1" dirty="0">
                          <a:solidFill>
                            <a:schemeClr val="tx1"/>
                          </a:solidFill>
                          <a:latin typeface="Arial" panose="020B0604020202020204" pitchFamily="34" charset="0"/>
                          <a:cs typeface="Arial" panose="020B0604020202020204" pitchFamily="34" charset="0"/>
                        </a:rPr>
                        <a:t>The Manchurian Crisis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Japan was suffering from the economic depression, the army was pressuring for more power and murdered the Prime Minster in 1932</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Japan then </a:t>
                      </a:r>
                      <a:r>
                        <a:rPr lang="en-GB" sz="1000" i="1" dirty="0">
                          <a:latin typeface="Arial" panose="020B0604020202020204" pitchFamily="34" charset="0"/>
                          <a:cs typeface="Arial" panose="020B0604020202020204" pitchFamily="34" charset="0"/>
                        </a:rPr>
                        <a:t>staged</a:t>
                      </a:r>
                      <a:r>
                        <a:rPr lang="en-GB" sz="1000" i="0" dirty="0">
                          <a:latin typeface="Arial" panose="020B0604020202020204" pitchFamily="34" charset="0"/>
                          <a:cs typeface="Arial" panose="020B0604020202020204" pitchFamily="34" charset="0"/>
                        </a:rPr>
                        <a:t> an explosion on the South Manchurian railway in China and used this as an excuse to invade</a:t>
                      </a:r>
                    </a:p>
                    <a:p>
                      <a:pPr marL="171450" indent="-171450">
                        <a:buFont typeface="Arial" panose="020B0604020202020204" pitchFamily="34" charset="0"/>
                        <a:buChar char="•"/>
                      </a:pPr>
                      <a:r>
                        <a:rPr lang="en-GB" sz="1000" i="0" dirty="0">
                          <a:latin typeface="Arial" panose="020B0604020202020204" pitchFamily="34" charset="0"/>
                          <a:cs typeface="Arial" panose="020B0604020202020204" pitchFamily="34" charset="0"/>
                        </a:rPr>
                        <a:t>The League sent the Lytton Commission to investigate. It took a year to recommend that Japan should leave China. This was ignored and Japan left the League of Nations</a:t>
                      </a:r>
                      <a:endParaRPr lang="en-GB" sz="10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93799813"/>
                  </a:ext>
                </a:extLst>
              </a:tr>
              <a:tr h="1041413">
                <a:tc>
                  <a:txBody>
                    <a:bodyPr/>
                    <a:lstStyle/>
                    <a:p>
                      <a:pPr marL="0" indent="0">
                        <a:buFont typeface="Arial" panose="020B0604020202020204" pitchFamily="34" charset="0"/>
                        <a:buNone/>
                      </a:pPr>
                      <a:r>
                        <a:rPr lang="en-GB" sz="1000" b="1" dirty="0">
                          <a:solidFill>
                            <a:schemeClr val="tx1"/>
                          </a:solidFill>
                          <a:latin typeface="Arial" panose="020B0604020202020204" pitchFamily="34" charset="0"/>
                          <a:cs typeface="Arial" panose="020B0604020202020204" pitchFamily="34" charset="0"/>
                        </a:rPr>
                        <a:t>The Abyssinian Crisis</a:t>
                      </a:r>
                    </a:p>
                    <a:p>
                      <a:pPr marL="0" indent="0">
                        <a:buFont typeface="Arial" panose="020B0604020202020204" pitchFamily="34" charset="0"/>
                        <a:buNone/>
                      </a:pPr>
                      <a:endParaRPr lang="en-GB" sz="1000" b="1"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Mussolini invaded Abyssinia to try and recreate the Roman Empire and bring glory to Italy</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Haile Selassie appealed to the League of Nations for help defending his country</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The League put weak trade sanctions in place refusing to sanction coal and oil. They also failed to close the Suez Canal</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Secretly the Hoare-Leval Pact was negotiated which saw Britain and France trying to give away parts of Abyssinia to Italy. This brought disgrace to France and Britain and showed how unsupported the League was.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42862090"/>
                  </a:ext>
                </a:extLst>
              </a:tr>
            </a:tbl>
          </a:graphicData>
        </a:graphic>
      </p:graphicFrame>
      <p:sp>
        <p:nvSpPr>
          <p:cNvPr id="4" name="Rectangle 3">
            <a:extLst>
              <a:ext uri="{FF2B5EF4-FFF2-40B4-BE49-F238E27FC236}">
                <a16:creationId xmlns:a16="http://schemas.microsoft.com/office/drawing/2014/main" id="{20C23511-2DDF-41EC-854E-1D227FAE6AD1}"/>
              </a:ext>
            </a:extLst>
          </p:cNvPr>
          <p:cNvSpPr/>
          <p:nvPr/>
        </p:nvSpPr>
        <p:spPr>
          <a:xfrm>
            <a:off x="9627115" y="895119"/>
            <a:ext cx="983411" cy="307777"/>
          </a:xfrm>
          <a:prstGeom prst="rect">
            <a:avLst/>
          </a:prstGeom>
        </p:spPr>
        <p:txBody>
          <a:bodyPr wrap="none">
            <a:spAutoFit/>
          </a:bodyPr>
          <a:lstStyle/>
          <a:p>
            <a:pPr lvl="0">
              <a:defRPr/>
            </a:pPr>
            <a:r>
              <a:rPr lang="en-GB" sz="1400" b="1" dirty="0">
                <a:solidFill>
                  <a:sysClr val="windowText" lastClr="000000"/>
                </a:solidFill>
              </a:rPr>
              <a:t>Key events</a:t>
            </a:r>
            <a:endParaRPr lang="en-GB" sz="1400" b="1" dirty="0">
              <a:solidFill>
                <a:prstClr val="black"/>
              </a:solidFill>
            </a:endParaRPr>
          </a:p>
        </p:txBody>
      </p:sp>
      <p:sp>
        <p:nvSpPr>
          <p:cNvPr id="87" name="Rectangle 86">
            <a:extLst>
              <a:ext uri="{FF2B5EF4-FFF2-40B4-BE49-F238E27FC236}">
                <a16:creationId xmlns:a16="http://schemas.microsoft.com/office/drawing/2014/main" id="{43F23AAC-65E2-4C7B-A49A-7C24CB93F4C0}"/>
              </a:ext>
            </a:extLst>
          </p:cNvPr>
          <p:cNvSpPr/>
          <p:nvPr/>
        </p:nvSpPr>
        <p:spPr>
          <a:xfrm>
            <a:off x="10734548" y="1261889"/>
            <a:ext cx="45719" cy="8994702"/>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8" name="Table 196">
            <a:extLst>
              <a:ext uri="{FF2B5EF4-FFF2-40B4-BE49-F238E27FC236}">
                <a16:creationId xmlns:a16="http://schemas.microsoft.com/office/drawing/2014/main" id="{A6028E50-34F0-4BE3-9EB0-F30CAF8AC768}"/>
              </a:ext>
            </a:extLst>
          </p:cNvPr>
          <p:cNvGraphicFramePr>
            <a:graphicFrameLocks noGrp="1"/>
          </p:cNvGraphicFramePr>
          <p:nvPr>
            <p:extLst>
              <p:ext uri="{D42A27DB-BD31-4B8C-83A1-F6EECF244321}">
                <p14:modId xmlns:p14="http://schemas.microsoft.com/office/powerpoint/2010/main" val="3304291934"/>
              </p:ext>
            </p:extLst>
          </p:nvPr>
        </p:nvGraphicFramePr>
        <p:xfrm>
          <a:off x="6576" y="3810411"/>
          <a:ext cx="4730916" cy="4411136"/>
        </p:xfrm>
        <a:graphic>
          <a:graphicData uri="http://schemas.openxmlformats.org/drawingml/2006/table">
            <a:tbl>
              <a:tblPr firstRow="1" bandRow="1">
                <a:tableStyleId>{5C22544A-7EE6-4342-B048-85BDC9FD1C3A}</a:tableStyleId>
              </a:tblPr>
              <a:tblGrid>
                <a:gridCol w="1085305">
                  <a:extLst>
                    <a:ext uri="{9D8B030D-6E8A-4147-A177-3AD203B41FA5}">
                      <a16:colId xmlns:a16="http://schemas.microsoft.com/office/drawing/2014/main" val="1255859015"/>
                    </a:ext>
                  </a:extLst>
                </a:gridCol>
                <a:gridCol w="3645611">
                  <a:extLst>
                    <a:ext uri="{9D8B030D-6E8A-4147-A177-3AD203B41FA5}">
                      <a16:colId xmlns:a16="http://schemas.microsoft.com/office/drawing/2014/main" val="1968158076"/>
                    </a:ext>
                  </a:extLst>
                </a:gridCol>
              </a:tblGrid>
              <a:tr h="0">
                <a:tc>
                  <a:txBody>
                    <a:bodyPr/>
                    <a:lstStyle/>
                    <a:p>
                      <a:pPr algn="l"/>
                      <a:r>
                        <a:rPr lang="en-GB" sz="1000" b="1" dirty="0">
                          <a:solidFill>
                            <a:schemeClr val="tx1"/>
                          </a:solidFill>
                          <a:latin typeface="Arial" panose="020B0604020202020204" pitchFamily="34" charset="0"/>
                          <a:cs typeface="Arial" panose="020B0604020202020204" pitchFamily="34" charset="0"/>
                        </a:rPr>
                        <a:t>League of Nations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Arial" panose="020B0604020202020204" pitchFamily="34" charset="0"/>
                          <a:cs typeface="Arial" panose="020B0604020202020204" pitchFamily="34" charset="0"/>
                        </a:rPr>
                        <a:t>International organisation designed to keep peace.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2348524"/>
                  </a:ext>
                </a:extLst>
              </a:tr>
              <a:tr h="154228">
                <a:tc>
                  <a:txBody>
                    <a:bodyPr/>
                    <a:lstStyle/>
                    <a:p>
                      <a:pPr algn="l"/>
                      <a:r>
                        <a:rPr lang="en-GB" sz="1000" b="1" dirty="0">
                          <a:solidFill>
                            <a:schemeClr val="tx1"/>
                          </a:solidFill>
                          <a:latin typeface="Arial" panose="020B0604020202020204" pitchFamily="34" charset="0"/>
                          <a:cs typeface="Arial" panose="020B0604020202020204" pitchFamily="34" charset="0"/>
                        </a:rPr>
                        <a:t>Geneva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Major city in Switzerland, home of the League of Nations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4855298"/>
                  </a:ext>
                </a:extLst>
              </a:tr>
              <a:tr h="357345">
                <a:tc>
                  <a:txBody>
                    <a:bodyPr/>
                    <a:lstStyle/>
                    <a:p>
                      <a:pPr algn="l"/>
                      <a:r>
                        <a:rPr lang="en-GB" sz="1000" b="1" dirty="0">
                          <a:solidFill>
                            <a:schemeClr val="tx1"/>
                          </a:solidFill>
                          <a:latin typeface="Arial" panose="020B0604020202020204" pitchFamily="34" charset="0"/>
                          <a:cs typeface="Arial" panose="020B0604020202020204" pitchFamily="34" charset="0"/>
                        </a:rPr>
                        <a:t>Fontainebleau Memorandum</a:t>
                      </a: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A document from Britain saying they completely supported the League of Nations</a:t>
                      </a: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77007118"/>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Locarno Treaty</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Began the process of allowing Germany to join the League of Nations</a:t>
                      </a: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3305131"/>
                  </a:ext>
                </a:extLst>
              </a:tr>
              <a:tr h="255787">
                <a:tc>
                  <a:txBody>
                    <a:bodyPr/>
                    <a:lstStyle/>
                    <a:p>
                      <a:pPr algn="l"/>
                      <a:r>
                        <a:rPr lang="en-GB" sz="1000" b="1" dirty="0">
                          <a:solidFill>
                            <a:schemeClr val="tx1"/>
                          </a:solidFill>
                          <a:latin typeface="Arial" panose="020B0604020202020204" pitchFamily="34" charset="0"/>
                          <a:cs typeface="Arial" panose="020B0604020202020204" pitchFamily="34" charset="0"/>
                        </a:rPr>
                        <a:t>Collective security</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The idea that if all countries worked together they could make sure that war didn’t break out again</a:t>
                      </a: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97079583"/>
                  </a:ext>
                </a:extLst>
              </a:tr>
              <a:tr h="366171">
                <a:tc>
                  <a:txBody>
                    <a:bodyPr/>
                    <a:lstStyle/>
                    <a:p>
                      <a:pPr algn="l"/>
                      <a:r>
                        <a:rPr lang="en-GB" sz="1000" b="1" dirty="0">
                          <a:solidFill>
                            <a:schemeClr val="tx1"/>
                          </a:solidFill>
                          <a:latin typeface="Arial" panose="020B0604020202020204" pitchFamily="34" charset="0"/>
                          <a:cs typeface="Arial" panose="020B0604020202020204" pitchFamily="34" charset="0"/>
                        </a:rPr>
                        <a:t>Mitigation</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Getting countries together to talk through problems to try and avoid war</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61957853"/>
                  </a:ext>
                </a:extLst>
              </a:tr>
              <a:tr h="357345">
                <a:tc>
                  <a:txBody>
                    <a:bodyPr/>
                    <a:lstStyle/>
                    <a:p>
                      <a:pPr algn="l"/>
                      <a:r>
                        <a:rPr lang="en-GB" sz="1000" b="1" dirty="0">
                          <a:solidFill>
                            <a:schemeClr val="tx1"/>
                          </a:solidFill>
                          <a:latin typeface="Arial" panose="020B0604020202020204" pitchFamily="34" charset="0"/>
                          <a:cs typeface="Arial" panose="020B0604020202020204" pitchFamily="34" charset="0"/>
                        </a:rPr>
                        <a:t>Covenant</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Document that set out how the League of Nations would deal with any aggressive country</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18611834"/>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000" b="1" dirty="0">
                          <a:solidFill>
                            <a:schemeClr val="tx1"/>
                          </a:solidFill>
                          <a:latin typeface="Arial" panose="020B0604020202020204" pitchFamily="34" charset="0"/>
                          <a:cs typeface="Arial" panose="020B0604020202020204" pitchFamily="34" charset="0"/>
                        </a:rPr>
                        <a:t>Moral condemnation</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Giving a country a telling off to try and make it behave in line with the covenant of the League of Nations</a:t>
                      </a:r>
                    </a:p>
                  </a:txBody>
                  <a:tcPr marL="142663" marR="142663" marT="71332" marB="7133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95879718"/>
                  </a:ext>
                </a:extLst>
              </a:tr>
              <a:tr h="255787">
                <a:tc>
                  <a:txBody>
                    <a:bodyPr/>
                    <a:lstStyle/>
                    <a:p>
                      <a:pPr algn="l"/>
                      <a:r>
                        <a:rPr lang="en-GB" sz="1000" b="1" dirty="0">
                          <a:solidFill>
                            <a:schemeClr val="tx1"/>
                          </a:solidFill>
                          <a:latin typeface="Arial" panose="020B0604020202020204" pitchFamily="34" charset="0"/>
                          <a:cs typeface="Arial" panose="020B0604020202020204" pitchFamily="34" charset="0"/>
                        </a:rPr>
                        <a:t>Economic sanctions</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Members of the League of Nations would not trade with aggressive or war causing countries</a:t>
                      </a:r>
                    </a:p>
                  </a:txBody>
                  <a:tcPr marL="142663" marR="142663" marT="71332" marB="7133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55009523"/>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Humanitarian</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Making it your priority to make sure humans live in good conditions in their countries</a:t>
                      </a:r>
                    </a:p>
                  </a:txBody>
                  <a:tcPr marL="142663" marR="142663" marT="71332" marB="7133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68810612"/>
                  </a:ext>
                </a:extLst>
              </a:tr>
              <a:tr h="230435">
                <a:tc>
                  <a:txBody>
                    <a:bodyPr/>
                    <a:lstStyle/>
                    <a:p>
                      <a:pPr algn="l"/>
                      <a:r>
                        <a:rPr lang="en-GB" sz="1000" b="1" dirty="0">
                          <a:solidFill>
                            <a:schemeClr val="tx1"/>
                          </a:solidFill>
                          <a:latin typeface="Arial" panose="020B0604020202020204" pitchFamily="34" charset="0"/>
                          <a:cs typeface="Arial" panose="020B0604020202020204" pitchFamily="34" charset="0"/>
                        </a:rPr>
                        <a:t>Fascist</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Political belief that leads to dictators and intolerance within countries</a:t>
                      </a:r>
                    </a:p>
                  </a:txBody>
                  <a:tcPr marL="142663" marR="142663" marT="71332" marB="7133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31338049"/>
                  </a:ext>
                </a:extLst>
              </a:tr>
            </a:tbl>
          </a:graphicData>
        </a:graphic>
      </p:graphicFrame>
      <p:graphicFrame>
        <p:nvGraphicFramePr>
          <p:cNvPr id="9" name="Table 8">
            <a:extLst>
              <a:ext uri="{FF2B5EF4-FFF2-40B4-BE49-F238E27FC236}">
                <a16:creationId xmlns:a16="http://schemas.microsoft.com/office/drawing/2014/main" id="{E9B47265-2091-46FD-A7E4-7BB7210F6588}"/>
              </a:ext>
            </a:extLst>
          </p:cNvPr>
          <p:cNvGraphicFramePr>
            <a:graphicFrameLocks noGrp="1"/>
          </p:cNvGraphicFramePr>
          <p:nvPr>
            <p:extLst>
              <p:ext uri="{D42A27DB-BD31-4B8C-83A1-F6EECF244321}">
                <p14:modId xmlns:p14="http://schemas.microsoft.com/office/powerpoint/2010/main" val="1318228827"/>
              </p:ext>
            </p:extLst>
          </p:nvPr>
        </p:nvGraphicFramePr>
        <p:xfrm>
          <a:off x="4894373" y="3810411"/>
          <a:ext cx="4730916" cy="4227017"/>
        </p:xfrm>
        <a:graphic>
          <a:graphicData uri="http://schemas.openxmlformats.org/drawingml/2006/table">
            <a:tbl>
              <a:tblPr firstRow="1" bandRow="1">
                <a:tableStyleId>{5C22544A-7EE6-4342-B048-85BDC9FD1C3A}</a:tableStyleId>
              </a:tblPr>
              <a:tblGrid>
                <a:gridCol w="1107545">
                  <a:extLst>
                    <a:ext uri="{9D8B030D-6E8A-4147-A177-3AD203B41FA5}">
                      <a16:colId xmlns:a16="http://schemas.microsoft.com/office/drawing/2014/main" val="1665754028"/>
                    </a:ext>
                  </a:extLst>
                </a:gridCol>
                <a:gridCol w="3623371">
                  <a:extLst>
                    <a:ext uri="{9D8B030D-6E8A-4147-A177-3AD203B41FA5}">
                      <a16:colId xmlns:a16="http://schemas.microsoft.com/office/drawing/2014/main" val="4203268017"/>
                    </a:ext>
                  </a:extLst>
                </a:gridCol>
              </a:tblGrid>
              <a:tr h="263345">
                <a:tc>
                  <a:txBody>
                    <a:bodyPr/>
                    <a:lstStyle/>
                    <a:p>
                      <a:pPr algn="l"/>
                      <a:r>
                        <a:rPr lang="en-GB" sz="1000" b="1" dirty="0">
                          <a:solidFill>
                            <a:schemeClr val="tx1"/>
                          </a:solidFill>
                          <a:latin typeface="Arial" panose="020B0604020202020204" pitchFamily="34" charset="0"/>
                          <a:cs typeface="Arial" panose="020B0604020202020204" pitchFamily="34" charset="0"/>
                        </a:rPr>
                        <a:t>Council</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Body that had the power of Veto for certain countries</a:t>
                      </a:r>
                    </a:p>
                  </a:txBody>
                  <a:tcPr marL="142663" marR="142663" marT="71332" marB="7133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2753335"/>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Permanent Court of Justice</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The League of Nations court set up to deal with international arguments</a:t>
                      </a:r>
                    </a:p>
                  </a:txBody>
                  <a:tcPr marL="142663" marR="142663" marT="71332" marB="7133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4082374"/>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Assembly</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All members represented. Decision had to be unanimous</a:t>
                      </a:r>
                    </a:p>
                  </a:txBody>
                  <a:tcPr marL="142663" marR="142663" marT="71332" marB="7133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97519407"/>
                  </a:ext>
                </a:extLst>
              </a:tr>
              <a:tr h="263345">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solidFill>
                            <a:schemeClr val="tx1"/>
                          </a:solidFill>
                          <a:latin typeface="Arial" panose="020B0604020202020204" pitchFamily="34" charset="0"/>
                          <a:cs typeface="Arial" panose="020B0604020202020204" pitchFamily="34" charset="0"/>
                        </a:rPr>
                        <a:t>Secretariat</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Carried out the paper work/administration for the League of Nations</a:t>
                      </a:r>
                    </a:p>
                  </a:txBody>
                  <a:tcPr marL="142663" marR="142663" marT="71332" marB="7133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09892771"/>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Unanimous</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All must agree to a decision</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41064100"/>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Veto</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The power to block a decision. The League of Nations Council had the power of veto</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6384201"/>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Refugee</a:t>
                      </a:r>
                    </a:p>
                  </a:txBody>
                  <a:tcPr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A person displaced from their home by a reason beyond their control</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49846659"/>
                  </a:ext>
                </a:extLst>
              </a:tr>
              <a:tr h="357345">
                <a:tc>
                  <a:txBody>
                    <a:bodyPr/>
                    <a:lstStyle/>
                    <a:p>
                      <a:pPr algn="l"/>
                      <a:r>
                        <a:rPr lang="en-GB" sz="1000" b="1" dirty="0">
                          <a:solidFill>
                            <a:schemeClr val="tx1"/>
                          </a:solidFill>
                          <a:latin typeface="Arial" panose="020B0604020202020204" pitchFamily="34" charset="0"/>
                          <a:cs typeface="Arial" panose="020B0604020202020204" pitchFamily="34" charset="0"/>
                        </a:rPr>
                        <a:t>Commissions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Groups put together to tackle specific issues. For example, the Slavery Commission</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45443097"/>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Depression</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A period of time when countries struggle for money and the people of a country are often unemployed</a:t>
                      </a: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333680"/>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Dictator</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A ruler with total and unchecked power over a country, for example, Hitler</a:t>
                      </a: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5988086"/>
                  </a:ext>
                </a:extLst>
              </a:tr>
              <a:tr h="263345">
                <a:tc>
                  <a:txBody>
                    <a:bodyPr/>
                    <a:lstStyle/>
                    <a:p>
                      <a:pPr algn="l"/>
                      <a:r>
                        <a:rPr lang="en-GB" sz="1000" b="1" dirty="0">
                          <a:solidFill>
                            <a:schemeClr val="tx1"/>
                          </a:solidFill>
                          <a:latin typeface="Arial" panose="020B0604020202020204" pitchFamily="34" charset="0"/>
                          <a:cs typeface="Arial" panose="020B0604020202020204" pitchFamily="34" charset="0"/>
                        </a:rPr>
                        <a:t>Stresa Front</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b="0" dirty="0">
                          <a:solidFill>
                            <a:schemeClr val="tx1"/>
                          </a:solidFill>
                          <a:latin typeface="Arial" panose="020B0604020202020204" pitchFamily="34" charset="0"/>
                          <a:cs typeface="Arial" panose="020B0604020202020204" pitchFamily="34" charset="0"/>
                        </a:rPr>
                        <a:t>1935 agreement that Britain, France and Italy would unite against Germany</a:t>
                      </a: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1502248"/>
                  </a:ext>
                </a:extLst>
              </a:tr>
            </a:tbl>
          </a:graphicData>
        </a:graphic>
      </p:graphicFrame>
      <p:sp>
        <p:nvSpPr>
          <p:cNvPr id="98" name="Rectangle 97">
            <a:extLst>
              <a:ext uri="{FF2B5EF4-FFF2-40B4-BE49-F238E27FC236}">
                <a16:creationId xmlns:a16="http://schemas.microsoft.com/office/drawing/2014/main" id="{D0F4A606-1418-43C5-9FBB-2319CD3E0323}"/>
              </a:ext>
            </a:extLst>
          </p:cNvPr>
          <p:cNvSpPr/>
          <p:nvPr/>
        </p:nvSpPr>
        <p:spPr>
          <a:xfrm flipH="1">
            <a:off x="5875174" y="3907693"/>
            <a:ext cx="45719" cy="411625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9" name="Rectangle 108">
            <a:extLst>
              <a:ext uri="{FF2B5EF4-FFF2-40B4-BE49-F238E27FC236}">
                <a16:creationId xmlns:a16="http://schemas.microsoft.com/office/drawing/2014/main" id="{96D697A0-4A1A-48EE-8378-188D88BFDC71}"/>
              </a:ext>
            </a:extLst>
          </p:cNvPr>
          <p:cNvSpPr/>
          <p:nvPr/>
        </p:nvSpPr>
        <p:spPr>
          <a:xfrm flipH="1">
            <a:off x="1044363" y="3883463"/>
            <a:ext cx="45719" cy="428507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6" name="Rectangle 115">
            <a:extLst>
              <a:ext uri="{FF2B5EF4-FFF2-40B4-BE49-F238E27FC236}">
                <a16:creationId xmlns:a16="http://schemas.microsoft.com/office/drawing/2014/main" id="{5FC2CCEA-9949-4657-840F-A4C9415839FA}"/>
              </a:ext>
            </a:extLst>
          </p:cNvPr>
          <p:cNvSpPr/>
          <p:nvPr/>
        </p:nvSpPr>
        <p:spPr>
          <a:xfrm>
            <a:off x="-3694" y="3335634"/>
            <a:ext cx="950325"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ysClr val="windowText" lastClr="000000"/>
                </a:solidFill>
                <a:effectLst/>
                <a:uLnTx/>
                <a:uFillTx/>
                <a:latin typeface="Calibri"/>
                <a:ea typeface="+mn-ea"/>
                <a:cs typeface="+mn-cs"/>
              </a:rPr>
              <a:t>Key words</a:t>
            </a:r>
            <a:endParaRPr kumimoji="0" lang="en-GB" sz="1400" b="1"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117" name="Table 7">
            <a:extLst>
              <a:ext uri="{FF2B5EF4-FFF2-40B4-BE49-F238E27FC236}">
                <a16:creationId xmlns:a16="http://schemas.microsoft.com/office/drawing/2014/main" id="{B309ED56-375A-4823-A231-6E45B2AF9A92}"/>
              </a:ext>
            </a:extLst>
          </p:cNvPr>
          <p:cNvGraphicFramePr>
            <a:graphicFrameLocks noGrp="1"/>
          </p:cNvGraphicFramePr>
          <p:nvPr>
            <p:extLst>
              <p:ext uri="{D42A27DB-BD31-4B8C-83A1-F6EECF244321}">
                <p14:modId xmlns:p14="http://schemas.microsoft.com/office/powerpoint/2010/main" val="1818404513"/>
              </p:ext>
            </p:extLst>
          </p:nvPr>
        </p:nvGraphicFramePr>
        <p:xfrm>
          <a:off x="5035033" y="1406849"/>
          <a:ext cx="3417276" cy="2240280"/>
        </p:xfrm>
        <a:graphic>
          <a:graphicData uri="http://schemas.openxmlformats.org/drawingml/2006/table">
            <a:tbl>
              <a:tblPr firstRow="1" bandRow="1">
                <a:tableStyleId>{5C22544A-7EE6-4342-B048-85BDC9FD1C3A}</a:tableStyleId>
              </a:tblPr>
              <a:tblGrid>
                <a:gridCol w="903633">
                  <a:extLst>
                    <a:ext uri="{9D8B030D-6E8A-4147-A177-3AD203B41FA5}">
                      <a16:colId xmlns:a16="http://schemas.microsoft.com/office/drawing/2014/main" val="3638484247"/>
                    </a:ext>
                  </a:extLst>
                </a:gridCol>
                <a:gridCol w="2513643">
                  <a:extLst>
                    <a:ext uri="{9D8B030D-6E8A-4147-A177-3AD203B41FA5}">
                      <a16:colId xmlns:a16="http://schemas.microsoft.com/office/drawing/2014/main" val="410470528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Abyssinian Crisis</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i="0" dirty="0">
                          <a:solidFill>
                            <a:schemeClr val="dk1"/>
                          </a:solidFill>
                          <a:effectLst/>
                          <a:latin typeface="+mn-lt"/>
                          <a:ea typeface="+mn-ea"/>
                          <a:cs typeface="+mn-cs"/>
                        </a:rPr>
                        <a:t>Haile Selassie</a:t>
                      </a:r>
                      <a:endParaRPr lang="en-GB" sz="1100" b="1" dirty="0">
                        <a:solidFill>
                          <a:sysClr val="windowText" lastClr="000000"/>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1100" b="0" i="0" dirty="0">
                          <a:solidFill>
                            <a:schemeClr val="dk1"/>
                          </a:solidFill>
                          <a:effectLst/>
                          <a:latin typeface="+mn-lt"/>
                          <a:ea typeface="+mn-ea"/>
                          <a:cs typeface="+mn-cs"/>
                        </a:rPr>
                        <a:t>Leader of Abyssinia</a:t>
                      </a:r>
                      <a:endParaRPr lang="en-GB" sz="1100" b="0" dirty="0">
                        <a:solidFill>
                          <a:schemeClr val="tx1"/>
                        </a:solidFill>
                      </a:endParaRPr>
                    </a:p>
                    <a:p>
                      <a:endParaRPr lang="en-GB" sz="1100" b="0" dirty="0">
                        <a:solidFill>
                          <a:schemeClr val="tx1"/>
                        </a:solidFill>
                      </a:endParaRPr>
                    </a:p>
                  </a:txBody>
                  <a:tcPr>
                    <a:noFill/>
                  </a:tcPr>
                </a:tc>
                <a:extLst>
                  <a:ext uri="{0D108BD9-81ED-4DB2-BD59-A6C34878D82A}">
                    <a16:rowId xmlns:a16="http://schemas.microsoft.com/office/drawing/2014/main" val="29442408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dirty="0">
                        <a:solidFill>
                          <a:sysClr val="windowText" lastClr="000000"/>
                        </a:solidFill>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Mussolini</a:t>
                      </a:r>
                    </a:p>
                    <a:p>
                      <a:r>
                        <a:rPr lang="en-GB" sz="1200" b="0" dirty="0">
                          <a:solidFill>
                            <a:schemeClr val="tx1"/>
                          </a:solidFill>
                        </a:rPr>
                        <a:t>Fascist leader of Italy</a:t>
                      </a:r>
                    </a:p>
                  </a:txBody>
                  <a:tcPr>
                    <a:noFill/>
                  </a:tcPr>
                </a:tc>
                <a:extLst>
                  <a:ext uri="{0D108BD9-81ED-4DB2-BD59-A6C34878D82A}">
                    <a16:rowId xmlns:a16="http://schemas.microsoft.com/office/drawing/2014/main" val="20356180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dirty="0">
                        <a:solidFill>
                          <a:sysClr val="windowText" lastClr="000000"/>
                        </a:solidFill>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i="0" dirty="0">
                          <a:solidFill>
                            <a:schemeClr val="dk1"/>
                          </a:solidFill>
                          <a:effectLst/>
                          <a:latin typeface="+mn-lt"/>
                          <a:ea typeface="+mn-ea"/>
                          <a:cs typeface="+mn-cs"/>
                        </a:rPr>
                        <a:t>Samuel Hoare</a:t>
                      </a:r>
                      <a:endParaRPr lang="en-GB" sz="1100" b="1" dirty="0">
                        <a:solidFill>
                          <a:sysClr val="windowText" lastClr="000000"/>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GB" sz="1100" b="0" i="0" dirty="0"/>
                        <a:t>British Foreign Secretary, represented GB in the Hoare-</a:t>
                      </a:r>
                      <a:r>
                        <a:rPr lang="en-GB" sz="1100" b="0" i="0" dirty="0" err="1"/>
                        <a:t>Leval</a:t>
                      </a:r>
                      <a:r>
                        <a:rPr lang="en-GB" sz="1100" b="0" i="0" dirty="0"/>
                        <a:t> Pact</a:t>
                      </a:r>
                    </a:p>
                  </a:txBody>
                  <a:tcPr>
                    <a:noFill/>
                  </a:tcPr>
                </a:tc>
                <a:extLst>
                  <a:ext uri="{0D108BD9-81ED-4DB2-BD59-A6C34878D82A}">
                    <a16:rowId xmlns:a16="http://schemas.microsoft.com/office/drawing/2014/main" val="15152198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dirty="0">
                        <a:solidFill>
                          <a:sysClr val="windowText" lastClr="000000"/>
                        </a:solidFill>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i="0" dirty="0">
                          <a:solidFill>
                            <a:schemeClr val="dk1"/>
                          </a:solidFill>
                          <a:effectLst/>
                          <a:latin typeface="+mn-lt"/>
                          <a:ea typeface="+mn-ea"/>
                          <a:cs typeface="+mn-cs"/>
                        </a:rPr>
                        <a:t>Pierre Laval</a:t>
                      </a:r>
                      <a:endParaRPr lang="en-GB" sz="1100" b="1" dirty="0">
                        <a:solidFill>
                          <a:sysClr val="windowText" lastClr="000000"/>
                        </a:solidFill>
                      </a:endParaRPr>
                    </a:p>
                    <a:p>
                      <a:r>
                        <a:rPr lang="en-GB" sz="1100" b="0" i="0" dirty="0"/>
                        <a:t>French Prime Minister, represented France in the Hoare-</a:t>
                      </a:r>
                      <a:r>
                        <a:rPr lang="en-GB" sz="1100" b="0" i="0" dirty="0" err="1"/>
                        <a:t>Leval</a:t>
                      </a:r>
                      <a:r>
                        <a:rPr lang="en-GB" sz="1100" b="0" i="0" dirty="0"/>
                        <a:t> pact</a:t>
                      </a:r>
                    </a:p>
                  </a:txBody>
                  <a:tcPr>
                    <a:noFill/>
                  </a:tcPr>
                </a:tc>
                <a:extLst>
                  <a:ext uri="{0D108BD9-81ED-4DB2-BD59-A6C34878D82A}">
                    <a16:rowId xmlns:a16="http://schemas.microsoft.com/office/drawing/2014/main" val="1599491177"/>
                  </a:ext>
                </a:extLst>
              </a:tr>
            </a:tbl>
          </a:graphicData>
        </a:graphic>
      </p:graphicFrame>
      <p:graphicFrame>
        <p:nvGraphicFramePr>
          <p:cNvPr id="118" name="Table 7">
            <a:extLst>
              <a:ext uri="{FF2B5EF4-FFF2-40B4-BE49-F238E27FC236}">
                <a16:creationId xmlns:a16="http://schemas.microsoft.com/office/drawing/2014/main" id="{90D9FBFF-01F2-4296-9112-B614B221F601}"/>
              </a:ext>
            </a:extLst>
          </p:cNvPr>
          <p:cNvGraphicFramePr>
            <a:graphicFrameLocks noGrp="1"/>
          </p:cNvGraphicFramePr>
          <p:nvPr>
            <p:extLst>
              <p:ext uri="{D42A27DB-BD31-4B8C-83A1-F6EECF244321}">
                <p14:modId xmlns:p14="http://schemas.microsoft.com/office/powerpoint/2010/main" val="1591326407"/>
              </p:ext>
            </p:extLst>
          </p:nvPr>
        </p:nvGraphicFramePr>
        <p:xfrm>
          <a:off x="117926" y="1448135"/>
          <a:ext cx="3550769" cy="640080"/>
        </p:xfrm>
        <a:graphic>
          <a:graphicData uri="http://schemas.openxmlformats.org/drawingml/2006/table">
            <a:tbl>
              <a:tblPr firstRow="1" bandRow="1">
                <a:tableStyleId>{5C22544A-7EE6-4342-B048-85BDC9FD1C3A}</a:tableStyleId>
              </a:tblPr>
              <a:tblGrid>
                <a:gridCol w="1021107">
                  <a:extLst>
                    <a:ext uri="{9D8B030D-6E8A-4147-A177-3AD203B41FA5}">
                      <a16:colId xmlns:a16="http://schemas.microsoft.com/office/drawing/2014/main" val="3638484247"/>
                    </a:ext>
                  </a:extLst>
                </a:gridCol>
                <a:gridCol w="2529662">
                  <a:extLst>
                    <a:ext uri="{9D8B030D-6E8A-4147-A177-3AD203B41FA5}">
                      <a16:colId xmlns:a16="http://schemas.microsoft.com/office/drawing/2014/main" val="410470528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Manchurian Crisis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ysClr val="windowText" lastClr="000000"/>
                        </a:solidFill>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ysClr val="windowText" lastClr="000000"/>
                          </a:solidFill>
                        </a:rPr>
                        <a:t>Lord Lytton</a:t>
                      </a:r>
                    </a:p>
                    <a:p>
                      <a:pPr marL="0" marR="0" lvl="0" indent="0" defTabSz="914400" eaLnBrk="1" fontAlgn="auto" latinLnBrk="0" hangingPunct="1">
                        <a:lnSpc>
                          <a:spcPct val="100000"/>
                        </a:lnSpc>
                        <a:spcBef>
                          <a:spcPts val="0"/>
                        </a:spcBef>
                        <a:spcAft>
                          <a:spcPts val="0"/>
                        </a:spcAft>
                        <a:buClrTx/>
                        <a:buSzTx/>
                        <a:buFontTx/>
                        <a:buNone/>
                        <a:tabLst/>
                        <a:defRPr/>
                      </a:pPr>
                      <a:r>
                        <a:rPr lang="en-GB" sz="1100" b="0" dirty="0">
                          <a:solidFill>
                            <a:schemeClr val="tx1"/>
                          </a:solidFill>
                        </a:rPr>
                        <a:t>British representative of the L of N sent to Manchuria</a:t>
                      </a:r>
                    </a:p>
                  </a:txBody>
                  <a:tcPr>
                    <a:noFill/>
                  </a:tcPr>
                </a:tc>
                <a:extLst>
                  <a:ext uri="{0D108BD9-81ED-4DB2-BD59-A6C34878D82A}">
                    <a16:rowId xmlns:a16="http://schemas.microsoft.com/office/drawing/2014/main" val="3080235940"/>
                  </a:ext>
                </a:extLst>
              </a:tr>
            </a:tbl>
          </a:graphicData>
        </a:graphic>
      </p:graphicFrame>
      <p:sp>
        <p:nvSpPr>
          <p:cNvPr id="120" name="Rectangle 119">
            <a:extLst>
              <a:ext uri="{FF2B5EF4-FFF2-40B4-BE49-F238E27FC236}">
                <a16:creationId xmlns:a16="http://schemas.microsoft.com/office/drawing/2014/main" id="{DC07EECE-DA85-44B9-B0F6-E10F2DF7CD30}"/>
              </a:ext>
            </a:extLst>
          </p:cNvPr>
          <p:cNvSpPr/>
          <p:nvPr/>
        </p:nvSpPr>
        <p:spPr>
          <a:xfrm flipH="1">
            <a:off x="5884184" y="1457763"/>
            <a:ext cx="45719" cy="2118416"/>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21" name="Rectangle 120">
            <a:extLst>
              <a:ext uri="{FF2B5EF4-FFF2-40B4-BE49-F238E27FC236}">
                <a16:creationId xmlns:a16="http://schemas.microsoft.com/office/drawing/2014/main" id="{C11DB2B3-9A0C-4372-8064-D56CE6C5317E}"/>
              </a:ext>
            </a:extLst>
          </p:cNvPr>
          <p:cNvSpPr/>
          <p:nvPr/>
        </p:nvSpPr>
        <p:spPr>
          <a:xfrm>
            <a:off x="1041762" y="1551635"/>
            <a:ext cx="54661" cy="491647"/>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22" name="Rectangle 121">
            <a:extLst>
              <a:ext uri="{FF2B5EF4-FFF2-40B4-BE49-F238E27FC236}">
                <a16:creationId xmlns:a16="http://schemas.microsoft.com/office/drawing/2014/main" id="{A0AC574B-9FFE-4ADD-9B58-538559118D98}"/>
              </a:ext>
            </a:extLst>
          </p:cNvPr>
          <p:cNvSpPr/>
          <p:nvPr/>
        </p:nvSpPr>
        <p:spPr>
          <a:xfrm>
            <a:off x="113423" y="1008748"/>
            <a:ext cx="1005275" cy="307777"/>
          </a:xfrm>
          <a:prstGeom prst="rect">
            <a:avLst/>
          </a:prstGeom>
        </p:spPr>
        <p:txBody>
          <a:bodyPr wrap="none">
            <a:spAutoFit/>
          </a:bodyPr>
          <a:lstStyle/>
          <a:p>
            <a:pPr lvl="0">
              <a:defRPr/>
            </a:pPr>
            <a:r>
              <a:rPr lang="en-GB" sz="1400" b="1" dirty="0">
                <a:solidFill>
                  <a:sysClr val="windowText" lastClr="000000"/>
                </a:solidFill>
              </a:rPr>
              <a:t>Key people</a:t>
            </a:r>
            <a:endParaRPr lang="en-GB" sz="1400" b="1" dirty="0">
              <a:solidFill>
                <a:prstClr val="black"/>
              </a:solidFill>
            </a:endParaRPr>
          </a:p>
        </p:txBody>
      </p:sp>
    </p:spTree>
    <p:extLst>
      <p:ext uri="{BB962C8B-B14F-4D97-AF65-F5344CB8AC3E}">
        <p14:creationId xmlns:p14="http://schemas.microsoft.com/office/powerpoint/2010/main" val="958291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0" ma:contentTypeDescription="Create a new document." ma:contentTypeScope="" ma:versionID="516a172a61d577d737d163feef2349a4">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1f097487a82abf7780c90b143dfcb662"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3E3EF09-A0FB-4298-80F5-AFC7443C67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daa2f3-06b5-47f8-a85d-067055f32ca7"/>
    <ds:schemaRef ds:uri="4276e521-d8f5-44a8-8722-75164a36e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32C83E-DD42-4D22-A8DD-A3F127BFC24C}">
  <ds:schemaRefs>
    <ds:schemaRef ds:uri="http://schemas.microsoft.com/sharepoint/v3/contenttype/forms"/>
  </ds:schemaRefs>
</ds:datastoreItem>
</file>

<file path=customXml/itemProps3.xml><?xml version="1.0" encoding="utf-8"?>
<ds:datastoreItem xmlns:ds="http://schemas.openxmlformats.org/officeDocument/2006/customXml" ds:itemID="{360B9649-703C-4AC0-BE6C-A306AEB2167E}">
  <ds:schemaRefs>
    <ds:schemaRef ds:uri="http://schemas.microsoft.com/office/2006/documentManagement/types"/>
    <ds:schemaRef ds:uri="http://www.w3.org/XML/1998/namespace"/>
    <ds:schemaRef ds:uri="http://purl.org/dc/dcmitype/"/>
    <ds:schemaRef ds:uri="http://purl.org/dc/elements/1.1/"/>
    <ds:schemaRef ds:uri="http://schemas.openxmlformats.org/package/2006/metadata/core-properties"/>
    <ds:schemaRef ds:uri="4276e521-d8f5-44a8-8722-75164a36e364"/>
    <ds:schemaRef ds:uri="http://schemas.microsoft.com/office/infopath/2007/PartnerControls"/>
    <ds:schemaRef ds:uri="b6daa2f3-06b5-47f8-a85d-067055f32ca7"/>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580</TotalTime>
  <Words>886</Words>
  <Application>Microsoft Office PowerPoint</Application>
  <PresentationFormat>Custom</PresentationFormat>
  <Paragraphs>121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Courier New</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C:\Users\JCF80~1.BIG\AppData\Local\Temp\mso4BAE.tmp</dc:title>
  <dc:creator>j.bigwood</dc:creator>
  <cp:lastModifiedBy>Cheryl Aston-Ottey</cp:lastModifiedBy>
  <cp:revision>57</cp:revision>
  <dcterms:created xsi:type="dcterms:W3CDTF">2020-04-02T08:42:20Z</dcterms:created>
  <dcterms:modified xsi:type="dcterms:W3CDTF">2024-12-10T16:16:26Z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2019-01-21T00:00:00Z</vt:filetime>
  </property>
  <property fmtid="{D5CDD505-2E9C-101B-9397-08002B2CF9AE}" pid="3" name="LastSaved">
    <vt:filetime>2020-04-02T00:00:00Z</vt:filetime>
  </property>
  <property fmtid="{D5CDD505-2E9C-101B-9397-08002B2CF9AE}" pid="4" name="ContentTypeId">
    <vt:lpwstr>0x01010064A85D441D5968479B2FFF3A7C88333F</vt:lpwstr>
  </property>
</Properties>
</file>