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6"/>
  </p:notesMasterIdLst>
  <p:sldIdLst>
    <p:sldId id="258" r:id="rId5"/>
  </p:sldIdLst>
  <p:sldSz cx="15113000" cy="10699750"/>
  <p:notesSz cx="15113000" cy="10699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30" autoAdjust="0"/>
    <p:restoredTop sz="94660"/>
  </p:normalViewPr>
  <p:slideViewPr>
    <p:cSldViewPr>
      <p:cViewPr varScale="1">
        <p:scale>
          <a:sx n="53" d="100"/>
          <a:sy n="53" d="100"/>
        </p:scale>
        <p:origin x="1771" y="67"/>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548438" cy="5365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8559800" y="0"/>
            <a:ext cx="6550025" cy="536575"/>
          </a:xfrm>
          <a:prstGeom prst="rect">
            <a:avLst/>
          </a:prstGeom>
        </p:spPr>
        <p:txBody>
          <a:bodyPr vert="horz" lIns="91440" tIns="45720" rIns="91440" bIns="45720" rtlCol="0"/>
          <a:lstStyle>
            <a:lvl1pPr algn="r">
              <a:defRPr sz="1200"/>
            </a:lvl1pPr>
          </a:lstStyle>
          <a:p>
            <a:fld id="{D22DDDC6-1F08-49D0-8B2A-9E1D3DFEECC9}" type="datetimeFigureOut">
              <a:rPr lang="en-GB" smtClean="0"/>
              <a:t>10/12/2024</a:t>
            </a:fld>
            <a:endParaRPr lang="en-GB"/>
          </a:p>
        </p:txBody>
      </p:sp>
      <p:sp>
        <p:nvSpPr>
          <p:cNvPr id="4" name="Slide Image Placeholder 3"/>
          <p:cNvSpPr>
            <a:spLocks noGrp="1" noRot="1" noChangeAspect="1"/>
          </p:cNvSpPr>
          <p:nvPr>
            <p:ph type="sldImg" idx="2"/>
          </p:nvPr>
        </p:nvSpPr>
        <p:spPr>
          <a:xfrm>
            <a:off x="5006975" y="1338263"/>
            <a:ext cx="5099050" cy="3609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511300" y="5149850"/>
            <a:ext cx="12090400" cy="4213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10163175"/>
            <a:ext cx="6548438" cy="5365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8559800" y="10163175"/>
            <a:ext cx="6550025" cy="536575"/>
          </a:xfrm>
          <a:prstGeom prst="rect">
            <a:avLst/>
          </a:prstGeom>
        </p:spPr>
        <p:txBody>
          <a:bodyPr vert="horz" lIns="91440" tIns="45720" rIns="91440" bIns="45720" rtlCol="0" anchor="b"/>
          <a:lstStyle>
            <a:lvl1pPr algn="r">
              <a:defRPr sz="1200"/>
            </a:lvl1pPr>
          </a:lstStyle>
          <a:p>
            <a:fld id="{26DB91CF-CCD9-4A65-8745-A20E85BE7A5C}" type="slidenum">
              <a:rPr lang="en-GB" smtClean="0"/>
              <a:t>‹#›</a:t>
            </a:fld>
            <a:endParaRPr lang="en-GB"/>
          </a:p>
        </p:txBody>
      </p:sp>
    </p:spTree>
    <p:extLst>
      <p:ext uri="{BB962C8B-B14F-4D97-AF65-F5344CB8AC3E}">
        <p14:creationId xmlns:p14="http://schemas.microsoft.com/office/powerpoint/2010/main" val="3541284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B91CF-CCD9-4A65-8745-A20E85BE7A5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7035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33951" y="3316922"/>
            <a:ext cx="12851448" cy="224694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267902" y="5991860"/>
            <a:ext cx="10583545" cy="267493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755967" y="2460942"/>
            <a:ext cx="6576917" cy="706183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786465" y="2460942"/>
            <a:ext cx="6576917" cy="706183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18" Type="http://schemas.openxmlformats.org/officeDocument/2006/relationships/image" Target="../media/image12.png"/><Relationship Id="rId26" Type="http://schemas.openxmlformats.org/officeDocument/2006/relationships/image" Target="../media/image20.png"/><Relationship Id="rId3" Type="http://schemas.openxmlformats.org/officeDocument/2006/relationships/slideLayout" Target="../slideLayouts/slideLayout3.xml"/><Relationship Id="rId21" Type="http://schemas.openxmlformats.org/officeDocument/2006/relationships/image" Target="../media/image15.png"/><Relationship Id="rId7" Type="http://schemas.openxmlformats.org/officeDocument/2006/relationships/image" Target="../media/image1.png"/><Relationship Id="rId12" Type="http://schemas.openxmlformats.org/officeDocument/2006/relationships/image" Target="../media/image6.png"/><Relationship Id="rId17" Type="http://schemas.openxmlformats.org/officeDocument/2006/relationships/image" Target="../media/image11.png"/><Relationship Id="rId25" Type="http://schemas.openxmlformats.org/officeDocument/2006/relationships/image" Target="../media/image19.png"/><Relationship Id="rId2" Type="http://schemas.openxmlformats.org/officeDocument/2006/relationships/slideLayout" Target="../slideLayouts/slideLayout2.xml"/><Relationship Id="rId16" Type="http://schemas.openxmlformats.org/officeDocument/2006/relationships/image" Target="../media/image10.png"/><Relationship Id="rId20"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24" Type="http://schemas.openxmlformats.org/officeDocument/2006/relationships/image" Target="../media/image18.png"/><Relationship Id="rId5" Type="http://schemas.openxmlformats.org/officeDocument/2006/relationships/slideLayout" Target="../slideLayouts/slideLayout5.xml"/><Relationship Id="rId15" Type="http://schemas.openxmlformats.org/officeDocument/2006/relationships/image" Target="../media/image9.png"/><Relationship Id="rId23" Type="http://schemas.openxmlformats.org/officeDocument/2006/relationships/image" Target="../media/image17.png"/><Relationship Id="rId28" Type="http://schemas.openxmlformats.org/officeDocument/2006/relationships/image" Target="../media/image22.png"/><Relationship Id="rId10" Type="http://schemas.openxmlformats.org/officeDocument/2006/relationships/image" Target="../media/image4.png"/><Relationship Id="rId19" Type="http://schemas.openxmlformats.org/officeDocument/2006/relationships/image" Target="../media/image13.png"/><Relationship Id="rId4" Type="http://schemas.openxmlformats.org/officeDocument/2006/relationships/slideLayout" Target="../slideLayouts/slideLayout4.xml"/><Relationship Id="rId9" Type="http://schemas.openxmlformats.org/officeDocument/2006/relationships/image" Target="../media/image3.png"/><Relationship Id="rId14" Type="http://schemas.openxmlformats.org/officeDocument/2006/relationships/image" Target="../media/image8.png"/><Relationship Id="rId22" Type="http://schemas.openxmlformats.org/officeDocument/2006/relationships/image" Target="../media/image16.png"/><Relationship Id="rId27" Type="http://schemas.openxmlformats.org/officeDocument/2006/relationships/image" Target="../media/image2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56436" y="1278378"/>
            <a:ext cx="4557395" cy="5080"/>
          </a:xfrm>
          <a:custGeom>
            <a:avLst/>
            <a:gdLst/>
            <a:ahLst/>
            <a:cxnLst/>
            <a:rect l="l" t="t" r="r" b="b"/>
            <a:pathLst>
              <a:path w="4557395" h="5080">
                <a:moveTo>
                  <a:pt x="0" y="4698"/>
                </a:moveTo>
                <a:lnTo>
                  <a:pt x="4557002" y="4698"/>
                </a:lnTo>
                <a:lnTo>
                  <a:pt x="4557002" y="0"/>
                </a:lnTo>
                <a:lnTo>
                  <a:pt x="0" y="0"/>
                </a:lnTo>
                <a:lnTo>
                  <a:pt x="0" y="4698"/>
                </a:lnTo>
                <a:close/>
              </a:path>
            </a:pathLst>
          </a:custGeom>
          <a:solidFill>
            <a:srgbClr val="CACACD"/>
          </a:solidFill>
        </p:spPr>
        <p:txBody>
          <a:bodyPr wrap="square" lIns="0" tIns="0" rIns="0" bIns="0" rtlCol="0"/>
          <a:lstStyle/>
          <a:p>
            <a:endParaRPr/>
          </a:p>
        </p:txBody>
      </p:sp>
      <p:sp>
        <p:nvSpPr>
          <p:cNvPr id="17" name="bk object 17"/>
          <p:cNvSpPr/>
          <p:nvPr/>
        </p:nvSpPr>
        <p:spPr>
          <a:xfrm>
            <a:off x="456436" y="1647313"/>
            <a:ext cx="4557395" cy="3658870"/>
          </a:xfrm>
          <a:custGeom>
            <a:avLst/>
            <a:gdLst/>
            <a:ahLst/>
            <a:cxnLst/>
            <a:rect l="l" t="t" r="r" b="b"/>
            <a:pathLst>
              <a:path w="4557395" h="3658870">
                <a:moveTo>
                  <a:pt x="0" y="3658479"/>
                </a:moveTo>
                <a:lnTo>
                  <a:pt x="4557002" y="3658479"/>
                </a:lnTo>
                <a:lnTo>
                  <a:pt x="4557002" y="0"/>
                </a:lnTo>
                <a:lnTo>
                  <a:pt x="0" y="0"/>
                </a:lnTo>
                <a:lnTo>
                  <a:pt x="0" y="3658479"/>
                </a:lnTo>
                <a:close/>
              </a:path>
            </a:pathLst>
          </a:custGeom>
          <a:solidFill>
            <a:srgbClr val="CACACD"/>
          </a:solidFill>
        </p:spPr>
        <p:txBody>
          <a:bodyPr wrap="square" lIns="0" tIns="0" rIns="0" bIns="0" rtlCol="0"/>
          <a:lstStyle/>
          <a:p>
            <a:endParaRPr/>
          </a:p>
        </p:txBody>
      </p:sp>
      <p:sp>
        <p:nvSpPr>
          <p:cNvPr id="18" name="bk object 18"/>
          <p:cNvSpPr/>
          <p:nvPr/>
        </p:nvSpPr>
        <p:spPr>
          <a:xfrm>
            <a:off x="485761" y="1676776"/>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19" name="bk object 19"/>
          <p:cNvSpPr/>
          <p:nvPr/>
        </p:nvSpPr>
        <p:spPr>
          <a:xfrm>
            <a:off x="682750" y="1807713"/>
            <a:ext cx="932685" cy="169163"/>
          </a:xfrm>
          <a:prstGeom prst="rect">
            <a:avLst/>
          </a:prstGeom>
          <a:blipFill>
            <a:blip r:embed="rId7" cstate="print"/>
            <a:stretch>
              <a:fillRect/>
            </a:stretch>
          </a:blipFill>
        </p:spPr>
        <p:txBody>
          <a:bodyPr wrap="square" lIns="0" tIns="0" rIns="0" bIns="0" rtlCol="0"/>
          <a:lstStyle/>
          <a:p>
            <a:endParaRPr/>
          </a:p>
        </p:txBody>
      </p:sp>
      <p:sp>
        <p:nvSpPr>
          <p:cNvPr id="20" name="bk object 20"/>
          <p:cNvSpPr/>
          <p:nvPr/>
        </p:nvSpPr>
        <p:spPr>
          <a:xfrm>
            <a:off x="1822953" y="1707129"/>
            <a:ext cx="3183882" cy="169163"/>
          </a:xfrm>
          <a:prstGeom prst="rect">
            <a:avLst/>
          </a:prstGeom>
          <a:blipFill>
            <a:blip r:embed="rId8" cstate="print"/>
            <a:stretch>
              <a:fillRect/>
            </a:stretch>
          </a:blipFill>
        </p:spPr>
        <p:txBody>
          <a:bodyPr wrap="square" lIns="0" tIns="0" rIns="0" bIns="0" rtlCol="0"/>
          <a:lstStyle/>
          <a:p>
            <a:endParaRPr/>
          </a:p>
        </p:txBody>
      </p:sp>
      <p:sp>
        <p:nvSpPr>
          <p:cNvPr id="21" name="bk object 21"/>
          <p:cNvSpPr/>
          <p:nvPr/>
        </p:nvSpPr>
        <p:spPr>
          <a:xfrm>
            <a:off x="1822953" y="1906773"/>
            <a:ext cx="1127172" cy="169163"/>
          </a:xfrm>
          <a:prstGeom prst="rect">
            <a:avLst/>
          </a:prstGeom>
          <a:blipFill>
            <a:blip r:embed="rId9" cstate="print"/>
            <a:stretch>
              <a:fillRect/>
            </a:stretch>
          </a:blipFill>
        </p:spPr>
        <p:txBody>
          <a:bodyPr wrap="square" lIns="0" tIns="0" rIns="0" bIns="0" rtlCol="0"/>
          <a:lstStyle/>
          <a:p>
            <a:endParaRPr/>
          </a:p>
        </p:txBody>
      </p:sp>
      <p:sp>
        <p:nvSpPr>
          <p:cNvPr id="22" name="bk object 22"/>
          <p:cNvSpPr/>
          <p:nvPr/>
        </p:nvSpPr>
        <p:spPr>
          <a:xfrm>
            <a:off x="485761" y="2106797"/>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23" name="bk object 23"/>
          <p:cNvSpPr/>
          <p:nvPr/>
        </p:nvSpPr>
        <p:spPr>
          <a:xfrm>
            <a:off x="682750" y="2235956"/>
            <a:ext cx="932685" cy="169163"/>
          </a:xfrm>
          <a:prstGeom prst="rect">
            <a:avLst/>
          </a:prstGeom>
          <a:blipFill>
            <a:blip r:embed="rId10" cstate="print"/>
            <a:stretch>
              <a:fillRect/>
            </a:stretch>
          </a:blipFill>
        </p:spPr>
        <p:txBody>
          <a:bodyPr wrap="square" lIns="0" tIns="0" rIns="0" bIns="0" rtlCol="0"/>
          <a:lstStyle/>
          <a:p>
            <a:endParaRPr/>
          </a:p>
        </p:txBody>
      </p:sp>
      <p:sp>
        <p:nvSpPr>
          <p:cNvPr id="24" name="bk object 24"/>
          <p:cNvSpPr/>
          <p:nvPr/>
        </p:nvSpPr>
        <p:spPr>
          <a:xfrm>
            <a:off x="1822953" y="2235956"/>
            <a:ext cx="2691504" cy="169163"/>
          </a:xfrm>
          <a:prstGeom prst="rect">
            <a:avLst/>
          </a:prstGeom>
          <a:blipFill>
            <a:blip r:embed="rId11" cstate="print"/>
            <a:stretch>
              <a:fillRect/>
            </a:stretch>
          </a:blipFill>
        </p:spPr>
        <p:txBody>
          <a:bodyPr wrap="square" lIns="0" tIns="0" rIns="0" bIns="0" rtlCol="0"/>
          <a:lstStyle/>
          <a:p>
            <a:endParaRPr/>
          </a:p>
        </p:txBody>
      </p:sp>
      <p:sp>
        <p:nvSpPr>
          <p:cNvPr id="25" name="bk object 25"/>
          <p:cNvSpPr/>
          <p:nvPr/>
        </p:nvSpPr>
        <p:spPr>
          <a:xfrm>
            <a:off x="485761" y="2536818"/>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26" name="bk object 26"/>
          <p:cNvSpPr/>
          <p:nvPr/>
        </p:nvSpPr>
        <p:spPr>
          <a:xfrm>
            <a:off x="708658" y="2566663"/>
            <a:ext cx="914486" cy="169163"/>
          </a:xfrm>
          <a:prstGeom prst="rect">
            <a:avLst/>
          </a:prstGeom>
          <a:blipFill>
            <a:blip r:embed="rId12" cstate="print"/>
            <a:stretch>
              <a:fillRect/>
            </a:stretch>
          </a:blipFill>
        </p:spPr>
        <p:txBody>
          <a:bodyPr wrap="square" lIns="0" tIns="0" rIns="0" bIns="0" rtlCol="0"/>
          <a:lstStyle/>
          <a:p>
            <a:endParaRPr/>
          </a:p>
        </p:txBody>
      </p:sp>
      <p:sp>
        <p:nvSpPr>
          <p:cNvPr id="27" name="bk object 27"/>
          <p:cNvSpPr/>
          <p:nvPr/>
        </p:nvSpPr>
        <p:spPr>
          <a:xfrm>
            <a:off x="975357" y="2764782"/>
            <a:ext cx="358139" cy="169163"/>
          </a:xfrm>
          <a:prstGeom prst="rect">
            <a:avLst/>
          </a:prstGeom>
          <a:blipFill>
            <a:blip r:embed="rId13" cstate="print"/>
            <a:stretch>
              <a:fillRect/>
            </a:stretch>
          </a:blipFill>
        </p:spPr>
        <p:txBody>
          <a:bodyPr wrap="square" lIns="0" tIns="0" rIns="0" bIns="0" rtlCol="0"/>
          <a:lstStyle/>
          <a:p>
            <a:endParaRPr/>
          </a:p>
        </p:txBody>
      </p:sp>
      <p:sp>
        <p:nvSpPr>
          <p:cNvPr id="28" name="bk object 28"/>
          <p:cNvSpPr/>
          <p:nvPr/>
        </p:nvSpPr>
        <p:spPr>
          <a:xfrm>
            <a:off x="1822953" y="2566663"/>
            <a:ext cx="3193534" cy="169163"/>
          </a:xfrm>
          <a:prstGeom prst="rect">
            <a:avLst/>
          </a:prstGeom>
          <a:blipFill>
            <a:blip r:embed="rId14" cstate="print"/>
            <a:stretch>
              <a:fillRect/>
            </a:stretch>
          </a:blipFill>
        </p:spPr>
        <p:txBody>
          <a:bodyPr wrap="square" lIns="0" tIns="0" rIns="0" bIns="0" rtlCol="0"/>
          <a:lstStyle/>
          <a:p>
            <a:endParaRPr/>
          </a:p>
        </p:txBody>
      </p:sp>
      <p:sp>
        <p:nvSpPr>
          <p:cNvPr id="29" name="bk object 29"/>
          <p:cNvSpPr/>
          <p:nvPr/>
        </p:nvSpPr>
        <p:spPr>
          <a:xfrm>
            <a:off x="1822953" y="2764782"/>
            <a:ext cx="387704" cy="169163"/>
          </a:xfrm>
          <a:prstGeom prst="rect">
            <a:avLst/>
          </a:prstGeom>
          <a:blipFill>
            <a:blip r:embed="rId15" cstate="print"/>
            <a:stretch>
              <a:fillRect/>
            </a:stretch>
          </a:blipFill>
        </p:spPr>
        <p:txBody>
          <a:bodyPr wrap="square" lIns="0" tIns="0" rIns="0" bIns="0" rtlCol="0"/>
          <a:lstStyle/>
          <a:p>
            <a:endParaRPr/>
          </a:p>
        </p:txBody>
      </p:sp>
      <p:sp>
        <p:nvSpPr>
          <p:cNvPr id="30" name="bk object 30"/>
          <p:cNvSpPr/>
          <p:nvPr/>
        </p:nvSpPr>
        <p:spPr>
          <a:xfrm>
            <a:off x="485761" y="2966839"/>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31" name="bk object 31"/>
          <p:cNvSpPr/>
          <p:nvPr/>
        </p:nvSpPr>
        <p:spPr>
          <a:xfrm>
            <a:off x="708658" y="2996430"/>
            <a:ext cx="914486" cy="169163"/>
          </a:xfrm>
          <a:prstGeom prst="rect">
            <a:avLst/>
          </a:prstGeom>
          <a:blipFill>
            <a:blip r:embed="rId16" cstate="print"/>
            <a:stretch>
              <a:fillRect/>
            </a:stretch>
          </a:blipFill>
        </p:spPr>
        <p:txBody>
          <a:bodyPr wrap="square" lIns="0" tIns="0" rIns="0" bIns="0" rtlCol="0"/>
          <a:lstStyle/>
          <a:p>
            <a:endParaRPr/>
          </a:p>
        </p:txBody>
      </p:sp>
      <p:sp>
        <p:nvSpPr>
          <p:cNvPr id="32" name="bk object 32"/>
          <p:cNvSpPr/>
          <p:nvPr/>
        </p:nvSpPr>
        <p:spPr>
          <a:xfrm>
            <a:off x="975357" y="3194931"/>
            <a:ext cx="358139" cy="169163"/>
          </a:xfrm>
          <a:prstGeom prst="rect">
            <a:avLst/>
          </a:prstGeom>
          <a:blipFill>
            <a:blip r:embed="rId13" cstate="print"/>
            <a:stretch>
              <a:fillRect/>
            </a:stretch>
          </a:blipFill>
        </p:spPr>
        <p:txBody>
          <a:bodyPr wrap="square" lIns="0" tIns="0" rIns="0" bIns="0" rtlCol="0"/>
          <a:lstStyle/>
          <a:p>
            <a:endParaRPr/>
          </a:p>
        </p:txBody>
      </p:sp>
      <p:sp>
        <p:nvSpPr>
          <p:cNvPr id="33" name="bk object 33"/>
          <p:cNvSpPr/>
          <p:nvPr/>
        </p:nvSpPr>
        <p:spPr>
          <a:xfrm>
            <a:off x="1822953" y="3095236"/>
            <a:ext cx="2343144" cy="169417"/>
          </a:xfrm>
          <a:prstGeom prst="rect">
            <a:avLst/>
          </a:prstGeom>
          <a:blipFill>
            <a:blip r:embed="rId17" cstate="print"/>
            <a:stretch>
              <a:fillRect/>
            </a:stretch>
          </a:blipFill>
        </p:spPr>
        <p:txBody>
          <a:bodyPr wrap="square" lIns="0" tIns="0" rIns="0" bIns="0" rtlCol="0"/>
          <a:lstStyle/>
          <a:p>
            <a:endParaRPr/>
          </a:p>
        </p:txBody>
      </p:sp>
      <p:sp>
        <p:nvSpPr>
          <p:cNvPr id="34" name="bk object 34"/>
          <p:cNvSpPr/>
          <p:nvPr/>
        </p:nvSpPr>
        <p:spPr>
          <a:xfrm>
            <a:off x="485761" y="3396860"/>
            <a:ext cx="1265555" cy="619125"/>
          </a:xfrm>
          <a:custGeom>
            <a:avLst/>
            <a:gdLst/>
            <a:ahLst/>
            <a:cxnLst/>
            <a:rect l="l" t="t" r="r" b="b"/>
            <a:pathLst>
              <a:path w="1265555" h="619125">
                <a:moveTo>
                  <a:pt x="0" y="0"/>
                </a:moveTo>
                <a:lnTo>
                  <a:pt x="1265437" y="0"/>
                </a:lnTo>
                <a:lnTo>
                  <a:pt x="1265437" y="618869"/>
                </a:lnTo>
                <a:lnTo>
                  <a:pt x="0" y="618869"/>
                </a:lnTo>
                <a:lnTo>
                  <a:pt x="0" y="0"/>
                </a:lnTo>
                <a:close/>
              </a:path>
            </a:pathLst>
          </a:custGeom>
          <a:solidFill>
            <a:srgbClr val="79797B"/>
          </a:solidFill>
        </p:spPr>
        <p:txBody>
          <a:bodyPr wrap="square" lIns="0" tIns="0" rIns="0" bIns="0" rtlCol="0"/>
          <a:lstStyle/>
          <a:p>
            <a:endParaRPr/>
          </a:p>
        </p:txBody>
      </p:sp>
      <p:sp>
        <p:nvSpPr>
          <p:cNvPr id="35" name="bk object 35"/>
          <p:cNvSpPr/>
          <p:nvPr/>
        </p:nvSpPr>
        <p:spPr>
          <a:xfrm>
            <a:off x="708658" y="3522590"/>
            <a:ext cx="914486" cy="169163"/>
          </a:xfrm>
          <a:prstGeom prst="rect">
            <a:avLst/>
          </a:prstGeom>
          <a:blipFill>
            <a:blip r:embed="rId18" cstate="print"/>
            <a:stretch>
              <a:fillRect/>
            </a:stretch>
          </a:blipFill>
        </p:spPr>
        <p:txBody>
          <a:bodyPr wrap="square" lIns="0" tIns="0" rIns="0" bIns="0" rtlCol="0"/>
          <a:lstStyle/>
          <a:p>
            <a:endParaRPr/>
          </a:p>
        </p:txBody>
      </p:sp>
      <p:sp>
        <p:nvSpPr>
          <p:cNvPr id="36" name="bk object 36"/>
          <p:cNvSpPr/>
          <p:nvPr/>
        </p:nvSpPr>
        <p:spPr>
          <a:xfrm>
            <a:off x="975357" y="3720709"/>
            <a:ext cx="358139" cy="169163"/>
          </a:xfrm>
          <a:prstGeom prst="rect">
            <a:avLst/>
          </a:prstGeom>
          <a:blipFill>
            <a:blip r:embed="rId13" cstate="print"/>
            <a:stretch>
              <a:fillRect/>
            </a:stretch>
          </a:blipFill>
        </p:spPr>
        <p:txBody>
          <a:bodyPr wrap="square" lIns="0" tIns="0" rIns="0" bIns="0" rtlCol="0"/>
          <a:lstStyle/>
          <a:p>
            <a:endParaRPr/>
          </a:p>
        </p:txBody>
      </p:sp>
      <p:sp>
        <p:nvSpPr>
          <p:cNvPr id="37" name="bk object 37"/>
          <p:cNvSpPr/>
          <p:nvPr/>
        </p:nvSpPr>
        <p:spPr>
          <a:xfrm>
            <a:off x="1822953" y="3422006"/>
            <a:ext cx="3188834" cy="169163"/>
          </a:xfrm>
          <a:prstGeom prst="rect">
            <a:avLst/>
          </a:prstGeom>
          <a:blipFill>
            <a:blip r:embed="rId19" cstate="print"/>
            <a:stretch>
              <a:fillRect/>
            </a:stretch>
          </a:blipFill>
        </p:spPr>
        <p:txBody>
          <a:bodyPr wrap="square" lIns="0" tIns="0" rIns="0" bIns="0" rtlCol="0"/>
          <a:lstStyle/>
          <a:p>
            <a:endParaRPr/>
          </a:p>
        </p:txBody>
      </p:sp>
      <p:sp>
        <p:nvSpPr>
          <p:cNvPr id="38" name="bk object 38"/>
          <p:cNvSpPr/>
          <p:nvPr/>
        </p:nvSpPr>
        <p:spPr>
          <a:xfrm>
            <a:off x="1822953" y="3621650"/>
            <a:ext cx="2773927" cy="169163"/>
          </a:xfrm>
          <a:prstGeom prst="rect">
            <a:avLst/>
          </a:prstGeom>
          <a:blipFill>
            <a:blip r:embed="rId20" cstate="print"/>
            <a:stretch>
              <a:fillRect/>
            </a:stretch>
          </a:blipFill>
        </p:spPr>
        <p:txBody>
          <a:bodyPr wrap="square" lIns="0" tIns="0" rIns="0" bIns="0" rtlCol="0"/>
          <a:lstStyle/>
          <a:p>
            <a:endParaRPr/>
          </a:p>
        </p:txBody>
      </p:sp>
      <p:sp>
        <p:nvSpPr>
          <p:cNvPr id="39" name="bk object 39"/>
          <p:cNvSpPr/>
          <p:nvPr/>
        </p:nvSpPr>
        <p:spPr>
          <a:xfrm>
            <a:off x="1822953" y="3821293"/>
            <a:ext cx="501229" cy="169163"/>
          </a:xfrm>
          <a:prstGeom prst="rect">
            <a:avLst/>
          </a:prstGeom>
          <a:blipFill>
            <a:blip r:embed="rId21" cstate="print"/>
            <a:stretch>
              <a:fillRect/>
            </a:stretch>
          </a:blipFill>
        </p:spPr>
        <p:txBody>
          <a:bodyPr wrap="square" lIns="0" tIns="0" rIns="0" bIns="0" rtlCol="0"/>
          <a:lstStyle/>
          <a:p>
            <a:endParaRPr/>
          </a:p>
        </p:txBody>
      </p:sp>
      <p:sp>
        <p:nvSpPr>
          <p:cNvPr id="40" name="bk object 40"/>
          <p:cNvSpPr/>
          <p:nvPr/>
        </p:nvSpPr>
        <p:spPr>
          <a:xfrm>
            <a:off x="485761" y="4015730"/>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41" name="bk object 41"/>
          <p:cNvSpPr/>
          <p:nvPr/>
        </p:nvSpPr>
        <p:spPr>
          <a:xfrm>
            <a:off x="635506" y="4145904"/>
            <a:ext cx="1030958" cy="169163"/>
          </a:xfrm>
          <a:prstGeom prst="rect">
            <a:avLst/>
          </a:prstGeom>
          <a:blipFill>
            <a:blip r:embed="rId22" cstate="print"/>
            <a:stretch>
              <a:fillRect/>
            </a:stretch>
          </a:blipFill>
        </p:spPr>
        <p:txBody>
          <a:bodyPr wrap="square" lIns="0" tIns="0" rIns="0" bIns="0" rtlCol="0"/>
          <a:lstStyle/>
          <a:p>
            <a:endParaRPr/>
          </a:p>
        </p:txBody>
      </p:sp>
      <p:sp>
        <p:nvSpPr>
          <p:cNvPr id="42" name="bk object 42"/>
          <p:cNvSpPr/>
          <p:nvPr/>
        </p:nvSpPr>
        <p:spPr>
          <a:xfrm>
            <a:off x="1822953" y="4145904"/>
            <a:ext cx="1921759" cy="169163"/>
          </a:xfrm>
          <a:prstGeom prst="rect">
            <a:avLst/>
          </a:prstGeom>
          <a:blipFill>
            <a:blip r:embed="rId23" cstate="print"/>
            <a:stretch>
              <a:fillRect/>
            </a:stretch>
          </a:blipFill>
        </p:spPr>
        <p:txBody>
          <a:bodyPr wrap="square" lIns="0" tIns="0" rIns="0" bIns="0" rtlCol="0"/>
          <a:lstStyle/>
          <a:p>
            <a:endParaRPr/>
          </a:p>
        </p:txBody>
      </p:sp>
      <p:sp>
        <p:nvSpPr>
          <p:cNvPr id="43" name="bk object 43"/>
          <p:cNvSpPr/>
          <p:nvPr/>
        </p:nvSpPr>
        <p:spPr>
          <a:xfrm>
            <a:off x="485761" y="4445750"/>
            <a:ext cx="1265555" cy="430530"/>
          </a:xfrm>
          <a:custGeom>
            <a:avLst/>
            <a:gdLst/>
            <a:ahLst/>
            <a:cxnLst/>
            <a:rect l="l" t="t" r="r" b="b"/>
            <a:pathLst>
              <a:path w="1265555" h="430529">
                <a:moveTo>
                  <a:pt x="0" y="0"/>
                </a:moveTo>
                <a:lnTo>
                  <a:pt x="1265437" y="0"/>
                </a:lnTo>
                <a:lnTo>
                  <a:pt x="1265437" y="430021"/>
                </a:lnTo>
                <a:lnTo>
                  <a:pt x="0" y="430021"/>
                </a:lnTo>
                <a:lnTo>
                  <a:pt x="0" y="0"/>
                </a:lnTo>
                <a:close/>
              </a:path>
            </a:pathLst>
          </a:custGeom>
          <a:solidFill>
            <a:srgbClr val="79797B"/>
          </a:solidFill>
        </p:spPr>
        <p:txBody>
          <a:bodyPr wrap="square" lIns="0" tIns="0" rIns="0" bIns="0" rtlCol="0"/>
          <a:lstStyle/>
          <a:p>
            <a:endParaRPr/>
          </a:p>
        </p:txBody>
      </p:sp>
      <p:sp>
        <p:nvSpPr>
          <p:cNvPr id="44" name="bk object 44"/>
          <p:cNvSpPr/>
          <p:nvPr/>
        </p:nvSpPr>
        <p:spPr>
          <a:xfrm>
            <a:off x="975357" y="4575671"/>
            <a:ext cx="358139" cy="169163"/>
          </a:xfrm>
          <a:prstGeom prst="rect">
            <a:avLst/>
          </a:prstGeom>
          <a:blipFill>
            <a:blip r:embed="rId24" cstate="print"/>
            <a:stretch>
              <a:fillRect/>
            </a:stretch>
          </a:blipFill>
        </p:spPr>
        <p:txBody>
          <a:bodyPr wrap="square" lIns="0" tIns="0" rIns="0" bIns="0" rtlCol="0"/>
          <a:lstStyle/>
          <a:p>
            <a:endParaRPr/>
          </a:p>
        </p:txBody>
      </p:sp>
      <p:sp>
        <p:nvSpPr>
          <p:cNvPr id="45" name="bk object 45"/>
          <p:cNvSpPr/>
          <p:nvPr/>
        </p:nvSpPr>
        <p:spPr>
          <a:xfrm>
            <a:off x="1822953" y="4476611"/>
            <a:ext cx="3069582" cy="169163"/>
          </a:xfrm>
          <a:prstGeom prst="rect">
            <a:avLst/>
          </a:prstGeom>
          <a:blipFill>
            <a:blip r:embed="rId25" cstate="print"/>
            <a:stretch>
              <a:fillRect/>
            </a:stretch>
          </a:blipFill>
        </p:spPr>
        <p:txBody>
          <a:bodyPr wrap="square" lIns="0" tIns="0" rIns="0" bIns="0" rtlCol="0"/>
          <a:lstStyle/>
          <a:p>
            <a:endParaRPr/>
          </a:p>
        </p:txBody>
      </p:sp>
      <p:sp>
        <p:nvSpPr>
          <p:cNvPr id="46" name="bk object 46"/>
          <p:cNvSpPr/>
          <p:nvPr/>
        </p:nvSpPr>
        <p:spPr>
          <a:xfrm>
            <a:off x="1822953" y="4674731"/>
            <a:ext cx="1363849" cy="169163"/>
          </a:xfrm>
          <a:prstGeom prst="rect">
            <a:avLst/>
          </a:prstGeom>
          <a:blipFill>
            <a:blip r:embed="rId26" cstate="print"/>
            <a:stretch>
              <a:fillRect/>
            </a:stretch>
          </a:blipFill>
        </p:spPr>
        <p:txBody>
          <a:bodyPr wrap="square" lIns="0" tIns="0" rIns="0" bIns="0" rtlCol="0"/>
          <a:lstStyle/>
          <a:p>
            <a:endParaRPr/>
          </a:p>
        </p:txBody>
      </p:sp>
      <p:sp>
        <p:nvSpPr>
          <p:cNvPr id="47" name="bk object 47"/>
          <p:cNvSpPr/>
          <p:nvPr/>
        </p:nvSpPr>
        <p:spPr>
          <a:xfrm>
            <a:off x="485761" y="4875771"/>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48" name="bk object 48"/>
          <p:cNvSpPr/>
          <p:nvPr/>
        </p:nvSpPr>
        <p:spPr>
          <a:xfrm>
            <a:off x="975357" y="5003914"/>
            <a:ext cx="358139" cy="169163"/>
          </a:xfrm>
          <a:prstGeom prst="rect">
            <a:avLst/>
          </a:prstGeom>
          <a:blipFill>
            <a:blip r:embed="rId27" cstate="print"/>
            <a:stretch>
              <a:fillRect/>
            </a:stretch>
          </a:blipFill>
        </p:spPr>
        <p:txBody>
          <a:bodyPr wrap="square" lIns="0" tIns="0" rIns="0" bIns="0" rtlCol="0"/>
          <a:lstStyle/>
          <a:p>
            <a:endParaRPr/>
          </a:p>
        </p:txBody>
      </p:sp>
      <p:sp>
        <p:nvSpPr>
          <p:cNvPr id="49" name="bk object 49"/>
          <p:cNvSpPr/>
          <p:nvPr/>
        </p:nvSpPr>
        <p:spPr>
          <a:xfrm>
            <a:off x="1822953" y="5003914"/>
            <a:ext cx="2071872" cy="169163"/>
          </a:xfrm>
          <a:prstGeom prst="rect">
            <a:avLst/>
          </a:prstGeom>
          <a:blipFill>
            <a:blip r:embed="rId28" cstate="print"/>
            <a:stretch>
              <a:fillRect/>
            </a:stretch>
          </a:blipFill>
        </p:spPr>
        <p:txBody>
          <a:bodyPr wrap="square" lIns="0" tIns="0" rIns="0" bIns="0" rtlCol="0"/>
          <a:lstStyle/>
          <a:p>
            <a:endParaRPr/>
          </a:p>
        </p:txBody>
      </p:sp>
      <p:sp>
        <p:nvSpPr>
          <p:cNvPr id="50" name="bk object 50"/>
          <p:cNvSpPr/>
          <p:nvPr/>
        </p:nvSpPr>
        <p:spPr>
          <a:xfrm>
            <a:off x="489558" y="1676903"/>
            <a:ext cx="0" cy="3622675"/>
          </a:xfrm>
          <a:custGeom>
            <a:avLst/>
            <a:gdLst/>
            <a:ahLst/>
            <a:cxnLst/>
            <a:rect l="l" t="t" r="r" b="b"/>
            <a:pathLst>
              <a:path h="3622675">
                <a:moveTo>
                  <a:pt x="0" y="0"/>
                </a:moveTo>
                <a:lnTo>
                  <a:pt x="0" y="3622539"/>
                </a:lnTo>
              </a:path>
            </a:pathLst>
          </a:custGeom>
          <a:ln w="7619">
            <a:solidFill>
              <a:srgbClr val="575759"/>
            </a:solidFill>
          </a:ln>
        </p:spPr>
        <p:txBody>
          <a:bodyPr wrap="square" lIns="0" tIns="0" rIns="0" bIns="0" rtlCol="0"/>
          <a:lstStyle/>
          <a:p>
            <a:endParaRPr/>
          </a:p>
        </p:txBody>
      </p:sp>
      <p:sp>
        <p:nvSpPr>
          <p:cNvPr id="51" name="bk object 51"/>
          <p:cNvSpPr/>
          <p:nvPr/>
        </p:nvSpPr>
        <p:spPr>
          <a:xfrm>
            <a:off x="1751833" y="1683253"/>
            <a:ext cx="0" cy="3616325"/>
          </a:xfrm>
          <a:custGeom>
            <a:avLst/>
            <a:gdLst/>
            <a:ahLst/>
            <a:cxnLst/>
            <a:rect l="l" t="t" r="r" b="b"/>
            <a:pathLst>
              <a:path h="3616325">
                <a:moveTo>
                  <a:pt x="0" y="0"/>
                </a:moveTo>
                <a:lnTo>
                  <a:pt x="0" y="3616189"/>
                </a:lnTo>
              </a:path>
            </a:pathLst>
          </a:custGeom>
          <a:ln w="7620">
            <a:solidFill>
              <a:srgbClr val="575759"/>
            </a:solidFill>
          </a:ln>
        </p:spPr>
        <p:txBody>
          <a:bodyPr wrap="square" lIns="0" tIns="0" rIns="0" bIns="0" rtlCol="0"/>
          <a:lstStyle/>
          <a:p>
            <a:endParaRPr/>
          </a:p>
        </p:txBody>
      </p:sp>
      <p:sp>
        <p:nvSpPr>
          <p:cNvPr id="52" name="bk object 52"/>
          <p:cNvSpPr/>
          <p:nvPr/>
        </p:nvSpPr>
        <p:spPr>
          <a:xfrm>
            <a:off x="5009756" y="1676903"/>
            <a:ext cx="0" cy="3622675"/>
          </a:xfrm>
          <a:custGeom>
            <a:avLst/>
            <a:gdLst/>
            <a:ahLst/>
            <a:cxnLst/>
            <a:rect l="l" t="t" r="r" b="b"/>
            <a:pathLst>
              <a:path h="3622675">
                <a:moveTo>
                  <a:pt x="0" y="0"/>
                </a:moveTo>
                <a:lnTo>
                  <a:pt x="0" y="3622539"/>
                </a:lnTo>
              </a:path>
            </a:pathLst>
          </a:custGeom>
          <a:ln w="7619">
            <a:solidFill>
              <a:srgbClr val="575759"/>
            </a:solidFill>
          </a:ln>
        </p:spPr>
        <p:txBody>
          <a:bodyPr wrap="square" lIns="0" tIns="0" rIns="0" bIns="0" rtlCol="0"/>
          <a:lstStyle/>
          <a:p>
            <a:endParaRPr/>
          </a:p>
        </p:txBody>
      </p:sp>
      <p:sp>
        <p:nvSpPr>
          <p:cNvPr id="53" name="bk object 53"/>
          <p:cNvSpPr/>
          <p:nvPr/>
        </p:nvSpPr>
        <p:spPr>
          <a:xfrm>
            <a:off x="485761" y="1680586"/>
            <a:ext cx="4528185" cy="0"/>
          </a:xfrm>
          <a:custGeom>
            <a:avLst/>
            <a:gdLst/>
            <a:ahLst/>
            <a:cxnLst/>
            <a:rect l="l" t="t" r="r" b="b"/>
            <a:pathLst>
              <a:path w="4528185">
                <a:moveTo>
                  <a:pt x="0" y="0"/>
                </a:moveTo>
                <a:lnTo>
                  <a:pt x="4527805" y="0"/>
                </a:lnTo>
              </a:path>
            </a:pathLst>
          </a:custGeom>
          <a:ln w="7620">
            <a:solidFill>
              <a:srgbClr val="575759"/>
            </a:solidFill>
          </a:ln>
        </p:spPr>
        <p:txBody>
          <a:bodyPr wrap="square" lIns="0" tIns="0" rIns="0" bIns="0" rtlCol="0"/>
          <a:lstStyle/>
          <a:p>
            <a:endParaRPr/>
          </a:p>
        </p:txBody>
      </p:sp>
      <p:sp>
        <p:nvSpPr>
          <p:cNvPr id="54" name="bk object 54"/>
          <p:cNvSpPr/>
          <p:nvPr/>
        </p:nvSpPr>
        <p:spPr>
          <a:xfrm>
            <a:off x="492111" y="2107432"/>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5" name="bk object 55"/>
          <p:cNvSpPr/>
          <p:nvPr/>
        </p:nvSpPr>
        <p:spPr>
          <a:xfrm>
            <a:off x="492111" y="2537453"/>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6" name="bk object 56"/>
          <p:cNvSpPr/>
          <p:nvPr/>
        </p:nvSpPr>
        <p:spPr>
          <a:xfrm>
            <a:off x="492111" y="2967474"/>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7" name="bk object 57"/>
          <p:cNvSpPr/>
          <p:nvPr/>
        </p:nvSpPr>
        <p:spPr>
          <a:xfrm>
            <a:off x="492111" y="3397495"/>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8" name="bk object 58"/>
          <p:cNvSpPr/>
          <p:nvPr/>
        </p:nvSpPr>
        <p:spPr>
          <a:xfrm>
            <a:off x="492111" y="4016364"/>
            <a:ext cx="4515485" cy="0"/>
          </a:xfrm>
          <a:custGeom>
            <a:avLst/>
            <a:gdLst/>
            <a:ahLst/>
            <a:cxnLst/>
            <a:rect l="l" t="t" r="r" b="b"/>
            <a:pathLst>
              <a:path w="4515485">
                <a:moveTo>
                  <a:pt x="0" y="0"/>
                </a:moveTo>
                <a:lnTo>
                  <a:pt x="4515105" y="0"/>
                </a:lnTo>
              </a:path>
            </a:pathLst>
          </a:custGeom>
          <a:ln w="7619">
            <a:solidFill>
              <a:srgbClr val="575759"/>
            </a:solidFill>
          </a:ln>
        </p:spPr>
        <p:txBody>
          <a:bodyPr wrap="square" lIns="0" tIns="0" rIns="0" bIns="0" rtlCol="0"/>
          <a:lstStyle/>
          <a:p>
            <a:endParaRPr/>
          </a:p>
        </p:txBody>
      </p:sp>
      <p:sp>
        <p:nvSpPr>
          <p:cNvPr id="59" name="bk object 59"/>
          <p:cNvSpPr/>
          <p:nvPr/>
        </p:nvSpPr>
        <p:spPr>
          <a:xfrm>
            <a:off x="492111" y="4446385"/>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60" name="bk object 60"/>
          <p:cNvSpPr/>
          <p:nvPr/>
        </p:nvSpPr>
        <p:spPr>
          <a:xfrm>
            <a:off x="492111" y="4876406"/>
            <a:ext cx="4515485" cy="0"/>
          </a:xfrm>
          <a:custGeom>
            <a:avLst/>
            <a:gdLst/>
            <a:ahLst/>
            <a:cxnLst/>
            <a:rect l="l" t="t" r="r" b="b"/>
            <a:pathLst>
              <a:path w="4515485">
                <a:moveTo>
                  <a:pt x="0" y="0"/>
                </a:moveTo>
                <a:lnTo>
                  <a:pt x="4515105" y="0"/>
                </a:lnTo>
              </a:path>
            </a:pathLst>
          </a:custGeom>
          <a:ln w="7619">
            <a:solidFill>
              <a:srgbClr val="575759"/>
            </a:solidFill>
          </a:ln>
        </p:spPr>
        <p:txBody>
          <a:bodyPr wrap="square" lIns="0" tIns="0" rIns="0" bIns="0" rtlCol="0"/>
          <a:lstStyle/>
          <a:p>
            <a:endParaRPr/>
          </a:p>
        </p:txBody>
      </p:sp>
      <p:sp>
        <p:nvSpPr>
          <p:cNvPr id="61" name="bk object 61"/>
          <p:cNvSpPr/>
          <p:nvPr/>
        </p:nvSpPr>
        <p:spPr>
          <a:xfrm>
            <a:off x="485761" y="5301982"/>
            <a:ext cx="4528185" cy="0"/>
          </a:xfrm>
          <a:custGeom>
            <a:avLst/>
            <a:gdLst/>
            <a:ahLst/>
            <a:cxnLst/>
            <a:rect l="l" t="t" r="r" b="b"/>
            <a:pathLst>
              <a:path w="4528185">
                <a:moveTo>
                  <a:pt x="0" y="0"/>
                </a:moveTo>
                <a:lnTo>
                  <a:pt x="4527805" y="0"/>
                </a:lnTo>
              </a:path>
            </a:pathLst>
          </a:custGeom>
          <a:ln w="7620">
            <a:solidFill>
              <a:srgbClr val="575759"/>
            </a:solidFill>
          </a:ln>
        </p:spPr>
        <p:txBody>
          <a:bodyPr wrap="square" lIns="0" tIns="0" rIns="0" bIns="0" rtlCol="0"/>
          <a:lstStyle/>
          <a:p>
            <a:endParaRPr/>
          </a:p>
        </p:txBody>
      </p:sp>
      <p:sp>
        <p:nvSpPr>
          <p:cNvPr id="62" name="bk object 62"/>
          <p:cNvSpPr/>
          <p:nvPr/>
        </p:nvSpPr>
        <p:spPr>
          <a:xfrm>
            <a:off x="5088242" y="1278378"/>
            <a:ext cx="4810760" cy="5715"/>
          </a:xfrm>
          <a:custGeom>
            <a:avLst/>
            <a:gdLst/>
            <a:ahLst/>
            <a:cxnLst/>
            <a:rect l="l" t="t" r="r" b="b"/>
            <a:pathLst>
              <a:path w="4810759" h="5715">
                <a:moveTo>
                  <a:pt x="0" y="5206"/>
                </a:moveTo>
                <a:lnTo>
                  <a:pt x="4810366" y="5206"/>
                </a:lnTo>
                <a:lnTo>
                  <a:pt x="4810366" y="0"/>
                </a:lnTo>
                <a:lnTo>
                  <a:pt x="0" y="0"/>
                </a:lnTo>
                <a:lnTo>
                  <a:pt x="0" y="5206"/>
                </a:lnTo>
                <a:close/>
              </a:path>
            </a:pathLst>
          </a:custGeom>
          <a:solidFill>
            <a:srgbClr val="D6E9C1"/>
          </a:solidFill>
        </p:spPr>
        <p:txBody>
          <a:bodyPr wrap="square" lIns="0" tIns="0" rIns="0" bIns="0" rtlCol="0"/>
          <a:lstStyle/>
          <a:p>
            <a:endParaRPr/>
          </a:p>
        </p:txBody>
      </p:sp>
      <p:sp>
        <p:nvSpPr>
          <p:cNvPr id="63" name="bk object 63"/>
          <p:cNvSpPr/>
          <p:nvPr/>
        </p:nvSpPr>
        <p:spPr>
          <a:xfrm>
            <a:off x="5088242" y="1667251"/>
            <a:ext cx="4810760" cy="6333490"/>
          </a:xfrm>
          <a:custGeom>
            <a:avLst/>
            <a:gdLst/>
            <a:ahLst/>
            <a:cxnLst/>
            <a:rect l="l" t="t" r="r" b="b"/>
            <a:pathLst>
              <a:path w="4810759" h="6333490">
                <a:moveTo>
                  <a:pt x="0" y="6333346"/>
                </a:moveTo>
                <a:lnTo>
                  <a:pt x="4810366" y="6333346"/>
                </a:lnTo>
                <a:lnTo>
                  <a:pt x="4810366" y="0"/>
                </a:lnTo>
                <a:lnTo>
                  <a:pt x="0" y="0"/>
                </a:lnTo>
                <a:lnTo>
                  <a:pt x="0" y="6333346"/>
                </a:lnTo>
                <a:close/>
              </a:path>
            </a:pathLst>
          </a:custGeom>
          <a:solidFill>
            <a:srgbClr val="D6E9C1"/>
          </a:solidFill>
        </p:spPr>
        <p:txBody>
          <a:bodyPr wrap="square" lIns="0" tIns="0" rIns="0" bIns="0" rtlCol="0"/>
          <a:lstStyle/>
          <a:p>
            <a:endParaRPr/>
          </a:p>
        </p:txBody>
      </p:sp>
      <p:sp>
        <p:nvSpPr>
          <p:cNvPr id="64" name="bk object 64"/>
          <p:cNvSpPr/>
          <p:nvPr/>
        </p:nvSpPr>
        <p:spPr>
          <a:xfrm>
            <a:off x="5154917" y="1713987"/>
            <a:ext cx="1428115" cy="614680"/>
          </a:xfrm>
          <a:custGeom>
            <a:avLst/>
            <a:gdLst/>
            <a:ahLst/>
            <a:cxnLst/>
            <a:rect l="l" t="t" r="r" b="b"/>
            <a:pathLst>
              <a:path w="1428115" h="614680">
                <a:moveTo>
                  <a:pt x="0" y="0"/>
                </a:moveTo>
                <a:lnTo>
                  <a:pt x="1427857" y="0"/>
                </a:lnTo>
                <a:lnTo>
                  <a:pt x="1427857" y="614678"/>
                </a:lnTo>
                <a:lnTo>
                  <a:pt x="0" y="614678"/>
                </a:lnTo>
                <a:lnTo>
                  <a:pt x="0" y="0"/>
                </a:lnTo>
                <a:close/>
              </a:path>
            </a:pathLst>
          </a:custGeom>
          <a:solidFill>
            <a:srgbClr val="8ECA54"/>
          </a:solidFill>
        </p:spPr>
        <p:txBody>
          <a:bodyPr wrap="square" lIns="0" tIns="0" rIns="0" bIns="0" rtlCol="0"/>
          <a:lstStyle/>
          <a:p>
            <a:endParaRPr/>
          </a:p>
        </p:txBody>
      </p:sp>
      <p:sp>
        <p:nvSpPr>
          <p:cNvPr id="2" name="Holder 2"/>
          <p:cNvSpPr>
            <a:spLocks noGrp="1"/>
          </p:cNvSpPr>
          <p:nvPr>
            <p:ph type="title"/>
          </p:nvPr>
        </p:nvSpPr>
        <p:spPr>
          <a:xfrm>
            <a:off x="755967" y="427990"/>
            <a:ext cx="13607415" cy="171196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755967" y="2460942"/>
            <a:ext cx="13607415" cy="706183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140579" y="9950768"/>
            <a:ext cx="4838192" cy="53498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55967" y="9950768"/>
            <a:ext cx="3477450" cy="53498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6" name="Holder 6"/>
          <p:cNvSpPr>
            <a:spLocks noGrp="1"/>
          </p:cNvSpPr>
          <p:nvPr>
            <p:ph type="sldNum" sz="quarter" idx="7"/>
          </p:nvPr>
        </p:nvSpPr>
        <p:spPr>
          <a:xfrm>
            <a:off x="10885932" y="9950768"/>
            <a:ext cx="3477450" cy="53498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25.png"/><Relationship Id="rId4"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164">
            <a:extLst>
              <a:ext uri="{FF2B5EF4-FFF2-40B4-BE49-F238E27FC236}">
                <a16:creationId xmlns:a16="http://schemas.microsoft.com/office/drawing/2014/main" id="{3F50271A-8274-41D5-8DB7-DA80E3456313}"/>
              </a:ext>
            </a:extLst>
          </p:cNvPr>
          <p:cNvSpPr/>
          <p:nvPr/>
        </p:nvSpPr>
        <p:spPr>
          <a:xfrm>
            <a:off x="88900" y="113221"/>
            <a:ext cx="14935200" cy="773455"/>
          </a:xfrm>
          <a:prstGeom prst="rect">
            <a:avLst/>
          </a:prstGeom>
          <a:blipFill dpi="0" rotWithShape="1">
            <a:blip r:embed="rId3"/>
            <a:srcRec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5" name="object 179">
            <a:extLst>
              <a:ext uri="{FF2B5EF4-FFF2-40B4-BE49-F238E27FC236}">
                <a16:creationId xmlns:a16="http://schemas.microsoft.com/office/drawing/2014/main" id="{D7DB705F-55F1-4B20-943C-EE84E6492A6F}"/>
              </a:ext>
            </a:extLst>
          </p:cNvPr>
          <p:cNvSpPr/>
          <p:nvPr/>
        </p:nvSpPr>
        <p:spPr>
          <a:xfrm>
            <a:off x="543138" y="1332222"/>
            <a:ext cx="920620" cy="274319"/>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8" name="TextBox 47">
            <a:extLst>
              <a:ext uri="{FF2B5EF4-FFF2-40B4-BE49-F238E27FC236}">
                <a16:creationId xmlns:a16="http://schemas.microsoft.com/office/drawing/2014/main" id="{AE22F20B-4225-4819-B59E-D863EA6387F2}"/>
              </a:ext>
            </a:extLst>
          </p:cNvPr>
          <p:cNvSpPr txBox="1"/>
          <p:nvPr/>
        </p:nvSpPr>
        <p:spPr>
          <a:xfrm>
            <a:off x="456436" y="240933"/>
            <a:ext cx="9389017" cy="830997"/>
          </a:xfrm>
          <a:prstGeom prst="rect">
            <a:avLst/>
          </a:prstGeom>
          <a:noFill/>
        </p:spPr>
        <p:txBody>
          <a:bodyPr wrap="square" rtlCol="0">
            <a:spAutoFit/>
          </a:bodyPr>
          <a:lstStyle/>
          <a:p>
            <a:pPr lvl="0"/>
            <a:r>
              <a:rPr kumimoji="0" lang="en-GB" sz="2400" b="1" i="0" u="none" strike="noStrike" kern="1200" cap="none" spc="0" normalizeH="0" baseline="0" noProof="0" dirty="0">
                <a:ln>
                  <a:noFill/>
                </a:ln>
                <a:solidFill>
                  <a:prstClr val="white"/>
                </a:solidFill>
                <a:effectLst/>
                <a:uLnTx/>
                <a:uFillTx/>
                <a:latin typeface="Calibri"/>
                <a:ea typeface="+mn-ea"/>
                <a:cs typeface="+mn-cs"/>
              </a:rPr>
              <a:t>History: </a:t>
            </a:r>
            <a:r>
              <a:rPr kumimoji="0" lang="en-US" sz="2400" b="1" i="0" u="none" strike="noStrike" kern="1200" cap="none" spc="-5" normalizeH="0" baseline="0" noProof="0" dirty="0">
                <a:ln>
                  <a:noFill/>
                </a:ln>
                <a:solidFill>
                  <a:prstClr val="white"/>
                </a:solidFill>
                <a:effectLst/>
                <a:uLnTx/>
                <a:uFillTx/>
                <a:latin typeface="Calibri"/>
                <a:ea typeface="+mn-ea"/>
                <a:cs typeface="Arial"/>
              </a:rPr>
              <a:t>Conﬂict and </a:t>
            </a:r>
            <a:r>
              <a:rPr kumimoji="0" lang="en-US" sz="2400" b="1" i="0" u="none" strike="noStrike" kern="1200" cap="none" spc="-27" normalizeH="0" baseline="0" noProof="0" dirty="0">
                <a:ln>
                  <a:noFill/>
                </a:ln>
                <a:solidFill>
                  <a:prstClr val="white"/>
                </a:solidFill>
                <a:effectLst/>
                <a:uLnTx/>
                <a:uFillTx/>
                <a:latin typeface="Calibri"/>
                <a:ea typeface="+mn-ea"/>
                <a:cs typeface="Arial"/>
              </a:rPr>
              <a:t>tension </a:t>
            </a:r>
            <a:r>
              <a:rPr kumimoji="0" lang="en-US" sz="2400" b="1" i="0" u="none" strike="noStrike" kern="1200" cap="none" spc="-5" normalizeH="0" baseline="0" noProof="0" dirty="0">
                <a:ln>
                  <a:noFill/>
                </a:ln>
                <a:solidFill>
                  <a:prstClr val="white"/>
                </a:solidFill>
                <a:effectLst/>
                <a:uLnTx/>
                <a:uFillTx/>
                <a:latin typeface="Calibri"/>
                <a:ea typeface="+mn-ea"/>
                <a:cs typeface="Arial"/>
              </a:rPr>
              <a:t>1918 </a:t>
            </a:r>
            <a:r>
              <a:rPr kumimoji="0" lang="en-US" sz="2400" b="1" i="0" u="none" strike="noStrike" kern="1200" cap="none" spc="219" normalizeH="0" baseline="0" noProof="0" dirty="0">
                <a:ln>
                  <a:noFill/>
                </a:ln>
                <a:solidFill>
                  <a:prstClr val="white"/>
                </a:solidFill>
                <a:effectLst/>
                <a:uLnTx/>
                <a:uFillTx/>
                <a:latin typeface="Calibri"/>
                <a:ea typeface="+mn-ea"/>
                <a:cs typeface="Arial"/>
              </a:rPr>
              <a:t>– </a:t>
            </a:r>
            <a:r>
              <a:rPr kumimoji="0" lang="en-US" sz="2400" b="1" i="0" u="none" strike="noStrike" kern="1200" cap="none" spc="-5" normalizeH="0" baseline="0" noProof="0" dirty="0">
                <a:ln>
                  <a:noFill/>
                </a:ln>
                <a:solidFill>
                  <a:prstClr val="white"/>
                </a:solidFill>
                <a:effectLst/>
                <a:uLnTx/>
                <a:uFillTx/>
                <a:latin typeface="Calibri"/>
                <a:ea typeface="+mn-ea"/>
                <a:cs typeface="Arial"/>
              </a:rPr>
              <a:t>1939, </a:t>
            </a:r>
            <a:r>
              <a:rPr lang="en-US" sz="2400" b="1" spc="-5" dirty="0">
                <a:solidFill>
                  <a:schemeClr val="bg1"/>
                </a:solidFill>
                <a:cs typeface="Arial"/>
              </a:rPr>
              <a:t>Causes of WW2</a:t>
            </a:r>
            <a:endParaRPr kumimoji="0" lang="en-US" sz="2400" b="0" i="0" u="none" strike="noStrike" kern="1200" cap="none" spc="0" normalizeH="0" baseline="0" noProof="0" dirty="0">
              <a:ln>
                <a:noFill/>
              </a:ln>
              <a:solidFill>
                <a:prstClr val="white"/>
              </a:solidFill>
              <a:effectLst/>
              <a:uLnTx/>
              <a:uFillTx/>
              <a:latin typeface="Calibri"/>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white"/>
              </a:solidFill>
              <a:effectLst/>
              <a:uLnTx/>
              <a:uFillTx/>
              <a:latin typeface="Calibri"/>
              <a:ea typeface="+mn-ea"/>
              <a:cs typeface="+mn-cs"/>
            </a:endParaRPr>
          </a:p>
        </p:txBody>
      </p:sp>
      <p:graphicFrame>
        <p:nvGraphicFramePr>
          <p:cNvPr id="61" name="Table 198">
            <a:extLst>
              <a:ext uri="{FF2B5EF4-FFF2-40B4-BE49-F238E27FC236}">
                <a16:creationId xmlns:a16="http://schemas.microsoft.com/office/drawing/2014/main" id="{8077BFA4-D4AF-4E10-8E24-965E32BBCC74}"/>
              </a:ext>
            </a:extLst>
          </p:cNvPr>
          <p:cNvGraphicFramePr>
            <a:graphicFrameLocks noGrp="1"/>
          </p:cNvGraphicFramePr>
          <p:nvPr>
            <p:extLst>
              <p:ext uri="{D42A27DB-BD31-4B8C-83A1-F6EECF244321}">
                <p14:modId xmlns:p14="http://schemas.microsoft.com/office/powerpoint/2010/main" val="1948301993"/>
              </p:ext>
            </p:extLst>
          </p:nvPr>
        </p:nvGraphicFramePr>
        <p:xfrm>
          <a:off x="9156701" y="1293314"/>
          <a:ext cx="5868068" cy="9265920"/>
        </p:xfrm>
        <a:graphic>
          <a:graphicData uri="http://schemas.openxmlformats.org/drawingml/2006/table">
            <a:tbl>
              <a:tblPr firstRow="1" bandRow="1">
                <a:tableStyleId>{5C22544A-7EE6-4342-B048-85BDC9FD1C3A}</a:tableStyleId>
              </a:tblPr>
              <a:tblGrid>
                <a:gridCol w="1219199">
                  <a:extLst>
                    <a:ext uri="{9D8B030D-6E8A-4147-A177-3AD203B41FA5}">
                      <a16:colId xmlns:a16="http://schemas.microsoft.com/office/drawing/2014/main" val="3038741688"/>
                    </a:ext>
                  </a:extLst>
                </a:gridCol>
                <a:gridCol w="4648869">
                  <a:extLst>
                    <a:ext uri="{9D8B030D-6E8A-4147-A177-3AD203B41FA5}">
                      <a16:colId xmlns:a16="http://schemas.microsoft.com/office/drawing/2014/main" val="2887824292"/>
                    </a:ext>
                  </a:extLst>
                </a:gridCol>
              </a:tblGrid>
              <a:tr h="1041413">
                <a:tc>
                  <a:txBody>
                    <a:bodyPr/>
                    <a:lstStyle/>
                    <a:p>
                      <a:r>
                        <a:rPr lang="en-GB" sz="1200" b="1" dirty="0">
                          <a:solidFill>
                            <a:schemeClr val="tx1"/>
                          </a:solidFill>
                        </a:rPr>
                        <a:t>Hitler’s aims</a:t>
                      </a:r>
                    </a:p>
                    <a:p>
                      <a:pPr marL="0" indent="0">
                        <a:buFont typeface="Arial" panose="020B0604020202020204" pitchFamily="34" charset="0"/>
                        <a:buNone/>
                      </a:pPr>
                      <a:endParaRPr lang="en-GB"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GB" sz="1100" b="0" dirty="0">
                          <a:solidFill>
                            <a:schemeClr val="tx1"/>
                          </a:solidFill>
                        </a:rPr>
                        <a:t>In Mein </a:t>
                      </a:r>
                      <a:r>
                        <a:rPr lang="en-GB" sz="1100" b="0" dirty="0" err="1">
                          <a:solidFill>
                            <a:schemeClr val="tx1"/>
                          </a:solidFill>
                        </a:rPr>
                        <a:t>Kampf</a:t>
                      </a:r>
                      <a:r>
                        <a:rPr lang="en-GB" sz="1100" b="0" dirty="0">
                          <a:solidFill>
                            <a:schemeClr val="tx1"/>
                          </a:solidFill>
                        </a:rPr>
                        <a:t>, Hitler said he would overturn Versailles and take Lebensraum for the German people. This formed the basis of his aims</a:t>
                      </a:r>
                    </a:p>
                    <a:p>
                      <a:pPr marL="171450" indent="-171450">
                        <a:buFont typeface="Arial" panose="020B0604020202020204" pitchFamily="34" charset="0"/>
                        <a:buChar char="•"/>
                      </a:pPr>
                      <a:r>
                        <a:rPr lang="en-GB" sz="1100" b="0" dirty="0">
                          <a:solidFill>
                            <a:schemeClr val="tx1"/>
                          </a:solidFill>
                        </a:rPr>
                        <a:t>These policies meant Hitler would have to invade other countries to fulfil them, there was a very real risk that these policies would start another war</a:t>
                      </a:r>
                    </a:p>
                    <a:p>
                      <a:pPr marL="171450" indent="-171450">
                        <a:buFont typeface="Arial" panose="020B0604020202020204" pitchFamily="34" charset="0"/>
                        <a:buChar char="•"/>
                      </a:pPr>
                      <a:r>
                        <a:rPr lang="en-GB" sz="1100" b="0" dirty="0">
                          <a:solidFill>
                            <a:schemeClr val="tx1"/>
                          </a:solidFill>
                        </a:rPr>
                        <a:t>Hitler vowed to make Germany strong again, economically and politically</a:t>
                      </a:r>
                    </a:p>
                    <a:p>
                      <a:pPr marL="171450" indent="-171450">
                        <a:buFont typeface="Arial" panose="020B0604020202020204" pitchFamily="34" charset="0"/>
                        <a:buChar char="•"/>
                      </a:pPr>
                      <a:r>
                        <a:rPr lang="en-GB" sz="1100" b="0" dirty="0">
                          <a:solidFill>
                            <a:schemeClr val="tx1"/>
                          </a:solidFill>
                        </a:rPr>
                        <a:t>Hitler also had a clear hatred of Communism. He said he would destroy this.</a:t>
                      </a:r>
                    </a:p>
                    <a:p>
                      <a:pPr marL="0" indent="0">
                        <a:buFont typeface="Arial" panose="020B0604020202020204" pitchFamily="34" charset="0"/>
                        <a:buNone/>
                      </a:pPr>
                      <a:r>
                        <a:rPr lang="en-GB" sz="1100" b="0" dirty="0">
                          <a:solidFill>
                            <a:schemeClr val="tx1"/>
                          </a:solidFill>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06210839"/>
                  </a:ext>
                </a:extLst>
              </a:tr>
              <a:tr h="1041413">
                <a:tc>
                  <a:txBody>
                    <a:bodyPr/>
                    <a:lstStyle/>
                    <a:p>
                      <a:r>
                        <a:rPr lang="en-GB" sz="1200" b="1" dirty="0">
                          <a:solidFill>
                            <a:schemeClr val="tx1"/>
                          </a:solidFill>
                        </a:rPr>
                        <a:t>Remilitarisation of the Rhineland</a:t>
                      </a:r>
                    </a:p>
                    <a:p>
                      <a:pPr marL="0" indent="0">
                        <a:buFont typeface="Arial" panose="020B0604020202020204" pitchFamily="34" charset="0"/>
                        <a:buNone/>
                      </a:pPr>
                      <a:endParaRPr lang="en-GB" sz="12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GB" sz="1100" dirty="0"/>
                        <a:t>Hitler defied the Treaty of Versailles and marched his troops back into the Rhineland</a:t>
                      </a:r>
                    </a:p>
                    <a:p>
                      <a:pPr marL="171450" indent="-171450">
                        <a:buFont typeface="Arial" panose="020B0604020202020204" pitchFamily="34" charset="0"/>
                        <a:buChar char="•"/>
                      </a:pPr>
                      <a:r>
                        <a:rPr lang="en-GB" sz="1100" dirty="0"/>
                        <a:t>Hitler’s own military generals warned against this action. They felt that, if France chose to fight Germany would be crushed. In reality, the French were distracted by an internal election and the they were involved in negotiations around the Abyssinian Crisis that took place at the same time. </a:t>
                      </a:r>
                    </a:p>
                    <a:p>
                      <a:pPr marL="0" indent="0">
                        <a:buFont typeface="Arial" panose="020B0604020202020204" pitchFamily="34" charset="0"/>
                        <a:buNone/>
                      </a:pPr>
                      <a:endParaRPr lang="en-GB" sz="11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01464839"/>
                  </a:ext>
                </a:extLst>
              </a:tr>
              <a:tr h="831992">
                <a:tc>
                  <a:txBody>
                    <a:bodyPr/>
                    <a:lstStyle/>
                    <a:p>
                      <a:r>
                        <a:rPr lang="en-GB" sz="1200" b="1" dirty="0">
                          <a:solidFill>
                            <a:schemeClr val="tx1"/>
                          </a:solidFill>
                        </a:rPr>
                        <a:t>Anschluss</a:t>
                      </a:r>
                    </a:p>
                    <a:p>
                      <a:pPr marL="0" indent="0">
                        <a:buFont typeface="Wingdings" panose="05000000000000000000" pitchFamily="2" charset="2"/>
                        <a:buNone/>
                      </a:pPr>
                      <a:endParaRPr lang="en-GB" sz="12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GB" sz="1100" dirty="0"/>
                        <a:t>Unification of Austria and Germany</a:t>
                      </a:r>
                    </a:p>
                    <a:p>
                      <a:pPr marL="171450" indent="-171450">
                        <a:buFont typeface="Arial" panose="020B0604020202020204" pitchFamily="34" charset="0"/>
                        <a:buChar char="•"/>
                      </a:pPr>
                      <a:r>
                        <a:rPr lang="en-GB" sz="1100" dirty="0"/>
                        <a:t>Hitler made it clear that this was an aim. He felt the people were the same and should be united in a Greater Germany. This was compounded by the fact that Hitler himself was Austrian. </a:t>
                      </a:r>
                    </a:p>
                    <a:p>
                      <a:pPr marL="171450" indent="-171450">
                        <a:buFont typeface="Arial" panose="020B0604020202020204" pitchFamily="34" charset="0"/>
                        <a:buChar char="•"/>
                      </a:pPr>
                      <a:r>
                        <a:rPr lang="en-GB" sz="1100" dirty="0"/>
                        <a:t>Nazi action took place in Austria to make it impossible for the country to continue independently. </a:t>
                      </a:r>
                    </a:p>
                    <a:p>
                      <a:pPr marL="171450" indent="-171450">
                        <a:buFont typeface="Arial" panose="020B0604020202020204" pitchFamily="34" charset="0"/>
                        <a:buChar char="•"/>
                      </a:pPr>
                      <a:r>
                        <a:rPr lang="en-GB" sz="1100" dirty="0"/>
                        <a:t>Seyss-Inquart forced Schuschnigg out and took control of the country before inviting the Nazi German army in. </a:t>
                      </a:r>
                    </a:p>
                    <a:p>
                      <a:pPr marL="0" indent="0">
                        <a:buFont typeface="Arial" panose="020B0604020202020204" pitchFamily="34" charset="0"/>
                        <a:buNone/>
                      </a:pPr>
                      <a:endParaRPr lang="en-GB" sz="11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21235616"/>
                  </a:ext>
                </a:extLst>
              </a:tr>
              <a:tr h="1041413">
                <a:tc>
                  <a:txBody>
                    <a:bodyPr/>
                    <a:lstStyle/>
                    <a:p>
                      <a:pPr marL="0" indent="0">
                        <a:buFont typeface="Arial" panose="020B0604020202020204" pitchFamily="34" charset="0"/>
                        <a:buNone/>
                      </a:pPr>
                      <a:r>
                        <a:rPr lang="en-GB" sz="1200" b="1" dirty="0">
                          <a:solidFill>
                            <a:schemeClr val="tx1"/>
                          </a:solidFill>
                        </a:rPr>
                        <a:t>Sudeten Crisis</a:t>
                      </a:r>
                    </a:p>
                    <a:p>
                      <a:pPr marL="0" indent="0">
                        <a:buFont typeface="Arial" panose="020B0604020202020204" pitchFamily="34" charset="0"/>
                        <a:buNone/>
                      </a:pPr>
                      <a:endParaRPr lang="en-GB" sz="12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GB" sz="1100" dirty="0"/>
                        <a:t>Appeasement was applied here. Britain and France negotiated with Hitler to give him the Sudeten area of Czechoslovakia. </a:t>
                      </a:r>
                    </a:p>
                    <a:p>
                      <a:pPr marL="171450" indent="-171450">
                        <a:buFont typeface="Arial" panose="020B0604020202020204" pitchFamily="34" charset="0"/>
                        <a:buChar char="•"/>
                      </a:pPr>
                      <a:r>
                        <a:rPr lang="en-GB" sz="1100" dirty="0"/>
                        <a:t>There were German speakers here, Hitler felt this gave him a claim to the land. </a:t>
                      </a:r>
                    </a:p>
                    <a:p>
                      <a:pPr marL="171450" indent="-171450">
                        <a:buFont typeface="Arial" panose="020B0604020202020204" pitchFamily="34" charset="0"/>
                        <a:buChar char="•"/>
                      </a:pPr>
                      <a:r>
                        <a:rPr lang="en-GB" sz="1100" dirty="0"/>
                        <a:t>President Benes of Czechoslovakia wasn’t even consulted</a:t>
                      </a:r>
                    </a:p>
                    <a:p>
                      <a:pPr marL="171450" indent="-171450">
                        <a:buFont typeface="Arial" panose="020B0604020202020204" pitchFamily="34" charset="0"/>
                        <a:buChar char="•"/>
                      </a:pPr>
                      <a:r>
                        <a:rPr lang="en-GB" sz="1100" dirty="0"/>
                        <a:t>This is seen as appeasement in action. Britain and France were only concerned with keeping Hitler happy. The fate of Czechoslovakia did not concern them.</a:t>
                      </a:r>
                    </a:p>
                    <a:p>
                      <a:pPr marL="171450" indent="-171450">
                        <a:buFont typeface="Arial" panose="020B0604020202020204" pitchFamily="34" charset="0"/>
                        <a:buChar char="•"/>
                      </a:pPr>
                      <a:endParaRPr lang="en-GB" sz="11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93799813"/>
                  </a:ext>
                </a:extLst>
              </a:tr>
              <a:tr h="1041413">
                <a:tc>
                  <a:txBody>
                    <a:bodyPr/>
                    <a:lstStyle/>
                    <a:p>
                      <a:pPr marL="0" indent="0">
                        <a:buFont typeface="Arial" panose="020B0604020202020204" pitchFamily="34" charset="0"/>
                        <a:buNone/>
                      </a:pPr>
                      <a:r>
                        <a:rPr lang="en-GB" sz="1200" b="1" dirty="0">
                          <a:solidFill>
                            <a:schemeClr val="tx1"/>
                          </a:solidFill>
                        </a:rPr>
                        <a:t>Nazi-Soviet Pact</a:t>
                      </a:r>
                    </a:p>
                    <a:p>
                      <a:pPr marL="0" indent="0">
                        <a:buFont typeface="Arial" panose="020B0604020202020204" pitchFamily="34" charset="0"/>
                        <a:buNone/>
                      </a:pPr>
                      <a:endParaRPr lang="en-GB" sz="12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GB" sz="1100" dirty="0"/>
                        <a:t>Stalin had been alienated by Britain and France, he turned to Hitler</a:t>
                      </a:r>
                    </a:p>
                    <a:p>
                      <a:pPr marL="171450" indent="-171450">
                        <a:buFont typeface="Arial" panose="020B0604020202020204" pitchFamily="34" charset="0"/>
                        <a:buChar char="•"/>
                      </a:pPr>
                      <a:r>
                        <a:rPr lang="en-GB" sz="1100" dirty="0"/>
                        <a:t>The two signed an agreement that publicly stated that the two countries would not go to war again</a:t>
                      </a:r>
                    </a:p>
                    <a:p>
                      <a:pPr marL="171450" indent="-171450">
                        <a:buFont typeface="Arial" panose="020B0604020202020204" pitchFamily="34" charset="0"/>
                        <a:buChar char="•"/>
                      </a:pPr>
                      <a:r>
                        <a:rPr lang="en-GB" sz="1100" dirty="0"/>
                        <a:t>Privately the agreement said that Germany and the USSR would invade and split Poland between them</a:t>
                      </a:r>
                    </a:p>
                    <a:p>
                      <a:pPr marL="171450" indent="-171450">
                        <a:buFont typeface="Arial" panose="020B0604020202020204" pitchFamily="34" charset="0"/>
                        <a:buChar char="•"/>
                      </a:pPr>
                      <a:r>
                        <a:rPr lang="en-GB" sz="1100" dirty="0"/>
                        <a:t>This action changed Britain’s opinion of Germany. They signed an agreement that stated, if Poland was attacked, Britain would fight. This made war inevitable.</a:t>
                      </a:r>
                    </a:p>
                    <a:p>
                      <a:pPr marL="171450" indent="-171450">
                        <a:buFont typeface="Arial" panose="020B0604020202020204" pitchFamily="34" charset="0"/>
                        <a:buChar char="•"/>
                      </a:pPr>
                      <a:endParaRPr lang="en-GB" sz="11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42862090"/>
                  </a:ext>
                </a:extLst>
              </a:tr>
              <a:tr h="1041413">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solidFill>
                            <a:schemeClr val="tx1"/>
                          </a:solidFill>
                        </a:rPr>
                        <a:t>Appeasement</a:t>
                      </a:r>
                    </a:p>
                    <a:p>
                      <a:pPr marL="0" indent="0">
                        <a:buFont typeface="Arial" panose="020B0604020202020204" pitchFamily="34" charset="0"/>
                        <a:buNone/>
                      </a:pPr>
                      <a:endParaRPr lang="en-GB" sz="12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GB" sz="1100" dirty="0"/>
                        <a:t>This policy aimed to prevent another war. It was used by Britain and Chamberlain in dealing with Hitler</a:t>
                      </a:r>
                    </a:p>
                    <a:p>
                      <a:pPr marL="171450" indent="-171450">
                        <a:buFont typeface="Arial" panose="020B0604020202020204" pitchFamily="34" charset="0"/>
                        <a:buChar char="•"/>
                      </a:pPr>
                      <a:r>
                        <a:rPr lang="en-GB" sz="1100" dirty="0"/>
                        <a:t>Many believe Chamberlain made a mistake by trusting Hitler, Britain and France could have stopped Hitler if they had acted earlier. It could be argued that missed opportunities here led to the slide to war that took place</a:t>
                      </a:r>
                    </a:p>
                    <a:p>
                      <a:pPr marL="171450" indent="-171450">
                        <a:buFont typeface="Arial" panose="020B0604020202020204" pitchFamily="34" charset="0"/>
                        <a:buChar char="•"/>
                      </a:pPr>
                      <a:r>
                        <a:rPr lang="en-GB" sz="1100" dirty="0"/>
                        <a:t>Modern historians accept that appeasement was probably the only option available and that Chamberlain was trying to delay war until a point when Britain would be ready to fight. </a:t>
                      </a:r>
                    </a:p>
                    <a:p>
                      <a:pPr marL="171450" indent="-171450">
                        <a:buFont typeface="Arial" panose="020B0604020202020204" pitchFamily="34" charset="0"/>
                        <a:buChar char="•"/>
                      </a:pPr>
                      <a:endParaRPr lang="en-GB" sz="11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455646514"/>
                  </a:ext>
                </a:extLst>
              </a:tr>
            </a:tbl>
          </a:graphicData>
        </a:graphic>
      </p:graphicFrame>
      <p:graphicFrame>
        <p:nvGraphicFramePr>
          <p:cNvPr id="16" name="Table 7">
            <a:extLst>
              <a:ext uri="{FF2B5EF4-FFF2-40B4-BE49-F238E27FC236}">
                <a16:creationId xmlns:a16="http://schemas.microsoft.com/office/drawing/2014/main" id="{08FF9AFB-3FE4-4D9A-9CFA-13908437EF6E}"/>
              </a:ext>
            </a:extLst>
          </p:cNvPr>
          <p:cNvGraphicFramePr>
            <a:graphicFrameLocks noGrp="1"/>
          </p:cNvGraphicFramePr>
          <p:nvPr>
            <p:extLst>
              <p:ext uri="{D42A27DB-BD31-4B8C-83A1-F6EECF244321}">
                <p14:modId xmlns:p14="http://schemas.microsoft.com/office/powerpoint/2010/main" val="1611914894"/>
              </p:ext>
            </p:extLst>
          </p:nvPr>
        </p:nvGraphicFramePr>
        <p:xfrm>
          <a:off x="43330" y="1304631"/>
          <a:ext cx="3550769" cy="4739640"/>
        </p:xfrm>
        <a:graphic>
          <a:graphicData uri="http://schemas.openxmlformats.org/drawingml/2006/table">
            <a:tbl>
              <a:tblPr firstRow="1" bandRow="1">
                <a:tableStyleId>{5C22544A-7EE6-4342-B048-85BDC9FD1C3A}</a:tableStyleId>
              </a:tblPr>
              <a:tblGrid>
                <a:gridCol w="1188570">
                  <a:extLst>
                    <a:ext uri="{9D8B030D-6E8A-4147-A177-3AD203B41FA5}">
                      <a16:colId xmlns:a16="http://schemas.microsoft.com/office/drawing/2014/main" val="3638484247"/>
                    </a:ext>
                  </a:extLst>
                </a:gridCol>
                <a:gridCol w="2362199">
                  <a:extLst>
                    <a:ext uri="{9D8B030D-6E8A-4147-A177-3AD203B41FA5}">
                      <a16:colId xmlns:a16="http://schemas.microsoft.com/office/drawing/2014/main" val="4104705289"/>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ysClr val="windowText" lastClr="000000"/>
                          </a:solidFill>
                        </a:rPr>
                        <a:t>Britain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ysClr val="windowText" lastClr="000000"/>
                        </a:solidFill>
                      </a:endParaRPr>
                    </a:p>
                  </a:txBody>
                  <a:tcPr>
                    <a:noFill/>
                  </a:tcPr>
                </a:tc>
                <a:tc>
                  <a:txBody>
                    <a:bodyPr/>
                    <a:lstStyle/>
                    <a:p>
                      <a:r>
                        <a:rPr lang="en-GB" sz="1200" b="1" dirty="0">
                          <a:solidFill>
                            <a:schemeClr val="tx1"/>
                          </a:solidFill>
                        </a:rPr>
                        <a:t>Neville Chamberlain</a:t>
                      </a:r>
                      <a:r>
                        <a:rPr lang="en-GB" sz="1100" b="0" dirty="0">
                          <a:solidFill>
                            <a:schemeClr val="tx1"/>
                          </a:solidFill>
                        </a:rPr>
                        <a:t> </a:t>
                      </a:r>
                    </a:p>
                    <a:p>
                      <a:r>
                        <a:rPr lang="en-GB" sz="1100" b="0" dirty="0">
                          <a:solidFill>
                            <a:schemeClr val="tx1"/>
                          </a:solidFill>
                        </a:rPr>
                        <a:t>British Prime Minster 1937-1940. Most famous for his policy of appeasement</a:t>
                      </a:r>
                    </a:p>
                  </a:txBody>
                  <a:tcPr>
                    <a:noFill/>
                  </a:tcPr>
                </a:tc>
                <a:extLst>
                  <a:ext uri="{0D108BD9-81ED-4DB2-BD59-A6C34878D82A}">
                    <a16:rowId xmlns:a16="http://schemas.microsoft.com/office/drawing/2014/main" val="30802359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ysClr val="windowText" lastClr="000000"/>
                          </a:solidFill>
                        </a:rPr>
                        <a:t>Czechoslovakia</a:t>
                      </a:r>
                    </a:p>
                  </a:txBody>
                  <a:tcP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100" b="1" i="0" dirty="0">
                          <a:solidFill>
                            <a:schemeClr val="dk1"/>
                          </a:solidFill>
                          <a:effectLst/>
                          <a:latin typeface="+mn-lt"/>
                          <a:ea typeface="+mn-ea"/>
                          <a:cs typeface="+mn-cs"/>
                        </a:rPr>
                        <a:t>Edvard </a:t>
                      </a:r>
                      <a:r>
                        <a:rPr lang="en-GB" sz="1100" b="1" i="0" dirty="0" err="1">
                          <a:solidFill>
                            <a:schemeClr val="dk1"/>
                          </a:solidFill>
                          <a:effectLst/>
                          <a:latin typeface="+mn-lt"/>
                          <a:ea typeface="+mn-ea"/>
                          <a:cs typeface="+mn-cs"/>
                        </a:rPr>
                        <a:t>Beneš</a:t>
                      </a:r>
                      <a:endParaRPr lang="en-GB" sz="1100" b="1" i="0" dirty="0">
                        <a:solidFill>
                          <a:schemeClr val="dk1"/>
                        </a:solidFill>
                        <a:effectLst/>
                        <a:latin typeface="+mn-l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lang="en-US" sz="1100" b="0" i="0" dirty="0">
                          <a:solidFill>
                            <a:schemeClr val="dk1"/>
                          </a:solidFill>
                          <a:effectLst/>
                          <a:latin typeface="+mn-lt"/>
                          <a:ea typeface="+mn-ea"/>
                          <a:cs typeface="+mn-cs"/>
                        </a:rPr>
                        <a:t>Czech politician who was President of Czechoslovakia from 1935 to 1938. He was in charge of Czechoslovakia during the Sudeten Crisis where he was largely ignored</a:t>
                      </a:r>
                      <a:endParaRPr lang="en-GB" sz="1100" b="1" dirty="0">
                        <a:solidFill>
                          <a:schemeClr val="tx1"/>
                        </a:solidFill>
                      </a:endParaRPr>
                    </a:p>
                    <a:p>
                      <a:endParaRPr lang="en-GB" sz="1100" b="0" dirty="0">
                        <a:solidFill>
                          <a:schemeClr val="tx1"/>
                        </a:solidFill>
                      </a:endParaRPr>
                    </a:p>
                  </a:txBody>
                  <a:tcPr>
                    <a:noFill/>
                  </a:tcPr>
                </a:tc>
                <a:extLst>
                  <a:ext uri="{0D108BD9-81ED-4DB2-BD59-A6C34878D82A}">
                    <a16:rowId xmlns:a16="http://schemas.microsoft.com/office/drawing/2014/main" val="294424087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ysClr val="windowText" lastClr="000000"/>
                          </a:solidFill>
                        </a:rPr>
                        <a:t>Germany</a:t>
                      </a:r>
                    </a:p>
                  </a:txBody>
                  <a:tcPr>
                    <a:noFill/>
                  </a:tcPr>
                </a:tc>
                <a:tc>
                  <a:txBody>
                    <a:bodyPr/>
                    <a:lstStyle/>
                    <a:p>
                      <a:r>
                        <a:rPr lang="en-GB" sz="1200" b="1" dirty="0">
                          <a:solidFill>
                            <a:schemeClr val="tx1"/>
                          </a:solidFill>
                        </a:rPr>
                        <a:t>Adolf Hitler </a:t>
                      </a:r>
                    </a:p>
                    <a:p>
                      <a:r>
                        <a:rPr lang="en-GB" sz="1200" b="0" dirty="0">
                          <a:solidFill>
                            <a:schemeClr val="tx1"/>
                          </a:solidFill>
                        </a:rPr>
                        <a:t>Nazi leader of Germany, elected in 1933. Wanted to overturn Versailles. </a:t>
                      </a:r>
                      <a:endParaRPr lang="en-GB" sz="1200" b="1" dirty="0">
                        <a:solidFill>
                          <a:schemeClr val="tx1"/>
                        </a:solidFill>
                      </a:endParaRPr>
                    </a:p>
                  </a:txBody>
                  <a:tcPr>
                    <a:noFill/>
                  </a:tcPr>
                </a:tc>
                <a:extLst>
                  <a:ext uri="{0D108BD9-81ED-4DB2-BD59-A6C34878D82A}">
                    <a16:rowId xmlns:a16="http://schemas.microsoft.com/office/drawing/2014/main" val="203561805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ysClr val="windowText" lastClr="000000"/>
                          </a:solidFill>
                        </a:rPr>
                        <a:t>Austria</a:t>
                      </a:r>
                    </a:p>
                  </a:txBody>
                  <a:tcP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200" b="1" dirty="0">
                          <a:solidFill>
                            <a:schemeClr val="tx1"/>
                          </a:solidFill>
                        </a:rPr>
                        <a:t>Kurt Schuschnigg </a:t>
                      </a:r>
                    </a:p>
                    <a:p>
                      <a:pPr marL="0" marR="0" lvl="0" indent="0" defTabSz="914400" eaLnBrk="1" fontAlgn="auto" latinLnBrk="0" hangingPunct="1">
                        <a:lnSpc>
                          <a:spcPct val="100000"/>
                        </a:lnSpc>
                        <a:spcBef>
                          <a:spcPts val="0"/>
                        </a:spcBef>
                        <a:spcAft>
                          <a:spcPts val="0"/>
                        </a:spcAft>
                        <a:buClrTx/>
                        <a:buSzTx/>
                        <a:buFontTx/>
                        <a:buNone/>
                        <a:tabLst/>
                        <a:defRPr/>
                      </a:pPr>
                      <a:r>
                        <a:rPr lang="en-US" sz="1100" b="0" i="0" dirty="0">
                          <a:solidFill>
                            <a:schemeClr val="dk1"/>
                          </a:solidFill>
                          <a:effectLst/>
                          <a:latin typeface="+mn-lt"/>
                          <a:ea typeface="+mn-ea"/>
                          <a:cs typeface="+mn-cs"/>
                        </a:rPr>
                        <a:t>Chancellor of Austria from the 1934 assassination of his predecessor, Dollfuss, until the 1938 Anschluss with Nazi Germany.</a:t>
                      </a:r>
                      <a:endParaRPr lang="en-GB" sz="1100" i="0" dirty="0"/>
                    </a:p>
                  </a:txBody>
                  <a:tcPr>
                    <a:noFill/>
                  </a:tcPr>
                </a:tc>
                <a:extLst>
                  <a:ext uri="{0D108BD9-81ED-4DB2-BD59-A6C34878D82A}">
                    <a16:rowId xmlns:a16="http://schemas.microsoft.com/office/drawing/2014/main" val="151521982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txBody>
                  <a:tcPr>
                    <a:noFill/>
                  </a:tcPr>
                </a:tc>
                <a:tc>
                  <a:txBody>
                    <a:bodyPr/>
                    <a:lstStyle/>
                    <a:p>
                      <a:r>
                        <a:rPr lang="en-GB" sz="1100" b="1" i="0" dirty="0"/>
                        <a:t>Arthur Seyss-Inquart </a:t>
                      </a:r>
                    </a:p>
                    <a:p>
                      <a:r>
                        <a:rPr lang="en-US" sz="1100" b="0" i="0" dirty="0">
                          <a:solidFill>
                            <a:schemeClr val="dk1"/>
                          </a:solidFill>
                          <a:effectLst/>
                          <a:latin typeface="+mn-lt"/>
                          <a:ea typeface="+mn-ea"/>
                          <a:cs typeface="+mn-cs"/>
                        </a:rPr>
                        <a:t>Austrian Nazi politician who served as Chancellor of Austria in 1938 for two days, before the annexation of Austria by Nazi Germany</a:t>
                      </a:r>
                      <a:endParaRPr lang="en-GB" sz="1100" b="1" i="0" dirty="0"/>
                    </a:p>
                  </a:txBody>
                  <a:tcPr>
                    <a:noFill/>
                  </a:tcPr>
                </a:tc>
                <a:extLst>
                  <a:ext uri="{0D108BD9-81ED-4DB2-BD59-A6C34878D82A}">
                    <a16:rowId xmlns:a16="http://schemas.microsoft.com/office/drawing/2014/main" val="1599491177"/>
                  </a:ext>
                </a:extLst>
              </a:tr>
            </a:tbl>
          </a:graphicData>
        </a:graphic>
      </p:graphicFrame>
      <p:sp>
        <p:nvSpPr>
          <p:cNvPr id="19" name="Rectangle 18">
            <a:extLst>
              <a:ext uri="{FF2B5EF4-FFF2-40B4-BE49-F238E27FC236}">
                <a16:creationId xmlns:a16="http://schemas.microsoft.com/office/drawing/2014/main" id="{672AA2F0-0BC3-486C-B6CC-3AC28BE0FFE5}"/>
              </a:ext>
            </a:extLst>
          </p:cNvPr>
          <p:cNvSpPr/>
          <p:nvPr/>
        </p:nvSpPr>
        <p:spPr>
          <a:xfrm>
            <a:off x="1181465" y="3416716"/>
            <a:ext cx="45719" cy="257378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0" name="Rectangle 19">
            <a:extLst>
              <a:ext uri="{FF2B5EF4-FFF2-40B4-BE49-F238E27FC236}">
                <a16:creationId xmlns:a16="http://schemas.microsoft.com/office/drawing/2014/main" id="{930257F4-CFA6-499A-A0D0-C608B4910EFC}"/>
              </a:ext>
            </a:extLst>
          </p:cNvPr>
          <p:cNvSpPr/>
          <p:nvPr/>
        </p:nvSpPr>
        <p:spPr>
          <a:xfrm>
            <a:off x="1190175" y="1373967"/>
            <a:ext cx="45719" cy="1766108"/>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graphicFrame>
        <p:nvGraphicFramePr>
          <p:cNvPr id="21" name="Table 196">
            <a:extLst>
              <a:ext uri="{FF2B5EF4-FFF2-40B4-BE49-F238E27FC236}">
                <a16:creationId xmlns:a16="http://schemas.microsoft.com/office/drawing/2014/main" id="{21CF824F-305C-4230-834A-3F28A93905CA}"/>
              </a:ext>
            </a:extLst>
          </p:cNvPr>
          <p:cNvGraphicFramePr>
            <a:graphicFrameLocks noGrp="1"/>
          </p:cNvGraphicFramePr>
          <p:nvPr>
            <p:extLst>
              <p:ext uri="{D42A27DB-BD31-4B8C-83A1-F6EECF244321}">
                <p14:modId xmlns:p14="http://schemas.microsoft.com/office/powerpoint/2010/main" val="4032931199"/>
              </p:ext>
            </p:extLst>
          </p:nvPr>
        </p:nvGraphicFramePr>
        <p:xfrm>
          <a:off x="3690041" y="1293314"/>
          <a:ext cx="5238059" cy="5901657"/>
        </p:xfrm>
        <a:graphic>
          <a:graphicData uri="http://schemas.openxmlformats.org/drawingml/2006/table">
            <a:tbl>
              <a:tblPr firstRow="1" bandRow="1">
                <a:tableStyleId>{5C22544A-7EE6-4342-B048-85BDC9FD1C3A}</a:tableStyleId>
              </a:tblPr>
              <a:tblGrid>
                <a:gridCol w="1545818">
                  <a:extLst>
                    <a:ext uri="{9D8B030D-6E8A-4147-A177-3AD203B41FA5}">
                      <a16:colId xmlns:a16="http://schemas.microsoft.com/office/drawing/2014/main" val="2444464294"/>
                    </a:ext>
                  </a:extLst>
                </a:gridCol>
                <a:gridCol w="3692241">
                  <a:extLst>
                    <a:ext uri="{9D8B030D-6E8A-4147-A177-3AD203B41FA5}">
                      <a16:colId xmlns:a16="http://schemas.microsoft.com/office/drawing/2014/main" val="3768860231"/>
                    </a:ext>
                  </a:extLst>
                </a:gridCol>
              </a:tblGrid>
              <a:tr h="222596">
                <a:tc>
                  <a:txBody>
                    <a:bodyPr/>
                    <a:lstStyle/>
                    <a:p>
                      <a:pPr algn="l"/>
                      <a:r>
                        <a:rPr lang="en-GB" sz="1200" b="1" dirty="0">
                          <a:solidFill>
                            <a:schemeClr val="tx1"/>
                          </a:solidFill>
                        </a:rPr>
                        <a:t>Foreign policy</a:t>
                      </a:r>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100" b="0" dirty="0">
                          <a:solidFill>
                            <a:schemeClr val="tx1"/>
                          </a:solidFill>
                        </a:rPr>
                        <a:t>The way a country deals with and interacts with other countries</a:t>
                      </a:r>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2348524"/>
                  </a:ext>
                </a:extLst>
              </a:tr>
              <a:tr h="154228">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200" b="1" dirty="0">
                          <a:solidFill>
                            <a:sysClr val="windowText" lastClr="000000"/>
                          </a:solidFill>
                        </a:rPr>
                        <a:t>Lebensraum</a:t>
                      </a:r>
                    </a:p>
                    <a:p>
                      <a:pPr algn="l"/>
                      <a:endParaRPr lang="en-GB" sz="1200" b="1" dirty="0">
                        <a:solidFill>
                          <a:sysClr val="windowText" lastClr="000000"/>
                        </a:solidFill>
                      </a:endParaRPr>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100" dirty="0"/>
                        <a:t>Translates as </a:t>
                      </a:r>
                      <a:r>
                        <a:rPr lang="en-GB" sz="1100" i="1" dirty="0"/>
                        <a:t>living space in the east. </a:t>
                      </a:r>
                      <a:r>
                        <a:rPr lang="en-GB" sz="1100" i="0" dirty="0"/>
                        <a:t>Hitler wanted to make sure Germany had enough land to live and farm on</a:t>
                      </a:r>
                      <a:endParaRPr lang="en-GB" sz="1100" b="0" dirty="0"/>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4855298"/>
                  </a:ext>
                </a:extLst>
              </a:tr>
              <a:tr h="35734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200" b="1" dirty="0">
                          <a:solidFill>
                            <a:sysClr val="windowText" lastClr="000000"/>
                          </a:solidFill>
                        </a:rPr>
                        <a:t>Volksdeutsche</a:t>
                      </a:r>
                    </a:p>
                    <a:p>
                      <a:endParaRPr lang="en-GB" sz="12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GB" sz="1100" dirty="0"/>
                        <a:t>People with German blood who don’t live in Germany</a:t>
                      </a:r>
                    </a:p>
                  </a:txBody>
                  <a:tcPr marL="55325" marR="55325" marT="27663" marB="27663">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77007118"/>
                  </a:ext>
                </a:extLst>
              </a:tr>
              <a:tr h="26334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200" b="1" dirty="0">
                          <a:solidFill>
                            <a:sysClr val="windowText" lastClr="000000"/>
                          </a:solidFill>
                        </a:rPr>
                        <a:t>Greater Germany</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Bringing back all German people into one country</a:t>
                      </a:r>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3305131"/>
                  </a:ext>
                </a:extLst>
              </a:tr>
              <a:tr h="255787">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200" b="1" dirty="0">
                          <a:solidFill>
                            <a:sysClr val="windowText" lastClr="000000"/>
                          </a:solidFill>
                        </a:rPr>
                        <a:t>Rearmament</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Rebuild the German army after the damage done to it by the Treaty of Versailles</a:t>
                      </a:r>
                    </a:p>
                  </a:txBody>
                  <a:tcPr marL="55325" marR="55325" marT="27663" marB="27663">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97079583"/>
                  </a:ext>
                </a:extLst>
              </a:tr>
              <a:tr h="366171">
                <a:tc>
                  <a:txBody>
                    <a:bodyPr/>
                    <a:lstStyle/>
                    <a:p>
                      <a:pPr algn="l"/>
                      <a:r>
                        <a:rPr lang="en-GB" sz="1200" b="1" dirty="0">
                          <a:solidFill>
                            <a:sysClr val="windowText" lastClr="000000"/>
                          </a:solidFill>
                        </a:rPr>
                        <a:t>Luftwaffe</a:t>
                      </a:r>
                      <a:endParaRPr lang="en-GB" sz="12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The German air force</a:t>
                      </a:r>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61957853"/>
                  </a:ext>
                </a:extLst>
              </a:tr>
              <a:tr h="35734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200" b="1" dirty="0">
                          <a:solidFill>
                            <a:sysClr val="windowText" lastClr="000000"/>
                          </a:solidFill>
                        </a:rPr>
                        <a:t>Appeasement</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A policy of giving Hitler a little of what he wanted in the hope of stopping a full scale war</a:t>
                      </a:r>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18611834"/>
                  </a:ext>
                </a:extLst>
              </a:tr>
              <a:tr h="26334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200" b="1" dirty="0">
                          <a:solidFill>
                            <a:schemeClr val="tx1"/>
                          </a:solidFill>
                        </a:rPr>
                        <a:t>Pacifist</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A person who </a:t>
                      </a:r>
                      <a:r>
                        <a:rPr lang="en-GB" sz="1100"/>
                        <a:t>believes war </a:t>
                      </a:r>
                      <a:r>
                        <a:rPr lang="en-GB" sz="1100" dirty="0"/>
                        <a:t>is never the answer to problems</a:t>
                      </a:r>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95879718"/>
                  </a:ext>
                </a:extLst>
              </a:tr>
              <a:tr h="255787">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200" b="1" dirty="0">
                          <a:solidFill>
                            <a:schemeClr val="tx1"/>
                          </a:solidFill>
                        </a:rPr>
                        <a:t>Capitalist</a:t>
                      </a:r>
                      <a:endParaRPr lang="en-GB" sz="1200" b="1" dirty="0">
                        <a:solidFill>
                          <a:sysClr val="windowText" lastClr="000000"/>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A political or economic belief that means you want people and your country to run businesses and make money</a:t>
                      </a:r>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55009523"/>
                  </a:ext>
                </a:extLst>
              </a:tr>
              <a:tr h="263345">
                <a:tc>
                  <a:txBody>
                    <a:bodyPr/>
                    <a:lstStyle/>
                    <a:p>
                      <a:pPr algn="l"/>
                      <a:r>
                        <a:rPr lang="en-GB" sz="1200" b="1" dirty="0">
                          <a:solidFill>
                            <a:schemeClr val="tx1"/>
                          </a:solidFill>
                        </a:rPr>
                        <a:t>Remilitarisation</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Putting military back into an area of land. For example, the Rhineland</a:t>
                      </a:r>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68810612"/>
                  </a:ext>
                </a:extLst>
              </a:tr>
              <a:tr h="2304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Pact</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A formal agreement between people, organisations or countries</a:t>
                      </a:r>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31338049"/>
                  </a:ext>
                </a:extLst>
              </a:tr>
              <a:tr h="26334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200" b="1" dirty="0">
                          <a:solidFill>
                            <a:schemeClr val="tx1"/>
                          </a:solidFill>
                        </a:rPr>
                        <a:t>Fuhrer</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Name used by Hitler to describe him as the unchallenged leader of Germany</a:t>
                      </a:r>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63441669"/>
                  </a:ext>
                </a:extLst>
              </a:tr>
              <a:tr h="357345">
                <a:tc>
                  <a:txBody>
                    <a:bodyPr/>
                    <a:lstStyle/>
                    <a:p>
                      <a:pPr marL="0" marR="0" lvl="0" indent="0" algn="l"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solidFill>
                            <a:schemeClr val="tx1"/>
                          </a:solidFill>
                        </a:rPr>
                        <a:t>Anti-Semitic</a:t>
                      </a:r>
                    </a:p>
                  </a:txBody>
                  <a:tcPr marL="55325" marR="55325" marT="27663" marB="2766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Hateful thoughts, policies or behaviour towards Jews</a:t>
                      </a:r>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94195375"/>
                  </a:ext>
                </a:extLst>
              </a:tr>
              <a:tr h="263345">
                <a:tc>
                  <a:txBody>
                    <a:bodyPr/>
                    <a:lstStyle/>
                    <a:p>
                      <a:pPr algn="l"/>
                      <a:r>
                        <a:rPr lang="en-GB" sz="1200" b="1" dirty="0"/>
                        <a:t>Satirical</a:t>
                      </a:r>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100" dirty="0"/>
                        <a:t>Sarcastic or critical of something. Often the case for political cartoons in this period</a:t>
                      </a:r>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9693491"/>
                  </a:ext>
                </a:extLst>
              </a:tr>
              <a:tr h="263345">
                <a:tc>
                  <a:txBody>
                    <a:bodyPr/>
                    <a:lstStyle/>
                    <a:p>
                      <a:pPr algn="l"/>
                      <a:r>
                        <a:rPr lang="en-GB" sz="1200" b="1" dirty="0"/>
                        <a:t>Sudetenland</a:t>
                      </a:r>
                    </a:p>
                    <a:p>
                      <a:pPr algn="l"/>
                      <a:endParaRPr lang="en-GB" sz="12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100" dirty="0"/>
                        <a:t>Border and defensive region of Czechoslovakia, a new country created by the Treaty of Versailles</a:t>
                      </a:r>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238191"/>
                  </a:ext>
                </a:extLst>
              </a:tr>
              <a:tr h="26334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200" b="1" dirty="0"/>
                        <a:t>Soviet</a:t>
                      </a:r>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100" dirty="0"/>
                        <a:t>Describing the actions, people or Government of the USSR</a:t>
                      </a:r>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28536025"/>
                  </a:ext>
                </a:extLst>
              </a:tr>
            </a:tbl>
          </a:graphicData>
        </a:graphic>
      </p:graphicFrame>
      <p:sp>
        <p:nvSpPr>
          <p:cNvPr id="22" name="Rectangle 21">
            <a:extLst>
              <a:ext uri="{FF2B5EF4-FFF2-40B4-BE49-F238E27FC236}">
                <a16:creationId xmlns:a16="http://schemas.microsoft.com/office/drawing/2014/main" id="{4FD5E577-B529-490B-92B6-1F5A014C0BB9}"/>
              </a:ext>
            </a:extLst>
          </p:cNvPr>
          <p:cNvSpPr/>
          <p:nvPr/>
        </p:nvSpPr>
        <p:spPr>
          <a:xfrm>
            <a:off x="5061054" y="1365438"/>
            <a:ext cx="45719" cy="5876999"/>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3" name="Rectangle 22">
            <a:extLst>
              <a:ext uri="{FF2B5EF4-FFF2-40B4-BE49-F238E27FC236}">
                <a16:creationId xmlns:a16="http://schemas.microsoft.com/office/drawing/2014/main" id="{FEAC7777-E41B-4C93-959A-6C3E91285799}"/>
              </a:ext>
            </a:extLst>
          </p:cNvPr>
          <p:cNvSpPr/>
          <p:nvPr/>
        </p:nvSpPr>
        <p:spPr>
          <a:xfrm>
            <a:off x="10338955" y="1365438"/>
            <a:ext cx="55031" cy="8937437"/>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7" name="Rectangle 26">
            <a:extLst>
              <a:ext uri="{FF2B5EF4-FFF2-40B4-BE49-F238E27FC236}">
                <a16:creationId xmlns:a16="http://schemas.microsoft.com/office/drawing/2014/main" id="{59DABB98-95F9-4395-9443-53780A86641D}"/>
              </a:ext>
            </a:extLst>
          </p:cNvPr>
          <p:cNvSpPr/>
          <p:nvPr/>
        </p:nvSpPr>
        <p:spPr>
          <a:xfrm>
            <a:off x="34196" y="1007818"/>
            <a:ext cx="892232" cy="27699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ysClr val="windowText" lastClr="000000"/>
                </a:solidFill>
                <a:effectLst/>
                <a:uLnTx/>
                <a:uFillTx/>
                <a:latin typeface="Calibri"/>
                <a:ea typeface="+mn-ea"/>
                <a:cs typeface="+mn-cs"/>
              </a:rPr>
              <a:t>Key people</a:t>
            </a:r>
            <a:endParaRPr kumimoji="0" lang="en-GB" sz="1200" b="1" i="0" u="none" strike="noStrike" kern="1200" cap="none" spc="0" normalizeH="0" baseline="0" noProof="0" dirty="0">
              <a:ln>
                <a:noFill/>
              </a:ln>
              <a:solidFill>
                <a:prstClr val="black"/>
              </a:solidFill>
              <a:effectLst/>
              <a:uLnTx/>
              <a:uFillTx/>
              <a:latin typeface="Calibri"/>
              <a:ea typeface="+mn-ea"/>
              <a:cs typeface="+mn-cs"/>
            </a:endParaRPr>
          </a:p>
        </p:txBody>
      </p:sp>
      <p:sp>
        <p:nvSpPr>
          <p:cNvPr id="28" name="Rectangle 27">
            <a:extLst>
              <a:ext uri="{FF2B5EF4-FFF2-40B4-BE49-F238E27FC236}">
                <a16:creationId xmlns:a16="http://schemas.microsoft.com/office/drawing/2014/main" id="{973B91AF-C44A-45BE-A19C-21E43DDD1FDB}"/>
              </a:ext>
            </a:extLst>
          </p:cNvPr>
          <p:cNvSpPr/>
          <p:nvPr/>
        </p:nvSpPr>
        <p:spPr>
          <a:xfrm>
            <a:off x="3670300" y="1014388"/>
            <a:ext cx="844205" cy="27699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ysClr val="windowText" lastClr="000000"/>
                </a:solidFill>
                <a:effectLst/>
                <a:uLnTx/>
                <a:uFillTx/>
                <a:latin typeface="Calibri"/>
                <a:ea typeface="+mn-ea"/>
                <a:cs typeface="+mn-cs"/>
              </a:rPr>
              <a:t>Key words</a:t>
            </a:r>
            <a:endParaRPr kumimoji="0" lang="en-GB" sz="1200" b="1" i="0" u="none" strike="noStrike" kern="1200" cap="none" spc="0" normalizeH="0" baseline="0" noProof="0" dirty="0">
              <a:ln>
                <a:noFill/>
              </a:ln>
              <a:solidFill>
                <a:prstClr val="black"/>
              </a:solidFill>
              <a:effectLst/>
              <a:uLnTx/>
              <a:uFillTx/>
              <a:latin typeface="Calibri"/>
              <a:ea typeface="+mn-ea"/>
              <a:cs typeface="+mn-cs"/>
            </a:endParaRPr>
          </a:p>
        </p:txBody>
      </p:sp>
      <p:sp>
        <p:nvSpPr>
          <p:cNvPr id="29" name="Rectangle 28">
            <a:extLst>
              <a:ext uri="{FF2B5EF4-FFF2-40B4-BE49-F238E27FC236}">
                <a16:creationId xmlns:a16="http://schemas.microsoft.com/office/drawing/2014/main" id="{BA37679D-3635-4A00-9899-8DA9AA26578F}"/>
              </a:ext>
            </a:extLst>
          </p:cNvPr>
          <p:cNvSpPr/>
          <p:nvPr/>
        </p:nvSpPr>
        <p:spPr>
          <a:xfrm>
            <a:off x="9156700" y="951495"/>
            <a:ext cx="869405" cy="27699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ysClr val="windowText" lastClr="000000"/>
                </a:solidFill>
                <a:effectLst/>
                <a:uLnTx/>
                <a:uFillTx/>
                <a:latin typeface="Calibri"/>
                <a:ea typeface="+mn-ea"/>
                <a:cs typeface="+mn-cs"/>
              </a:rPr>
              <a:t>Key events</a:t>
            </a:r>
            <a:endParaRPr kumimoji="0" lang="en-GB" sz="1200" b="1" i="0" u="none" strike="noStrike" kern="1200" cap="none" spc="0" normalizeH="0" baseline="0" noProof="0" dirty="0">
              <a:ln>
                <a:noFill/>
              </a:ln>
              <a:solidFill>
                <a:prstClr val="black"/>
              </a:solidFill>
              <a:effectLst/>
              <a:uLnTx/>
              <a:uFillTx/>
              <a:latin typeface="Calibri"/>
              <a:ea typeface="+mn-ea"/>
              <a:cs typeface="+mn-cs"/>
            </a:endParaRPr>
          </a:p>
        </p:txBody>
      </p:sp>
      <p:pic>
        <p:nvPicPr>
          <p:cNvPr id="88" name="Picture 87">
            <a:extLst>
              <a:ext uri="{FF2B5EF4-FFF2-40B4-BE49-F238E27FC236}">
                <a16:creationId xmlns:a16="http://schemas.microsoft.com/office/drawing/2014/main" id="{E68F07A6-AA1C-4CD4-AF9D-94E2AE92EE43}"/>
              </a:ext>
            </a:extLst>
          </p:cNvPr>
          <p:cNvPicPr>
            <a:picLocks noChangeAspect="1"/>
          </p:cNvPicPr>
          <p:nvPr/>
        </p:nvPicPr>
        <p:blipFill>
          <a:blip r:embed="rId5"/>
          <a:stretch>
            <a:fillRect/>
          </a:stretch>
        </p:blipFill>
        <p:spPr>
          <a:xfrm>
            <a:off x="197990" y="8230330"/>
            <a:ext cx="8015852" cy="2457221"/>
          </a:xfrm>
          <a:prstGeom prst="rect">
            <a:avLst/>
          </a:prstGeom>
        </p:spPr>
      </p:pic>
    </p:spTree>
    <p:extLst>
      <p:ext uri="{BB962C8B-B14F-4D97-AF65-F5344CB8AC3E}">
        <p14:creationId xmlns:p14="http://schemas.microsoft.com/office/powerpoint/2010/main" val="475817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A85D441D5968479B2FFF3A7C88333F" ma:contentTypeVersion="10" ma:contentTypeDescription="Create a new document." ma:contentTypeScope="" ma:versionID="516a172a61d577d737d163feef2349a4">
  <xsd:schema xmlns:xsd="http://www.w3.org/2001/XMLSchema" xmlns:xs="http://www.w3.org/2001/XMLSchema" xmlns:p="http://schemas.microsoft.com/office/2006/metadata/properties" xmlns:ns2="b6daa2f3-06b5-47f8-a85d-067055f32ca7" xmlns:ns3="4276e521-d8f5-44a8-8722-75164a36e364" targetNamespace="http://schemas.microsoft.com/office/2006/metadata/properties" ma:root="true" ma:fieldsID="1f097487a82abf7780c90b143dfcb662" ns2:_="" ns3:_="">
    <xsd:import namespace="b6daa2f3-06b5-47f8-a85d-067055f32ca7"/>
    <xsd:import namespace="4276e521-d8f5-44a8-8722-75164a36e36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daa2f3-06b5-47f8-a85d-067055f32c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76e521-d8f5-44a8-8722-75164a36e36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2ACE966-F5C9-4988-A41F-9504F54C7C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daa2f3-06b5-47f8-a85d-067055f32ca7"/>
    <ds:schemaRef ds:uri="4276e521-d8f5-44a8-8722-75164a36e3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DEFA53C-3522-49A9-8C8E-8CA46D238252}">
  <ds:schemaRefs>
    <ds:schemaRef ds:uri="http://schemas.microsoft.com/sharepoint/v3/contenttype/forms"/>
  </ds:schemaRefs>
</ds:datastoreItem>
</file>

<file path=customXml/itemProps3.xml><?xml version="1.0" encoding="utf-8"?>
<ds:datastoreItem xmlns:ds="http://schemas.openxmlformats.org/officeDocument/2006/customXml" ds:itemID="{6F2B9E5F-1D4B-4F00-BAC2-7F92EEAE7E4D}">
  <ds:schemaRefs>
    <ds:schemaRef ds:uri="http://schemas.microsoft.com/office/2006/metadata/properties"/>
    <ds:schemaRef ds:uri="http://purl.org/dc/terms/"/>
    <ds:schemaRef ds:uri="4276e521-d8f5-44a8-8722-75164a36e364"/>
    <ds:schemaRef ds:uri="http://purl.org/dc/elements/1.1/"/>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b6daa2f3-06b5-47f8-a85d-067055f32ca7"/>
  </ds:schemaRefs>
</ds:datastoreItem>
</file>

<file path=docProps/app.xml><?xml version="1.0" encoding="utf-8"?>
<Properties xmlns="http://schemas.openxmlformats.org/officeDocument/2006/extended-properties" xmlns:vt="http://schemas.openxmlformats.org/officeDocument/2006/docPropsVTypes">
  <Template/>
  <TotalTime>660</TotalTime>
  <Words>826</Words>
  <Application>Microsoft Office PowerPoint</Application>
  <PresentationFormat>Custom</PresentationFormat>
  <Paragraphs>79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C:\Users\JCF80~1.BIG\AppData\Local\Temp\mso4BAE.tmp</dc:title>
  <dc:creator>j.bigwood</dc:creator>
  <cp:lastModifiedBy>Cheryl Aston-Ottey</cp:lastModifiedBy>
  <cp:revision>67</cp:revision>
  <dcterms:created xsi:type="dcterms:W3CDTF">2020-04-02T08:42:20Z</dcterms:created>
  <dcterms:modified xsi:type="dcterms:W3CDTF">2024-12-10T16:19:43Z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2019-01-21T00:00:00Z</vt:filetime>
  </property>
  <property fmtid="{D5CDD505-2E9C-101B-9397-08002B2CF9AE}" pid="3" name="LastSaved">
    <vt:filetime>2020-04-02T00:00:00Z</vt:filetime>
  </property>
  <property fmtid="{D5CDD505-2E9C-101B-9397-08002B2CF9AE}" pid="4" name="ContentTypeId">
    <vt:lpwstr>0x01010064A85D441D5968479B2FFF3A7C88333F</vt:lpwstr>
  </property>
</Properties>
</file>