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8" r:id="rId5"/>
  </p:sldIdLst>
  <p:sldSz cx="15113000" cy="10699750"/>
  <p:notesSz cx="151130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30" autoAdjust="0"/>
    <p:restoredTop sz="94660"/>
  </p:normalViewPr>
  <p:slideViewPr>
    <p:cSldViewPr>
      <p:cViewPr varScale="1">
        <p:scale>
          <a:sx n="53" d="100"/>
          <a:sy n="53" d="100"/>
        </p:scale>
        <p:origin x="1771"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548438"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8559800" y="0"/>
            <a:ext cx="6550025" cy="536575"/>
          </a:xfrm>
          <a:prstGeom prst="rect">
            <a:avLst/>
          </a:prstGeom>
        </p:spPr>
        <p:txBody>
          <a:bodyPr vert="horz" lIns="91440" tIns="45720" rIns="91440" bIns="45720" rtlCol="0"/>
          <a:lstStyle>
            <a:lvl1pPr algn="r">
              <a:defRPr sz="1200"/>
            </a:lvl1pPr>
          </a:lstStyle>
          <a:p>
            <a:fld id="{D22DDDC6-1F08-49D0-8B2A-9E1D3DFEECC9}" type="datetimeFigureOut">
              <a:rPr lang="en-GB" smtClean="0"/>
              <a:t>10/12/2024</a:t>
            </a:fld>
            <a:endParaRPr lang="en-GB"/>
          </a:p>
        </p:txBody>
      </p:sp>
      <p:sp>
        <p:nvSpPr>
          <p:cNvPr id="4" name="Slide Image Placeholder 3"/>
          <p:cNvSpPr>
            <a:spLocks noGrp="1" noRot="1" noChangeAspect="1"/>
          </p:cNvSpPr>
          <p:nvPr>
            <p:ph type="sldImg" idx="2"/>
          </p:nvPr>
        </p:nvSpPr>
        <p:spPr>
          <a:xfrm>
            <a:off x="5006975" y="1338263"/>
            <a:ext cx="5099050" cy="3609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511300" y="5149850"/>
            <a:ext cx="120904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63175"/>
            <a:ext cx="6548438"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8559800" y="10163175"/>
            <a:ext cx="6550025" cy="536575"/>
          </a:xfrm>
          <a:prstGeom prst="rect">
            <a:avLst/>
          </a:prstGeom>
        </p:spPr>
        <p:txBody>
          <a:bodyPr vert="horz" lIns="91440" tIns="45720" rIns="91440" bIns="45720" rtlCol="0" anchor="b"/>
          <a:lstStyle>
            <a:lvl1pPr algn="r">
              <a:defRPr sz="1200"/>
            </a:lvl1pPr>
          </a:lstStyle>
          <a:p>
            <a:fld id="{26DB91CF-CCD9-4A65-8745-A20E85BE7A5C}" type="slidenum">
              <a:rPr lang="en-GB" smtClean="0"/>
              <a:t>‹#›</a:t>
            </a:fld>
            <a:endParaRPr lang="en-GB"/>
          </a:p>
        </p:txBody>
      </p:sp>
    </p:spTree>
    <p:extLst>
      <p:ext uri="{BB962C8B-B14F-4D97-AF65-F5344CB8AC3E}">
        <p14:creationId xmlns:p14="http://schemas.microsoft.com/office/powerpoint/2010/main" val="35412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B91CF-CCD9-4A65-8745-A20E85BE7A5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703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3951" y="3316922"/>
            <a:ext cx="12851448" cy="2246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7902" y="5991860"/>
            <a:ext cx="1058354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55967" y="2460942"/>
            <a:ext cx="6576917"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6465" y="2460942"/>
            <a:ext cx="6576917"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6436" y="1278378"/>
            <a:ext cx="4557395" cy="5080"/>
          </a:xfrm>
          <a:custGeom>
            <a:avLst/>
            <a:gdLst/>
            <a:ahLst/>
            <a:cxnLst/>
            <a:rect l="l" t="t" r="r" b="b"/>
            <a:pathLst>
              <a:path w="4557395" h="5080">
                <a:moveTo>
                  <a:pt x="0" y="4698"/>
                </a:moveTo>
                <a:lnTo>
                  <a:pt x="4557002" y="4698"/>
                </a:lnTo>
                <a:lnTo>
                  <a:pt x="4557002" y="0"/>
                </a:lnTo>
                <a:lnTo>
                  <a:pt x="0" y="0"/>
                </a:lnTo>
                <a:lnTo>
                  <a:pt x="0" y="4698"/>
                </a:lnTo>
                <a:close/>
              </a:path>
            </a:pathLst>
          </a:custGeom>
          <a:solidFill>
            <a:srgbClr val="CACACD"/>
          </a:solidFill>
        </p:spPr>
        <p:txBody>
          <a:bodyPr wrap="square" lIns="0" tIns="0" rIns="0" bIns="0" rtlCol="0"/>
          <a:lstStyle/>
          <a:p>
            <a:endParaRPr/>
          </a:p>
        </p:txBody>
      </p:sp>
      <p:sp>
        <p:nvSpPr>
          <p:cNvPr id="17" name="bk object 17"/>
          <p:cNvSpPr/>
          <p:nvPr/>
        </p:nvSpPr>
        <p:spPr>
          <a:xfrm>
            <a:off x="456436" y="1647313"/>
            <a:ext cx="4557395" cy="3658870"/>
          </a:xfrm>
          <a:custGeom>
            <a:avLst/>
            <a:gdLst/>
            <a:ahLst/>
            <a:cxnLst/>
            <a:rect l="l" t="t" r="r" b="b"/>
            <a:pathLst>
              <a:path w="4557395" h="3658870">
                <a:moveTo>
                  <a:pt x="0" y="3658479"/>
                </a:moveTo>
                <a:lnTo>
                  <a:pt x="4557002" y="3658479"/>
                </a:lnTo>
                <a:lnTo>
                  <a:pt x="4557002" y="0"/>
                </a:lnTo>
                <a:lnTo>
                  <a:pt x="0" y="0"/>
                </a:lnTo>
                <a:lnTo>
                  <a:pt x="0" y="3658479"/>
                </a:lnTo>
                <a:close/>
              </a:path>
            </a:pathLst>
          </a:custGeom>
          <a:solidFill>
            <a:srgbClr val="CACACD"/>
          </a:solidFill>
        </p:spPr>
        <p:txBody>
          <a:bodyPr wrap="square" lIns="0" tIns="0" rIns="0" bIns="0" rtlCol="0"/>
          <a:lstStyle/>
          <a:p>
            <a:endParaRPr/>
          </a:p>
        </p:txBody>
      </p:sp>
      <p:sp>
        <p:nvSpPr>
          <p:cNvPr id="18" name="bk object 18"/>
          <p:cNvSpPr/>
          <p:nvPr/>
        </p:nvSpPr>
        <p:spPr>
          <a:xfrm>
            <a:off x="485761" y="1676776"/>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19" name="bk object 19"/>
          <p:cNvSpPr/>
          <p:nvPr/>
        </p:nvSpPr>
        <p:spPr>
          <a:xfrm>
            <a:off x="682750" y="1807713"/>
            <a:ext cx="932685" cy="169163"/>
          </a:xfrm>
          <a:prstGeom prst="rect">
            <a:avLst/>
          </a:prstGeom>
          <a:blipFill>
            <a:blip r:embed="rId7" cstate="print"/>
            <a:stretch>
              <a:fillRect/>
            </a:stretch>
          </a:blipFill>
        </p:spPr>
        <p:txBody>
          <a:bodyPr wrap="square" lIns="0" tIns="0" rIns="0" bIns="0" rtlCol="0"/>
          <a:lstStyle/>
          <a:p>
            <a:endParaRPr/>
          </a:p>
        </p:txBody>
      </p:sp>
      <p:sp>
        <p:nvSpPr>
          <p:cNvPr id="20" name="bk object 20"/>
          <p:cNvSpPr/>
          <p:nvPr/>
        </p:nvSpPr>
        <p:spPr>
          <a:xfrm>
            <a:off x="1822953" y="1707129"/>
            <a:ext cx="3183882" cy="169163"/>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1822953" y="1906773"/>
            <a:ext cx="1127172" cy="169163"/>
          </a:xfrm>
          <a:prstGeom prst="rect">
            <a:avLst/>
          </a:prstGeom>
          <a:blipFill>
            <a:blip r:embed="rId9" cstate="print"/>
            <a:stretch>
              <a:fillRect/>
            </a:stretch>
          </a:blipFill>
        </p:spPr>
        <p:txBody>
          <a:bodyPr wrap="square" lIns="0" tIns="0" rIns="0" bIns="0" rtlCol="0"/>
          <a:lstStyle/>
          <a:p>
            <a:endParaRPr/>
          </a:p>
        </p:txBody>
      </p:sp>
      <p:sp>
        <p:nvSpPr>
          <p:cNvPr id="22" name="bk object 22"/>
          <p:cNvSpPr/>
          <p:nvPr/>
        </p:nvSpPr>
        <p:spPr>
          <a:xfrm>
            <a:off x="485761" y="2106797"/>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3" name="bk object 23"/>
          <p:cNvSpPr/>
          <p:nvPr/>
        </p:nvSpPr>
        <p:spPr>
          <a:xfrm>
            <a:off x="682750" y="2235956"/>
            <a:ext cx="932685" cy="169163"/>
          </a:xfrm>
          <a:prstGeom prst="rect">
            <a:avLst/>
          </a:prstGeom>
          <a:blipFill>
            <a:blip r:embed="rId10" cstate="print"/>
            <a:stretch>
              <a:fillRect/>
            </a:stretch>
          </a:blipFill>
        </p:spPr>
        <p:txBody>
          <a:bodyPr wrap="square" lIns="0" tIns="0" rIns="0" bIns="0" rtlCol="0"/>
          <a:lstStyle/>
          <a:p>
            <a:endParaRPr/>
          </a:p>
        </p:txBody>
      </p:sp>
      <p:sp>
        <p:nvSpPr>
          <p:cNvPr id="24" name="bk object 24"/>
          <p:cNvSpPr/>
          <p:nvPr/>
        </p:nvSpPr>
        <p:spPr>
          <a:xfrm>
            <a:off x="1822953" y="2235956"/>
            <a:ext cx="2691504" cy="169163"/>
          </a:xfrm>
          <a:prstGeom prst="rect">
            <a:avLst/>
          </a:prstGeom>
          <a:blipFill>
            <a:blip r:embed="rId11" cstate="print"/>
            <a:stretch>
              <a:fillRect/>
            </a:stretch>
          </a:blipFill>
        </p:spPr>
        <p:txBody>
          <a:bodyPr wrap="square" lIns="0" tIns="0" rIns="0" bIns="0" rtlCol="0"/>
          <a:lstStyle/>
          <a:p>
            <a:endParaRPr/>
          </a:p>
        </p:txBody>
      </p:sp>
      <p:sp>
        <p:nvSpPr>
          <p:cNvPr id="25" name="bk object 25"/>
          <p:cNvSpPr/>
          <p:nvPr/>
        </p:nvSpPr>
        <p:spPr>
          <a:xfrm>
            <a:off x="485761" y="2536818"/>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6" name="bk object 26"/>
          <p:cNvSpPr/>
          <p:nvPr/>
        </p:nvSpPr>
        <p:spPr>
          <a:xfrm>
            <a:off x="708658" y="2566663"/>
            <a:ext cx="914486" cy="169163"/>
          </a:xfrm>
          <a:prstGeom prst="rect">
            <a:avLst/>
          </a:prstGeom>
          <a:blipFill>
            <a:blip r:embed="rId12" cstate="print"/>
            <a:stretch>
              <a:fillRect/>
            </a:stretch>
          </a:blipFill>
        </p:spPr>
        <p:txBody>
          <a:bodyPr wrap="square" lIns="0" tIns="0" rIns="0" bIns="0" rtlCol="0"/>
          <a:lstStyle/>
          <a:p>
            <a:endParaRPr/>
          </a:p>
        </p:txBody>
      </p:sp>
      <p:sp>
        <p:nvSpPr>
          <p:cNvPr id="27" name="bk object 27"/>
          <p:cNvSpPr/>
          <p:nvPr/>
        </p:nvSpPr>
        <p:spPr>
          <a:xfrm>
            <a:off x="975357" y="2764782"/>
            <a:ext cx="358139" cy="169163"/>
          </a:xfrm>
          <a:prstGeom prst="rect">
            <a:avLst/>
          </a:prstGeom>
          <a:blipFill>
            <a:blip r:embed="rId13" cstate="print"/>
            <a:stretch>
              <a:fillRect/>
            </a:stretch>
          </a:blipFill>
        </p:spPr>
        <p:txBody>
          <a:bodyPr wrap="square" lIns="0" tIns="0" rIns="0" bIns="0" rtlCol="0"/>
          <a:lstStyle/>
          <a:p>
            <a:endParaRPr/>
          </a:p>
        </p:txBody>
      </p:sp>
      <p:sp>
        <p:nvSpPr>
          <p:cNvPr id="28" name="bk object 28"/>
          <p:cNvSpPr/>
          <p:nvPr/>
        </p:nvSpPr>
        <p:spPr>
          <a:xfrm>
            <a:off x="1822953" y="2566663"/>
            <a:ext cx="3193534" cy="169163"/>
          </a:xfrm>
          <a:prstGeom prst="rect">
            <a:avLst/>
          </a:prstGeom>
          <a:blipFill>
            <a:blip r:embed="rId14" cstate="print"/>
            <a:stretch>
              <a:fillRect/>
            </a:stretch>
          </a:blipFill>
        </p:spPr>
        <p:txBody>
          <a:bodyPr wrap="square" lIns="0" tIns="0" rIns="0" bIns="0" rtlCol="0"/>
          <a:lstStyle/>
          <a:p>
            <a:endParaRPr/>
          </a:p>
        </p:txBody>
      </p:sp>
      <p:sp>
        <p:nvSpPr>
          <p:cNvPr id="29" name="bk object 29"/>
          <p:cNvSpPr/>
          <p:nvPr/>
        </p:nvSpPr>
        <p:spPr>
          <a:xfrm>
            <a:off x="1822953" y="2764782"/>
            <a:ext cx="387704" cy="169163"/>
          </a:xfrm>
          <a:prstGeom prst="rect">
            <a:avLst/>
          </a:prstGeom>
          <a:blipFill>
            <a:blip r:embed="rId15" cstate="print"/>
            <a:stretch>
              <a:fillRect/>
            </a:stretch>
          </a:blipFill>
        </p:spPr>
        <p:txBody>
          <a:bodyPr wrap="square" lIns="0" tIns="0" rIns="0" bIns="0" rtlCol="0"/>
          <a:lstStyle/>
          <a:p>
            <a:endParaRPr/>
          </a:p>
        </p:txBody>
      </p:sp>
      <p:sp>
        <p:nvSpPr>
          <p:cNvPr id="30" name="bk object 30"/>
          <p:cNvSpPr/>
          <p:nvPr/>
        </p:nvSpPr>
        <p:spPr>
          <a:xfrm>
            <a:off x="485761" y="2966839"/>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31" name="bk object 31"/>
          <p:cNvSpPr/>
          <p:nvPr/>
        </p:nvSpPr>
        <p:spPr>
          <a:xfrm>
            <a:off x="708658" y="2996430"/>
            <a:ext cx="914486" cy="169163"/>
          </a:xfrm>
          <a:prstGeom prst="rect">
            <a:avLst/>
          </a:prstGeom>
          <a:blipFill>
            <a:blip r:embed="rId16" cstate="print"/>
            <a:stretch>
              <a:fillRect/>
            </a:stretch>
          </a:blipFill>
        </p:spPr>
        <p:txBody>
          <a:bodyPr wrap="square" lIns="0" tIns="0" rIns="0" bIns="0" rtlCol="0"/>
          <a:lstStyle/>
          <a:p>
            <a:endParaRPr/>
          </a:p>
        </p:txBody>
      </p:sp>
      <p:sp>
        <p:nvSpPr>
          <p:cNvPr id="32" name="bk object 32"/>
          <p:cNvSpPr/>
          <p:nvPr/>
        </p:nvSpPr>
        <p:spPr>
          <a:xfrm>
            <a:off x="975357" y="3194931"/>
            <a:ext cx="358139" cy="169163"/>
          </a:xfrm>
          <a:prstGeom prst="rect">
            <a:avLst/>
          </a:prstGeom>
          <a:blipFill>
            <a:blip r:embed="rId13" cstate="print"/>
            <a:stretch>
              <a:fillRect/>
            </a:stretch>
          </a:blipFill>
        </p:spPr>
        <p:txBody>
          <a:bodyPr wrap="square" lIns="0" tIns="0" rIns="0" bIns="0" rtlCol="0"/>
          <a:lstStyle/>
          <a:p>
            <a:endParaRPr/>
          </a:p>
        </p:txBody>
      </p:sp>
      <p:sp>
        <p:nvSpPr>
          <p:cNvPr id="33" name="bk object 33"/>
          <p:cNvSpPr/>
          <p:nvPr/>
        </p:nvSpPr>
        <p:spPr>
          <a:xfrm>
            <a:off x="1822953" y="3095236"/>
            <a:ext cx="2343144" cy="169417"/>
          </a:xfrm>
          <a:prstGeom prst="rect">
            <a:avLst/>
          </a:prstGeom>
          <a:blipFill>
            <a:blip r:embed="rId17" cstate="print"/>
            <a:stretch>
              <a:fillRect/>
            </a:stretch>
          </a:blipFill>
        </p:spPr>
        <p:txBody>
          <a:bodyPr wrap="square" lIns="0" tIns="0" rIns="0" bIns="0" rtlCol="0"/>
          <a:lstStyle/>
          <a:p>
            <a:endParaRPr/>
          </a:p>
        </p:txBody>
      </p:sp>
      <p:sp>
        <p:nvSpPr>
          <p:cNvPr id="34" name="bk object 34"/>
          <p:cNvSpPr/>
          <p:nvPr/>
        </p:nvSpPr>
        <p:spPr>
          <a:xfrm>
            <a:off x="485761" y="3396860"/>
            <a:ext cx="1265555" cy="619125"/>
          </a:xfrm>
          <a:custGeom>
            <a:avLst/>
            <a:gdLst/>
            <a:ahLst/>
            <a:cxnLst/>
            <a:rect l="l" t="t" r="r" b="b"/>
            <a:pathLst>
              <a:path w="1265555" h="619125">
                <a:moveTo>
                  <a:pt x="0" y="0"/>
                </a:moveTo>
                <a:lnTo>
                  <a:pt x="1265437" y="0"/>
                </a:lnTo>
                <a:lnTo>
                  <a:pt x="1265437" y="618869"/>
                </a:lnTo>
                <a:lnTo>
                  <a:pt x="0" y="618869"/>
                </a:lnTo>
                <a:lnTo>
                  <a:pt x="0" y="0"/>
                </a:lnTo>
                <a:close/>
              </a:path>
            </a:pathLst>
          </a:custGeom>
          <a:solidFill>
            <a:srgbClr val="79797B"/>
          </a:solidFill>
        </p:spPr>
        <p:txBody>
          <a:bodyPr wrap="square" lIns="0" tIns="0" rIns="0" bIns="0" rtlCol="0"/>
          <a:lstStyle/>
          <a:p>
            <a:endParaRPr/>
          </a:p>
        </p:txBody>
      </p:sp>
      <p:sp>
        <p:nvSpPr>
          <p:cNvPr id="35" name="bk object 35"/>
          <p:cNvSpPr/>
          <p:nvPr/>
        </p:nvSpPr>
        <p:spPr>
          <a:xfrm>
            <a:off x="708658" y="3522590"/>
            <a:ext cx="914486" cy="169163"/>
          </a:xfrm>
          <a:prstGeom prst="rect">
            <a:avLst/>
          </a:prstGeom>
          <a:blipFill>
            <a:blip r:embed="rId18" cstate="print"/>
            <a:stretch>
              <a:fillRect/>
            </a:stretch>
          </a:blipFill>
        </p:spPr>
        <p:txBody>
          <a:bodyPr wrap="square" lIns="0" tIns="0" rIns="0" bIns="0" rtlCol="0"/>
          <a:lstStyle/>
          <a:p>
            <a:endParaRPr/>
          </a:p>
        </p:txBody>
      </p:sp>
      <p:sp>
        <p:nvSpPr>
          <p:cNvPr id="36" name="bk object 36"/>
          <p:cNvSpPr/>
          <p:nvPr/>
        </p:nvSpPr>
        <p:spPr>
          <a:xfrm>
            <a:off x="975357" y="3720709"/>
            <a:ext cx="358139" cy="169163"/>
          </a:xfrm>
          <a:prstGeom prst="rect">
            <a:avLst/>
          </a:prstGeom>
          <a:blipFill>
            <a:blip r:embed="rId13" cstate="print"/>
            <a:stretch>
              <a:fillRect/>
            </a:stretch>
          </a:blipFill>
        </p:spPr>
        <p:txBody>
          <a:bodyPr wrap="square" lIns="0" tIns="0" rIns="0" bIns="0" rtlCol="0"/>
          <a:lstStyle/>
          <a:p>
            <a:endParaRPr/>
          </a:p>
        </p:txBody>
      </p:sp>
      <p:sp>
        <p:nvSpPr>
          <p:cNvPr id="37" name="bk object 37"/>
          <p:cNvSpPr/>
          <p:nvPr/>
        </p:nvSpPr>
        <p:spPr>
          <a:xfrm>
            <a:off x="1822953" y="3422006"/>
            <a:ext cx="3188834" cy="169163"/>
          </a:xfrm>
          <a:prstGeom prst="rect">
            <a:avLst/>
          </a:prstGeom>
          <a:blipFill>
            <a:blip r:embed="rId19" cstate="print"/>
            <a:stretch>
              <a:fillRect/>
            </a:stretch>
          </a:blipFill>
        </p:spPr>
        <p:txBody>
          <a:bodyPr wrap="square" lIns="0" tIns="0" rIns="0" bIns="0" rtlCol="0"/>
          <a:lstStyle/>
          <a:p>
            <a:endParaRPr/>
          </a:p>
        </p:txBody>
      </p:sp>
      <p:sp>
        <p:nvSpPr>
          <p:cNvPr id="38" name="bk object 38"/>
          <p:cNvSpPr/>
          <p:nvPr/>
        </p:nvSpPr>
        <p:spPr>
          <a:xfrm>
            <a:off x="1822953" y="3621650"/>
            <a:ext cx="2773927" cy="169163"/>
          </a:xfrm>
          <a:prstGeom prst="rect">
            <a:avLst/>
          </a:prstGeom>
          <a:blipFill>
            <a:blip r:embed="rId20" cstate="print"/>
            <a:stretch>
              <a:fillRect/>
            </a:stretch>
          </a:blipFill>
        </p:spPr>
        <p:txBody>
          <a:bodyPr wrap="square" lIns="0" tIns="0" rIns="0" bIns="0" rtlCol="0"/>
          <a:lstStyle/>
          <a:p>
            <a:endParaRPr/>
          </a:p>
        </p:txBody>
      </p:sp>
      <p:sp>
        <p:nvSpPr>
          <p:cNvPr id="39" name="bk object 39"/>
          <p:cNvSpPr/>
          <p:nvPr/>
        </p:nvSpPr>
        <p:spPr>
          <a:xfrm>
            <a:off x="1822953" y="3821293"/>
            <a:ext cx="501229" cy="169163"/>
          </a:xfrm>
          <a:prstGeom prst="rect">
            <a:avLst/>
          </a:prstGeom>
          <a:blipFill>
            <a:blip r:embed="rId21" cstate="print"/>
            <a:stretch>
              <a:fillRect/>
            </a:stretch>
          </a:blipFill>
        </p:spPr>
        <p:txBody>
          <a:bodyPr wrap="square" lIns="0" tIns="0" rIns="0" bIns="0" rtlCol="0"/>
          <a:lstStyle/>
          <a:p>
            <a:endParaRPr/>
          </a:p>
        </p:txBody>
      </p:sp>
      <p:sp>
        <p:nvSpPr>
          <p:cNvPr id="40" name="bk object 40"/>
          <p:cNvSpPr/>
          <p:nvPr/>
        </p:nvSpPr>
        <p:spPr>
          <a:xfrm>
            <a:off x="485761" y="4015730"/>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1" name="bk object 41"/>
          <p:cNvSpPr/>
          <p:nvPr/>
        </p:nvSpPr>
        <p:spPr>
          <a:xfrm>
            <a:off x="635506" y="4145904"/>
            <a:ext cx="1030958" cy="169163"/>
          </a:xfrm>
          <a:prstGeom prst="rect">
            <a:avLst/>
          </a:prstGeom>
          <a:blipFill>
            <a:blip r:embed="rId22" cstate="print"/>
            <a:stretch>
              <a:fillRect/>
            </a:stretch>
          </a:blipFill>
        </p:spPr>
        <p:txBody>
          <a:bodyPr wrap="square" lIns="0" tIns="0" rIns="0" bIns="0" rtlCol="0"/>
          <a:lstStyle/>
          <a:p>
            <a:endParaRPr/>
          </a:p>
        </p:txBody>
      </p:sp>
      <p:sp>
        <p:nvSpPr>
          <p:cNvPr id="42" name="bk object 42"/>
          <p:cNvSpPr/>
          <p:nvPr/>
        </p:nvSpPr>
        <p:spPr>
          <a:xfrm>
            <a:off x="1822953" y="4145904"/>
            <a:ext cx="1921759" cy="169163"/>
          </a:xfrm>
          <a:prstGeom prst="rect">
            <a:avLst/>
          </a:prstGeom>
          <a:blipFill>
            <a:blip r:embed="rId23" cstate="print"/>
            <a:stretch>
              <a:fillRect/>
            </a:stretch>
          </a:blipFill>
        </p:spPr>
        <p:txBody>
          <a:bodyPr wrap="square" lIns="0" tIns="0" rIns="0" bIns="0" rtlCol="0"/>
          <a:lstStyle/>
          <a:p>
            <a:endParaRPr/>
          </a:p>
        </p:txBody>
      </p:sp>
      <p:sp>
        <p:nvSpPr>
          <p:cNvPr id="43" name="bk object 43"/>
          <p:cNvSpPr/>
          <p:nvPr/>
        </p:nvSpPr>
        <p:spPr>
          <a:xfrm>
            <a:off x="485761" y="4445750"/>
            <a:ext cx="1265555" cy="430530"/>
          </a:xfrm>
          <a:custGeom>
            <a:avLst/>
            <a:gdLst/>
            <a:ahLst/>
            <a:cxnLst/>
            <a:rect l="l" t="t" r="r" b="b"/>
            <a:pathLst>
              <a:path w="1265555" h="430529">
                <a:moveTo>
                  <a:pt x="0" y="0"/>
                </a:moveTo>
                <a:lnTo>
                  <a:pt x="1265437" y="0"/>
                </a:lnTo>
                <a:lnTo>
                  <a:pt x="1265437" y="430021"/>
                </a:lnTo>
                <a:lnTo>
                  <a:pt x="0" y="430021"/>
                </a:lnTo>
                <a:lnTo>
                  <a:pt x="0" y="0"/>
                </a:lnTo>
                <a:close/>
              </a:path>
            </a:pathLst>
          </a:custGeom>
          <a:solidFill>
            <a:srgbClr val="79797B"/>
          </a:solidFill>
        </p:spPr>
        <p:txBody>
          <a:bodyPr wrap="square" lIns="0" tIns="0" rIns="0" bIns="0" rtlCol="0"/>
          <a:lstStyle/>
          <a:p>
            <a:endParaRPr/>
          </a:p>
        </p:txBody>
      </p:sp>
      <p:sp>
        <p:nvSpPr>
          <p:cNvPr id="44" name="bk object 44"/>
          <p:cNvSpPr/>
          <p:nvPr/>
        </p:nvSpPr>
        <p:spPr>
          <a:xfrm>
            <a:off x="975357" y="4575671"/>
            <a:ext cx="358139" cy="169163"/>
          </a:xfrm>
          <a:prstGeom prst="rect">
            <a:avLst/>
          </a:prstGeom>
          <a:blipFill>
            <a:blip r:embed="rId24" cstate="print"/>
            <a:stretch>
              <a:fillRect/>
            </a:stretch>
          </a:blipFill>
        </p:spPr>
        <p:txBody>
          <a:bodyPr wrap="square" lIns="0" tIns="0" rIns="0" bIns="0" rtlCol="0"/>
          <a:lstStyle/>
          <a:p>
            <a:endParaRPr/>
          </a:p>
        </p:txBody>
      </p:sp>
      <p:sp>
        <p:nvSpPr>
          <p:cNvPr id="45" name="bk object 45"/>
          <p:cNvSpPr/>
          <p:nvPr/>
        </p:nvSpPr>
        <p:spPr>
          <a:xfrm>
            <a:off x="1822953" y="4476611"/>
            <a:ext cx="3069582" cy="169163"/>
          </a:xfrm>
          <a:prstGeom prst="rect">
            <a:avLst/>
          </a:prstGeom>
          <a:blipFill>
            <a:blip r:embed="rId25" cstate="print"/>
            <a:stretch>
              <a:fillRect/>
            </a:stretch>
          </a:blipFill>
        </p:spPr>
        <p:txBody>
          <a:bodyPr wrap="square" lIns="0" tIns="0" rIns="0" bIns="0" rtlCol="0"/>
          <a:lstStyle/>
          <a:p>
            <a:endParaRPr/>
          </a:p>
        </p:txBody>
      </p:sp>
      <p:sp>
        <p:nvSpPr>
          <p:cNvPr id="46" name="bk object 46"/>
          <p:cNvSpPr/>
          <p:nvPr/>
        </p:nvSpPr>
        <p:spPr>
          <a:xfrm>
            <a:off x="1822953" y="4674731"/>
            <a:ext cx="1363849" cy="169163"/>
          </a:xfrm>
          <a:prstGeom prst="rect">
            <a:avLst/>
          </a:prstGeom>
          <a:blipFill>
            <a:blip r:embed="rId26" cstate="print"/>
            <a:stretch>
              <a:fillRect/>
            </a:stretch>
          </a:blipFill>
        </p:spPr>
        <p:txBody>
          <a:bodyPr wrap="square" lIns="0" tIns="0" rIns="0" bIns="0" rtlCol="0"/>
          <a:lstStyle/>
          <a:p>
            <a:endParaRPr/>
          </a:p>
        </p:txBody>
      </p:sp>
      <p:sp>
        <p:nvSpPr>
          <p:cNvPr id="47" name="bk object 47"/>
          <p:cNvSpPr/>
          <p:nvPr/>
        </p:nvSpPr>
        <p:spPr>
          <a:xfrm>
            <a:off x="485761" y="4875771"/>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8" name="bk object 48"/>
          <p:cNvSpPr/>
          <p:nvPr/>
        </p:nvSpPr>
        <p:spPr>
          <a:xfrm>
            <a:off x="975357" y="5003914"/>
            <a:ext cx="358139" cy="169163"/>
          </a:xfrm>
          <a:prstGeom prst="rect">
            <a:avLst/>
          </a:prstGeom>
          <a:blipFill>
            <a:blip r:embed="rId27" cstate="print"/>
            <a:stretch>
              <a:fillRect/>
            </a:stretch>
          </a:blipFill>
        </p:spPr>
        <p:txBody>
          <a:bodyPr wrap="square" lIns="0" tIns="0" rIns="0" bIns="0" rtlCol="0"/>
          <a:lstStyle/>
          <a:p>
            <a:endParaRPr/>
          </a:p>
        </p:txBody>
      </p:sp>
      <p:sp>
        <p:nvSpPr>
          <p:cNvPr id="49" name="bk object 49"/>
          <p:cNvSpPr/>
          <p:nvPr/>
        </p:nvSpPr>
        <p:spPr>
          <a:xfrm>
            <a:off x="1822953" y="5003914"/>
            <a:ext cx="2071872" cy="169163"/>
          </a:xfrm>
          <a:prstGeom prst="rect">
            <a:avLst/>
          </a:prstGeom>
          <a:blipFill>
            <a:blip r:embed="rId28" cstate="print"/>
            <a:stretch>
              <a:fillRect/>
            </a:stretch>
          </a:blipFill>
        </p:spPr>
        <p:txBody>
          <a:bodyPr wrap="square" lIns="0" tIns="0" rIns="0" bIns="0" rtlCol="0"/>
          <a:lstStyle/>
          <a:p>
            <a:endParaRPr/>
          </a:p>
        </p:txBody>
      </p:sp>
      <p:sp>
        <p:nvSpPr>
          <p:cNvPr id="50" name="bk object 50"/>
          <p:cNvSpPr/>
          <p:nvPr/>
        </p:nvSpPr>
        <p:spPr>
          <a:xfrm>
            <a:off x="489558"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1" name="bk object 51"/>
          <p:cNvSpPr/>
          <p:nvPr/>
        </p:nvSpPr>
        <p:spPr>
          <a:xfrm>
            <a:off x="1751833" y="1683253"/>
            <a:ext cx="0" cy="3616325"/>
          </a:xfrm>
          <a:custGeom>
            <a:avLst/>
            <a:gdLst/>
            <a:ahLst/>
            <a:cxnLst/>
            <a:rect l="l" t="t" r="r" b="b"/>
            <a:pathLst>
              <a:path h="3616325">
                <a:moveTo>
                  <a:pt x="0" y="0"/>
                </a:moveTo>
                <a:lnTo>
                  <a:pt x="0" y="3616189"/>
                </a:lnTo>
              </a:path>
            </a:pathLst>
          </a:custGeom>
          <a:ln w="7620">
            <a:solidFill>
              <a:srgbClr val="575759"/>
            </a:solidFill>
          </a:ln>
        </p:spPr>
        <p:txBody>
          <a:bodyPr wrap="square" lIns="0" tIns="0" rIns="0" bIns="0" rtlCol="0"/>
          <a:lstStyle/>
          <a:p>
            <a:endParaRPr/>
          </a:p>
        </p:txBody>
      </p:sp>
      <p:sp>
        <p:nvSpPr>
          <p:cNvPr id="52" name="bk object 52"/>
          <p:cNvSpPr/>
          <p:nvPr/>
        </p:nvSpPr>
        <p:spPr>
          <a:xfrm>
            <a:off x="5009756"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3" name="bk object 53"/>
          <p:cNvSpPr/>
          <p:nvPr/>
        </p:nvSpPr>
        <p:spPr>
          <a:xfrm>
            <a:off x="485761" y="1680586"/>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54" name="bk object 54"/>
          <p:cNvSpPr/>
          <p:nvPr/>
        </p:nvSpPr>
        <p:spPr>
          <a:xfrm>
            <a:off x="492111" y="2107432"/>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5" name="bk object 55"/>
          <p:cNvSpPr/>
          <p:nvPr/>
        </p:nvSpPr>
        <p:spPr>
          <a:xfrm>
            <a:off x="492111" y="2537453"/>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6" name="bk object 56"/>
          <p:cNvSpPr/>
          <p:nvPr/>
        </p:nvSpPr>
        <p:spPr>
          <a:xfrm>
            <a:off x="492111" y="2967474"/>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7" name="bk object 57"/>
          <p:cNvSpPr/>
          <p:nvPr/>
        </p:nvSpPr>
        <p:spPr>
          <a:xfrm>
            <a:off x="492111" y="339749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8" name="bk object 58"/>
          <p:cNvSpPr/>
          <p:nvPr/>
        </p:nvSpPr>
        <p:spPr>
          <a:xfrm>
            <a:off x="492111" y="4016364"/>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59" name="bk object 59"/>
          <p:cNvSpPr/>
          <p:nvPr/>
        </p:nvSpPr>
        <p:spPr>
          <a:xfrm>
            <a:off x="492111" y="444638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60" name="bk object 60"/>
          <p:cNvSpPr/>
          <p:nvPr/>
        </p:nvSpPr>
        <p:spPr>
          <a:xfrm>
            <a:off x="492111" y="4876406"/>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61" name="bk object 61"/>
          <p:cNvSpPr/>
          <p:nvPr/>
        </p:nvSpPr>
        <p:spPr>
          <a:xfrm>
            <a:off x="485761" y="5301982"/>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62" name="bk object 62"/>
          <p:cNvSpPr/>
          <p:nvPr/>
        </p:nvSpPr>
        <p:spPr>
          <a:xfrm>
            <a:off x="5088242" y="1278378"/>
            <a:ext cx="4810760" cy="5715"/>
          </a:xfrm>
          <a:custGeom>
            <a:avLst/>
            <a:gdLst/>
            <a:ahLst/>
            <a:cxnLst/>
            <a:rect l="l" t="t" r="r" b="b"/>
            <a:pathLst>
              <a:path w="4810759" h="5715">
                <a:moveTo>
                  <a:pt x="0" y="5206"/>
                </a:moveTo>
                <a:lnTo>
                  <a:pt x="4810366" y="5206"/>
                </a:lnTo>
                <a:lnTo>
                  <a:pt x="4810366" y="0"/>
                </a:lnTo>
                <a:lnTo>
                  <a:pt x="0" y="0"/>
                </a:lnTo>
                <a:lnTo>
                  <a:pt x="0" y="5206"/>
                </a:lnTo>
                <a:close/>
              </a:path>
            </a:pathLst>
          </a:custGeom>
          <a:solidFill>
            <a:srgbClr val="D6E9C1"/>
          </a:solidFill>
        </p:spPr>
        <p:txBody>
          <a:bodyPr wrap="square" lIns="0" tIns="0" rIns="0" bIns="0" rtlCol="0"/>
          <a:lstStyle/>
          <a:p>
            <a:endParaRPr/>
          </a:p>
        </p:txBody>
      </p:sp>
      <p:sp>
        <p:nvSpPr>
          <p:cNvPr id="63" name="bk object 63"/>
          <p:cNvSpPr/>
          <p:nvPr/>
        </p:nvSpPr>
        <p:spPr>
          <a:xfrm>
            <a:off x="5088242" y="1667251"/>
            <a:ext cx="4810760" cy="6333490"/>
          </a:xfrm>
          <a:custGeom>
            <a:avLst/>
            <a:gdLst/>
            <a:ahLst/>
            <a:cxnLst/>
            <a:rect l="l" t="t" r="r" b="b"/>
            <a:pathLst>
              <a:path w="4810759" h="6333490">
                <a:moveTo>
                  <a:pt x="0" y="6333346"/>
                </a:moveTo>
                <a:lnTo>
                  <a:pt x="4810366" y="6333346"/>
                </a:lnTo>
                <a:lnTo>
                  <a:pt x="4810366" y="0"/>
                </a:lnTo>
                <a:lnTo>
                  <a:pt x="0" y="0"/>
                </a:lnTo>
                <a:lnTo>
                  <a:pt x="0" y="6333346"/>
                </a:lnTo>
                <a:close/>
              </a:path>
            </a:pathLst>
          </a:custGeom>
          <a:solidFill>
            <a:srgbClr val="D6E9C1"/>
          </a:solidFill>
        </p:spPr>
        <p:txBody>
          <a:bodyPr wrap="square" lIns="0" tIns="0" rIns="0" bIns="0" rtlCol="0"/>
          <a:lstStyle/>
          <a:p>
            <a:endParaRPr/>
          </a:p>
        </p:txBody>
      </p:sp>
      <p:sp>
        <p:nvSpPr>
          <p:cNvPr id="64" name="bk object 64"/>
          <p:cNvSpPr/>
          <p:nvPr/>
        </p:nvSpPr>
        <p:spPr>
          <a:xfrm>
            <a:off x="5154917" y="1713987"/>
            <a:ext cx="1428115" cy="614680"/>
          </a:xfrm>
          <a:custGeom>
            <a:avLst/>
            <a:gdLst/>
            <a:ahLst/>
            <a:cxnLst/>
            <a:rect l="l" t="t" r="r" b="b"/>
            <a:pathLst>
              <a:path w="1428115" h="614680">
                <a:moveTo>
                  <a:pt x="0" y="0"/>
                </a:moveTo>
                <a:lnTo>
                  <a:pt x="1427857" y="0"/>
                </a:lnTo>
                <a:lnTo>
                  <a:pt x="1427857" y="614678"/>
                </a:lnTo>
                <a:lnTo>
                  <a:pt x="0" y="614678"/>
                </a:lnTo>
                <a:lnTo>
                  <a:pt x="0" y="0"/>
                </a:lnTo>
                <a:close/>
              </a:path>
            </a:pathLst>
          </a:custGeom>
          <a:solidFill>
            <a:srgbClr val="8ECA54"/>
          </a:solidFill>
        </p:spPr>
        <p:txBody>
          <a:bodyPr wrap="square" lIns="0" tIns="0" rIns="0" bIns="0" rtlCol="0"/>
          <a:lstStyle/>
          <a:p>
            <a:endParaRPr/>
          </a:p>
        </p:txBody>
      </p:sp>
      <p:sp>
        <p:nvSpPr>
          <p:cNvPr id="2" name="Holder 2"/>
          <p:cNvSpPr>
            <a:spLocks noGrp="1"/>
          </p:cNvSpPr>
          <p:nvPr>
            <p:ph type="title"/>
          </p:nvPr>
        </p:nvSpPr>
        <p:spPr>
          <a:xfrm>
            <a:off x="755967" y="427990"/>
            <a:ext cx="13607415" cy="1711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55967" y="2460942"/>
            <a:ext cx="1360741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50768"/>
            <a:ext cx="483819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7" y="9950768"/>
            <a:ext cx="3477450"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a:xfrm>
            <a:off x="10885932" y="9950768"/>
            <a:ext cx="3477450"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64">
            <a:extLst>
              <a:ext uri="{FF2B5EF4-FFF2-40B4-BE49-F238E27FC236}">
                <a16:creationId xmlns:a16="http://schemas.microsoft.com/office/drawing/2014/main" id="{3F50271A-8274-41D5-8DB7-DA80E3456313}"/>
              </a:ext>
            </a:extLst>
          </p:cNvPr>
          <p:cNvSpPr/>
          <p:nvPr/>
        </p:nvSpPr>
        <p:spPr>
          <a:xfrm>
            <a:off x="88900" y="113221"/>
            <a:ext cx="14935200" cy="773455"/>
          </a:xfrm>
          <a:prstGeom prst="rect">
            <a:avLst/>
          </a:prstGeom>
          <a:blipFill dpi="0" rotWithShape="1">
            <a:blip r:embed="rId3"/>
            <a:srcRec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5" name="object 179">
            <a:extLst>
              <a:ext uri="{FF2B5EF4-FFF2-40B4-BE49-F238E27FC236}">
                <a16:creationId xmlns:a16="http://schemas.microsoft.com/office/drawing/2014/main" id="{D7DB705F-55F1-4B20-943C-EE84E6492A6F}"/>
              </a:ext>
            </a:extLst>
          </p:cNvPr>
          <p:cNvSpPr/>
          <p:nvPr/>
        </p:nvSpPr>
        <p:spPr>
          <a:xfrm>
            <a:off x="543138" y="1332222"/>
            <a:ext cx="920620" cy="27431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7">
            <a:extLst>
              <a:ext uri="{FF2B5EF4-FFF2-40B4-BE49-F238E27FC236}">
                <a16:creationId xmlns:a16="http://schemas.microsoft.com/office/drawing/2014/main" id="{AE22F20B-4225-4819-B59E-D863EA6387F2}"/>
              </a:ext>
            </a:extLst>
          </p:cNvPr>
          <p:cNvSpPr txBox="1"/>
          <p:nvPr/>
        </p:nvSpPr>
        <p:spPr>
          <a:xfrm>
            <a:off x="456436" y="240933"/>
            <a:ext cx="9389017" cy="830997"/>
          </a:xfrm>
          <a:prstGeom prst="rect">
            <a:avLst/>
          </a:prstGeom>
          <a:noFill/>
        </p:spPr>
        <p:txBody>
          <a:bodyPr wrap="square" rtlCol="0">
            <a:spAutoFit/>
          </a:bodyPr>
          <a:lstStyle/>
          <a:p>
            <a:pPr lvl="0"/>
            <a:r>
              <a:rPr kumimoji="0" lang="en-GB" sz="2400" b="1" i="0" u="none" strike="noStrike" kern="1200" cap="none" spc="0" normalizeH="0" baseline="0" noProof="0" dirty="0">
                <a:ln>
                  <a:noFill/>
                </a:ln>
                <a:solidFill>
                  <a:prstClr val="white"/>
                </a:solidFill>
                <a:effectLst/>
                <a:uLnTx/>
                <a:uFillTx/>
                <a:latin typeface="Calibri"/>
                <a:ea typeface="+mn-ea"/>
                <a:cs typeface="+mn-cs"/>
              </a:rPr>
              <a:t>History: </a:t>
            </a:r>
            <a:r>
              <a:rPr kumimoji="0" lang="en-US" sz="2400" b="1" i="0" u="none" strike="noStrike" kern="1200" cap="none" spc="-5" normalizeH="0" baseline="0" noProof="0" dirty="0">
                <a:ln>
                  <a:noFill/>
                </a:ln>
                <a:solidFill>
                  <a:prstClr val="white"/>
                </a:solidFill>
                <a:effectLst/>
                <a:uLnTx/>
                <a:uFillTx/>
                <a:latin typeface="Calibri"/>
                <a:ea typeface="+mn-ea"/>
                <a:cs typeface="Arial"/>
              </a:rPr>
              <a:t>Conﬂict and </a:t>
            </a:r>
            <a:r>
              <a:rPr kumimoji="0" lang="en-US" sz="2400" b="1" i="0" u="none" strike="noStrike" kern="1200" cap="none" spc="-27" normalizeH="0" baseline="0" noProof="0" dirty="0">
                <a:ln>
                  <a:noFill/>
                </a:ln>
                <a:solidFill>
                  <a:prstClr val="white"/>
                </a:solidFill>
                <a:effectLst/>
                <a:uLnTx/>
                <a:uFillTx/>
                <a:latin typeface="Calibri"/>
                <a:ea typeface="+mn-ea"/>
                <a:cs typeface="Arial"/>
              </a:rPr>
              <a:t>tension </a:t>
            </a:r>
            <a:r>
              <a:rPr kumimoji="0" lang="en-US" sz="2400" b="1" i="0" u="none" strike="noStrike" kern="1200" cap="none" spc="-5" normalizeH="0" baseline="0" noProof="0" dirty="0">
                <a:ln>
                  <a:noFill/>
                </a:ln>
                <a:solidFill>
                  <a:prstClr val="white"/>
                </a:solidFill>
                <a:effectLst/>
                <a:uLnTx/>
                <a:uFillTx/>
                <a:latin typeface="Calibri"/>
                <a:ea typeface="+mn-ea"/>
                <a:cs typeface="Arial"/>
              </a:rPr>
              <a:t>1918 </a:t>
            </a:r>
            <a:r>
              <a:rPr kumimoji="0" lang="en-US" sz="2400" b="1" i="0" u="none" strike="noStrike" kern="1200" cap="none" spc="219" normalizeH="0" baseline="0" noProof="0" dirty="0">
                <a:ln>
                  <a:noFill/>
                </a:ln>
                <a:solidFill>
                  <a:prstClr val="white"/>
                </a:solidFill>
                <a:effectLst/>
                <a:uLnTx/>
                <a:uFillTx/>
                <a:latin typeface="Calibri"/>
                <a:ea typeface="+mn-ea"/>
                <a:cs typeface="Arial"/>
              </a:rPr>
              <a:t>– </a:t>
            </a:r>
            <a:r>
              <a:rPr kumimoji="0" lang="en-US" sz="2400" b="1" i="0" u="none" strike="noStrike" kern="1200" cap="none" spc="-5" normalizeH="0" baseline="0" noProof="0" dirty="0">
                <a:ln>
                  <a:noFill/>
                </a:ln>
                <a:solidFill>
                  <a:prstClr val="white"/>
                </a:solidFill>
                <a:effectLst/>
                <a:uLnTx/>
                <a:uFillTx/>
                <a:latin typeface="Calibri"/>
                <a:ea typeface="+mn-ea"/>
                <a:cs typeface="Arial"/>
              </a:rPr>
              <a:t>1939, </a:t>
            </a:r>
            <a:r>
              <a:rPr lang="en-US" sz="2400" b="1" spc="-5" dirty="0">
                <a:solidFill>
                  <a:schemeClr val="bg1"/>
                </a:solidFill>
                <a:cs typeface="Arial"/>
              </a:rPr>
              <a:t>Causes of WW2</a:t>
            </a:r>
            <a:endParaRPr kumimoji="0" lang="en-US" sz="2400" b="0" i="0" u="none" strike="noStrike" kern="1200" cap="none" spc="0" normalizeH="0" baseline="0" noProof="0" dirty="0">
              <a:ln>
                <a:noFill/>
              </a:ln>
              <a:solidFill>
                <a:prstClr val="white"/>
              </a:solidFill>
              <a:effectLst/>
              <a:uLnTx/>
              <a:uFillTx/>
              <a:latin typeface="Calibri"/>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1948301993"/>
              </p:ext>
            </p:extLst>
          </p:nvPr>
        </p:nvGraphicFramePr>
        <p:xfrm>
          <a:off x="9156701" y="1293314"/>
          <a:ext cx="5868068" cy="9265920"/>
        </p:xfrm>
        <a:graphic>
          <a:graphicData uri="http://schemas.openxmlformats.org/drawingml/2006/table">
            <a:tbl>
              <a:tblPr firstRow="1" bandRow="1">
                <a:tableStyleId>{5C22544A-7EE6-4342-B048-85BDC9FD1C3A}</a:tableStyleId>
              </a:tblPr>
              <a:tblGrid>
                <a:gridCol w="1219199">
                  <a:extLst>
                    <a:ext uri="{9D8B030D-6E8A-4147-A177-3AD203B41FA5}">
                      <a16:colId xmlns:a16="http://schemas.microsoft.com/office/drawing/2014/main" val="3038741688"/>
                    </a:ext>
                  </a:extLst>
                </a:gridCol>
                <a:gridCol w="4648869">
                  <a:extLst>
                    <a:ext uri="{9D8B030D-6E8A-4147-A177-3AD203B41FA5}">
                      <a16:colId xmlns:a16="http://schemas.microsoft.com/office/drawing/2014/main" val="2887824292"/>
                    </a:ext>
                  </a:extLst>
                </a:gridCol>
              </a:tblGrid>
              <a:tr h="1041413">
                <a:tc>
                  <a:txBody>
                    <a:bodyPr/>
                    <a:lstStyle/>
                    <a:p>
                      <a:r>
                        <a:rPr lang="en-GB" sz="1200" b="1" dirty="0">
                          <a:solidFill>
                            <a:schemeClr val="tx1"/>
                          </a:solidFill>
                        </a:rPr>
                        <a:t>Hitler’s aims</a:t>
                      </a:r>
                    </a:p>
                    <a:p>
                      <a:pPr marL="0" indent="0">
                        <a:buFont typeface="Arial" panose="020B0604020202020204" pitchFamily="34" charset="0"/>
                        <a:buNone/>
                      </a:pPr>
                      <a:endParaRPr lang="en-GB"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b="0" dirty="0">
                          <a:solidFill>
                            <a:schemeClr val="tx1"/>
                          </a:solidFill>
                        </a:rPr>
                        <a:t>In Mein </a:t>
                      </a:r>
                      <a:r>
                        <a:rPr lang="en-GB" sz="1100" b="0" dirty="0" err="1">
                          <a:solidFill>
                            <a:schemeClr val="tx1"/>
                          </a:solidFill>
                        </a:rPr>
                        <a:t>Kampf</a:t>
                      </a:r>
                      <a:r>
                        <a:rPr lang="en-GB" sz="1100" b="0" dirty="0">
                          <a:solidFill>
                            <a:schemeClr val="tx1"/>
                          </a:solidFill>
                        </a:rPr>
                        <a:t>, Hitler said he would overturn Versailles and take Lebensraum for the German people. This formed the basis of his aims</a:t>
                      </a:r>
                    </a:p>
                    <a:p>
                      <a:pPr marL="171450" indent="-171450">
                        <a:buFont typeface="Arial" panose="020B0604020202020204" pitchFamily="34" charset="0"/>
                        <a:buChar char="•"/>
                      </a:pPr>
                      <a:r>
                        <a:rPr lang="en-GB" sz="1100" b="0" dirty="0">
                          <a:solidFill>
                            <a:schemeClr val="tx1"/>
                          </a:solidFill>
                        </a:rPr>
                        <a:t>These policies meant Hitler would have to invade other countries to fulfil them, there was a very real risk that these policies would start another war</a:t>
                      </a:r>
                    </a:p>
                    <a:p>
                      <a:pPr marL="171450" indent="-171450">
                        <a:buFont typeface="Arial" panose="020B0604020202020204" pitchFamily="34" charset="0"/>
                        <a:buChar char="•"/>
                      </a:pPr>
                      <a:r>
                        <a:rPr lang="en-GB" sz="1100" b="0" dirty="0">
                          <a:solidFill>
                            <a:schemeClr val="tx1"/>
                          </a:solidFill>
                        </a:rPr>
                        <a:t>Hitler vowed to make Germany strong again, economically and politically</a:t>
                      </a:r>
                    </a:p>
                    <a:p>
                      <a:pPr marL="171450" indent="-171450">
                        <a:buFont typeface="Arial" panose="020B0604020202020204" pitchFamily="34" charset="0"/>
                        <a:buChar char="•"/>
                      </a:pPr>
                      <a:r>
                        <a:rPr lang="en-GB" sz="1100" b="0" dirty="0">
                          <a:solidFill>
                            <a:schemeClr val="tx1"/>
                          </a:solidFill>
                        </a:rPr>
                        <a:t>Hitler also had a clear hatred of Communism. He said he would destroy this.</a:t>
                      </a:r>
                    </a:p>
                    <a:p>
                      <a:pPr marL="0" indent="0">
                        <a:buFont typeface="Arial" panose="020B0604020202020204" pitchFamily="34" charset="0"/>
                        <a:buNone/>
                      </a:pPr>
                      <a:r>
                        <a:rPr lang="en-GB" sz="1100" b="0" dirty="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6210839"/>
                  </a:ext>
                </a:extLst>
              </a:tr>
              <a:tr h="1041413">
                <a:tc>
                  <a:txBody>
                    <a:bodyPr/>
                    <a:lstStyle/>
                    <a:p>
                      <a:r>
                        <a:rPr lang="en-GB" sz="1200" b="1" dirty="0">
                          <a:solidFill>
                            <a:schemeClr val="tx1"/>
                          </a:solidFill>
                        </a:rPr>
                        <a:t>Remilitarisation of the Rhineland</a:t>
                      </a:r>
                    </a:p>
                    <a:p>
                      <a:pPr marL="0" indent="0">
                        <a:buFont typeface="Arial" panose="020B0604020202020204" pitchFamily="34" charset="0"/>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t>Hitler defied the Treaty of Versailles and marched his troops back into the Rhineland</a:t>
                      </a:r>
                    </a:p>
                    <a:p>
                      <a:pPr marL="171450" indent="-171450">
                        <a:buFont typeface="Arial" panose="020B0604020202020204" pitchFamily="34" charset="0"/>
                        <a:buChar char="•"/>
                      </a:pPr>
                      <a:r>
                        <a:rPr lang="en-GB" sz="1100" dirty="0"/>
                        <a:t>Hitler’s own military generals warned against this action. They felt that, if France chose to fight Germany would be crushed. In reality, the French were distracted by an internal election and the they were involved in negotiations around the Abyssinian Crisis that took place at the same time. </a:t>
                      </a:r>
                    </a:p>
                    <a:p>
                      <a:pPr marL="0" indent="0">
                        <a:buFont typeface="Arial" panose="020B0604020202020204" pitchFamily="34" charset="0"/>
                        <a:buNone/>
                      </a:pPr>
                      <a:endParaRPr lang="en-GB"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1464839"/>
                  </a:ext>
                </a:extLst>
              </a:tr>
              <a:tr h="831992">
                <a:tc>
                  <a:txBody>
                    <a:bodyPr/>
                    <a:lstStyle/>
                    <a:p>
                      <a:r>
                        <a:rPr lang="en-GB" sz="1200" b="1" dirty="0">
                          <a:solidFill>
                            <a:schemeClr val="tx1"/>
                          </a:solidFill>
                        </a:rPr>
                        <a:t>Anschluss</a:t>
                      </a:r>
                    </a:p>
                    <a:p>
                      <a:pPr marL="0" indent="0">
                        <a:buFont typeface="Wingdings" panose="05000000000000000000" pitchFamily="2" charset="2"/>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t>Unification of Austria and Germany</a:t>
                      </a:r>
                    </a:p>
                    <a:p>
                      <a:pPr marL="171450" indent="-171450">
                        <a:buFont typeface="Arial" panose="020B0604020202020204" pitchFamily="34" charset="0"/>
                        <a:buChar char="•"/>
                      </a:pPr>
                      <a:r>
                        <a:rPr lang="en-GB" sz="1100" dirty="0"/>
                        <a:t>Hitler made it clear that this was an aim. He felt the people were the same and should be united in a Greater Germany. This was compounded by the fact that Hitler himself was Austrian. </a:t>
                      </a:r>
                    </a:p>
                    <a:p>
                      <a:pPr marL="171450" indent="-171450">
                        <a:buFont typeface="Arial" panose="020B0604020202020204" pitchFamily="34" charset="0"/>
                        <a:buChar char="•"/>
                      </a:pPr>
                      <a:r>
                        <a:rPr lang="en-GB" sz="1100" dirty="0"/>
                        <a:t>Nazi action took place in Austria to make it impossible for the country to continue independently. </a:t>
                      </a:r>
                    </a:p>
                    <a:p>
                      <a:pPr marL="171450" indent="-171450">
                        <a:buFont typeface="Arial" panose="020B0604020202020204" pitchFamily="34" charset="0"/>
                        <a:buChar char="•"/>
                      </a:pPr>
                      <a:r>
                        <a:rPr lang="en-GB" sz="1100" dirty="0"/>
                        <a:t>Seyss-Inquart forced Schuschnigg out and took control of the country before inviting the Nazi German army in. </a:t>
                      </a:r>
                    </a:p>
                    <a:p>
                      <a:pPr marL="0" indent="0">
                        <a:buFont typeface="Arial" panose="020B0604020202020204" pitchFamily="34" charset="0"/>
                        <a:buNone/>
                      </a:pPr>
                      <a:endParaRPr lang="en-GB"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1235616"/>
                  </a:ext>
                </a:extLst>
              </a:tr>
              <a:tr h="1041413">
                <a:tc>
                  <a:txBody>
                    <a:bodyPr/>
                    <a:lstStyle/>
                    <a:p>
                      <a:pPr marL="0" indent="0">
                        <a:buFont typeface="Arial" panose="020B0604020202020204" pitchFamily="34" charset="0"/>
                        <a:buNone/>
                      </a:pPr>
                      <a:r>
                        <a:rPr lang="en-GB" sz="1200" b="1" dirty="0">
                          <a:solidFill>
                            <a:schemeClr val="tx1"/>
                          </a:solidFill>
                        </a:rPr>
                        <a:t>Sudeten Crisis</a:t>
                      </a:r>
                    </a:p>
                    <a:p>
                      <a:pPr marL="0" indent="0">
                        <a:buFont typeface="Arial" panose="020B0604020202020204" pitchFamily="34" charset="0"/>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t>Appeasement was applied here. Britain and France negotiated with Hitler to give him the Sudeten area of Czechoslovakia. </a:t>
                      </a:r>
                    </a:p>
                    <a:p>
                      <a:pPr marL="171450" indent="-171450">
                        <a:buFont typeface="Arial" panose="020B0604020202020204" pitchFamily="34" charset="0"/>
                        <a:buChar char="•"/>
                      </a:pPr>
                      <a:r>
                        <a:rPr lang="en-GB" sz="1100" dirty="0"/>
                        <a:t>There were German speakers here, Hitler felt this gave him a claim to the land. </a:t>
                      </a:r>
                    </a:p>
                    <a:p>
                      <a:pPr marL="171450" indent="-171450">
                        <a:buFont typeface="Arial" panose="020B0604020202020204" pitchFamily="34" charset="0"/>
                        <a:buChar char="•"/>
                      </a:pPr>
                      <a:r>
                        <a:rPr lang="en-GB" sz="1100" dirty="0"/>
                        <a:t>President Benes of Czechoslovakia wasn’t even consulted</a:t>
                      </a:r>
                    </a:p>
                    <a:p>
                      <a:pPr marL="171450" indent="-171450">
                        <a:buFont typeface="Arial" panose="020B0604020202020204" pitchFamily="34" charset="0"/>
                        <a:buChar char="•"/>
                      </a:pPr>
                      <a:r>
                        <a:rPr lang="en-GB" sz="1100" dirty="0"/>
                        <a:t>This is seen as appeasement in action. Britain and France were only concerned with keeping Hitler happy. The fate of Czechoslovakia did not concern them.</a:t>
                      </a:r>
                    </a:p>
                    <a:p>
                      <a:pPr marL="171450" indent="-171450">
                        <a:buFont typeface="Arial" panose="020B0604020202020204" pitchFamily="34" charset="0"/>
                        <a:buChar char="•"/>
                      </a:pPr>
                      <a:endParaRPr lang="en-GB"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3799813"/>
                  </a:ext>
                </a:extLst>
              </a:tr>
              <a:tr h="1041413">
                <a:tc>
                  <a:txBody>
                    <a:bodyPr/>
                    <a:lstStyle/>
                    <a:p>
                      <a:pPr marL="0" indent="0">
                        <a:buFont typeface="Arial" panose="020B0604020202020204" pitchFamily="34" charset="0"/>
                        <a:buNone/>
                      </a:pPr>
                      <a:r>
                        <a:rPr lang="en-GB" sz="1200" b="1" dirty="0">
                          <a:solidFill>
                            <a:schemeClr val="tx1"/>
                          </a:solidFill>
                        </a:rPr>
                        <a:t>Nazi-Soviet Pact</a:t>
                      </a:r>
                    </a:p>
                    <a:p>
                      <a:pPr marL="0" indent="0">
                        <a:buFont typeface="Arial" panose="020B0604020202020204" pitchFamily="34" charset="0"/>
                        <a:buNone/>
                      </a:pPr>
                      <a:endParaRPr lang="en-GB"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t>Stalin had been alienated by Britain and France, he turned to Hitler</a:t>
                      </a:r>
                    </a:p>
                    <a:p>
                      <a:pPr marL="171450" indent="-171450">
                        <a:buFont typeface="Arial" panose="020B0604020202020204" pitchFamily="34" charset="0"/>
                        <a:buChar char="•"/>
                      </a:pPr>
                      <a:r>
                        <a:rPr lang="en-GB" sz="1100" dirty="0"/>
                        <a:t>The two signed an agreement that publicly stated that the two countries would not go to war again</a:t>
                      </a:r>
                    </a:p>
                    <a:p>
                      <a:pPr marL="171450" indent="-171450">
                        <a:buFont typeface="Arial" panose="020B0604020202020204" pitchFamily="34" charset="0"/>
                        <a:buChar char="•"/>
                      </a:pPr>
                      <a:r>
                        <a:rPr lang="en-GB" sz="1100" dirty="0"/>
                        <a:t>Privately the agreement said that Germany and the USSR would invade and split Poland between them</a:t>
                      </a:r>
                    </a:p>
                    <a:p>
                      <a:pPr marL="171450" indent="-171450">
                        <a:buFont typeface="Arial" panose="020B0604020202020204" pitchFamily="34" charset="0"/>
                        <a:buChar char="•"/>
                      </a:pPr>
                      <a:r>
                        <a:rPr lang="en-GB" sz="1100" dirty="0"/>
                        <a:t>This action changed Britain’s opinion of Germany. They signed an agreement that stated, if Poland was attacked, Britain would fight. This made war inevitable.</a:t>
                      </a:r>
                    </a:p>
                    <a:p>
                      <a:pPr marL="171450" indent="-171450">
                        <a:buFont typeface="Arial" panose="020B0604020202020204" pitchFamily="34" charset="0"/>
                        <a:buChar char="•"/>
                      </a:pPr>
                      <a:endParaRPr lang="en-GB"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2862090"/>
                  </a:ext>
                </a:extLst>
              </a:tr>
              <a:tr h="1041413">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Appeasement</a:t>
                      </a:r>
                    </a:p>
                    <a:p>
                      <a:pPr marL="0" indent="0">
                        <a:buFont typeface="Arial" panose="020B0604020202020204" pitchFamily="34" charset="0"/>
                        <a:buNone/>
                      </a:pPr>
                      <a:endParaRPr lang="en-GB"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t>This policy aimed to prevent another war. It was used by Britain and Chamberlain in dealing with Hitler</a:t>
                      </a:r>
                    </a:p>
                    <a:p>
                      <a:pPr marL="171450" indent="-171450">
                        <a:buFont typeface="Arial" panose="020B0604020202020204" pitchFamily="34" charset="0"/>
                        <a:buChar char="•"/>
                      </a:pPr>
                      <a:r>
                        <a:rPr lang="en-GB" sz="1100" dirty="0"/>
                        <a:t>Many believe Chamberlain made a mistake by trusting Hitler, Britain and France could have stopped Hitler if they had acted earlier. It could be argued that missed opportunities here led to the slide to war that took place</a:t>
                      </a:r>
                    </a:p>
                    <a:p>
                      <a:pPr marL="171450" indent="-171450">
                        <a:buFont typeface="Arial" panose="020B0604020202020204" pitchFamily="34" charset="0"/>
                        <a:buChar char="•"/>
                      </a:pPr>
                      <a:r>
                        <a:rPr lang="en-GB" sz="1100" dirty="0"/>
                        <a:t>Modern historians accept that appeasement was probably the only option available and that Chamberlain was trying to delay war until a point when Britain would be ready to fight. </a:t>
                      </a:r>
                    </a:p>
                    <a:p>
                      <a:pPr marL="171450" indent="-171450">
                        <a:buFont typeface="Arial" panose="020B0604020202020204" pitchFamily="34" charset="0"/>
                        <a:buChar char="•"/>
                      </a:pPr>
                      <a:endParaRPr lang="en-GB"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5646514"/>
                  </a:ext>
                </a:extLst>
              </a:tr>
            </a:tbl>
          </a:graphicData>
        </a:graphic>
      </p:graphicFrame>
      <p:graphicFrame>
        <p:nvGraphicFramePr>
          <p:cNvPr id="16" name="Table 7">
            <a:extLst>
              <a:ext uri="{FF2B5EF4-FFF2-40B4-BE49-F238E27FC236}">
                <a16:creationId xmlns:a16="http://schemas.microsoft.com/office/drawing/2014/main" id="{08FF9AFB-3FE4-4D9A-9CFA-13908437EF6E}"/>
              </a:ext>
            </a:extLst>
          </p:cNvPr>
          <p:cNvGraphicFramePr>
            <a:graphicFrameLocks noGrp="1"/>
          </p:cNvGraphicFramePr>
          <p:nvPr>
            <p:extLst>
              <p:ext uri="{D42A27DB-BD31-4B8C-83A1-F6EECF244321}">
                <p14:modId xmlns:p14="http://schemas.microsoft.com/office/powerpoint/2010/main" val="1611914894"/>
              </p:ext>
            </p:extLst>
          </p:nvPr>
        </p:nvGraphicFramePr>
        <p:xfrm>
          <a:off x="43330" y="1304631"/>
          <a:ext cx="3550769" cy="4739640"/>
        </p:xfrm>
        <a:graphic>
          <a:graphicData uri="http://schemas.openxmlformats.org/drawingml/2006/table">
            <a:tbl>
              <a:tblPr firstRow="1" bandRow="1">
                <a:tableStyleId>{5C22544A-7EE6-4342-B048-85BDC9FD1C3A}</a:tableStyleId>
              </a:tblPr>
              <a:tblGrid>
                <a:gridCol w="1188570">
                  <a:extLst>
                    <a:ext uri="{9D8B030D-6E8A-4147-A177-3AD203B41FA5}">
                      <a16:colId xmlns:a16="http://schemas.microsoft.com/office/drawing/2014/main" val="3638484247"/>
                    </a:ext>
                  </a:extLst>
                </a:gridCol>
                <a:gridCol w="2362199">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Britain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ysClr val="windowText" lastClr="000000"/>
                        </a:solidFill>
                      </a:endParaRPr>
                    </a:p>
                  </a:txBody>
                  <a:tcPr>
                    <a:noFill/>
                  </a:tcPr>
                </a:tc>
                <a:tc>
                  <a:txBody>
                    <a:bodyPr/>
                    <a:lstStyle/>
                    <a:p>
                      <a:r>
                        <a:rPr lang="en-GB" sz="1200" b="1" dirty="0">
                          <a:solidFill>
                            <a:schemeClr val="tx1"/>
                          </a:solidFill>
                        </a:rPr>
                        <a:t>Neville Chamberlain</a:t>
                      </a:r>
                      <a:r>
                        <a:rPr lang="en-GB" sz="1100" b="0" dirty="0">
                          <a:solidFill>
                            <a:schemeClr val="tx1"/>
                          </a:solidFill>
                        </a:rPr>
                        <a:t> </a:t>
                      </a:r>
                    </a:p>
                    <a:p>
                      <a:r>
                        <a:rPr lang="en-GB" sz="1100" b="0" dirty="0">
                          <a:solidFill>
                            <a:schemeClr val="tx1"/>
                          </a:solidFill>
                        </a:rPr>
                        <a:t>British Prime Minster 1937-1940. Most famous for his policy of appeasement</a:t>
                      </a:r>
                    </a:p>
                  </a:txBody>
                  <a:tcPr>
                    <a:noFill/>
                  </a:tcPr>
                </a:tc>
                <a:extLst>
                  <a:ext uri="{0D108BD9-81ED-4DB2-BD59-A6C34878D82A}">
                    <a16:rowId xmlns:a16="http://schemas.microsoft.com/office/drawing/2014/main" val="3080235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Czechoslovakia</a:t>
                      </a:r>
                    </a:p>
                  </a:txBody>
                  <a:tcP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b="1" i="0" dirty="0">
                          <a:solidFill>
                            <a:schemeClr val="dk1"/>
                          </a:solidFill>
                          <a:effectLst/>
                          <a:latin typeface="+mn-lt"/>
                          <a:ea typeface="+mn-ea"/>
                          <a:cs typeface="+mn-cs"/>
                        </a:rPr>
                        <a:t>Edvard </a:t>
                      </a:r>
                      <a:r>
                        <a:rPr lang="en-GB" sz="1100" b="1" i="0" dirty="0" err="1">
                          <a:solidFill>
                            <a:schemeClr val="dk1"/>
                          </a:solidFill>
                          <a:effectLst/>
                          <a:latin typeface="+mn-lt"/>
                          <a:ea typeface="+mn-ea"/>
                          <a:cs typeface="+mn-cs"/>
                        </a:rPr>
                        <a:t>Beneš</a:t>
                      </a:r>
                      <a:endParaRPr lang="en-GB" sz="1100" b="1" i="0" dirty="0">
                        <a:solidFill>
                          <a:schemeClr val="dk1"/>
                        </a:solidFill>
                        <a:effectLst/>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100" b="0" i="0" dirty="0">
                          <a:solidFill>
                            <a:schemeClr val="dk1"/>
                          </a:solidFill>
                          <a:effectLst/>
                          <a:latin typeface="+mn-lt"/>
                          <a:ea typeface="+mn-ea"/>
                          <a:cs typeface="+mn-cs"/>
                        </a:rPr>
                        <a:t>Czech politician who was President of Czechoslovakia from 1935 to 1938. He was in charge of Czechoslovakia during the Sudeten Crisis where he was largely ignored</a:t>
                      </a:r>
                      <a:endParaRPr lang="en-GB" sz="1100" b="1" dirty="0">
                        <a:solidFill>
                          <a:schemeClr val="tx1"/>
                        </a:solidFill>
                      </a:endParaRPr>
                    </a:p>
                    <a:p>
                      <a:endParaRPr lang="en-GB" sz="1100" b="0" dirty="0">
                        <a:solidFill>
                          <a:schemeClr val="tx1"/>
                        </a:solidFill>
                      </a:endParaRPr>
                    </a:p>
                  </a:txBody>
                  <a:tcPr>
                    <a:noFill/>
                  </a:tcPr>
                </a:tc>
                <a:extLst>
                  <a:ext uri="{0D108BD9-81ED-4DB2-BD59-A6C34878D82A}">
                    <a16:rowId xmlns:a16="http://schemas.microsoft.com/office/drawing/2014/main" val="29442408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Germany</a:t>
                      </a:r>
                    </a:p>
                  </a:txBody>
                  <a:tcPr>
                    <a:noFill/>
                  </a:tcPr>
                </a:tc>
                <a:tc>
                  <a:txBody>
                    <a:bodyPr/>
                    <a:lstStyle/>
                    <a:p>
                      <a:r>
                        <a:rPr lang="en-GB" sz="1200" b="1" dirty="0">
                          <a:solidFill>
                            <a:schemeClr val="tx1"/>
                          </a:solidFill>
                        </a:rPr>
                        <a:t>Adolf Hitler </a:t>
                      </a:r>
                    </a:p>
                    <a:p>
                      <a:r>
                        <a:rPr lang="en-GB" sz="1200" b="0" dirty="0">
                          <a:solidFill>
                            <a:schemeClr val="tx1"/>
                          </a:solidFill>
                        </a:rPr>
                        <a:t>Nazi leader of Germany, elected in 1933. Wanted to overturn Versailles. </a:t>
                      </a:r>
                      <a:endParaRPr lang="en-GB" sz="1200" b="1" dirty="0">
                        <a:solidFill>
                          <a:schemeClr val="tx1"/>
                        </a:solidFill>
                      </a:endParaRPr>
                    </a:p>
                  </a:txBody>
                  <a:tcPr>
                    <a:noFill/>
                  </a:tcPr>
                </a:tc>
                <a:extLst>
                  <a:ext uri="{0D108BD9-81ED-4DB2-BD59-A6C34878D82A}">
                    <a16:rowId xmlns:a16="http://schemas.microsoft.com/office/drawing/2014/main" val="2035618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Austria</a:t>
                      </a:r>
                    </a:p>
                  </a:txBody>
                  <a:tcP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Kurt Schuschnigg </a:t>
                      </a:r>
                    </a:p>
                    <a:p>
                      <a:pPr marL="0" marR="0" lvl="0" indent="0" defTabSz="914400" eaLnBrk="1" fontAlgn="auto" latinLnBrk="0" hangingPunct="1">
                        <a:lnSpc>
                          <a:spcPct val="100000"/>
                        </a:lnSpc>
                        <a:spcBef>
                          <a:spcPts val="0"/>
                        </a:spcBef>
                        <a:spcAft>
                          <a:spcPts val="0"/>
                        </a:spcAft>
                        <a:buClrTx/>
                        <a:buSzTx/>
                        <a:buFontTx/>
                        <a:buNone/>
                        <a:tabLst/>
                        <a:defRPr/>
                      </a:pPr>
                      <a:r>
                        <a:rPr lang="en-US" sz="1100" b="0" i="0" dirty="0">
                          <a:solidFill>
                            <a:schemeClr val="dk1"/>
                          </a:solidFill>
                          <a:effectLst/>
                          <a:latin typeface="+mn-lt"/>
                          <a:ea typeface="+mn-ea"/>
                          <a:cs typeface="+mn-cs"/>
                        </a:rPr>
                        <a:t>Chancellor of Austria from the 1934 assassination of his predecessor, Dollfuss, until the 1938 Anschluss with Nazi Germany.</a:t>
                      </a:r>
                      <a:endParaRPr lang="en-GB" sz="1100" i="0" dirty="0"/>
                    </a:p>
                  </a:txBody>
                  <a:tcPr>
                    <a:noFill/>
                  </a:tcPr>
                </a:tc>
                <a:extLst>
                  <a:ext uri="{0D108BD9-81ED-4DB2-BD59-A6C34878D82A}">
                    <a16:rowId xmlns:a16="http://schemas.microsoft.com/office/drawing/2014/main" val="15152198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ysClr val="windowText" lastClr="000000"/>
                        </a:solidFill>
                      </a:endParaRPr>
                    </a:p>
                  </a:txBody>
                  <a:tcPr>
                    <a:noFill/>
                  </a:tcPr>
                </a:tc>
                <a:tc>
                  <a:txBody>
                    <a:bodyPr/>
                    <a:lstStyle/>
                    <a:p>
                      <a:r>
                        <a:rPr lang="en-GB" sz="1100" b="1" i="0" dirty="0"/>
                        <a:t>Arthur Seyss-Inquart </a:t>
                      </a:r>
                    </a:p>
                    <a:p>
                      <a:r>
                        <a:rPr lang="en-US" sz="1100" b="0" i="0" dirty="0">
                          <a:solidFill>
                            <a:schemeClr val="dk1"/>
                          </a:solidFill>
                          <a:effectLst/>
                          <a:latin typeface="+mn-lt"/>
                          <a:ea typeface="+mn-ea"/>
                          <a:cs typeface="+mn-cs"/>
                        </a:rPr>
                        <a:t>Austrian Nazi politician who served as Chancellor of Austria in 1938 for two days, before the annexation of Austria by Nazi Germany</a:t>
                      </a:r>
                      <a:endParaRPr lang="en-GB" sz="1100" b="1" i="0" dirty="0"/>
                    </a:p>
                  </a:txBody>
                  <a:tcPr>
                    <a:noFill/>
                  </a:tcPr>
                </a:tc>
                <a:extLst>
                  <a:ext uri="{0D108BD9-81ED-4DB2-BD59-A6C34878D82A}">
                    <a16:rowId xmlns:a16="http://schemas.microsoft.com/office/drawing/2014/main" val="1599491177"/>
                  </a:ext>
                </a:extLst>
              </a:tr>
            </a:tbl>
          </a:graphicData>
        </a:graphic>
      </p:graphicFrame>
      <p:sp>
        <p:nvSpPr>
          <p:cNvPr id="19" name="Rectangle 18">
            <a:extLst>
              <a:ext uri="{FF2B5EF4-FFF2-40B4-BE49-F238E27FC236}">
                <a16:creationId xmlns:a16="http://schemas.microsoft.com/office/drawing/2014/main" id="{672AA2F0-0BC3-486C-B6CC-3AC28BE0FFE5}"/>
              </a:ext>
            </a:extLst>
          </p:cNvPr>
          <p:cNvSpPr/>
          <p:nvPr/>
        </p:nvSpPr>
        <p:spPr>
          <a:xfrm>
            <a:off x="1181465" y="3416716"/>
            <a:ext cx="45719" cy="257378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930257F4-CFA6-499A-A0D0-C608B4910EFC}"/>
              </a:ext>
            </a:extLst>
          </p:cNvPr>
          <p:cNvSpPr/>
          <p:nvPr/>
        </p:nvSpPr>
        <p:spPr>
          <a:xfrm>
            <a:off x="1190175" y="1373967"/>
            <a:ext cx="45719" cy="17661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21" name="Table 196">
            <a:extLst>
              <a:ext uri="{FF2B5EF4-FFF2-40B4-BE49-F238E27FC236}">
                <a16:creationId xmlns:a16="http://schemas.microsoft.com/office/drawing/2014/main" id="{21CF824F-305C-4230-834A-3F28A93905CA}"/>
              </a:ext>
            </a:extLst>
          </p:cNvPr>
          <p:cNvGraphicFramePr>
            <a:graphicFrameLocks noGrp="1"/>
          </p:cNvGraphicFramePr>
          <p:nvPr>
            <p:extLst>
              <p:ext uri="{D42A27DB-BD31-4B8C-83A1-F6EECF244321}">
                <p14:modId xmlns:p14="http://schemas.microsoft.com/office/powerpoint/2010/main" val="4032931199"/>
              </p:ext>
            </p:extLst>
          </p:nvPr>
        </p:nvGraphicFramePr>
        <p:xfrm>
          <a:off x="3690041" y="1293314"/>
          <a:ext cx="5238059" cy="5901657"/>
        </p:xfrm>
        <a:graphic>
          <a:graphicData uri="http://schemas.openxmlformats.org/drawingml/2006/table">
            <a:tbl>
              <a:tblPr firstRow="1" bandRow="1">
                <a:tableStyleId>{5C22544A-7EE6-4342-B048-85BDC9FD1C3A}</a:tableStyleId>
              </a:tblPr>
              <a:tblGrid>
                <a:gridCol w="1545818">
                  <a:extLst>
                    <a:ext uri="{9D8B030D-6E8A-4147-A177-3AD203B41FA5}">
                      <a16:colId xmlns:a16="http://schemas.microsoft.com/office/drawing/2014/main" val="2444464294"/>
                    </a:ext>
                  </a:extLst>
                </a:gridCol>
                <a:gridCol w="3692241">
                  <a:extLst>
                    <a:ext uri="{9D8B030D-6E8A-4147-A177-3AD203B41FA5}">
                      <a16:colId xmlns:a16="http://schemas.microsoft.com/office/drawing/2014/main" val="3768860231"/>
                    </a:ext>
                  </a:extLst>
                </a:gridCol>
              </a:tblGrid>
              <a:tr h="222596">
                <a:tc>
                  <a:txBody>
                    <a:bodyPr/>
                    <a:lstStyle/>
                    <a:p>
                      <a:pPr algn="l"/>
                      <a:r>
                        <a:rPr lang="en-GB" sz="1200" b="1" dirty="0">
                          <a:solidFill>
                            <a:schemeClr val="tx1"/>
                          </a:solidFill>
                        </a:rPr>
                        <a:t>Foreign policy</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b="0" dirty="0">
                          <a:solidFill>
                            <a:schemeClr val="tx1"/>
                          </a:solidFill>
                        </a:rPr>
                        <a:t>The way a country deals with and interacts with other countries</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2348524"/>
                  </a:ext>
                </a:extLst>
              </a:tr>
              <a:tr h="15422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Lebensraum</a:t>
                      </a:r>
                    </a:p>
                    <a:p>
                      <a:pPr algn="l"/>
                      <a:endParaRPr lang="en-GB" sz="12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Translates as </a:t>
                      </a:r>
                      <a:r>
                        <a:rPr lang="en-GB" sz="1100" i="1" dirty="0"/>
                        <a:t>living space in the east. </a:t>
                      </a:r>
                      <a:r>
                        <a:rPr lang="en-GB" sz="1100" i="0" dirty="0"/>
                        <a:t>Hitler wanted to make sure Germany had enough land to live and farm on</a:t>
                      </a:r>
                      <a:endParaRPr lang="en-GB" sz="1100" b="0" dirty="0"/>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855298"/>
                  </a:ext>
                </a:extLst>
              </a:tr>
              <a:tr h="357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Volksdeutsche</a:t>
                      </a:r>
                    </a:p>
                    <a:p>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100" dirty="0"/>
                        <a:t>People with German blood who don’t live in Germany</a:t>
                      </a:r>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7007118"/>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Greater Germany</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Bringing back all German people into one country</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3305131"/>
                  </a:ext>
                </a:extLst>
              </a:tr>
              <a:tr h="25578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Rearmament</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Rebuild the German army after the damage done to it by the Treaty of Versailles</a:t>
                      </a:r>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7079583"/>
                  </a:ext>
                </a:extLst>
              </a:tr>
              <a:tr h="366171">
                <a:tc>
                  <a:txBody>
                    <a:bodyPr/>
                    <a:lstStyle/>
                    <a:p>
                      <a:pPr algn="l"/>
                      <a:r>
                        <a:rPr lang="en-GB" sz="1200" b="1" dirty="0">
                          <a:solidFill>
                            <a:sysClr val="windowText" lastClr="000000"/>
                          </a:solidFill>
                        </a:rPr>
                        <a:t>Luftwaffe</a:t>
                      </a:r>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The German air force</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61957853"/>
                  </a:ext>
                </a:extLst>
              </a:tr>
              <a:tr h="357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Appeasement</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A policy of giving Hitler a little of what he wanted in the hope of stopping a full scale war</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611834"/>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Pacifist</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A person who </a:t>
                      </a:r>
                      <a:r>
                        <a:rPr lang="en-GB" sz="1100"/>
                        <a:t>believes war </a:t>
                      </a:r>
                      <a:r>
                        <a:rPr lang="en-GB" sz="1100" dirty="0"/>
                        <a:t>is never the answer to problems</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5879718"/>
                  </a:ext>
                </a:extLst>
              </a:tr>
              <a:tr h="25578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Capitalist</a:t>
                      </a:r>
                      <a:endParaRPr lang="en-GB" sz="12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A political or economic belief that means you want people and your country to run businesses and make money</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55009523"/>
                  </a:ext>
                </a:extLst>
              </a:tr>
              <a:tr h="263345">
                <a:tc>
                  <a:txBody>
                    <a:bodyPr/>
                    <a:lstStyle/>
                    <a:p>
                      <a:pPr algn="l"/>
                      <a:r>
                        <a:rPr lang="en-GB" sz="1200" b="1" dirty="0">
                          <a:solidFill>
                            <a:schemeClr val="tx1"/>
                          </a:solidFill>
                        </a:rPr>
                        <a:t>Remilitarisation</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Putting military back into an area of land. For example, the Rhineland</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8810612"/>
                  </a:ext>
                </a:extLst>
              </a:tr>
              <a:tr h="230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Pact</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A formal agreement between people, organisations or countries</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1338049"/>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Fuhrer</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Name used by Hitler to describe him as the unchallenged leader of Germany</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3441669"/>
                  </a:ext>
                </a:extLst>
              </a:tr>
              <a:tr h="357345">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Anti-Semitic</a:t>
                      </a:r>
                    </a:p>
                  </a:txBody>
                  <a:tcPr marL="55325" marR="55325" marT="27663" marB="2766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Hateful thoughts, policies or behaviour towards Jews</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4195375"/>
                  </a:ext>
                </a:extLst>
              </a:tr>
              <a:tr h="263345">
                <a:tc>
                  <a:txBody>
                    <a:bodyPr/>
                    <a:lstStyle/>
                    <a:p>
                      <a:pPr algn="l"/>
                      <a:r>
                        <a:rPr lang="en-GB" sz="1200" b="1" dirty="0"/>
                        <a:t>Satirical</a:t>
                      </a:r>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Sarcastic or critical of something. Often the case for political cartoons in this period</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693491"/>
                  </a:ext>
                </a:extLst>
              </a:tr>
              <a:tr h="263345">
                <a:tc>
                  <a:txBody>
                    <a:bodyPr/>
                    <a:lstStyle/>
                    <a:p>
                      <a:pPr algn="l"/>
                      <a:r>
                        <a:rPr lang="en-GB" sz="1200" b="1" dirty="0"/>
                        <a:t>Sudetenland</a:t>
                      </a:r>
                    </a:p>
                    <a:p>
                      <a:pPr algn="l"/>
                      <a:endParaRPr lang="en-GB" sz="12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Border and defensive region of Czechoslovakia, a new country created by the Treaty of Versailles</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238191"/>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t>Soviet</a:t>
                      </a:r>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Describing the actions, people or Government of the USSR</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8536025"/>
                  </a:ext>
                </a:extLst>
              </a:tr>
            </a:tbl>
          </a:graphicData>
        </a:graphic>
      </p:graphicFrame>
      <p:sp>
        <p:nvSpPr>
          <p:cNvPr id="22" name="Rectangle 21">
            <a:extLst>
              <a:ext uri="{FF2B5EF4-FFF2-40B4-BE49-F238E27FC236}">
                <a16:creationId xmlns:a16="http://schemas.microsoft.com/office/drawing/2014/main" id="{4FD5E577-B529-490B-92B6-1F5A014C0BB9}"/>
              </a:ext>
            </a:extLst>
          </p:cNvPr>
          <p:cNvSpPr/>
          <p:nvPr/>
        </p:nvSpPr>
        <p:spPr>
          <a:xfrm>
            <a:off x="5061054" y="1365438"/>
            <a:ext cx="45719" cy="587699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FEAC7777-E41B-4C93-959A-6C3E91285799}"/>
              </a:ext>
            </a:extLst>
          </p:cNvPr>
          <p:cNvSpPr/>
          <p:nvPr/>
        </p:nvSpPr>
        <p:spPr>
          <a:xfrm>
            <a:off x="10338955" y="1365438"/>
            <a:ext cx="55031" cy="893743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Rectangle 26">
            <a:extLst>
              <a:ext uri="{FF2B5EF4-FFF2-40B4-BE49-F238E27FC236}">
                <a16:creationId xmlns:a16="http://schemas.microsoft.com/office/drawing/2014/main" id="{59DABB98-95F9-4395-9443-53780A86641D}"/>
              </a:ext>
            </a:extLst>
          </p:cNvPr>
          <p:cNvSpPr/>
          <p:nvPr/>
        </p:nvSpPr>
        <p:spPr>
          <a:xfrm>
            <a:off x="34196" y="1007818"/>
            <a:ext cx="89223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ysClr val="windowText" lastClr="000000"/>
                </a:solidFill>
                <a:effectLst/>
                <a:uLnTx/>
                <a:uFillTx/>
                <a:latin typeface="Calibri"/>
                <a:ea typeface="+mn-ea"/>
                <a:cs typeface="+mn-cs"/>
              </a:rPr>
              <a:t>Key people</a:t>
            </a:r>
            <a:endParaRPr kumimoji="0" lang="en-GB"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Rectangle 27">
            <a:extLst>
              <a:ext uri="{FF2B5EF4-FFF2-40B4-BE49-F238E27FC236}">
                <a16:creationId xmlns:a16="http://schemas.microsoft.com/office/drawing/2014/main" id="{973B91AF-C44A-45BE-A19C-21E43DDD1FDB}"/>
              </a:ext>
            </a:extLst>
          </p:cNvPr>
          <p:cNvSpPr/>
          <p:nvPr/>
        </p:nvSpPr>
        <p:spPr>
          <a:xfrm>
            <a:off x="3670300" y="1014388"/>
            <a:ext cx="844205"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ysClr val="windowText" lastClr="000000"/>
                </a:solidFill>
                <a:effectLst/>
                <a:uLnTx/>
                <a:uFillTx/>
                <a:latin typeface="Calibri"/>
                <a:ea typeface="+mn-ea"/>
                <a:cs typeface="+mn-cs"/>
              </a:rPr>
              <a:t>Key words</a:t>
            </a:r>
            <a:endParaRPr kumimoji="0" lang="en-GB"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Rectangle 28">
            <a:extLst>
              <a:ext uri="{FF2B5EF4-FFF2-40B4-BE49-F238E27FC236}">
                <a16:creationId xmlns:a16="http://schemas.microsoft.com/office/drawing/2014/main" id="{BA37679D-3635-4A00-9899-8DA9AA26578F}"/>
              </a:ext>
            </a:extLst>
          </p:cNvPr>
          <p:cNvSpPr/>
          <p:nvPr/>
        </p:nvSpPr>
        <p:spPr>
          <a:xfrm>
            <a:off x="9156700" y="951495"/>
            <a:ext cx="869405"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ysClr val="windowText" lastClr="000000"/>
                </a:solidFill>
                <a:effectLst/>
                <a:uLnTx/>
                <a:uFillTx/>
                <a:latin typeface="Calibri"/>
                <a:ea typeface="+mn-ea"/>
                <a:cs typeface="+mn-cs"/>
              </a:rPr>
              <a:t>Key events</a:t>
            </a:r>
            <a:endParaRPr kumimoji="0" lang="en-GB" sz="12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88" name="Picture 87">
            <a:extLst>
              <a:ext uri="{FF2B5EF4-FFF2-40B4-BE49-F238E27FC236}">
                <a16:creationId xmlns:a16="http://schemas.microsoft.com/office/drawing/2014/main" id="{E68F07A6-AA1C-4CD4-AF9D-94E2AE92EE43}"/>
              </a:ext>
            </a:extLst>
          </p:cNvPr>
          <p:cNvPicPr>
            <a:picLocks noChangeAspect="1"/>
          </p:cNvPicPr>
          <p:nvPr/>
        </p:nvPicPr>
        <p:blipFill>
          <a:blip r:embed="rId5"/>
          <a:stretch>
            <a:fillRect/>
          </a:stretch>
        </p:blipFill>
        <p:spPr>
          <a:xfrm>
            <a:off x="197990" y="8230330"/>
            <a:ext cx="8015852" cy="2457221"/>
          </a:xfrm>
          <a:prstGeom prst="rect">
            <a:avLst/>
          </a:prstGeom>
        </p:spPr>
      </p:pic>
    </p:spTree>
    <p:extLst>
      <p:ext uri="{BB962C8B-B14F-4D97-AF65-F5344CB8AC3E}">
        <p14:creationId xmlns:p14="http://schemas.microsoft.com/office/powerpoint/2010/main" val="47581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ACE966-F5C9-4988-A41F-9504F54C7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EFA53C-3522-49A9-8C8E-8CA46D238252}">
  <ds:schemaRefs>
    <ds:schemaRef ds:uri="http://schemas.microsoft.com/sharepoint/v3/contenttype/forms"/>
  </ds:schemaRefs>
</ds:datastoreItem>
</file>

<file path=customXml/itemProps3.xml><?xml version="1.0" encoding="utf-8"?>
<ds:datastoreItem xmlns:ds="http://schemas.openxmlformats.org/officeDocument/2006/customXml" ds:itemID="{6F2B9E5F-1D4B-4F00-BAC2-7F92EEAE7E4D}">
  <ds:schemaRefs>
    <ds:schemaRef ds:uri="http://schemas.microsoft.com/office/2006/metadata/properties"/>
    <ds:schemaRef ds:uri="http://purl.org/dc/terms/"/>
    <ds:schemaRef ds:uri="4276e521-d8f5-44a8-8722-75164a36e364"/>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b6daa2f3-06b5-47f8-a85d-067055f32ca7"/>
  </ds:schemaRefs>
</ds:datastoreItem>
</file>

<file path=docProps/app.xml><?xml version="1.0" encoding="utf-8"?>
<Properties xmlns="http://schemas.openxmlformats.org/officeDocument/2006/extended-properties" xmlns:vt="http://schemas.openxmlformats.org/officeDocument/2006/docPropsVTypes">
  <Template/>
  <TotalTime>660</TotalTime>
  <Words>826</Words>
  <Application>Microsoft Office PowerPoint</Application>
  <PresentationFormat>Custom</PresentationFormat>
  <Paragraphs>79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C:\Users\JCF80~1.BIG\AppData\Local\Temp\mso4BAE.tmp</dc:title>
  <dc:creator>j.bigwood</dc:creator>
  <cp:lastModifiedBy>Cheryl Aston-Ottey</cp:lastModifiedBy>
  <cp:revision>67</cp:revision>
  <dcterms:created xsi:type="dcterms:W3CDTF">2020-04-02T08:42:20Z</dcterms:created>
  <dcterms:modified xsi:type="dcterms:W3CDTF">2024-12-10T16:19:43Z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2019-01-21T00:00:00Z</vt:filetime>
  </property>
  <property fmtid="{D5CDD505-2E9C-101B-9397-08002B2CF9AE}" pid="3" name="LastSaved">
    <vt:filetime>2020-04-02T00:00:00Z</vt:filetime>
  </property>
  <property fmtid="{D5CDD505-2E9C-101B-9397-08002B2CF9AE}" pid="4" name="ContentTypeId">
    <vt:lpwstr>0x01010064A85D441D5968479B2FFF3A7C88333F</vt:lpwstr>
  </property>
</Properties>
</file>