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801600" cy="9601200" type="A3"/>
  <p:notesSz cx="6799263" cy="9929813"/>
  <p:defaultTextStyle>
    <a:defPPr>
      <a:defRPr lang="en-U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0D1"/>
    <a:srgbClr val="F9A5A7"/>
    <a:srgbClr val="AE1814"/>
    <a:srgbClr val="EE4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35"/>
    <p:restoredTop sz="92867" autoAdjust="0"/>
  </p:normalViewPr>
  <p:slideViewPr>
    <p:cSldViewPr>
      <p:cViewPr varScale="1">
        <p:scale>
          <a:sx n="72" d="100"/>
          <a:sy n="72" d="100"/>
        </p:scale>
        <p:origin x="2268" y="72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46CEB-6E01-4525-BE43-BC9EAC6D06B6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88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784A3-135D-4528-BDFA-9650EF6A1E2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8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784A3-135D-4528-BDFA-9650EF6A1E20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0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E6D68-90AA-4EFC-BD4B-E805ED48AD2B}" type="datetimeFigureOut">
              <a:rPr lang="en-GB" smtClean="0"/>
              <a:pPr/>
              <a:t>30/12/2024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B87BA-FEEC-4D3E-9558-F5E9455594A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microsoft.com/office/2007/relationships/hdphoto" Target="../media/hdphoto7.wdp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4.png"/><Relationship Id="rId12" Type="http://schemas.openxmlformats.org/officeDocument/2006/relationships/image" Target="../media/image7.tiff"/><Relationship Id="rId17" Type="http://schemas.openxmlformats.org/officeDocument/2006/relationships/image" Target="../media/image10.tiff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2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24" Type="http://schemas.openxmlformats.org/officeDocument/2006/relationships/image" Target="../media/image15.tiff"/><Relationship Id="rId5" Type="http://schemas.openxmlformats.org/officeDocument/2006/relationships/image" Target="file:////var/folders/p7/0_33ygxx5dg6390rqvw153s00000gn/T/com.microsoft.Word/WebArchiveCopyPasteTempFiles/56-565836_wm3-hazardous-waste-toddskips-new-coshh-symbols-hd.png" TargetMode="External"/><Relationship Id="rId15" Type="http://schemas.openxmlformats.org/officeDocument/2006/relationships/image" Target="../media/image9.png"/><Relationship Id="rId23" Type="http://schemas.openxmlformats.org/officeDocument/2006/relationships/image" Target="../media/image14.tiff"/><Relationship Id="rId28" Type="http://schemas.openxmlformats.org/officeDocument/2006/relationships/image" Target="../media/image18.tiff"/><Relationship Id="rId10" Type="http://schemas.openxmlformats.org/officeDocument/2006/relationships/image" Target="../media/image6.png"/><Relationship Id="rId19" Type="http://schemas.microsoft.com/office/2007/relationships/hdphoto" Target="../media/hdphoto5.wdp"/><Relationship Id="rId4" Type="http://schemas.openxmlformats.org/officeDocument/2006/relationships/image" Target="../media/image2.png"/><Relationship Id="rId9" Type="http://schemas.openxmlformats.org/officeDocument/2006/relationships/image" Target="../media/image5.tiff"/><Relationship Id="rId14" Type="http://schemas.microsoft.com/office/2007/relationships/hdphoto" Target="../media/hdphoto3.wdp"/><Relationship Id="rId22" Type="http://schemas.microsoft.com/office/2007/relationships/hdphoto" Target="../media/hdphoto6.wdp"/><Relationship Id="rId27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file:////var/folders/p7/0_33ygxx5dg6390rqvw153s00000gn/T/com.microsoft.Word/WebArchiveCopyPasteTempFiles/56-565836_wm3-hazardous-waste-toddskips-new-coshh-symbols-hd.png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tiff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tiff"/><Relationship Id="rId3" Type="http://schemas.openxmlformats.org/officeDocument/2006/relationships/image" Target="../media/image8.png"/><Relationship Id="rId7" Type="http://schemas.openxmlformats.org/officeDocument/2006/relationships/image" Target="../media/image10.tiff"/><Relationship Id="rId12" Type="http://schemas.microsoft.com/office/2007/relationships/hdphoto" Target="../media/hdphoto6.wdp"/><Relationship Id="rId17" Type="http://schemas.openxmlformats.org/officeDocument/2006/relationships/image" Target="../media/image18.tiff"/><Relationship Id="rId2" Type="http://schemas.openxmlformats.org/officeDocument/2006/relationships/image" Target="../media/image20.png"/><Relationship Id="rId16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microsoft.com/office/2007/relationships/hdphoto" Target="../media/hdphoto7.wdp"/><Relationship Id="rId10" Type="http://schemas.openxmlformats.org/officeDocument/2006/relationships/image" Target="../media/image12.tiff"/><Relationship Id="rId4" Type="http://schemas.microsoft.com/office/2007/relationships/hdphoto" Target="../media/hdphoto3.wdp"/><Relationship Id="rId9" Type="http://schemas.microsoft.com/office/2007/relationships/hdphoto" Target="../media/hdphoto5.wdp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109">
            <a:extLst>
              <a:ext uri="{FF2B5EF4-FFF2-40B4-BE49-F238E27FC236}">
                <a16:creationId xmlns:a16="http://schemas.microsoft.com/office/drawing/2014/main" id="{5F5F252B-39A5-2040-B2F9-EE26CD9C497D}"/>
              </a:ext>
            </a:extLst>
          </p:cNvPr>
          <p:cNvSpPr/>
          <p:nvPr/>
        </p:nvSpPr>
        <p:spPr>
          <a:xfrm>
            <a:off x="125758" y="1017515"/>
            <a:ext cx="4539448" cy="1242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6614" y="967276"/>
            <a:ext cx="4660256" cy="8604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20" y="407221"/>
            <a:ext cx="4660256" cy="44169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sz="9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 Safety responsibilities in the workplace 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Employers (the company) &amp; employees (the staff/workers) have a responsibility to:</a:t>
            </a:r>
          </a:p>
          <a:p>
            <a:pPr lvl="0"/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Prevent accidents	- Ensure the workplace is safe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783076" y="6569557"/>
            <a:ext cx="7930470" cy="3001717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something required to do as part of a job, role, or legal obligation.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Employer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person or organization that employs people.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person employed by the employer for wages or salary.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HASAWA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(Health &amp; Safety At Work Act) - This covers general health and safety at work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document used to identify and assess the level of risk involved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HSE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(health &amp; safety executive) - a government agency to report health and safety issues to 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H&amp;S policy 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a document which sets out the arrangements put in place for managing health &amp; safety in a business-who does what, when and how.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RIDDOR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(Reporting of Injuries, Diseases &amp; Dangerous Occurrences Regulations) This covers workplace accidents/incidents </a:t>
            </a:r>
            <a:b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e.g. serious burns, slips, trips, equipment collapsing, faulty gas cookers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Accident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an essential document for employers &amp; employees, who are required by law to report details of specified work-related injuries and incidents.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COSHH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(Control Of Substances Hazardous to Health) - This covers dangerous substances that people might be exposed to (e.g. chemicals, fumes, smoke, dusts, gas)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MHOR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(Manual Handling Operations Regulations) - This covers injuries and accidents when lifting and moving heavy objects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PPER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(Personal Protective Equipment Regulations) - This covers protective clothing &amp; equipment to protect staff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Hazard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something that could cause harm to someone's health/physically injure them. e.g. a cut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how likely it is that someone may be harmed or injured by a hazard. High risk = more likely to cause harm or injury low risk = less likely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 action put in place to prevent/reduce the risk of a hazard. e.g. staff training, using oven gloves, wet floor signs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Obstruction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something that blocks a road, passage, entrance, etc. so that nothing can go along it,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Portable appliance testing – a test to prove that a piece of electrical equipment is safe to use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Repetitive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strain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injury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condition where carrying out repetitive actions, typically with the hands, causes pain or damage of function in the muscles involved.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HACCP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(Hazard analysis critical control point) - a management system in which food safety is addressed through the analysis &amp; control of hazards</a:t>
            </a:r>
          </a:p>
          <a:p>
            <a:r>
              <a:rPr lang="en-GB" sz="9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Fraud</a:t>
            </a:r>
            <a:r>
              <a:rPr lang="en-GB" sz="9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the crime of getting money by deceiving people</a:t>
            </a:r>
          </a:p>
        </p:txBody>
      </p:sp>
      <p:sp>
        <p:nvSpPr>
          <p:cNvPr id="1050" name="AutoShape 26" descr="Image result for thursday food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52" name="AutoShape 28" descr="Image result for thursday food stick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b="1" dirty="0"/>
          </a:p>
        </p:txBody>
      </p:sp>
      <p:sp>
        <p:nvSpPr>
          <p:cNvPr id="17" name="AutoShape 6" descr="Image result for kitchen equipment electric clip ar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0" name="AutoShape 2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2" name="AutoShape 4" descr="Image result for facebook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6" name="AutoShape 8" descr="Image result for law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8" name="AutoShape 10" descr="Image result for law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99" name="Rectangle 98"/>
          <p:cNvSpPr/>
          <p:nvPr/>
        </p:nvSpPr>
        <p:spPr>
          <a:xfrm>
            <a:off x="11926232" y="6634371"/>
            <a:ext cx="720080" cy="1899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100" b="1" dirty="0">
                <a:solidFill>
                  <a:srgbClr val="0070C0"/>
                </a:solidFill>
                <a:latin typeface="+mj-lt"/>
              </a:rPr>
              <a:t>Key Terms</a:t>
            </a:r>
          </a:p>
        </p:txBody>
      </p:sp>
      <p:pic>
        <p:nvPicPr>
          <p:cNvPr id="2" name="Picture 2" descr="Image result for key clip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65922" y="6901492"/>
            <a:ext cx="674038" cy="649241"/>
          </a:xfrm>
          <a:prstGeom prst="rect">
            <a:avLst/>
          </a:prstGeom>
          <a:noFill/>
        </p:spPr>
      </p:pic>
      <p:sp>
        <p:nvSpPr>
          <p:cNvPr id="104" name="Rectangle 103"/>
          <p:cNvSpPr/>
          <p:nvPr/>
        </p:nvSpPr>
        <p:spPr>
          <a:xfrm>
            <a:off x="5896888" y="39546"/>
            <a:ext cx="122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LO3</a:t>
            </a:r>
          </a:p>
        </p:txBody>
      </p:sp>
      <p:sp>
        <p:nvSpPr>
          <p:cNvPr id="105" name="AutoShape 4" descr="Image result for supplier foods"/>
          <p:cNvSpPr>
            <a:spLocks noChangeAspect="1" noChangeArrowheads="1"/>
          </p:cNvSpPr>
          <p:nvPr/>
        </p:nvSpPr>
        <p:spPr bwMode="auto">
          <a:xfrm>
            <a:off x="-3922810" y="967276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06" name="Rectangle 105"/>
          <p:cNvSpPr/>
          <p:nvPr/>
        </p:nvSpPr>
        <p:spPr>
          <a:xfrm>
            <a:off x="7193504" y="48072"/>
            <a:ext cx="5544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Health &amp; Safety Requirements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64096" y="48072"/>
            <a:ext cx="2232000" cy="25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rgbClr val="C00000"/>
                </a:solidFill>
              </a:rPr>
              <a:t>Knowledge Organiser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368712" y="48072"/>
            <a:ext cx="3455640" cy="243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Level 1/2 Food and cookery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DBBECC0-9FC7-ED40-917F-C519D38149C6}"/>
              </a:ext>
            </a:extLst>
          </p:cNvPr>
          <p:cNvSpPr/>
          <p:nvPr/>
        </p:nvSpPr>
        <p:spPr>
          <a:xfrm>
            <a:off x="168346" y="1053142"/>
            <a:ext cx="2051767" cy="140195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900" b="1" dirty="0">
                <a:solidFill>
                  <a:srgbClr val="C00000"/>
                </a:solidFill>
              </a:rPr>
              <a:t>Health &amp; Safety At Work Act (HASAWA)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E768499-9ECD-624A-ADB7-34BC1940E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42022"/>
              </p:ext>
            </p:extLst>
          </p:nvPr>
        </p:nvGraphicFramePr>
        <p:xfrm>
          <a:off x="187252" y="1255098"/>
          <a:ext cx="4413348" cy="960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2445">
                  <a:extLst>
                    <a:ext uri="{9D8B030D-6E8A-4147-A177-3AD203B41FA5}">
                      <a16:colId xmlns:a16="http://schemas.microsoft.com/office/drawing/2014/main" val="2656712193"/>
                    </a:ext>
                  </a:extLst>
                </a:gridCol>
                <a:gridCol w="2060903">
                  <a:extLst>
                    <a:ext uri="{9D8B030D-6E8A-4147-A177-3AD203B41FA5}">
                      <a16:colId xmlns:a16="http://schemas.microsoft.com/office/drawing/2014/main" val="2762708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EQUIPMENT: tested for safety &amp; maintained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CHEMICALS: stored &amp; correctly used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staff should be trained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RISK ASSESSMENTS: should be in place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HEALTH &amp; SAFETY POLICY: a document outlining health &amp; safety requirements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SAFE when working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FOLLOW RULES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REPORT any risks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47720"/>
                  </a:ext>
                </a:extLst>
              </a:tr>
            </a:tbl>
          </a:graphicData>
        </a:graphic>
      </p:graphicFrame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15EF9E5F-0C2A-024E-81BF-3903C7559C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201663"/>
              </p:ext>
            </p:extLst>
          </p:nvPr>
        </p:nvGraphicFramePr>
        <p:xfrm>
          <a:off x="184052" y="2878888"/>
          <a:ext cx="3052607" cy="906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0244">
                  <a:extLst>
                    <a:ext uri="{9D8B030D-6E8A-4147-A177-3AD203B41FA5}">
                      <a16:colId xmlns:a16="http://schemas.microsoft.com/office/drawing/2014/main" val="1226345610"/>
                    </a:ext>
                  </a:extLst>
                </a:gridCol>
                <a:gridCol w="1372363">
                  <a:extLst>
                    <a:ext uri="{9D8B030D-6E8A-4147-A177-3AD203B41FA5}">
                      <a16:colId xmlns:a16="http://schemas.microsoft.com/office/drawing/2014/main" val="501582564"/>
                    </a:ext>
                  </a:extLst>
                </a:gridCol>
              </a:tblGrid>
              <a:tr h="66058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REPORT: all accidents to the Health &amp; Safety Executive/HSE)(a government agency to report to)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KEEP RECORDS: of all accidents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REPORT: all possible risks/ hazards &amp; accidents that might occur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ACCIDENT BOOK: record </a:t>
                      </a:r>
                      <a:b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 actual accidents in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10144"/>
                  </a:ext>
                </a:extLst>
              </a:tr>
            </a:tbl>
          </a:graphicData>
        </a:graphic>
      </p:graphicFrame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6C3447E0-8C81-7C48-AAC0-50FCAED11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935107"/>
              </p:ext>
            </p:extLst>
          </p:nvPr>
        </p:nvGraphicFramePr>
        <p:xfrm>
          <a:off x="185565" y="4393522"/>
          <a:ext cx="4424623" cy="7540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385">
                  <a:extLst>
                    <a:ext uri="{9D8B030D-6E8A-4147-A177-3AD203B41FA5}">
                      <a16:colId xmlns:a16="http://schemas.microsoft.com/office/drawing/2014/main" val="812031610"/>
                    </a:ext>
                  </a:extLst>
                </a:gridCol>
                <a:gridCol w="2160238">
                  <a:extLst>
                    <a:ext uri="{9D8B030D-6E8A-4147-A177-3AD203B41FA5}">
                      <a16:colId xmlns:a16="http://schemas.microsoft.com/office/drawing/2014/main" val="4045044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CARE when planning the storage, use and disposal of any chemicals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LABEL any dangerous substances to warn people (e.g. toxic, irritant)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INSTRUCTIONS: follow all instructions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SYMBOLS:  learn the symbols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558415"/>
                  </a:ext>
                </a:extLst>
              </a:tr>
            </a:tbl>
          </a:graphicData>
        </a:graphic>
      </p:graphicFrame>
      <p:sp>
        <p:nvSpPr>
          <p:cNvPr id="59" name="Rectangle 2">
            <a:extLst>
              <a:ext uri="{FF2B5EF4-FFF2-40B4-BE49-F238E27FC236}">
                <a16:creationId xmlns:a16="http://schemas.microsoft.com/office/drawing/2014/main" id="{198A85AE-D4D6-2540-B17F-2042EDCA2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8554193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Wm3 Hazardous Waste, Toddskips - New Coshh Symbols, HD Png ...">
            <a:extLst>
              <a:ext uri="{FF2B5EF4-FFF2-40B4-BE49-F238E27FC236}">
                <a16:creationId xmlns:a16="http://schemas.microsoft.com/office/drawing/2014/main" id="{BE904247-F4FC-7C42-ACF0-EC905243E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10582" r="21957" b="47902"/>
          <a:stretch>
            <a:fillRect/>
          </a:stretch>
        </p:blipFill>
        <p:spPr bwMode="auto">
          <a:xfrm>
            <a:off x="165165" y="5162048"/>
            <a:ext cx="2217790" cy="50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ctangle 4">
            <a:extLst>
              <a:ext uri="{FF2B5EF4-FFF2-40B4-BE49-F238E27FC236}">
                <a16:creationId xmlns:a16="http://schemas.microsoft.com/office/drawing/2014/main" id="{11AFAE4E-41D6-0D49-8496-04BD5C93E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354" y="8501519"/>
            <a:ext cx="128016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2" descr="Wm3 Hazardous Waste, Toddskips - New Coshh Symbols, HD Png ...">
            <a:extLst>
              <a:ext uri="{FF2B5EF4-FFF2-40B4-BE49-F238E27FC236}">
                <a16:creationId xmlns:a16="http://schemas.microsoft.com/office/drawing/2014/main" id="{031F9645-0737-0343-AA29-DBF2DB795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52100" r="12354" b="5334"/>
          <a:stretch>
            <a:fillRect/>
          </a:stretch>
        </p:blipFill>
        <p:spPr bwMode="auto">
          <a:xfrm rot="10800000" flipV="1">
            <a:off x="2392625" y="5204619"/>
            <a:ext cx="2201933" cy="50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42DBB458-EBFE-7B4E-A050-7B92248D9E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355249"/>
              </p:ext>
            </p:extLst>
          </p:nvPr>
        </p:nvGraphicFramePr>
        <p:xfrm>
          <a:off x="185911" y="6120774"/>
          <a:ext cx="4420721" cy="1668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0433">
                  <a:extLst>
                    <a:ext uri="{9D8B030D-6E8A-4147-A177-3AD203B41FA5}">
                      <a16:colId xmlns:a16="http://schemas.microsoft.com/office/drawing/2014/main" val="3290547197"/>
                    </a:ext>
                  </a:extLst>
                </a:gridCol>
                <a:gridCol w="2310288">
                  <a:extLst>
                    <a:ext uri="{9D8B030D-6E8A-4147-A177-3AD203B41FA5}">
                      <a16:colId xmlns:a16="http://schemas.microsoft.com/office/drawing/2014/main" val="40797422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Employers responsibilities: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ASSESS the possible risks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AVOID any handling or lifting which might cause injury to staff (e.g. don’t ask staff to move a large packet containing several bags of flour, ask them to unpack the bags then move a few bags at a time)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REDUCE the risk (e.g. get a forklift or a trolley; store large equipment on worktops or on lower shelves/cupboards)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Employees responsibilities: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ASSESS the risk: know own strength, don’t take a risk, ask for help, use a ladder</a:t>
                      </a:r>
                      <a:b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TECHNIQUE: squat &amp; lift with a straight back, do not bend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84440"/>
                  </a:ext>
                </a:extLst>
              </a:tr>
            </a:tbl>
          </a:graphicData>
        </a:graphic>
      </p:graphicFrame>
      <p:graphicFrame>
        <p:nvGraphicFramePr>
          <p:cNvPr id="65" name="Table 64">
            <a:extLst>
              <a:ext uri="{FF2B5EF4-FFF2-40B4-BE49-F238E27FC236}">
                <a16:creationId xmlns:a16="http://schemas.microsoft.com/office/drawing/2014/main" id="{A88C764E-FFF4-744E-840D-72E8E8A0D9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420263"/>
              </p:ext>
            </p:extLst>
          </p:nvPr>
        </p:nvGraphicFramePr>
        <p:xfrm>
          <a:off x="165165" y="8127965"/>
          <a:ext cx="4441467" cy="13636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3227">
                  <a:extLst>
                    <a:ext uri="{9D8B030D-6E8A-4147-A177-3AD203B41FA5}">
                      <a16:colId xmlns:a16="http://schemas.microsoft.com/office/drawing/2014/main" val="3014374187"/>
                    </a:ext>
                  </a:extLst>
                </a:gridCol>
                <a:gridCol w="1878240">
                  <a:extLst>
                    <a:ext uri="{9D8B030D-6E8A-4147-A177-3AD203B41FA5}">
                      <a16:colId xmlns:a16="http://schemas.microsoft.com/office/drawing/2014/main" val="321581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PROVIDE PPE: e.g. gloves for raw meat; goggles/facemasks for cleaners or working with dusts (such as flour &amp; icing sugar) in large quantities; long sleeves for frying (prevents hot oil splash); aprons; non slip shoes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 staff in correct use of PPE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SIGNS to remind/inform staff of PPE requirements</a:t>
                      </a:r>
                      <a:b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WEAR the PPE provided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9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404287"/>
                  </a:ext>
                </a:extLst>
              </a:tr>
            </a:tbl>
          </a:graphicData>
        </a:graphic>
      </p:graphicFrame>
      <p:sp>
        <p:nvSpPr>
          <p:cNvPr id="77" name="Rectangle 76">
            <a:extLst>
              <a:ext uri="{FF2B5EF4-FFF2-40B4-BE49-F238E27FC236}">
                <a16:creationId xmlns:a16="http://schemas.microsoft.com/office/drawing/2014/main" id="{F1C4BCAB-0D87-B546-95AF-37B2E28E6AC2}"/>
              </a:ext>
            </a:extLst>
          </p:cNvPr>
          <p:cNvSpPr/>
          <p:nvPr/>
        </p:nvSpPr>
        <p:spPr>
          <a:xfrm>
            <a:off x="2256243" y="1019233"/>
            <a:ext cx="2174760" cy="21249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/>
            <a:r>
              <a:rPr lang="en-GB" sz="900" dirty="0"/>
              <a:t>This covers general health and safety at work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C68B395F-6F07-2F41-A6EA-946AAC6D8398}"/>
              </a:ext>
            </a:extLst>
          </p:cNvPr>
          <p:cNvSpPr/>
          <p:nvPr/>
        </p:nvSpPr>
        <p:spPr>
          <a:xfrm>
            <a:off x="173748" y="2376503"/>
            <a:ext cx="4013139" cy="178774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900" b="1" dirty="0">
                <a:solidFill>
                  <a:srgbClr val="C00000"/>
                </a:solidFill>
              </a:rPr>
              <a:t>Reporting of Injuries, Diseases and Dangerous Occurrences Regulations (RIDDOR)</a:t>
            </a:r>
            <a:endParaRPr lang="en-GB" sz="900" dirty="0">
              <a:solidFill>
                <a:srgbClr val="C00000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A3894C9-53E7-1044-9B79-7CE8EF67FD5E}"/>
              </a:ext>
            </a:extLst>
          </p:cNvPr>
          <p:cNvSpPr/>
          <p:nvPr/>
        </p:nvSpPr>
        <p:spPr>
          <a:xfrm>
            <a:off x="173749" y="2549325"/>
            <a:ext cx="3130708" cy="349702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workplace accidents/incidents </a:t>
            </a:r>
            <a:b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9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e.g. serious burns, slips, trips, equipment collapsing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27E02505-BC58-F141-A055-5FA3062343E6}"/>
              </a:ext>
            </a:extLst>
          </p:cNvPr>
          <p:cNvSpPr/>
          <p:nvPr/>
        </p:nvSpPr>
        <p:spPr>
          <a:xfrm>
            <a:off x="171037" y="3902066"/>
            <a:ext cx="2592000" cy="152317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900" b="1" dirty="0">
                <a:solidFill>
                  <a:srgbClr val="C00000"/>
                </a:solidFill>
              </a:rPr>
              <a:t>Control Of Substances Hazardous to Health (COSHH)</a:t>
            </a:r>
            <a:endParaRPr lang="en-GB" sz="900" dirty="0">
              <a:solidFill>
                <a:srgbClr val="C00000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4C66826-6892-5843-B584-CD2A0E6B5F27}"/>
              </a:ext>
            </a:extLst>
          </p:cNvPr>
          <p:cNvSpPr/>
          <p:nvPr/>
        </p:nvSpPr>
        <p:spPr>
          <a:xfrm>
            <a:off x="97644" y="4029935"/>
            <a:ext cx="4512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dangerous substances that people might be exposed to (e.g. cleaning chemicals, fumes &amp; smoke, dusts (e.g. flour, icing sugar), gas</a:t>
            </a:r>
          </a:p>
        </p:txBody>
      </p:sp>
      <p:sp>
        <p:nvSpPr>
          <p:cNvPr id="81" name="Rectangle 8">
            <a:extLst>
              <a:ext uri="{FF2B5EF4-FFF2-40B4-BE49-F238E27FC236}">
                <a16:creationId xmlns:a16="http://schemas.microsoft.com/office/drawing/2014/main" id="{807AB59A-7D3F-794D-BDC5-B6592E37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6889" y="590296"/>
            <a:ext cx="3262225" cy="62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hazard</a:t>
            </a:r>
            <a:r>
              <a:rPr kumimoji="0" lang="en-US" altLang="en-US" sz="9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something that could cause harm to someone's health/physically injure them. Types : </a:t>
            </a:r>
            <a:r>
              <a:rPr kumimoji="0" lang="en-GB" altLang="en-US" sz="9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</a:t>
            </a:r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rips &amp; falls, cuts, burns &amp; scalds, ingesting chemicals, injury moving or lifting, breathing in dusts , electric shock, fire, food poisoning </a:t>
            </a:r>
            <a:endParaRPr lang="en-GB" sz="1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E50456D-4855-3147-9B0B-7026C7831422}"/>
              </a:ext>
            </a:extLst>
          </p:cNvPr>
          <p:cNvSpPr/>
          <p:nvPr/>
        </p:nvSpPr>
        <p:spPr>
          <a:xfrm>
            <a:off x="165165" y="5805465"/>
            <a:ext cx="2480293" cy="150210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900" b="1" dirty="0">
                <a:solidFill>
                  <a:srgbClr val="C00000"/>
                </a:solidFill>
              </a:rPr>
              <a:t>Manual Handling Operations Regulations (MHOR)</a:t>
            </a:r>
            <a:endParaRPr lang="en-GB" sz="900" dirty="0">
              <a:solidFill>
                <a:srgbClr val="C00000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FAADCE1-F391-284A-A2C1-B92F3CB1D2A3}"/>
              </a:ext>
            </a:extLst>
          </p:cNvPr>
          <p:cNvSpPr/>
          <p:nvPr/>
        </p:nvSpPr>
        <p:spPr>
          <a:xfrm>
            <a:off x="88054" y="5914002"/>
            <a:ext cx="37952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injuries and accidents when lifting and moving heavy objects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3868F94-A05A-D64E-9083-39F15C53CEEA}"/>
              </a:ext>
            </a:extLst>
          </p:cNvPr>
          <p:cNvSpPr/>
          <p:nvPr/>
        </p:nvSpPr>
        <p:spPr>
          <a:xfrm>
            <a:off x="160377" y="7910255"/>
            <a:ext cx="2477850" cy="165739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900" b="1" dirty="0">
                <a:solidFill>
                  <a:srgbClr val="C00000"/>
                </a:solidFill>
              </a:rPr>
              <a:t>Personal Protective Equipment Regulations (PPER)</a:t>
            </a:r>
            <a:endParaRPr lang="en-GB" sz="900" dirty="0">
              <a:solidFill>
                <a:srgbClr val="C00000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BC921B2-E008-1B45-8F81-E0C1A20EBE50}"/>
              </a:ext>
            </a:extLst>
          </p:cNvPr>
          <p:cNvSpPr/>
          <p:nvPr/>
        </p:nvSpPr>
        <p:spPr>
          <a:xfrm>
            <a:off x="2638228" y="7857832"/>
            <a:ext cx="2030848" cy="30353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>
              <a:lnSpc>
                <a:spcPts val="900"/>
              </a:lnSpc>
            </a:pPr>
            <a:r>
              <a:rPr lang="en-GB" sz="85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protective clothing &amp; equipment </a:t>
            </a:r>
            <a:br>
              <a:rPr lang="en-GB" sz="85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850" dirty="0">
                <a:latin typeface="Calibri Light" panose="020F0302020204030204" pitchFamily="34" charset="0"/>
                <a:cs typeface="Calibri Light" panose="020F0302020204030204" pitchFamily="34" charset="0"/>
              </a:rPr>
              <a:t>to protect staff</a:t>
            </a:r>
          </a:p>
        </p:txBody>
      </p:sp>
      <p:graphicFrame>
        <p:nvGraphicFramePr>
          <p:cNvPr id="85" name="Table 84">
            <a:extLst>
              <a:ext uri="{FF2B5EF4-FFF2-40B4-BE49-F238E27FC236}">
                <a16:creationId xmlns:a16="http://schemas.microsoft.com/office/drawing/2014/main" id="{25AD1CDF-6C86-8A47-BD15-396567A9B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398248"/>
              </p:ext>
            </p:extLst>
          </p:nvPr>
        </p:nvGraphicFramePr>
        <p:xfrm>
          <a:off x="4866822" y="1730058"/>
          <a:ext cx="5925108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111">
                  <a:extLst>
                    <a:ext uri="{9D8B030D-6E8A-4147-A177-3AD203B41FA5}">
                      <a16:colId xmlns:a16="http://schemas.microsoft.com/office/drawing/2014/main" val="3370258071"/>
                    </a:ext>
                  </a:extLst>
                </a:gridCol>
                <a:gridCol w="5014997">
                  <a:extLst>
                    <a:ext uri="{9D8B030D-6E8A-4147-A177-3AD203B41FA5}">
                      <a16:colId xmlns:a16="http://schemas.microsoft.com/office/drawing/2014/main" val="34417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  <a:endParaRPr lang="en-GB" sz="900" b="1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measure</a:t>
                      </a:r>
                      <a:endParaRPr lang="en-GB" sz="900" b="1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7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Slips, trips &amp; falls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9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Make sure all work areas are well lie &amp; free from obstructions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equipment, e.g. ladders, to enable employees to access equipment safely</a:t>
                      </a:r>
                      <a:b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PPE – non slip shoes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wipe up/pick up spills and use wet floor signs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including first aid training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019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Cuts </a:t>
                      </a:r>
                      <a:endParaRPr lang="en-GB" sz="9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Ensure all machinery has the correct safety guards fitted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on carrying and using knives safely as well as first aid training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414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Burns &amp; scalds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Fit splatter guards around deep tat fryers to stop hot oil burns and around hot surfaces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PPE – sleeves, aprons, oven gloves; signs &amp; warnings of possible hazards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on how to use pans and equipment safely, as well as first aid training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5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Electric shock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Ensure all electrical wiring &amp; equipment is in good working order &amp; regularly PAT safety tested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Avoid having electrical equipment near water sources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Signs and warnings; emergency switches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– i.e. handle electrical equipment with dry hands, first aid training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654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Fire </a:t>
                      </a:r>
                      <a:endParaRPr lang="en-GB" sz="9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Extinguishers; Ensure that all emergency exits are clear of any obstructions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3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Exposure to dust in the air, e.g. flour, chemicals; or cold/heat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protective equipment, e.g. rubber gloves, eye protection and masks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Train employees to store and use chemicals safely and follow COSHH guidelines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Make sure the kitchen is well ventilated &amp; has air conditioning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Design the kitchen layout so workstations are as far away from sources of heat as possible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Make sure employees take plenty of rest breaks in a cool place and have access to water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88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Repetitive strain injury,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Muscle strain /back pain 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e.g. wrist strain - constant kneading, back &amp; muscle pain from lifting heavy items or sitting at a computer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Train employees how to lift and carry heavy objects correctly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equipment, e.g. trolleys, to assist moving equipment and materials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equipment, e.g. mixing, kneading, cutting, peeling machines, to reduce repetitive manual actions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Receptionist - given regular breaks to walk around, suitable chair and padding for mouse/keyboard.</a:t>
                      </a:r>
                      <a:endParaRPr lang="en-GB" sz="9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95806"/>
                  </a:ext>
                </a:extLst>
              </a:tr>
            </a:tbl>
          </a:graphicData>
        </a:graphic>
      </p:graphicFrame>
      <p:sp>
        <p:nvSpPr>
          <p:cNvPr id="100" name="Rectangle 99">
            <a:extLst>
              <a:ext uri="{FF2B5EF4-FFF2-40B4-BE49-F238E27FC236}">
                <a16:creationId xmlns:a16="http://schemas.microsoft.com/office/drawing/2014/main" id="{8EADBA18-AAA0-A247-84A8-C8AA953710E0}"/>
              </a:ext>
            </a:extLst>
          </p:cNvPr>
          <p:cNvSpPr/>
          <p:nvPr/>
        </p:nvSpPr>
        <p:spPr>
          <a:xfrm>
            <a:off x="8282630" y="5374088"/>
            <a:ext cx="1895071" cy="1748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tIns="18000" bIns="1800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9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 for customer safety </a:t>
            </a:r>
            <a:endParaRPr lang="en-GB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1" name="Table 100">
            <a:extLst>
              <a:ext uri="{FF2B5EF4-FFF2-40B4-BE49-F238E27FC236}">
                <a16:creationId xmlns:a16="http://schemas.microsoft.com/office/drawing/2014/main" id="{16B11784-DB1B-8242-B5E5-9402F9A01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74258"/>
              </p:ext>
            </p:extLst>
          </p:nvPr>
        </p:nvGraphicFramePr>
        <p:xfrm>
          <a:off x="8282630" y="5615801"/>
          <a:ext cx="4371136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7267">
                  <a:extLst>
                    <a:ext uri="{9D8B030D-6E8A-4147-A177-3AD203B41FA5}">
                      <a16:colId xmlns:a16="http://schemas.microsoft.com/office/drawing/2014/main" val="4050909375"/>
                    </a:ext>
                  </a:extLst>
                </a:gridCol>
                <a:gridCol w="3033869">
                  <a:extLst>
                    <a:ext uri="{9D8B030D-6E8A-4147-A177-3AD203B41FA5}">
                      <a16:colId xmlns:a16="http://schemas.microsoft.com/office/drawing/2014/main" val="1198346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measure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0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Food poisoning/ allergies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Use HACCP ; Show allergens on menus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803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Trips, slips &amp; falls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Well-lit floors, free from obstruction, use signs for wet floors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593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Fire/emergency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Signpost emergency exits, fire extinguishers, fire drills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87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Fraud /personal details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Carry out payment transactions in front of customer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Have secure areas e.g. safe for personal belongings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755490"/>
                  </a:ext>
                </a:extLst>
              </a:tr>
            </a:tbl>
          </a:graphicData>
        </a:graphic>
      </p:graphicFrame>
      <p:sp>
        <p:nvSpPr>
          <p:cNvPr id="102" name="Rectangle 101">
            <a:extLst>
              <a:ext uri="{FF2B5EF4-FFF2-40B4-BE49-F238E27FC236}">
                <a16:creationId xmlns:a16="http://schemas.microsoft.com/office/drawing/2014/main" id="{98EE0506-F4CC-F940-8B86-18C2AE22540C}"/>
              </a:ext>
            </a:extLst>
          </p:cNvPr>
          <p:cNvSpPr/>
          <p:nvPr/>
        </p:nvSpPr>
        <p:spPr>
          <a:xfrm>
            <a:off x="4866821" y="5461514"/>
            <a:ext cx="1747842" cy="1748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lIns="36000" tIns="18000" rIns="36000" bIns="18000">
            <a:spAutoFit/>
          </a:bodyPr>
          <a:lstStyle/>
          <a:p>
            <a:r>
              <a:rPr lang="en-GB" sz="9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assessments for security issues </a:t>
            </a:r>
            <a:endParaRPr lang="en-US" sz="900" dirty="0">
              <a:solidFill>
                <a:srgbClr val="00B050"/>
              </a:solidFill>
            </a:endParaRPr>
          </a:p>
        </p:txBody>
      </p:sp>
      <p:graphicFrame>
        <p:nvGraphicFramePr>
          <p:cNvPr id="103" name="Table 102">
            <a:extLst>
              <a:ext uri="{FF2B5EF4-FFF2-40B4-BE49-F238E27FC236}">
                <a16:creationId xmlns:a16="http://schemas.microsoft.com/office/drawing/2014/main" id="{A7234B63-3F27-B846-B309-D2B1205BD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05621"/>
              </p:ext>
            </p:extLst>
          </p:nvPr>
        </p:nvGraphicFramePr>
        <p:xfrm>
          <a:off x="4882937" y="5698012"/>
          <a:ext cx="2561467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4248">
                  <a:extLst>
                    <a:ext uri="{9D8B030D-6E8A-4147-A177-3AD203B41FA5}">
                      <a16:colId xmlns:a16="http://schemas.microsoft.com/office/drawing/2014/main" val="4060893646"/>
                    </a:ext>
                  </a:extLst>
                </a:gridCol>
                <a:gridCol w="1747219">
                  <a:extLst>
                    <a:ext uri="{9D8B030D-6E8A-4147-A177-3AD203B41FA5}">
                      <a16:colId xmlns:a16="http://schemas.microsoft.com/office/drawing/2014/main" val="2624912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measure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Aggression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Intrusion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Theft\ Fraud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 security staff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CCTV</a:t>
                      </a: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&amp; </a:t>
                      </a: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Security lighting outside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Security passes and ID; Lockers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9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Report anything suspicious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22621"/>
                  </a:ext>
                </a:extLst>
              </a:tr>
            </a:tbl>
          </a:graphicData>
        </a:graphic>
      </p:graphicFrame>
      <p:sp>
        <p:nvSpPr>
          <p:cNvPr id="153" name="Rectangle 152">
            <a:extLst>
              <a:ext uri="{FF2B5EF4-FFF2-40B4-BE49-F238E27FC236}">
                <a16:creationId xmlns:a16="http://schemas.microsoft.com/office/drawing/2014/main" id="{E378A214-7732-0643-8DAE-D2A34515B047}"/>
              </a:ext>
            </a:extLst>
          </p:cNvPr>
          <p:cNvSpPr/>
          <p:nvPr/>
        </p:nvSpPr>
        <p:spPr>
          <a:xfrm>
            <a:off x="125758" y="2329756"/>
            <a:ext cx="4549037" cy="1491769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A018702A-EB09-3143-833F-C9713CE299A1}"/>
              </a:ext>
            </a:extLst>
          </p:cNvPr>
          <p:cNvSpPr/>
          <p:nvPr/>
        </p:nvSpPr>
        <p:spPr>
          <a:xfrm>
            <a:off x="128942" y="3864959"/>
            <a:ext cx="4545853" cy="186481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E99E38D0-5D6F-8541-91A1-B759874765BD}"/>
              </a:ext>
            </a:extLst>
          </p:cNvPr>
          <p:cNvSpPr/>
          <p:nvPr/>
        </p:nvSpPr>
        <p:spPr>
          <a:xfrm>
            <a:off x="125758" y="5765572"/>
            <a:ext cx="4543317" cy="2068485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3AA14136-3611-5F4D-BAAC-39ACEE6E3CEC}"/>
              </a:ext>
            </a:extLst>
          </p:cNvPr>
          <p:cNvSpPr/>
          <p:nvPr/>
        </p:nvSpPr>
        <p:spPr>
          <a:xfrm>
            <a:off x="122820" y="7871644"/>
            <a:ext cx="4539608" cy="16380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403BD1A-85BD-D342-B2FE-1C643FCF1B13}"/>
              </a:ext>
            </a:extLst>
          </p:cNvPr>
          <p:cNvSpPr/>
          <p:nvPr/>
        </p:nvSpPr>
        <p:spPr>
          <a:xfrm>
            <a:off x="4827880" y="1168863"/>
            <a:ext cx="3820074" cy="349702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risk</a:t>
            </a: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how likely it is that someone may be harmed or injured by a hazard. </a:t>
            </a:r>
            <a:b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High risk = more likely to cause harm or injury low risk = less likely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5E24646A-0737-8C4A-856D-AF6FE863EA36}"/>
              </a:ext>
            </a:extLst>
          </p:cNvPr>
          <p:cNvSpPr/>
          <p:nvPr/>
        </p:nvSpPr>
        <p:spPr>
          <a:xfrm>
            <a:off x="8474171" y="849125"/>
            <a:ext cx="4029465" cy="765200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risk assessment</a:t>
            </a: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– A document used to identify &amp; assess the level of risk involved. Risks can occur in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a) using equipment (e.g. using a deep fat fryer).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b) an activity (e.g. carrying a heavy pan of boiling water)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c) a situation (e.g. evacuating the kitchen in a fire) </a:t>
            </a: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370D7D8-0FA4-1346-B614-9AF7F957E1B1}"/>
              </a:ext>
            </a:extLst>
          </p:cNvPr>
          <p:cNvSpPr/>
          <p:nvPr/>
        </p:nvSpPr>
        <p:spPr>
          <a:xfrm>
            <a:off x="8426314" y="482271"/>
            <a:ext cx="3971683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9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control measure</a:t>
            </a:r>
            <a:r>
              <a:rPr lang="en-US" altLang="en-US" sz="9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an action put in place to prevent/reduce the risk of a hazard. e.g. staff training, using oven gloves, wet floor signs</a:t>
            </a:r>
            <a:endParaRPr lang="en-US" sz="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5AFED83-068E-7B44-A33F-B893FA190017}"/>
              </a:ext>
            </a:extLst>
          </p:cNvPr>
          <p:cNvSpPr/>
          <p:nvPr/>
        </p:nvSpPr>
        <p:spPr>
          <a:xfrm>
            <a:off x="4790965" y="384322"/>
            <a:ext cx="7922581" cy="6123611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E96C4DC-AD63-DF4F-8FE2-6986A60AF466}"/>
              </a:ext>
            </a:extLst>
          </p:cNvPr>
          <p:cNvSpPr/>
          <p:nvPr/>
        </p:nvSpPr>
        <p:spPr>
          <a:xfrm>
            <a:off x="4866821" y="1531251"/>
            <a:ext cx="1939955" cy="1748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tIns="18000" bIns="1800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9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 for employee safety </a:t>
            </a:r>
            <a:endParaRPr lang="en-GB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64C4ED0-F0BE-7741-A31F-DD269A170514}"/>
              </a:ext>
            </a:extLst>
          </p:cNvPr>
          <p:cNvSpPr/>
          <p:nvPr/>
        </p:nvSpPr>
        <p:spPr>
          <a:xfrm>
            <a:off x="4836889" y="416889"/>
            <a:ext cx="987771" cy="17485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tIns="18000" bIns="1800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9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Assessments</a:t>
            </a:r>
            <a:endParaRPr lang="en-GB" sz="1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id="{CF93B61B-9389-1148-B246-D70D37FC9A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78" b="98667" l="1778" r="92889">
                        <a14:foregroundMark x1="48444" y1="6667" x2="48444" y2="6667"/>
                        <a14:foregroundMark x1="55111" y1="20000" x2="55111" y2="20000"/>
                        <a14:foregroundMark x1="58667" y1="23111" x2="58667" y2="23111"/>
                        <a14:foregroundMark x1="60889" y1="24889" x2="60889" y2="24889"/>
                        <a14:foregroundMark x1="62667" y1="25778" x2="62667" y2="25778"/>
                        <a14:foregroundMark x1="83556" y1="64444" x2="73333" y2="35556"/>
                        <a14:foregroundMark x1="85778" y1="69778" x2="82667" y2="39556"/>
                        <a14:foregroundMark x1="71111" y1="37333" x2="52889" y2="6667"/>
                        <a14:foregroundMark x1="83556" y1="59556" x2="5778" y2="79556"/>
                        <a14:foregroundMark x1="5778" y1="79556" x2="5333" y2="78667"/>
                        <a14:foregroundMark x1="2222" y1="79556" x2="23556" y2="97778"/>
                        <a14:foregroundMark x1="17778" y1="84444" x2="12889" y2="98667"/>
                        <a14:foregroundMark x1="24444" y1="80444" x2="69333" y2="97778"/>
                        <a14:foregroundMark x1="83556" y1="80444" x2="92444" y2="85333"/>
                        <a14:foregroundMark x1="81778" y1="61333" x2="93333" y2="77778"/>
                        <a14:foregroundMark x1="69333" y1="34667" x2="53778" y2="5778"/>
                        <a14:foregroundMark x1="58667" y1="12444" x2="58667" y2="12444"/>
                        <a14:foregroundMark x1="60889" y1="23111" x2="60889" y2="23111"/>
                        <a14:foregroundMark x1="64444" y1="28889" x2="64444" y2="28889"/>
                        <a14:foregroundMark x1="66222" y1="34667" x2="69333" y2="38222"/>
                      </a14:backgroundRemoval>
                    </a14:imgEffect>
                  </a14:imgLayer>
                </a14:imgProps>
              </a:ext>
            </a:extLst>
          </a:blip>
          <a:srcRect b="17713"/>
          <a:stretch/>
        </p:blipFill>
        <p:spPr>
          <a:xfrm>
            <a:off x="3591609" y="3170708"/>
            <a:ext cx="734692" cy="604555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BE782B00-D2CE-7443-8534-E93A88CECAA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089" t="11577" r="8772" b="11367"/>
          <a:stretch/>
        </p:blipFill>
        <p:spPr>
          <a:xfrm>
            <a:off x="3284918" y="2612578"/>
            <a:ext cx="1328497" cy="571131"/>
          </a:xfrm>
          <a:prstGeom prst="rect">
            <a:avLst/>
          </a:prstGeom>
        </p:spPr>
      </p:pic>
      <p:pic>
        <p:nvPicPr>
          <p:cNvPr id="119" name="Picture 118">
            <a:extLst>
              <a:ext uri="{FF2B5EF4-FFF2-40B4-BE49-F238E27FC236}">
                <a16:creationId xmlns:a16="http://schemas.microsoft.com/office/drawing/2014/main" id="{1BC19B75-E54B-F347-A227-C6089D2517C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556" b="98519" l="5067" r="92267">
                        <a14:foregroundMark x1="5867" y1="58519" x2="5867" y2="58519"/>
                        <a14:foregroundMark x1="9067" y1="41481" x2="9067" y2="41481"/>
                        <a14:foregroundMark x1="12533" y1="24444" x2="12533" y2="24444"/>
                        <a14:foregroundMark x1="10400" y1="26667" x2="10400" y2="26667"/>
                        <a14:foregroundMark x1="11733" y1="31111" x2="11733" y2="31111"/>
                        <a14:foregroundMark x1="12000" y1="29630" x2="12000" y2="36296"/>
                        <a14:foregroundMark x1="12800" y1="32593" x2="16000" y2="24444"/>
                        <a14:foregroundMark x1="14133" y1="20741" x2="8533" y2="40000"/>
                        <a14:foregroundMark x1="10400" y1="88889" x2="10400" y2="88889"/>
                        <a14:foregroundMark x1="9867" y1="64444" x2="9867" y2="64444"/>
                        <a14:foregroundMark x1="9600" y1="56296" x2="9600" y2="48889"/>
                        <a14:foregroundMark x1="9333" y1="57778" x2="10667" y2="69630"/>
                        <a14:foregroundMark x1="10667" y1="68889" x2="10933" y2="74074"/>
                        <a14:foregroundMark x1="23200" y1="71111" x2="38400" y2="46667"/>
                        <a14:foregroundMark x1="26933" y1="71111" x2="33067" y2="93333"/>
                        <a14:foregroundMark x1="33067" y1="93333" x2="33067" y2="93333"/>
                        <a14:foregroundMark x1="31467" y1="88148" x2="25067" y2="94815"/>
                        <a14:foregroundMark x1="14133" y1="94815" x2="13867" y2="99259"/>
                        <a14:foregroundMark x1="6400" y1="93333" x2="6933" y2="97778"/>
                        <a14:foregroundMark x1="5067" y1="97037" x2="15733" y2="95556"/>
                        <a14:foregroundMark x1="22933" y1="97037" x2="33867" y2="97037"/>
                        <a14:foregroundMark x1="33867" y1="97037" x2="36000" y2="96296"/>
                        <a14:foregroundMark x1="44533" y1="94815" x2="54400" y2="94815"/>
                        <a14:foregroundMark x1="51733" y1="33333" x2="51733" y2="43704"/>
                        <a14:foregroundMark x1="52800" y1="48148" x2="52533" y2="46667"/>
                        <a14:foregroundMark x1="49867" y1="67407" x2="49867" y2="61481"/>
                        <a14:foregroundMark x1="29333" y1="70370" x2="29067" y2="68148"/>
                        <a14:foregroundMark x1="66400" y1="20000" x2="67467" y2="88148"/>
                        <a14:foregroundMark x1="67467" y1="88148" x2="69067" y2="94815"/>
                        <a14:foregroundMark x1="66667" y1="95556" x2="63733" y2="95556"/>
                        <a14:foregroundMark x1="69600" y1="95556" x2="70933" y2="95556"/>
                        <a14:foregroundMark x1="68267" y1="96296" x2="66933" y2="96296"/>
                        <a14:foregroundMark x1="69867" y1="63704" x2="69600" y2="54815"/>
                        <a14:foregroundMark x1="68000" y1="25185" x2="71200" y2="32593"/>
                        <a14:foregroundMark x1="68533" y1="30370" x2="67467" y2="34815"/>
                        <a14:foregroundMark x1="86133" y1="17037" x2="85333" y2="27407"/>
                        <a14:foregroundMark x1="87200" y1="25185" x2="87200" y2="55556"/>
                        <a14:foregroundMark x1="87200" y1="55556" x2="87733" y2="62222"/>
                        <a14:foregroundMark x1="90400" y1="58519" x2="92000" y2="61481"/>
                        <a14:foregroundMark x1="90400" y1="95556" x2="89867" y2="91852"/>
                        <a14:foregroundMark x1="89600" y1="96296" x2="82667" y2="95556"/>
                        <a14:foregroundMark x1="92267" y1="94074" x2="91200" y2="96296"/>
                      </a14:backgroundRemoval>
                    </a14:imgEffect>
                  </a14:imgLayer>
                </a14:imgProps>
              </a:ext>
            </a:extLst>
          </a:blip>
          <a:srcRect l="4331" t="10810" r="6663"/>
          <a:stretch/>
        </p:blipFill>
        <p:spPr>
          <a:xfrm>
            <a:off x="2382955" y="6960840"/>
            <a:ext cx="2158391" cy="778632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D8CFAB30-8575-F441-89A0-B9A20884BA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4390" y="8585993"/>
            <a:ext cx="1335106" cy="89185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99BF8545-7825-844E-B9D7-55A92550B9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24" b="89418" l="4869" r="93633">
                        <a14:foregroundMark x1="80899" y1="36508" x2="81648" y2="47090"/>
                        <a14:foregroundMark x1="70037" y1="32804" x2="70037" y2="42328"/>
                        <a14:foregroundMark x1="58801" y1="28042" x2="56929" y2="29101"/>
                        <a14:foregroundMark x1="56180" y1="23280" x2="52809" y2="23280"/>
                        <a14:foregroundMark x1="5243" y1="29101" x2="5243" y2="29101"/>
                        <a14:foregroundMark x1="91011" y1="76190" x2="91011" y2="76190"/>
                        <a14:foregroundMark x1="93633" y1="71429" x2="93633" y2="7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31601" y="895677"/>
            <a:ext cx="1555985" cy="110142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790453D-8BF4-4A45-B689-DA91B51B44F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265" b="97156" l="0" r="97908">
                        <a14:foregroundMark x1="43515" y1="52607" x2="51046" y2="57346"/>
                        <a14:foregroundMark x1="42259" y1="47393" x2="43933" y2="90047"/>
                        <a14:foregroundMark x1="43933" y1="90047" x2="51046" y2="44076"/>
                        <a14:foregroundMark x1="51046" y1="44076" x2="53556" y2="87678"/>
                        <a14:foregroundMark x1="53556" y1="87678" x2="56067" y2="44550"/>
                        <a14:foregroundMark x1="56067" y1="44550" x2="56067" y2="44550"/>
                        <a14:foregroundMark x1="46025" y1="39810" x2="51464" y2="82938"/>
                        <a14:foregroundMark x1="51464" y1="82938" x2="56904" y2="83412"/>
                        <a14:foregroundMark x1="84100" y1="70616" x2="53556" y2="5213"/>
                        <a14:foregroundMark x1="48536" y1="9005" x2="0" y2="97630"/>
                        <a14:foregroundMark x1="87866" y1="76777" x2="97908" y2="94787"/>
                        <a14:foregroundMark x1="5858" y1="89100" x2="84937" y2="91469"/>
                        <a14:foregroundMark x1="84937" y1="91469" x2="8368" y2="96682"/>
                        <a14:foregroundMark x1="8368" y1="96682" x2="1674" y2="94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5072" y="571435"/>
            <a:ext cx="697018" cy="615359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F7DAAF2F-D9B3-0343-B564-EA97E424994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21709" r="20074"/>
          <a:stretch/>
        </p:blipFill>
        <p:spPr>
          <a:xfrm>
            <a:off x="10840189" y="1852250"/>
            <a:ext cx="820295" cy="1409007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9F2602B4-7028-2644-93B2-366811D4D2B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5348" b="91979" l="12222" r="87778">
                        <a14:foregroundMark x1="20370" y1="19786" x2="20370" y2="19786"/>
                        <a14:foregroundMark x1="27778" y1="15508" x2="47407" y2="17647"/>
                        <a14:foregroundMark x1="77778" y1="16578" x2="78148" y2="35829"/>
                        <a14:foregroundMark x1="21852" y1="19251" x2="18148" y2="48128"/>
                        <a14:foregroundMark x1="19630" y1="68984" x2="37037" y2="79144"/>
                        <a14:foregroundMark x1="38148" y1="68984" x2="65556" y2="69519"/>
                        <a14:foregroundMark x1="67037" y1="81818" x2="35926" y2="82353"/>
                        <a14:foregroundMark x1="27037" y1="89840" x2="58148" y2="89840"/>
                        <a14:foregroundMark x1="64444" y1="90374" x2="72593" y2="91979"/>
                        <a14:foregroundMark x1="82593" y1="74866" x2="81852" y2="6417"/>
                        <a14:foregroundMark x1="51852" y1="45989" x2="51852" y2="45989"/>
                        <a14:foregroundMark x1="48889" y1="43850" x2="48889" y2="43850"/>
                        <a14:foregroundMark x1="48519" y1="45989" x2="48519" y2="51872"/>
                        <a14:foregroundMark x1="49259" y1="45989" x2="49259" y2="40642"/>
                        <a14:foregroundMark x1="52963" y1="47059" x2="54815" y2="47594"/>
                        <a14:foregroundMark x1="45926" y1="47059" x2="44444" y2="47594"/>
                        <a14:foregroundMark x1="63333" y1="66845" x2="64815" y2="67380"/>
                        <a14:foregroundMark x1="37037" y1="67380" x2="29259" y2="67914"/>
                        <a14:foregroundMark x1="50741" y1="16578" x2="57778" y2="17647"/>
                        <a14:foregroundMark x1="77037" y1="9626" x2="72222" y2="12299"/>
                        <a14:foregroundMark x1="21852" y1="10160" x2="21852" y2="6952"/>
                        <a14:foregroundMark x1="15926" y1="11230" x2="14815" y2="59893"/>
                        <a14:foregroundMark x1="14815" y1="59893" x2="22593" y2="88235"/>
                        <a14:foregroundMark x1="19630" y1="87701" x2="79259" y2="90374"/>
                        <a14:foregroundMark x1="82222" y1="83957" x2="84444" y2="9626"/>
                        <a14:foregroundMark x1="83704" y1="21390" x2="88148" y2="68449"/>
                        <a14:foregroundMark x1="88148" y1="68449" x2="82593" y2="51872"/>
                        <a14:foregroundMark x1="82963" y1="67380" x2="84815" y2="69519"/>
                        <a14:foregroundMark x1="12222" y1="63636" x2="18519" y2="87166"/>
                        <a14:foregroundMark x1="15185" y1="79679" x2="12222" y2="87166"/>
                        <a14:foregroundMark x1="18519" y1="83422" x2="54074" y2="86631"/>
                        <a14:foregroundMark x1="54074" y1="86631" x2="84074" y2="83957"/>
                        <a14:foregroundMark x1="78519" y1="9091" x2="42222" y2="9626"/>
                        <a14:foregroundMark x1="42222" y1="9626" x2="16296" y2="38503"/>
                        <a14:foregroundMark x1="16296" y1="38503" x2="14815" y2="60963"/>
                        <a14:foregroundMark x1="14815" y1="10160" x2="14815" y2="10160"/>
                        <a14:foregroundMark x1="15185" y1="10160" x2="22963" y2="10695"/>
                        <a14:foregroundMark x1="21852" y1="10160" x2="32963" y2="10695"/>
                        <a14:foregroundMark x1="28889" y1="8021" x2="47778" y2="8021"/>
                        <a14:foregroundMark x1="44815" y1="7487" x2="78889" y2="9626"/>
                      </a14:backgroundRemoval>
                    </a14:imgEffect>
                  </a14:imgLayer>
                </a14:imgProps>
              </a:ext>
            </a:extLst>
          </a:blip>
          <a:srcRect l="11871" t="2655" r="12968" b="3459"/>
          <a:stretch/>
        </p:blipFill>
        <p:spPr>
          <a:xfrm>
            <a:off x="11805968" y="3058058"/>
            <a:ext cx="869874" cy="752565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714BA117-DCB2-C04D-843A-5508121037A2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6398" r="26396"/>
          <a:stretch/>
        </p:blipFill>
        <p:spPr>
          <a:xfrm>
            <a:off x="11738762" y="1860123"/>
            <a:ext cx="820295" cy="1146895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AE234DBE-76C1-934B-9C1C-76CC9EBEA01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261" b="92935" l="365" r="96350">
                        <a14:foregroundMark x1="4745" y1="52717" x2="7299" y2="11957"/>
                        <a14:foregroundMark x1="15328" y1="4891" x2="9124" y2="3804"/>
                        <a14:foregroundMark x1="23723" y1="65217" x2="65328" y2="73370"/>
                        <a14:foregroundMark x1="65328" y1="73370" x2="82847" y2="87500"/>
                        <a14:foregroundMark x1="87591" y1="92935" x2="93796" y2="48370"/>
                        <a14:foregroundMark x1="96715" y1="43478" x2="95255" y2="71739"/>
                        <a14:foregroundMark x1="4745" y1="57609" x2="4745" y2="57609"/>
                        <a14:foregroundMark x1="365" y1="50000" x2="17883" y2="57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79680" y="3246540"/>
            <a:ext cx="949918" cy="637901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4FBA41FF-1E9D-1542-8E4C-1023D2D33FBB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27700" t="4201" r="24421" b="5162"/>
          <a:stretch/>
        </p:blipFill>
        <p:spPr>
          <a:xfrm>
            <a:off x="11951842" y="3884441"/>
            <a:ext cx="692302" cy="1448023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2B7707B4-E1D0-A74A-BC56-31E51D119E0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3135" t="18189" r="3564" b="18630"/>
          <a:stretch/>
        </p:blipFill>
        <p:spPr>
          <a:xfrm>
            <a:off x="10867787" y="3937658"/>
            <a:ext cx="961811" cy="651323"/>
          </a:xfrm>
          <a:prstGeom prst="rect">
            <a:avLst/>
          </a:prstGeom>
        </p:spPr>
      </p:pic>
      <p:pic>
        <p:nvPicPr>
          <p:cNvPr id="1033" name="Picture 1032">
            <a:extLst>
              <a:ext uri="{FF2B5EF4-FFF2-40B4-BE49-F238E27FC236}">
                <a16:creationId xmlns:a16="http://schemas.microsoft.com/office/drawing/2014/main" id="{5B8D44EC-92D9-D548-B76E-1A103D6B238B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5652" b="92609" l="1370" r="98174">
                        <a14:foregroundMark x1="16895" y1="23043" x2="16895" y2="36087"/>
                        <a14:foregroundMark x1="18721" y1="17391" x2="20548" y2="43913"/>
                        <a14:foregroundMark x1="13699" y1="32609" x2="13242" y2="55217"/>
                        <a14:foregroundMark x1="7763" y1="55652" x2="2283" y2="56087"/>
                        <a14:foregroundMark x1="10502" y1="89565" x2="11872" y2="93478"/>
                        <a14:foregroundMark x1="67580" y1="90870" x2="70776" y2="73913"/>
                        <a14:foregroundMark x1="60274" y1="89565" x2="84475" y2="89565"/>
                        <a14:foregroundMark x1="84475" y1="69565" x2="98174" y2="45217"/>
                        <a14:foregroundMark x1="82648" y1="74348" x2="86758" y2="69565"/>
                        <a14:foregroundMark x1="59361" y1="7826" x2="40183" y2="5652"/>
                        <a14:foregroundMark x1="16895" y1="36522" x2="17808" y2="19130"/>
                        <a14:foregroundMark x1="36986" y1="47826" x2="52968" y2="47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7810" y="4580448"/>
            <a:ext cx="1101763" cy="964709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757688A5-7301-7D4F-8A8D-D5ABE80FC943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l="16528" t="2599" r="16060" b="3612"/>
          <a:stretch/>
        </p:blipFill>
        <p:spPr>
          <a:xfrm>
            <a:off x="7468657" y="5351040"/>
            <a:ext cx="778218" cy="1082713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2D9AB91F-C5FE-E747-AD6E-97807F21F45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44258" y="5308968"/>
            <a:ext cx="420638" cy="355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FEB610-DC5E-6B46-AEB5-45DE46184FF1}"/>
              </a:ext>
            </a:extLst>
          </p:cNvPr>
          <p:cNvSpPr/>
          <p:nvPr/>
        </p:nvSpPr>
        <p:spPr>
          <a:xfrm>
            <a:off x="232899" y="1543068"/>
            <a:ext cx="5762862" cy="2094588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7DA35A-0E31-2545-9EE1-76DB919033BA}"/>
              </a:ext>
            </a:extLst>
          </p:cNvPr>
          <p:cNvSpPr/>
          <p:nvPr/>
        </p:nvSpPr>
        <p:spPr>
          <a:xfrm>
            <a:off x="136104" y="120080"/>
            <a:ext cx="12198741" cy="93211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AA9E5C-BCD8-BA45-AC5F-5C3986AFCEBC}"/>
              </a:ext>
            </a:extLst>
          </p:cNvPr>
          <p:cNvSpPr/>
          <p:nvPr/>
        </p:nvSpPr>
        <p:spPr>
          <a:xfrm>
            <a:off x="1360423" y="1650971"/>
            <a:ext cx="3071253" cy="252000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300" b="1" dirty="0">
                <a:solidFill>
                  <a:srgbClr val="C00000"/>
                </a:solidFill>
              </a:rPr>
              <a:t>Health &amp; Safety At Work Act (HASAWA)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E5445F3-C9F3-4A40-8D2A-7CEDA1825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22640"/>
              </p:ext>
            </p:extLst>
          </p:nvPr>
        </p:nvGraphicFramePr>
        <p:xfrm>
          <a:off x="353507" y="2253045"/>
          <a:ext cx="5384106" cy="1280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9888">
                  <a:extLst>
                    <a:ext uri="{9D8B030D-6E8A-4147-A177-3AD203B41FA5}">
                      <a16:colId xmlns:a16="http://schemas.microsoft.com/office/drawing/2014/main" val="2656712193"/>
                    </a:ext>
                  </a:extLst>
                </a:gridCol>
                <a:gridCol w="2514218">
                  <a:extLst>
                    <a:ext uri="{9D8B030D-6E8A-4147-A177-3AD203B41FA5}">
                      <a16:colId xmlns:a16="http://schemas.microsoft.com/office/drawing/2014/main" val="27627089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EQUIPMENT: tested for safety &amp; maintained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CHEMICALS: stored &amp; correctly used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staff should be trained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RISK ASSESSMENTS: should be in place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HEALTH &amp; SAFETY POLICY: a document outlining health &amp; safety requirements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SAFE when working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FOLLOW RULES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REPORT any risks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4772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9FA1795-1A5B-D247-8D75-8E9851B46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581789"/>
              </p:ext>
            </p:extLst>
          </p:nvPr>
        </p:nvGraphicFramePr>
        <p:xfrm>
          <a:off x="423177" y="4708700"/>
          <a:ext cx="4116217" cy="1204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600">
                  <a:extLst>
                    <a:ext uri="{9D8B030D-6E8A-4147-A177-3AD203B41FA5}">
                      <a16:colId xmlns:a16="http://schemas.microsoft.com/office/drawing/2014/main" val="1226345610"/>
                    </a:ext>
                  </a:extLst>
                </a:gridCol>
                <a:gridCol w="1888617">
                  <a:extLst>
                    <a:ext uri="{9D8B030D-6E8A-4147-A177-3AD203B41FA5}">
                      <a16:colId xmlns:a16="http://schemas.microsoft.com/office/drawing/2014/main" val="501582564"/>
                    </a:ext>
                  </a:extLst>
                </a:gridCol>
              </a:tblGrid>
              <a:tr h="12044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REPORT: all accidents to the Health &amp; Safety Executive/HSE)(a government agency to report to)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KEEP RECORDS: of all accidents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REPORT: all possible risks/ hazards &amp; accidents that might occur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ACCIDENT BOOK: record 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all actual accidents in</a:t>
                      </a: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121014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BCB3E3-761E-A44C-823D-ECE9A0EDA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12796"/>
              </p:ext>
            </p:extLst>
          </p:nvPr>
        </p:nvGraphicFramePr>
        <p:xfrm>
          <a:off x="391830" y="7415745"/>
          <a:ext cx="5513588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1683">
                  <a:extLst>
                    <a:ext uri="{9D8B030D-6E8A-4147-A177-3AD203B41FA5}">
                      <a16:colId xmlns:a16="http://schemas.microsoft.com/office/drawing/2014/main" val="812031610"/>
                    </a:ext>
                  </a:extLst>
                </a:gridCol>
                <a:gridCol w="2691905">
                  <a:extLst>
                    <a:ext uri="{9D8B030D-6E8A-4147-A177-3AD203B41FA5}">
                      <a16:colId xmlns:a16="http://schemas.microsoft.com/office/drawing/2014/main" val="40450449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CARE when planning the storage, use and disposal of any chemicals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LABEL any dangerous substances to warn people (e.g. toxic, irritant)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INSTRUCTIONS: follow all instructions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SYMBOLS:  learn the symbols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8558415"/>
                  </a:ext>
                </a:extLst>
              </a:tr>
            </a:tbl>
          </a:graphicData>
        </a:graphic>
      </p:graphicFrame>
      <p:pic>
        <p:nvPicPr>
          <p:cNvPr id="10" name="Picture 1" descr="Wm3 Hazardous Waste, Toddskips - New Coshh Symbols, HD Png ...">
            <a:extLst>
              <a:ext uri="{FF2B5EF4-FFF2-40B4-BE49-F238E27FC236}">
                <a16:creationId xmlns:a16="http://schemas.microsoft.com/office/drawing/2014/main" id="{15772B9D-0773-E047-A9AC-5863B3915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10582" r="21957" b="47902"/>
          <a:stretch>
            <a:fillRect/>
          </a:stretch>
        </p:blipFill>
        <p:spPr bwMode="auto">
          <a:xfrm>
            <a:off x="287099" y="8376529"/>
            <a:ext cx="2870966" cy="6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m3 Hazardous Waste, Toddskips - New Coshh Symbols, HD Png ...">
            <a:extLst>
              <a:ext uri="{FF2B5EF4-FFF2-40B4-BE49-F238E27FC236}">
                <a16:creationId xmlns:a16="http://schemas.microsoft.com/office/drawing/2014/main" id="{275F8872-3240-4243-BCFE-FDD7616D9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3" t="52100" r="12354" b="5334"/>
          <a:stretch>
            <a:fillRect/>
          </a:stretch>
        </p:blipFill>
        <p:spPr bwMode="auto">
          <a:xfrm rot="10800000" flipV="1">
            <a:off x="3096624" y="8376529"/>
            <a:ext cx="2841498" cy="6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812AC8C-57B9-C644-AB30-2EAC585BD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696733"/>
              </p:ext>
            </p:extLst>
          </p:nvPr>
        </p:nvGraphicFramePr>
        <p:xfrm>
          <a:off x="6242162" y="2339659"/>
          <a:ext cx="5559074" cy="2011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878">
                  <a:extLst>
                    <a:ext uri="{9D8B030D-6E8A-4147-A177-3AD203B41FA5}">
                      <a16:colId xmlns:a16="http://schemas.microsoft.com/office/drawing/2014/main" val="3290547197"/>
                    </a:ext>
                  </a:extLst>
                </a:gridCol>
                <a:gridCol w="2905196">
                  <a:extLst>
                    <a:ext uri="{9D8B030D-6E8A-4147-A177-3AD203B41FA5}">
                      <a16:colId xmlns:a16="http://schemas.microsoft.com/office/drawing/2014/main" val="407974221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Employers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ASSESS the possible risks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AVOID any handling or lifting which might cause injury to staff (e.g. don’t ask staff to move a large packet containing several bags of flour, ask them to unpack the bags then move a few bags at a time)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REDUCE the risk (e.g. get a forklift or a trolley; store large equipment on worktops or on lower shelves/cupboards)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Employees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ASSESS the risk: know own strength, don’t take a risk, ask for help, use a ladder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TECHNIQUE: squat &amp; lift with a straight back, do not bend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78444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78B8C87-BEC9-CC4F-A9B8-E1B2A3EC0C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27778"/>
              </p:ext>
            </p:extLst>
          </p:nvPr>
        </p:nvGraphicFramePr>
        <p:xfrm>
          <a:off x="6358182" y="5545330"/>
          <a:ext cx="5507351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014374187"/>
                    </a:ext>
                  </a:extLst>
                </a:gridCol>
                <a:gridCol w="2555023">
                  <a:extLst>
                    <a:ext uri="{9D8B030D-6E8A-4147-A177-3AD203B41FA5}">
                      <a16:colId xmlns:a16="http://schemas.microsoft.com/office/drawing/2014/main" val="3215818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Employers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PROVIDE PPE: e.g. gloves for raw meat; goggles/facemasks for cleaners or working with dusts (such as flour &amp; icing sugar) in large quantities; long sleeves for frying (prevents hot oil splash); aprons; non slip shoes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 staff in correct use of PPE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SIGNS to remind/inform staff of PPE requirements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</a:rPr>
                        <a:t>Employees responsibilities: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TRAINING: attend all training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 WEAR the PPE provided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404287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49AC0326-3117-8743-8B78-EE813658FA04}"/>
              </a:ext>
            </a:extLst>
          </p:cNvPr>
          <p:cNvSpPr/>
          <p:nvPr/>
        </p:nvSpPr>
        <p:spPr>
          <a:xfrm>
            <a:off x="1434018" y="1910058"/>
            <a:ext cx="3653276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/>
            <a:r>
              <a:rPr lang="en-GB" sz="1200" dirty="0"/>
              <a:t>This covers general health and safety at 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D68A-9EA9-4F49-9C70-FE37108C41C3}"/>
              </a:ext>
            </a:extLst>
          </p:cNvPr>
          <p:cNvSpPr/>
          <p:nvPr/>
        </p:nvSpPr>
        <p:spPr>
          <a:xfrm>
            <a:off x="254953" y="3960659"/>
            <a:ext cx="5683169" cy="257369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1300" b="1" dirty="0">
                <a:solidFill>
                  <a:srgbClr val="C00000"/>
                </a:solidFill>
              </a:rPr>
              <a:t>Reporting of Injuries, Diseases and Dangerous Occurrences Regulations (RIDDOR)</a:t>
            </a:r>
            <a:endParaRPr lang="en-GB" sz="1300" dirty="0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E6565-1883-C344-A2F2-5A981A765D12}"/>
              </a:ext>
            </a:extLst>
          </p:cNvPr>
          <p:cNvSpPr/>
          <p:nvPr/>
        </p:nvSpPr>
        <p:spPr>
          <a:xfrm>
            <a:off x="241788" y="4282179"/>
            <a:ext cx="5634121" cy="25736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/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workplace accidents/incidents </a:t>
            </a:r>
            <a:r>
              <a:rPr lang="en-GB" sz="1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e.g. serious burns, slips, trips, equipment collapsing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5F3DC2-60A8-6E47-B6A6-18F496A9722F}"/>
              </a:ext>
            </a:extLst>
          </p:cNvPr>
          <p:cNvSpPr/>
          <p:nvPr/>
        </p:nvSpPr>
        <p:spPr>
          <a:xfrm>
            <a:off x="1023378" y="6496671"/>
            <a:ext cx="4111093" cy="252000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1300" b="1" dirty="0">
                <a:solidFill>
                  <a:srgbClr val="C00000"/>
                </a:solidFill>
              </a:rPr>
              <a:t>Control Of Substances Hazardous to Health (COSHH)</a:t>
            </a:r>
            <a:endParaRPr lang="en-GB" sz="1300" dirty="0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8D27D0-C2A7-284A-B32F-017643280A82}"/>
              </a:ext>
            </a:extLst>
          </p:cNvPr>
          <p:cNvSpPr/>
          <p:nvPr/>
        </p:nvSpPr>
        <p:spPr>
          <a:xfrm>
            <a:off x="555530" y="6793525"/>
            <a:ext cx="5652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dangerous substances that people might be exposed to (e.g. cleaning chemicals, fumes &amp; smoke, dusts (e.g. flour, icing sugar), gas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D0521C-DEB8-4F4E-9540-86840FB821EC}"/>
              </a:ext>
            </a:extLst>
          </p:cNvPr>
          <p:cNvSpPr/>
          <p:nvPr/>
        </p:nvSpPr>
        <p:spPr>
          <a:xfrm>
            <a:off x="7175818" y="1729465"/>
            <a:ext cx="3697475" cy="252000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1200" b="1" dirty="0">
                <a:solidFill>
                  <a:srgbClr val="C00000"/>
                </a:solidFill>
              </a:rPr>
              <a:t>Manual Handling Operations Regulations (MHOR)</a:t>
            </a:r>
            <a:endParaRPr lang="en-GB" sz="1200" dirty="0">
              <a:solidFill>
                <a:srgbClr val="C000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B65AC-2009-BA40-84C6-426128A80875}"/>
              </a:ext>
            </a:extLst>
          </p:cNvPr>
          <p:cNvSpPr/>
          <p:nvPr/>
        </p:nvSpPr>
        <p:spPr>
          <a:xfrm>
            <a:off x="6691375" y="1977943"/>
            <a:ext cx="51823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injuries and accidents when lifting and moving heavy objects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AD3619-E99D-6341-A6FA-38164A286D55}"/>
              </a:ext>
            </a:extLst>
          </p:cNvPr>
          <p:cNvSpPr/>
          <p:nvPr/>
        </p:nvSpPr>
        <p:spPr>
          <a:xfrm>
            <a:off x="7054964" y="4790449"/>
            <a:ext cx="3793216" cy="252000"/>
          </a:xfrm>
          <a:prstGeom prst="rect">
            <a:avLst/>
          </a:prstGeom>
          <a:solidFill>
            <a:schemeClr val="bg1"/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en-GB" sz="1300" b="1" dirty="0">
                <a:solidFill>
                  <a:srgbClr val="C00000"/>
                </a:solidFill>
              </a:rPr>
              <a:t>Personal Protective Equipment Regulations (PPER)</a:t>
            </a:r>
            <a:endParaRPr lang="en-GB" sz="1300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BAF54BD-B45C-8C4C-BDD1-CFF239FCD985}"/>
              </a:ext>
            </a:extLst>
          </p:cNvPr>
          <p:cNvSpPr/>
          <p:nvPr/>
        </p:nvSpPr>
        <p:spPr>
          <a:xfrm>
            <a:off x="7075931" y="5122589"/>
            <a:ext cx="4464497" cy="19985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lvl="0">
              <a:lnSpc>
                <a:spcPts val="900"/>
              </a:lnSpc>
            </a:pP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This covers protective clothing &amp; equipment to protect staff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9AE38F-6176-8B4F-80D0-3650F5ADFF37}"/>
              </a:ext>
            </a:extLst>
          </p:cNvPr>
          <p:cNvSpPr/>
          <p:nvPr/>
        </p:nvSpPr>
        <p:spPr>
          <a:xfrm>
            <a:off x="211144" y="3854518"/>
            <a:ext cx="5781382" cy="218251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3AE572-4441-B543-91A3-A6AF945D843F}"/>
              </a:ext>
            </a:extLst>
          </p:cNvPr>
          <p:cNvSpPr/>
          <p:nvPr/>
        </p:nvSpPr>
        <p:spPr>
          <a:xfrm>
            <a:off x="212866" y="6436063"/>
            <a:ext cx="5779660" cy="280898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878F9-DF26-7548-9E76-EDFAABA816CE}"/>
              </a:ext>
            </a:extLst>
          </p:cNvPr>
          <p:cNvSpPr/>
          <p:nvPr/>
        </p:nvSpPr>
        <p:spPr>
          <a:xfrm>
            <a:off x="6116731" y="1639450"/>
            <a:ext cx="5947801" cy="2873393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077DC5-C4A9-B243-AF06-DFD217B52ABC}"/>
              </a:ext>
            </a:extLst>
          </p:cNvPr>
          <p:cNvSpPr/>
          <p:nvPr/>
        </p:nvSpPr>
        <p:spPr>
          <a:xfrm>
            <a:off x="6142193" y="4651789"/>
            <a:ext cx="5922339" cy="2937072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  <a:p>
            <a:pPr lvl="0"/>
            <a:endParaRPr lang="en-GB" sz="900" dirty="0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5F83A09-CAEC-4443-BFA6-CAC68E59D9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78" b="98667" l="1778" r="92889">
                        <a14:foregroundMark x1="48444" y1="6667" x2="48444" y2="6667"/>
                        <a14:foregroundMark x1="55111" y1="20000" x2="55111" y2="20000"/>
                        <a14:foregroundMark x1="58667" y1="23111" x2="58667" y2="23111"/>
                        <a14:foregroundMark x1="60889" y1="24889" x2="60889" y2="24889"/>
                        <a14:foregroundMark x1="62667" y1="25778" x2="62667" y2="25778"/>
                        <a14:foregroundMark x1="83556" y1="64444" x2="73333" y2="35556"/>
                        <a14:foregroundMark x1="85778" y1="69778" x2="82667" y2="39556"/>
                        <a14:foregroundMark x1="71111" y1="37333" x2="52889" y2="6667"/>
                        <a14:foregroundMark x1="83556" y1="59556" x2="5778" y2="79556"/>
                        <a14:foregroundMark x1="5778" y1="79556" x2="5333" y2="78667"/>
                        <a14:foregroundMark x1="2222" y1="79556" x2="23556" y2="97778"/>
                        <a14:foregroundMark x1="17778" y1="84444" x2="12889" y2="98667"/>
                        <a14:foregroundMark x1="24444" y1="80444" x2="69333" y2="97778"/>
                        <a14:foregroundMark x1="83556" y1="80444" x2="92444" y2="85333"/>
                        <a14:foregroundMark x1="81778" y1="61333" x2="93333" y2="77778"/>
                        <a14:foregroundMark x1="69333" y1="34667" x2="53778" y2="5778"/>
                        <a14:foregroundMark x1="58667" y1="12444" x2="58667" y2="12444"/>
                        <a14:foregroundMark x1="60889" y1="23111" x2="60889" y2="23111"/>
                        <a14:foregroundMark x1="64444" y1="28889" x2="64444" y2="28889"/>
                        <a14:foregroundMark x1="66222" y1="34667" x2="69333" y2="38222"/>
                      </a14:backgroundRemoval>
                    </a14:imgEffect>
                  </a14:imgLayer>
                </a14:imgProps>
              </a:ext>
            </a:extLst>
          </a:blip>
          <a:srcRect b="17713"/>
          <a:stretch/>
        </p:blipFill>
        <p:spPr>
          <a:xfrm>
            <a:off x="4903006" y="5292406"/>
            <a:ext cx="734692" cy="60455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D6FC921-0AEC-2E49-B8F9-D5DA7D9B007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9" t="11577" r="8772" b="11367"/>
          <a:stretch/>
        </p:blipFill>
        <p:spPr>
          <a:xfrm>
            <a:off x="4623322" y="4679617"/>
            <a:ext cx="1328497" cy="5711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809E855-FA83-6945-AA4A-8429433348B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5556" b="98519" l="5067" r="92267">
                        <a14:foregroundMark x1="5867" y1="58519" x2="5867" y2="58519"/>
                        <a14:foregroundMark x1="9067" y1="41481" x2="9067" y2="41481"/>
                        <a14:foregroundMark x1="12533" y1="24444" x2="12533" y2="24444"/>
                        <a14:foregroundMark x1="10400" y1="26667" x2="10400" y2="26667"/>
                        <a14:foregroundMark x1="11733" y1="31111" x2="11733" y2="31111"/>
                        <a14:foregroundMark x1="12000" y1="29630" x2="12000" y2="36296"/>
                        <a14:foregroundMark x1="12800" y1="32593" x2="16000" y2="24444"/>
                        <a14:foregroundMark x1="14133" y1="20741" x2="8533" y2="40000"/>
                        <a14:foregroundMark x1="10400" y1="88889" x2="10400" y2="88889"/>
                        <a14:foregroundMark x1="9867" y1="64444" x2="9867" y2="64444"/>
                        <a14:foregroundMark x1="9600" y1="56296" x2="9600" y2="48889"/>
                        <a14:foregroundMark x1="9333" y1="57778" x2="10667" y2="69630"/>
                        <a14:foregroundMark x1="10667" y1="68889" x2="10933" y2="74074"/>
                        <a14:foregroundMark x1="23200" y1="71111" x2="38400" y2="46667"/>
                        <a14:foregroundMark x1="26933" y1="71111" x2="33067" y2="93333"/>
                        <a14:foregroundMark x1="33067" y1="93333" x2="33067" y2="93333"/>
                        <a14:foregroundMark x1="31467" y1="88148" x2="25067" y2="94815"/>
                        <a14:foregroundMark x1="14133" y1="94815" x2="13867" y2="99259"/>
                        <a14:foregroundMark x1="6400" y1="93333" x2="6933" y2="97778"/>
                        <a14:foregroundMark x1="5067" y1="97037" x2="15733" y2="95556"/>
                        <a14:foregroundMark x1="22933" y1="97037" x2="33867" y2="97037"/>
                        <a14:foregroundMark x1="33867" y1="97037" x2="36000" y2="96296"/>
                        <a14:foregroundMark x1="44533" y1="94815" x2="54400" y2="94815"/>
                        <a14:foregroundMark x1="51733" y1="33333" x2="51733" y2="43704"/>
                        <a14:foregroundMark x1="52800" y1="48148" x2="52533" y2="46667"/>
                        <a14:foregroundMark x1="49867" y1="67407" x2="49867" y2="61481"/>
                        <a14:foregroundMark x1="29333" y1="70370" x2="29067" y2="68148"/>
                        <a14:foregroundMark x1="66400" y1="20000" x2="67467" y2="88148"/>
                        <a14:foregroundMark x1="67467" y1="88148" x2="69067" y2="94815"/>
                        <a14:foregroundMark x1="66667" y1="95556" x2="63733" y2="95556"/>
                        <a14:foregroundMark x1="69600" y1="95556" x2="70933" y2="95556"/>
                        <a14:foregroundMark x1="68267" y1="96296" x2="66933" y2="96296"/>
                        <a14:foregroundMark x1="69867" y1="63704" x2="69600" y2="54815"/>
                        <a14:foregroundMark x1="68000" y1="25185" x2="71200" y2="32593"/>
                        <a14:foregroundMark x1="68533" y1="30370" x2="67467" y2="34815"/>
                        <a14:foregroundMark x1="86133" y1="17037" x2="85333" y2="27407"/>
                        <a14:foregroundMark x1="87200" y1="25185" x2="87200" y2="55556"/>
                        <a14:foregroundMark x1="87200" y1="55556" x2="87733" y2="62222"/>
                        <a14:foregroundMark x1="90400" y1="58519" x2="92000" y2="61481"/>
                        <a14:foregroundMark x1="90400" y1="95556" x2="89867" y2="91852"/>
                        <a14:foregroundMark x1="89600" y1="96296" x2="82667" y2="95556"/>
                        <a14:foregroundMark x1="92267" y1="94074" x2="91200" y2="96296"/>
                      </a14:backgroundRemoval>
                    </a14:imgEffect>
                  </a14:imgLayer>
                </a14:imgProps>
              </a:ext>
            </a:extLst>
          </a:blip>
          <a:srcRect l="4331" t="10810" r="6663"/>
          <a:stretch/>
        </p:blipFill>
        <p:spPr>
          <a:xfrm>
            <a:off x="9277279" y="3450416"/>
            <a:ext cx="2158391" cy="77863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0A2C21-7D55-CE43-9FD0-C7FF9C6563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2294" y="6106731"/>
            <a:ext cx="1819681" cy="1215547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E28886B3-1E07-2E4F-9488-6E7A2B3BB661}"/>
              </a:ext>
            </a:extLst>
          </p:cNvPr>
          <p:cNvSpPr/>
          <p:nvPr/>
        </p:nvSpPr>
        <p:spPr>
          <a:xfrm>
            <a:off x="2995086" y="649636"/>
            <a:ext cx="6282193" cy="80271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14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 Safety responsibilities in the workplace </a:t>
            </a:r>
          </a:p>
          <a:p>
            <a:pPr algn="ctr"/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Employers (the company) &amp; employees (the staff/workers) have a responsibility to:</a:t>
            </a:r>
            <a:b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 Prevent accidents	- Ensure the workplace is safe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82AC69-3BF7-2742-B88D-A6B4D73C08A6}"/>
              </a:ext>
            </a:extLst>
          </p:cNvPr>
          <p:cNvSpPr/>
          <p:nvPr/>
        </p:nvSpPr>
        <p:spPr>
          <a:xfrm>
            <a:off x="3908616" y="191462"/>
            <a:ext cx="3458163" cy="3293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AE1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800" b="1" dirty="0">
                <a:solidFill>
                  <a:srgbClr val="C00000"/>
                </a:solidFill>
              </a:rPr>
              <a:t>Legislation/Laws </a:t>
            </a:r>
          </a:p>
        </p:txBody>
      </p:sp>
    </p:spTree>
    <p:extLst>
      <p:ext uri="{BB962C8B-B14F-4D97-AF65-F5344CB8AC3E}">
        <p14:creationId xmlns:p14="http://schemas.microsoft.com/office/powerpoint/2010/main" val="349122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B8C2396-8AE6-7047-AB58-48555A1C4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00" t="4201" r="24421" b="5162"/>
          <a:stretch/>
        </p:blipFill>
        <p:spPr>
          <a:xfrm>
            <a:off x="11225588" y="3954628"/>
            <a:ext cx="1134806" cy="237356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id="{33A5A657-AB09-3D4D-8A21-8020789F1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04" y="563274"/>
            <a:ext cx="4602407" cy="811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hazard</a:t>
            </a:r>
            <a:r>
              <a:rPr kumimoji="0" lang="en-US" altLang="en-US" sz="1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something that could cause harm to someone's health/physically injure them. Types : </a:t>
            </a:r>
            <a:r>
              <a:rPr kumimoji="0" lang="en-GB" altLang="en-US" sz="120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</a:t>
            </a: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rips &amp; falls, cuts, burns &amp; scalds, ingesting chemicals, injury moving or lifting, breathing in dusts , electric shock, fire, food poisoning </a:t>
            </a:r>
            <a:endParaRPr lang="en-GB" sz="1200" dirty="0"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AD1452-2ACA-5E4E-AEB4-F4CC3670C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038522"/>
              </p:ext>
            </p:extLst>
          </p:nvPr>
        </p:nvGraphicFramePr>
        <p:xfrm>
          <a:off x="825630" y="2681581"/>
          <a:ext cx="7942786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0031">
                  <a:extLst>
                    <a:ext uri="{9D8B030D-6E8A-4147-A177-3AD203B41FA5}">
                      <a16:colId xmlns:a16="http://schemas.microsoft.com/office/drawing/2014/main" val="3370258071"/>
                    </a:ext>
                  </a:extLst>
                </a:gridCol>
                <a:gridCol w="6722755">
                  <a:extLst>
                    <a:ext uri="{9D8B030D-6E8A-4147-A177-3AD203B41FA5}">
                      <a16:colId xmlns:a16="http://schemas.microsoft.com/office/drawing/2014/main" val="344175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  <a:endParaRPr lang="en-GB" sz="1200" b="1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measure</a:t>
                      </a:r>
                      <a:endParaRPr lang="en-GB" sz="1200" b="1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75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Slips, trips &amp; falls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Make sure all work areas are well lie &amp; free from obstructions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equipment, e.g. ladders, to enable employees to access equipment safely</a:t>
                      </a:r>
                      <a:b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PPE – non slip shoes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wipe up/pick up spills and use wet floor signs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including first aid training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019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Cuts 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Ensure all machinery has the correct safety guards fitted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on carrying and using knives safely as well as first aid training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414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Burns &amp; scalds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Fit splatter guards around deep tat fryers to stop hot oil burns and around hot surfaces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PPE – sleeves, aprons, oven gloves; signs &amp; warnings of possible hazards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on how to use pans and equipment safely, as well as first aid training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09500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Electric shock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Ensure all electrical wiring &amp; equipment is in good working order &amp; regularly PAT safety tested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Avoid having electrical equipment near water sources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Signs and warnings; emergency switches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Staff training – i.e. handle electrical equipment with dry hands, first aid training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06543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Fire 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Extinguishers; Ensure that all emergency exits are clear of any obstructions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23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Exposure to dust in the air, e.g. flour, chemicals; or cold/heat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protective equipment, e.g. rubber gloves, eye protection and masks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Train employees to store and use chemicals safely and follow COSHH guidelines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Make sure the kitchen is well ventilated &amp; has air conditioning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Design the kitchen layout so workstations are as far away from sources of heat as possible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Make sure employees take plenty of rest breaks in a cool place and have access to water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8865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Repetitive strain injury,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Muscle strain /back pain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e.g. wrist strain - constant kneading, back &amp; muscle pain from lifting heavy items or sitting at a computer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Train employees how to lift and carry heavy objects correctly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equipment, e.g. trolleys, to assist moving equipment and materials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Provide equipment, e.g. mixing, kneading, cutting, peeling machines, to reduce repetitive manual actions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Receptionist - given regular breaks to walk around, suitable chair and padding for mouse/keyboard.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779580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5108571-128A-5547-8CA1-7C2B9117FA9A}"/>
              </a:ext>
            </a:extLst>
          </p:cNvPr>
          <p:cNvSpPr/>
          <p:nvPr/>
        </p:nvSpPr>
        <p:spPr>
          <a:xfrm>
            <a:off x="6400799" y="7822893"/>
            <a:ext cx="2812565" cy="2517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tIns="18000" bIns="1800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4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 for customer safety </a:t>
            </a:r>
            <a:endParaRPr lang="en-GB" sz="2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86A192-69A4-4B44-99F1-14CC13102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932874"/>
              </p:ext>
            </p:extLst>
          </p:nvPr>
        </p:nvGraphicFramePr>
        <p:xfrm>
          <a:off x="6448957" y="8167816"/>
          <a:ext cx="561694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8397">
                  <a:extLst>
                    <a:ext uri="{9D8B030D-6E8A-4147-A177-3AD203B41FA5}">
                      <a16:colId xmlns:a16="http://schemas.microsoft.com/office/drawing/2014/main" val="4050909375"/>
                    </a:ext>
                  </a:extLst>
                </a:gridCol>
                <a:gridCol w="3898543">
                  <a:extLst>
                    <a:ext uri="{9D8B030D-6E8A-4147-A177-3AD203B41FA5}">
                      <a16:colId xmlns:a16="http://schemas.microsoft.com/office/drawing/2014/main" val="11983460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measure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509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Food poisoning/ allergies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Use HACCP ; Show allergens on menus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8035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Trips, slips &amp; falls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Well-lit floors, free from obstruction, use signs for wet floors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593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Fire/emergency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Signpost emergency exits, fire extinguishers, fire drills</a:t>
                      </a:r>
                      <a:endParaRPr lang="en-GB" sz="1200" b="0" i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87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Fraud /personal details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Carry out payment transactions in front of customer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Have secure areas e.g. safe for personal belongings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975549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583C7B2-2049-734F-ABAE-9F44F733AB7B}"/>
              </a:ext>
            </a:extLst>
          </p:cNvPr>
          <p:cNvSpPr/>
          <p:nvPr/>
        </p:nvSpPr>
        <p:spPr>
          <a:xfrm>
            <a:off x="825720" y="7749787"/>
            <a:ext cx="2657065" cy="2517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 lIns="36000" tIns="18000" rIns="36000" bIns="18000">
            <a:spAutoFit/>
          </a:bodyPr>
          <a:lstStyle/>
          <a:p>
            <a:r>
              <a:rPr lang="en-GB" sz="14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assessments for security issues </a:t>
            </a:r>
            <a:endParaRPr lang="en-US" sz="1400" dirty="0">
              <a:solidFill>
                <a:srgbClr val="00B05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E2DC738-3DE6-7349-92FE-89362D122C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271772"/>
              </p:ext>
            </p:extLst>
          </p:nvPr>
        </p:nvGraphicFramePr>
        <p:xfrm>
          <a:off x="804361" y="8107156"/>
          <a:ext cx="441539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3579">
                  <a:extLst>
                    <a:ext uri="{9D8B030D-6E8A-4147-A177-3AD203B41FA5}">
                      <a16:colId xmlns:a16="http://schemas.microsoft.com/office/drawing/2014/main" val="4060893646"/>
                    </a:ext>
                  </a:extLst>
                </a:gridCol>
                <a:gridCol w="3011811">
                  <a:extLst>
                    <a:ext uri="{9D8B030D-6E8A-4147-A177-3AD203B41FA5}">
                      <a16:colId xmlns:a16="http://schemas.microsoft.com/office/drawing/2014/main" val="26249121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Risk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Control measure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2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Aggression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Intrusion </a:t>
                      </a:r>
                    </a:p>
                    <a:p>
                      <a:pPr marL="0" indent="0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Theft\ Fraud 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Employ security staff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CCTV &amp; Security lighting outside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Security passes and ID; Lockers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 pitchFamily="2" charset="2"/>
                        <a:buNone/>
                      </a:pPr>
                      <a:r>
                        <a:rPr lang="en-GB" sz="1200" b="0" i="0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Report anything suspicious</a:t>
                      </a:r>
                      <a:endParaRPr lang="en-GB" sz="1200" b="0" i="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Calibri Light" panose="020F030202020403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522621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4B1AB17-CCC3-884F-B42F-DE1AD5087E48}"/>
              </a:ext>
            </a:extLst>
          </p:cNvPr>
          <p:cNvSpPr/>
          <p:nvPr/>
        </p:nvSpPr>
        <p:spPr>
          <a:xfrm>
            <a:off x="317340" y="1545049"/>
            <a:ext cx="5389431" cy="442035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risk</a:t>
            </a: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how likely it is that someone may be harmed or injured by a hazard. </a:t>
            </a:r>
            <a:b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</a:b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High risk = more likely to cause harm or injury low risk = less likely</a:t>
            </a:r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7A39A5-8A23-9340-AB80-304D06239FDC}"/>
              </a:ext>
            </a:extLst>
          </p:cNvPr>
          <p:cNvSpPr/>
          <p:nvPr/>
        </p:nvSpPr>
        <p:spPr>
          <a:xfrm>
            <a:off x="5268223" y="1397516"/>
            <a:ext cx="5167024" cy="996033"/>
          </a:xfrm>
          <a:prstGeom prst="rect">
            <a:avLst/>
          </a:prstGeom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risk assessment</a:t>
            </a: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– A document used to identify &amp; assess the level of risk involved. Risks can occur in</a:t>
            </a:r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a) using equipment (e.g. using a deep fat fryer).</a:t>
            </a:r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b) an activity (e.g. carrying a heavy pan of boiling water)</a:t>
            </a:r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c) a situation (e.g. evacuating the kitchen in a fire) </a:t>
            </a:r>
            <a:endParaRPr lang="en-US" alt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2332B0-C459-F146-8CF3-2FACA992C1E1}"/>
              </a:ext>
            </a:extLst>
          </p:cNvPr>
          <p:cNvSpPr/>
          <p:nvPr/>
        </p:nvSpPr>
        <p:spPr>
          <a:xfrm>
            <a:off x="5268223" y="633011"/>
            <a:ext cx="4732978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en-US" sz="1200" u="sng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 control measure</a:t>
            </a:r>
            <a:r>
              <a:rPr lang="en-US" altLang="en-US" sz="1200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- an action put in place to prevent/reduce the risk of a hazard. e.g. staff training, using oven gloves, wet floor signs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2D9983B-2D55-864F-A0CF-1B3F0ABE10D3}"/>
              </a:ext>
            </a:extLst>
          </p:cNvPr>
          <p:cNvSpPr/>
          <p:nvPr/>
        </p:nvSpPr>
        <p:spPr>
          <a:xfrm>
            <a:off x="136104" y="120079"/>
            <a:ext cx="12457384" cy="927953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88DC28-2518-9440-A495-A0CFC6EF1F30}"/>
              </a:ext>
            </a:extLst>
          </p:cNvPr>
          <p:cNvSpPr/>
          <p:nvPr/>
        </p:nvSpPr>
        <p:spPr>
          <a:xfrm>
            <a:off x="804361" y="2337458"/>
            <a:ext cx="3474912" cy="25179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 tIns="18000" bIns="1800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4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 for employee safety </a:t>
            </a:r>
            <a:endParaRPr lang="en-GB" sz="14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5F5CFD-6464-C748-9202-E204AC403287}"/>
              </a:ext>
            </a:extLst>
          </p:cNvPr>
          <p:cNvSpPr/>
          <p:nvPr/>
        </p:nvSpPr>
        <p:spPr>
          <a:xfrm>
            <a:off x="5038971" y="201587"/>
            <a:ext cx="2093122" cy="3133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tIns="18000" bIns="18000">
            <a:spAutoFit/>
          </a:bodyPr>
          <a:lstStyle/>
          <a:p>
            <a:pPr lvl="0">
              <a:spcAft>
                <a:spcPts val="0"/>
              </a:spcAft>
            </a:pPr>
            <a:r>
              <a:rPr lang="en-GB" sz="1800" b="1" dirty="0">
                <a:solidFill>
                  <a:srgbClr val="00B050"/>
                </a:solidFill>
                <a:latin typeface="Calibri Light" panose="020F0302020204030204" pitchFamily="34" charset="0"/>
                <a:ea typeface="Times New Roman" panose="02020603050405020304" pitchFamily="18" charset="0"/>
              </a:rPr>
              <a:t>Risk Assessments</a:t>
            </a:r>
            <a:endParaRPr lang="en-GB" sz="1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8E4E20-0B08-7B47-BF8A-8B8EEE8F0E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24" b="89418" l="4869" r="93633">
                        <a14:foregroundMark x1="80899" y1="36508" x2="81648" y2="47090"/>
                        <a14:foregroundMark x1="70037" y1="32804" x2="70037" y2="42328"/>
                        <a14:foregroundMark x1="58801" y1="28042" x2="56929" y2="29101"/>
                        <a14:foregroundMark x1="56180" y1="23280" x2="52809" y2="23280"/>
                        <a14:foregroundMark x1="5243" y1="29101" x2="5243" y2="29101"/>
                        <a14:foregroundMark x1="91011" y1="76190" x2="91011" y2="76190"/>
                        <a14:foregroundMark x1="93633" y1="71429" x2="93633" y2="7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5869" y="989346"/>
            <a:ext cx="2234533" cy="15817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312720-EDC7-C647-B14F-DED0727B83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5" b="97156" l="0" r="97908">
                        <a14:foregroundMark x1="43515" y1="52607" x2="51046" y2="57346"/>
                        <a14:foregroundMark x1="42259" y1="47393" x2="43933" y2="90047"/>
                        <a14:foregroundMark x1="43933" y1="90047" x2="51046" y2="44076"/>
                        <a14:foregroundMark x1="51046" y1="44076" x2="53556" y2="87678"/>
                        <a14:foregroundMark x1="53556" y1="87678" x2="56067" y2="44550"/>
                        <a14:foregroundMark x1="56067" y1="44550" x2="56067" y2="44550"/>
                        <a14:foregroundMark x1="46025" y1="39810" x2="51464" y2="82938"/>
                        <a14:foregroundMark x1="51464" y1="82938" x2="56904" y2="83412"/>
                        <a14:foregroundMark x1="84100" y1="70616" x2="53556" y2="5213"/>
                        <a14:foregroundMark x1="48536" y1="9005" x2="0" y2="97630"/>
                        <a14:foregroundMark x1="87866" y1="76777" x2="97908" y2="94787"/>
                        <a14:foregroundMark x1="5858" y1="89100" x2="84937" y2="91469"/>
                        <a14:foregroundMark x1="84937" y1="91469" x2="8368" y2="96682"/>
                        <a14:foregroundMark x1="8368" y1="96682" x2="1674" y2="9478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6065" y="277493"/>
            <a:ext cx="983365" cy="84764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5164C4-B37F-A547-A341-93702F5A9CD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709" r="20074"/>
          <a:stretch/>
        </p:blipFill>
        <p:spPr>
          <a:xfrm>
            <a:off x="8891089" y="2631987"/>
            <a:ext cx="1344609" cy="23096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772B5F-91BC-5940-95C8-F79C40505C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348" b="91979" l="12222" r="87778">
                        <a14:foregroundMark x1="20370" y1="19786" x2="20370" y2="19786"/>
                        <a14:foregroundMark x1="27778" y1="15508" x2="47407" y2="17647"/>
                        <a14:foregroundMark x1="77778" y1="16578" x2="78148" y2="35829"/>
                        <a14:foregroundMark x1="21852" y1="19251" x2="18148" y2="48128"/>
                        <a14:foregroundMark x1="19630" y1="68984" x2="37037" y2="79144"/>
                        <a14:foregroundMark x1="38148" y1="68984" x2="65556" y2="69519"/>
                        <a14:foregroundMark x1="67037" y1="81818" x2="35926" y2="82353"/>
                        <a14:foregroundMark x1="27037" y1="89840" x2="58148" y2="89840"/>
                        <a14:foregroundMark x1="64444" y1="90374" x2="72593" y2="91979"/>
                        <a14:foregroundMark x1="82593" y1="74866" x2="81852" y2="6417"/>
                        <a14:foregroundMark x1="51852" y1="45989" x2="51852" y2="45989"/>
                        <a14:foregroundMark x1="48889" y1="43850" x2="48889" y2="43850"/>
                        <a14:foregroundMark x1="48519" y1="45989" x2="48519" y2="51872"/>
                        <a14:foregroundMark x1="49259" y1="45989" x2="49259" y2="40642"/>
                        <a14:foregroundMark x1="52963" y1="47059" x2="54815" y2="47594"/>
                        <a14:foregroundMark x1="45926" y1="47059" x2="44444" y2="47594"/>
                        <a14:foregroundMark x1="63333" y1="66845" x2="64815" y2="67380"/>
                        <a14:foregroundMark x1="37037" y1="67380" x2="29259" y2="67914"/>
                        <a14:foregroundMark x1="50741" y1="16578" x2="57778" y2="17647"/>
                        <a14:foregroundMark x1="77037" y1="9626" x2="72222" y2="12299"/>
                        <a14:foregroundMark x1="21852" y1="10160" x2="21852" y2="6952"/>
                        <a14:foregroundMark x1="15926" y1="11230" x2="14815" y2="59893"/>
                        <a14:foregroundMark x1="14815" y1="59893" x2="22593" y2="88235"/>
                        <a14:foregroundMark x1="19630" y1="87701" x2="79259" y2="90374"/>
                        <a14:foregroundMark x1="82222" y1="83957" x2="84444" y2="9626"/>
                        <a14:foregroundMark x1="83704" y1="21390" x2="88148" y2="68449"/>
                        <a14:foregroundMark x1="88148" y1="68449" x2="82593" y2="51872"/>
                        <a14:foregroundMark x1="82963" y1="67380" x2="84815" y2="69519"/>
                        <a14:foregroundMark x1="12222" y1="63636" x2="18519" y2="87166"/>
                        <a14:foregroundMark x1="15185" y1="79679" x2="12222" y2="87166"/>
                        <a14:foregroundMark x1="18519" y1="83422" x2="54074" y2="86631"/>
                        <a14:foregroundMark x1="54074" y1="86631" x2="84074" y2="83957"/>
                        <a14:foregroundMark x1="78519" y1="9091" x2="42222" y2="9626"/>
                        <a14:foregroundMark x1="42222" y1="9626" x2="16296" y2="38503"/>
                        <a14:foregroundMark x1="16296" y1="38503" x2="14815" y2="60963"/>
                        <a14:foregroundMark x1="14815" y1="10160" x2="14815" y2="10160"/>
                        <a14:foregroundMark x1="15185" y1="10160" x2="22963" y2="10695"/>
                        <a14:foregroundMark x1="21852" y1="10160" x2="32963" y2="10695"/>
                        <a14:foregroundMark x1="28889" y1="8021" x2="47778" y2="8021"/>
                        <a14:foregroundMark x1="44815" y1="7487" x2="78889" y2="9626"/>
                      </a14:backgroundRemoval>
                    </a14:imgEffect>
                  </a14:imgLayer>
                </a14:imgProps>
              </a:ext>
            </a:extLst>
          </a:blip>
          <a:srcRect l="11871" t="2655" r="12968" b="3459"/>
          <a:stretch/>
        </p:blipFill>
        <p:spPr>
          <a:xfrm>
            <a:off x="11103577" y="6410816"/>
            <a:ext cx="1208625" cy="104563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C75E4D-B6FB-2F41-B3E1-CAC86CFE91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6398" r="26396"/>
          <a:stretch/>
        </p:blipFill>
        <p:spPr>
          <a:xfrm>
            <a:off x="10863466" y="2668376"/>
            <a:ext cx="1034365" cy="144619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B5D3A7-8AC5-604E-9E40-40E5EF19B1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61" b="92935" l="365" r="96350">
                        <a14:foregroundMark x1="4745" y1="52717" x2="7299" y2="11957"/>
                        <a14:foregroundMark x1="15328" y1="4891" x2="9124" y2="3804"/>
                        <a14:foregroundMark x1="23723" y1="65217" x2="65328" y2="73370"/>
                        <a14:foregroundMark x1="65328" y1="73370" x2="82847" y2="87500"/>
                        <a14:foregroundMark x1="87591" y1="92935" x2="93796" y2="48370"/>
                        <a14:foregroundMark x1="96715" y1="43478" x2="95255" y2="71739"/>
                        <a14:foregroundMark x1="4745" y1="57609" x2="4745" y2="57609"/>
                        <a14:foregroundMark x1="365" y1="50000" x2="17883" y2="5760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4147" y="4451749"/>
            <a:ext cx="1557084" cy="1045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2F9A1E-5EB4-8449-91BA-82776BFFDE0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135" t="18189" r="3564" b="18630"/>
          <a:stretch/>
        </p:blipFill>
        <p:spPr>
          <a:xfrm>
            <a:off x="9046440" y="5187141"/>
            <a:ext cx="1576579" cy="1067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2318D7F-EB2B-8C44-BB68-1636A9C6567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652" b="92609" l="1370" r="98174">
                        <a14:foregroundMark x1="16895" y1="23043" x2="16895" y2="36087"/>
                        <a14:foregroundMark x1="18721" y1="17391" x2="20548" y2="43913"/>
                        <a14:foregroundMark x1="13699" y1="32609" x2="13242" y2="55217"/>
                        <a14:foregroundMark x1="7763" y1="55652" x2="2283" y2="56087"/>
                        <a14:foregroundMark x1="10502" y1="89565" x2="11872" y2="93478"/>
                        <a14:foregroundMark x1="67580" y1="90870" x2="70776" y2="73913"/>
                        <a14:foregroundMark x1="60274" y1="89565" x2="84475" y2="89565"/>
                        <a14:foregroundMark x1="84475" y1="69565" x2="98174" y2="45217"/>
                        <a14:foregroundMark x1="82648" y1="74348" x2="86758" y2="69565"/>
                        <a14:foregroundMark x1="59361" y1="7826" x2="40183" y2="5652"/>
                        <a14:foregroundMark x1="16895" y1="36522" x2="17808" y2="19130"/>
                        <a14:foregroundMark x1="36986" y1="47826" x2="52968" y2="473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9238" y="6142969"/>
            <a:ext cx="1805985" cy="158132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6F570BC-5E7C-604C-864E-CABDFABEC18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6528" t="2599" r="16060" b="3612"/>
          <a:stretch/>
        </p:blipFill>
        <p:spPr>
          <a:xfrm>
            <a:off x="5405698" y="8162543"/>
            <a:ext cx="778218" cy="108271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B447981-FCDD-DE42-80A5-2E4DC5B1CE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33190" y="8395636"/>
            <a:ext cx="651629" cy="5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7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34ABB0-F6CA-6241-ABD3-F4A2152615DD}"/>
              </a:ext>
            </a:extLst>
          </p:cNvPr>
          <p:cNvSpPr/>
          <p:nvPr/>
        </p:nvSpPr>
        <p:spPr>
          <a:xfrm>
            <a:off x="424136" y="1488232"/>
            <a:ext cx="12025336" cy="7128792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16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Responsibility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something required to do as part of a job, role, or legal obligation.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Employer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person or organization that employs people.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Employee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person employed by the employer for wages or salary.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HASAWA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(Health &amp; Safety At Work Act) - This covers general health and safety at work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assessment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document used to identify and assess the level of risk involved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HSE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(health &amp; safety executive) - a government agency to report health and safety issues to 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H&amp;S policy 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a document which sets out the arrangements put in place for managing health &amp; safety in a business-who does what, when and how.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RIDDOR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(Reporting of Injuries, Diseases &amp; Dangerous Occurrences Regulations) This covers workplace accidents/incidents </a:t>
            </a:r>
            <a:b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       e.g. serious burns, slips, trips, equipment collapsing, faulty gas cookers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Accident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book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/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log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an essential document for employers &amp; employees, who are required by law to report details of specified work-related injuries and incidents.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COSHH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(Control Of Substances Hazardous to Health) - This covers dangerous substances that people might be exposed to (e.g. chemicals, fumes, smoke, dusts, gas)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MHOR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(Manual Handling Operations Regulations) - This covers injuries and accidents when lifting and moving heavy objects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PPER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(Personal Protective Equipment Regulations) - This covers protective clothing &amp; equipment to protect staff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Hazard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something that could cause harm to someone's health/physically injure them. e.g. a cut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how likely it is that someone may be harmed or injured by a hazard. High risk = more likely to cause harm or injury low risk = less likely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Control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measure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 action put in place to prevent/reduce the risk of a hazard. e.g. staff training, using oven gloves, wet floor signs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Obstruction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something that blocks a road, passage, entrance, etc. so that nothing can go along it,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Portable appliance testing – a test to prove that a piece of electrical equipment is safe to use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Repetitive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strain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injury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a condition where carrying out repetitive actions, typically with the hands, causes pain or damage of function in the muscles involved.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HACCP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(Hazard analysis critical control point) - a management system in which food safety is addressed through the analysis &amp; control of hazards</a:t>
            </a:r>
          </a:p>
          <a:p>
            <a:r>
              <a:rPr lang="en-GB" sz="1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Fraud</a:t>
            </a:r>
            <a:r>
              <a:rPr lang="en-GB" sz="1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the crime of getting money by deceiving people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879672-989D-ED41-A104-413EB10BAAF5}"/>
              </a:ext>
            </a:extLst>
          </p:cNvPr>
          <p:cNvSpPr/>
          <p:nvPr/>
        </p:nvSpPr>
        <p:spPr>
          <a:xfrm>
            <a:off x="5320680" y="1672698"/>
            <a:ext cx="1296144" cy="319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GB" sz="2000" b="1" dirty="0">
                <a:solidFill>
                  <a:srgbClr val="0070C0"/>
                </a:solidFill>
                <a:latin typeface="+mj-lt"/>
              </a:rPr>
              <a:t>Key Terms</a:t>
            </a:r>
          </a:p>
        </p:txBody>
      </p:sp>
      <p:pic>
        <p:nvPicPr>
          <p:cNvPr id="6" name="Picture 2" descr="Image result for key clipart">
            <a:extLst>
              <a:ext uri="{FF2B5EF4-FFF2-40B4-BE49-F238E27FC236}">
                <a16:creationId xmlns:a16="http://schemas.microsoft.com/office/drawing/2014/main" id="{95B9DB2B-C75B-6048-8FC2-55DF6CF1E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1160" y="1832493"/>
            <a:ext cx="1992872" cy="19195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7A8866-2E93-4AAF-B1FB-D855D93C0388}"/>
</file>

<file path=customXml/itemProps2.xml><?xml version="1.0" encoding="utf-8"?>
<ds:datastoreItem xmlns:ds="http://schemas.openxmlformats.org/officeDocument/2006/customXml" ds:itemID="{60AC319E-0BC8-44C3-9E5C-109556BC0BB6}"/>
</file>

<file path=customXml/itemProps3.xml><?xml version="1.0" encoding="utf-8"?>
<ds:datastoreItem xmlns:ds="http://schemas.openxmlformats.org/officeDocument/2006/customXml" ds:itemID="{66CA3432-0572-49E5-A37C-0F0ADD678418}"/>
</file>

<file path=docProps/app.xml><?xml version="1.0" encoding="utf-8"?>
<Properties xmlns="http://schemas.openxmlformats.org/officeDocument/2006/extended-properties" xmlns:vt="http://schemas.openxmlformats.org/officeDocument/2006/docPropsVTypes">
  <TotalTime>2260</TotalTime>
  <Words>3371</Words>
  <Application>Microsoft Office PowerPoint</Application>
  <PresentationFormat>A3 Paper (297x420 mm)</PresentationFormat>
  <Paragraphs>330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Tracey Ramage</cp:lastModifiedBy>
  <cp:revision>44</cp:revision>
  <cp:lastPrinted>2019-03-22T12:02:58Z</cp:lastPrinted>
  <dcterms:created xsi:type="dcterms:W3CDTF">2019-03-11T19:10:10Z</dcterms:created>
  <dcterms:modified xsi:type="dcterms:W3CDTF">2024-12-30T15:55:43Z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