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9" r:id="rId7"/>
    <p:sldId id="258" r:id="rId8"/>
    <p:sldId id="260" r:id="rId9"/>
    <p:sldId id="26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366" autoAdjust="0"/>
  </p:normalViewPr>
  <p:slideViewPr>
    <p:cSldViewPr snapToGrid="0">
      <p:cViewPr varScale="1">
        <p:scale>
          <a:sx n="82" d="100"/>
          <a:sy n="82" d="100"/>
        </p:scale>
        <p:origin x="147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ryl Aston-Ottey" userId="32c75d7e-5966-4af4-808b-f2bce2e14d56" providerId="ADAL" clId="{DE27F91F-32DB-43A3-864D-B3E0E923FE35}"/>
    <pc:docChg chg="custSel modSld">
      <pc:chgData name="Cheryl Aston-Ottey" userId="32c75d7e-5966-4af4-808b-f2bce2e14d56" providerId="ADAL" clId="{DE27F91F-32DB-43A3-864D-B3E0E923FE35}" dt="2024-12-29T14:24:34.257" v="5" actId="478"/>
      <pc:docMkLst>
        <pc:docMk/>
      </pc:docMkLst>
      <pc:sldChg chg="delSp mod">
        <pc:chgData name="Cheryl Aston-Ottey" userId="32c75d7e-5966-4af4-808b-f2bce2e14d56" providerId="ADAL" clId="{DE27F91F-32DB-43A3-864D-B3E0E923FE35}" dt="2024-12-29T14:24:07.580" v="0" actId="478"/>
        <pc:sldMkLst>
          <pc:docMk/>
          <pc:sldMk cId="3022478451" sldId="256"/>
        </pc:sldMkLst>
        <pc:picChg chg="del">
          <ac:chgData name="Cheryl Aston-Ottey" userId="32c75d7e-5966-4af4-808b-f2bce2e14d56" providerId="ADAL" clId="{DE27F91F-32DB-43A3-864D-B3E0E923FE35}" dt="2024-12-29T14:24:07.580" v="0" actId="478"/>
          <ac:picMkLst>
            <pc:docMk/>
            <pc:sldMk cId="3022478451" sldId="256"/>
            <ac:picMk id="5" creationId="{A0579686-DF10-2B19-D33F-B2C52CAA0CF9}"/>
          </ac:picMkLst>
        </pc:picChg>
      </pc:sldChg>
      <pc:sldChg chg="delSp mod">
        <pc:chgData name="Cheryl Aston-Ottey" userId="32c75d7e-5966-4af4-808b-f2bce2e14d56" providerId="ADAL" clId="{DE27F91F-32DB-43A3-864D-B3E0E923FE35}" dt="2024-12-29T14:24:11.674" v="1" actId="478"/>
        <pc:sldMkLst>
          <pc:docMk/>
          <pc:sldMk cId="230979069" sldId="257"/>
        </pc:sldMkLst>
        <pc:picChg chg="del">
          <ac:chgData name="Cheryl Aston-Ottey" userId="32c75d7e-5966-4af4-808b-f2bce2e14d56" providerId="ADAL" clId="{DE27F91F-32DB-43A3-864D-B3E0E923FE35}" dt="2024-12-29T14:24:11.674" v="1" actId="478"/>
          <ac:picMkLst>
            <pc:docMk/>
            <pc:sldMk cId="230979069" sldId="257"/>
            <ac:picMk id="6" creationId="{315B2557-64EE-28BC-A0E0-9994EF7ADBD6}"/>
          </ac:picMkLst>
        </pc:picChg>
      </pc:sldChg>
      <pc:sldChg chg="delSp mod">
        <pc:chgData name="Cheryl Aston-Ottey" userId="32c75d7e-5966-4af4-808b-f2bce2e14d56" providerId="ADAL" clId="{DE27F91F-32DB-43A3-864D-B3E0E923FE35}" dt="2024-12-29T14:24:20.945" v="3" actId="478"/>
        <pc:sldMkLst>
          <pc:docMk/>
          <pc:sldMk cId="1412108819" sldId="258"/>
        </pc:sldMkLst>
        <pc:picChg chg="del">
          <ac:chgData name="Cheryl Aston-Ottey" userId="32c75d7e-5966-4af4-808b-f2bce2e14d56" providerId="ADAL" clId="{DE27F91F-32DB-43A3-864D-B3E0E923FE35}" dt="2024-12-29T14:24:20.945" v="3" actId="478"/>
          <ac:picMkLst>
            <pc:docMk/>
            <pc:sldMk cId="1412108819" sldId="258"/>
            <ac:picMk id="6" creationId="{315B2557-64EE-28BC-A0E0-9994EF7ADBD6}"/>
          </ac:picMkLst>
        </pc:picChg>
      </pc:sldChg>
      <pc:sldChg chg="delSp mod">
        <pc:chgData name="Cheryl Aston-Ottey" userId="32c75d7e-5966-4af4-808b-f2bce2e14d56" providerId="ADAL" clId="{DE27F91F-32DB-43A3-864D-B3E0E923FE35}" dt="2024-12-29T14:24:17.072" v="2" actId="478"/>
        <pc:sldMkLst>
          <pc:docMk/>
          <pc:sldMk cId="224687493" sldId="259"/>
        </pc:sldMkLst>
        <pc:picChg chg="del">
          <ac:chgData name="Cheryl Aston-Ottey" userId="32c75d7e-5966-4af4-808b-f2bce2e14d56" providerId="ADAL" clId="{DE27F91F-32DB-43A3-864D-B3E0E923FE35}" dt="2024-12-29T14:24:17.072" v="2" actId="478"/>
          <ac:picMkLst>
            <pc:docMk/>
            <pc:sldMk cId="224687493" sldId="259"/>
            <ac:picMk id="5" creationId="{A0579686-DF10-2B19-D33F-B2C52CAA0CF9}"/>
          </ac:picMkLst>
        </pc:picChg>
      </pc:sldChg>
      <pc:sldChg chg="delSp mod">
        <pc:chgData name="Cheryl Aston-Ottey" userId="32c75d7e-5966-4af4-808b-f2bce2e14d56" providerId="ADAL" clId="{DE27F91F-32DB-43A3-864D-B3E0E923FE35}" dt="2024-12-29T14:24:29.282" v="4" actId="478"/>
        <pc:sldMkLst>
          <pc:docMk/>
          <pc:sldMk cId="2638348704" sldId="260"/>
        </pc:sldMkLst>
        <pc:picChg chg="del">
          <ac:chgData name="Cheryl Aston-Ottey" userId="32c75d7e-5966-4af4-808b-f2bce2e14d56" providerId="ADAL" clId="{DE27F91F-32DB-43A3-864D-B3E0E923FE35}" dt="2024-12-29T14:24:29.282" v="4" actId="478"/>
          <ac:picMkLst>
            <pc:docMk/>
            <pc:sldMk cId="2638348704" sldId="260"/>
            <ac:picMk id="5" creationId="{A0579686-DF10-2B19-D33F-B2C52CAA0CF9}"/>
          </ac:picMkLst>
        </pc:picChg>
      </pc:sldChg>
      <pc:sldChg chg="delSp mod">
        <pc:chgData name="Cheryl Aston-Ottey" userId="32c75d7e-5966-4af4-808b-f2bce2e14d56" providerId="ADAL" clId="{DE27F91F-32DB-43A3-864D-B3E0E923FE35}" dt="2024-12-29T14:24:34.257" v="5" actId="478"/>
        <pc:sldMkLst>
          <pc:docMk/>
          <pc:sldMk cId="1402450278" sldId="261"/>
        </pc:sldMkLst>
        <pc:picChg chg="del">
          <ac:chgData name="Cheryl Aston-Ottey" userId="32c75d7e-5966-4af4-808b-f2bce2e14d56" providerId="ADAL" clId="{DE27F91F-32DB-43A3-864D-B3E0E923FE35}" dt="2024-12-29T14:24:34.257" v="5" actId="478"/>
          <ac:picMkLst>
            <pc:docMk/>
            <pc:sldMk cId="1402450278" sldId="261"/>
            <ac:picMk id="6" creationId="{315B2557-64EE-28BC-A0E0-9994EF7ADBD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F48B41C-9124-460B-A2F2-70EB0AC51CB0}" type="datetimeFigureOut">
              <a:rPr lang="en-GB" smtClean="0"/>
              <a:t>29/12/2024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3729262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48B41C-9124-460B-A2F2-70EB0AC51CB0}" type="datetimeFigureOut">
              <a:rPr lang="en-GB" smtClean="0"/>
              <a:t>29/12/2024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2714266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48B41C-9124-460B-A2F2-70EB0AC51CB0}" type="datetimeFigureOut">
              <a:rPr lang="en-GB" smtClean="0"/>
              <a:t>29/12/2024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2427160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48B41C-9124-460B-A2F2-70EB0AC51CB0}" type="datetimeFigureOut">
              <a:rPr lang="en-GB" smtClean="0"/>
              <a:t>29/12/2024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975685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48B41C-9124-460B-A2F2-70EB0AC51CB0}" type="datetimeFigureOut">
              <a:rPr lang="en-GB" smtClean="0"/>
              <a:t>29/12/2024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2582080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48B41C-9124-460B-A2F2-70EB0AC51CB0}" type="datetimeFigureOut">
              <a:rPr lang="en-GB" smtClean="0"/>
              <a:t>29/12/2024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1087426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48B41C-9124-460B-A2F2-70EB0AC51CB0}" type="datetimeFigureOut">
              <a:rPr lang="en-GB" smtClean="0"/>
              <a:t>29/12/2024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950155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48B41C-9124-460B-A2F2-70EB0AC51CB0}" type="datetimeFigureOut">
              <a:rPr lang="en-GB" smtClean="0"/>
              <a:t>29/12/2024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1156715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8B41C-9124-460B-A2F2-70EB0AC51CB0}" type="datetimeFigureOut">
              <a:rPr lang="en-GB" smtClean="0"/>
              <a:t>29/12/2024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654159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48B41C-9124-460B-A2F2-70EB0AC51CB0}" type="datetimeFigureOut">
              <a:rPr lang="en-GB" smtClean="0"/>
              <a:t>29/12/2024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203587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48B41C-9124-460B-A2F2-70EB0AC51CB0}" type="datetimeFigureOut">
              <a:rPr lang="en-GB" smtClean="0"/>
              <a:t>29/12/2024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7861EA-A3B8-493B-AD7B-641767E4AA8D}" type="slidenum">
              <a:rPr lang="en-GB" smtClean="0"/>
              <a:t>‹#›</a:t>
            </a:fld>
            <a:endParaRPr lang="en-GB"/>
          </a:p>
        </p:txBody>
      </p:sp>
    </p:spTree>
    <p:extLst>
      <p:ext uri="{BB962C8B-B14F-4D97-AF65-F5344CB8AC3E}">
        <p14:creationId xmlns:p14="http://schemas.microsoft.com/office/powerpoint/2010/main" val="83034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48B41C-9124-460B-A2F2-70EB0AC51CB0}" type="datetimeFigureOut">
              <a:rPr lang="en-GB" smtClean="0"/>
              <a:t>29/12/2024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861EA-A3B8-493B-AD7B-641767E4AA8D}" type="slidenum">
              <a:rPr lang="en-GB" smtClean="0"/>
              <a:t>‹#›</a:t>
            </a:fld>
            <a:endParaRPr lang="en-GB"/>
          </a:p>
        </p:txBody>
      </p:sp>
    </p:spTree>
    <p:extLst>
      <p:ext uri="{BB962C8B-B14F-4D97-AF65-F5344CB8AC3E}">
        <p14:creationId xmlns:p14="http://schemas.microsoft.com/office/powerpoint/2010/main" val="1128362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470349BF-DFAF-4222-C14E-305427620F86}"/>
              </a:ext>
            </a:extLst>
          </p:cNvPr>
          <p:cNvGrpSpPr/>
          <p:nvPr/>
        </p:nvGrpSpPr>
        <p:grpSpPr>
          <a:xfrm>
            <a:off x="4405471" y="3096910"/>
            <a:ext cx="830997" cy="3720004"/>
            <a:chOff x="-1130693" y="1877263"/>
            <a:chExt cx="830997" cy="3720004"/>
          </a:xfrm>
        </p:grpSpPr>
        <p:cxnSp>
          <p:nvCxnSpPr>
            <p:cNvPr id="95" name="Straight Connector 94">
              <a:extLst>
                <a:ext uri="{FF2B5EF4-FFF2-40B4-BE49-F238E27FC236}">
                  <a16:creationId xmlns:a16="http://schemas.microsoft.com/office/drawing/2014/main" id="{93BE6F0E-A055-2802-4395-24BE926BF970}"/>
                </a:ext>
              </a:extLst>
            </p:cNvPr>
            <p:cNvCxnSpPr>
              <a:cxnSpLocks/>
            </p:cNvCxnSpPr>
            <p:nvPr/>
          </p:nvCxnSpPr>
          <p:spPr>
            <a:xfrm flipV="1">
              <a:off x="-445907" y="1877263"/>
              <a:ext cx="0" cy="2583367"/>
            </a:xfrm>
            <a:prstGeom prst="line">
              <a:avLst/>
            </a:prstGeom>
            <a:ln w="1270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13785396-B476-552D-7D98-9E8579992938}"/>
                </a:ext>
              </a:extLst>
            </p:cNvPr>
            <p:cNvSpPr txBox="1"/>
            <p:nvPr/>
          </p:nvSpPr>
          <p:spPr>
            <a:xfrm rot="16200000">
              <a:off x="-1277570" y="4619392"/>
              <a:ext cx="1124752" cy="830997"/>
            </a:xfrm>
            <a:prstGeom prst="rect">
              <a:avLst/>
            </a:prstGeom>
            <a:solidFill>
              <a:schemeClr val="bg1"/>
            </a:solidFill>
            <a:ln>
              <a:solidFill>
                <a:schemeClr val="tx1">
                  <a:lumMod val="95000"/>
                  <a:lumOff val="5000"/>
                </a:schemeClr>
              </a:solidFill>
            </a:ln>
          </p:spPr>
          <p:txBody>
            <a:bodyPr wrap="square" rtlCol="0">
              <a:spAutoFit/>
            </a:bodyPr>
            <a:lstStyle/>
            <a:p>
              <a:r>
                <a:rPr lang="en-GB" sz="800" b="1"/>
                <a:t>Florence Nightingale </a:t>
              </a:r>
              <a:r>
                <a:rPr lang="en-GB" sz="800"/>
                <a:t>pioneers new approaches in hospital care with </a:t>
              </a:r>
              <a:r>
                <a:rPr lang="en-GB" sz="800" i="1"/>
                <a:t>‘Notes on Hospitals’ </a:t>
              </a:r>
              <a:r>
                <a:rPr lang="en-GB" sz="800"/>
                <a:t>and </a:t>
              </a:r>
              <a:r>
                <a:rPr lang="en-GB" sz="800" i="1"/>
                <a:t>‘Notes on Nursing’. </a:t>
              </a:r>
              <a:endParaRPr lang="en-GB" sz="800"/>
            </a:p>
          </p:txBody>
        </p:sp>
      </p:grpSp>
      <p:sp>
        <p:nvSpPr>
          <p:cNvPr id="4" name="TextBox 3">
            <a:extLst>
              <a:ext uri="{FF2B5EF4-FFF2-40B4-BE49-F238E27FC236}">
                <a16:creationId xmlns:a16="http://schemas.microsoft.com/office/drawing/2014/main" id="{8A460224-14D9-08F7-9651-02649DB82C6F}"/>
              </a:ext>
            </a:extLst>
          </p:cNvPr>
          <p:cNvSpPr txBox="1"/>
          <p:nvPr/>
        </p:nvSpPr>
        <p:spPr>
          <a:xfrm>
            <a:off x="0" y="0"/>
            <a:ext cx="7700617" cy="261610"/>
          </a:xfrm>
          <a:prstGeom prst="rect">
            <a:avLst/>
          </a:prstGeom>
          <a:noFill/>
        </p:spPr>
        <p:txBody>
          <a:bodyPr wrap="square" rtlCol="0">
            <a:spAutoFit/>
          </a:bodyPr>
          <a:lstStyle/>
          <a:p>
            <a:r>
              <a:rPr lang="en-GB" sz="1100" b="1" dirty="0"/>
              <a:t>History: Health and the People				                     Public Health</a:t>
            </a:r>
            <a:endParaRPr lang="en-GB" sz="700" b="1" u="sng" dirty="0">
              <a:solidFill>
                <a:schemeClr val="bg1"/>
              </a:solidFill>
            </a:endParaRPr>
          </a:p>
        </p:txBody>
      </p:sp>
      <p:graphicFrame>
        <p:nvGraphicFramePr>
          <p:cNvPr id="6" name="Table 6">
            <a:extLst>
              <a:ext uri="{FF2B5EF4-FFF2-40B4-BE49-F238E27FC236}">
                <a16:creationId xmlns:a16="http://schemas.microsoft.com/office/drawing/2014/main" id="{545B9727-E177-1D80-3F6D-D3B73A65D47F}"/>
              </a:ext>
            </a:extLst>
          </p:cNvPr>
          <p:cNvGraphicFramePr>
            <a:graphicFrameLocks noGrp="1"/>
          </p:cNvGraphicFramePr>
          <p:nvPr>
            <p:extLst>
              <p:ext uri="{D42A27DB-BD31-4B8C-83A1-F6EECF244321}">
                <p14:modId xmlns:p14="http://schemas.microsoft.com/office/powerpoint/2010/main" val="2292486693"/>
              </p:ext>
            </p:extLst>
          </p:nvPr>
        </p:nvGraphicFramePr>
        <p:xfrm>
          <a:off x="-56903" y="226032"/>
          <a:ext cx="9237256" cy="6687443"/>
        </p:xfrm>
        <a:graphic>
          <a:graphicData uri="http://schemas.openxmlformats.org/drawingml/2006/table">
            <a:tbl>
              <a:tblPr firstRow="1" bandRow="1">
                <a:tableStyleId>{5940675A-B579-460E-94D1-54222C63F5DA}</a:tableStyleId>
              </a:tblPr>
              <a:tblGrid>
                <a:gridCol w="2309314">
                  <a:extLst>
                    <a:ext uri="{9D8B030D-6E8A-4147-A177-3AD203B41FA5}">
                      <a16:colId xmlns:a16="http://schemas.microsoft.com/office/drawing/2014/main" val="3383242377"/>
                    </a:ext>
                  </a:extLst>
                </a:gridCol>
                <a:gridCol w="2088361">
                  <a:extLst>
                    <a:ext uri="{9D8B030D-6E8A-4147-A177-3AD203B41FA5}">
                      <a16:colId xmlns:a16="http://schemas.microsoft.com/office/drawing/2014/main" val="482902956"/>
                    </a:ext>
                  </a:extLst>
                </a:gridCol>
                <a:gridCol w="2530267">
                  <a:extLst>
                    <a:ext uri="{9D8B030D-6E8A-4147-A177-3AD203B41FA5}">
                      <a16:colId xmlns:a16="http://schemas.microsoft.com/office/drawing/2014/main" val="1232369515"/>
                    </a:ext>
                  </a:extLst>
                </a:gridCol>
                <a:gridCol w="2309314">
                  <a:extLst>
                    <a:ext uri="{9D8B030D-6E8A-4147-A177-3AD203B41FA5}">
                      <a16:colId xmlns:a16="http://schemas.microsoft.com/office/drawing/2014/main" val="1228683915"/>
                    </a:ext>
                  </a:extLst>
                </a:gridCol>
              </a:tblGrid>
              <a:tr h="2629893">
                <a:tc>
                  <a:txBody>
                    <a:bodyPr/>
                    <a:lstStyle/>
                    <a:p>
                      <a:pPr algn="ctr"/>
                      <a:r>
                        <a:rPr lang="en-GB" sz="1000" b="1"/>
                        <a:t>Medieval (1000-1450)</a:t>
                      </a:r>
                    </a:p>
                    <a:p>
                      <a:pPr algn="ctr"/>
                      <a:endParaRPr lang="en-GB" sz="1000" b="0"/>
                    </a:p>
                  </a:txBody>
                  <a:tcPr marL="84406" marR="84406" marT="42203" marB="42203">
                    <a:lnR w="28575" cap="flat" cmpd="sng" algn="ctr">
                      <a:solidFill>
                        <a:schemeClr val="bg1">
                          <a:lumMod val="65000"/>
                        </a:schemeClr>
                      </a:solidFill>
                      <a:prstDash val="dash"/>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en-GB" sz="1000" b="1"/>
                        <a:t>Renaissance (1450-1750)</a:t>
                      </a:r>
                    </a:p>
                  </a:txBody>
                  <a:tcPr marL="84406" marR="84406" marT="42203" marB="42203">
                    <a:lnL w="28575" cap="flat" cmpd="sng" algn="ctr">
                      <a:solidFill>
                        <a:schemeClr val="bg1">
                          <a:lumMod val="65000"/>
                        </a:schemeClr>
                      </a:solidFill>
                      <a:prstDash val="dash"/>
                      <a:round/>
                      <a:headEnd type="none" w="med" len="med"/>
                      <a:tailEnd type="none" w="med" len="med"/>
                    </a:lnL>
                    <a:lnR w="28575" cap="flat" cmpd="sng" algn="ctr">
                      <a:solidFill>
                        <a:schemeClr val="bg1">
                          <a:lumMod val="65000"/>
                        </a:schemeClr>
                      </a:solidFill>
                      <a:prstDash val="lgDash"/>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en-GB" sz="1000" b="1"/>
                        <a:t>Industrial (1750-1900)</a:t>
                      </a:r>
                    </a:p>
                  </a:txBody>
                  <a:tcPr marL="84406" marR="84406" marT="42203" marB="42203">
                    <a:lnL w="28575" cap="flat" cmpd="sng" algn="ctr">
                      <a:solidFill>
                        <a:schemeClr val="bg1">
                          <a:lumMod val="65000"/>
                        </a:schemeClr>
                      </a:solidFill>
                      <a:prstDash val="lgDash"/>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en-GB" sz="1000" b="1"/>
                        <a:t>Modern (1900-present)</a:t>
                      </a:r>
                    </a:p>
                  </a:txBody>
                  <a:tcPr marL="84406" marR="84406" marT="42203" marB="42203">
                    <a:lnL w="28575" cap="flat" cmpd="sng" algn="ctr">
                      <a:solidFill>
                        <a:schemeClr val="bg1">
                          <a:lumMod val="65000"/>
                        </a:schemeClr>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2408719492"/>
                  </a:ext>
                </a:extLst>
              </a:tr>
              <a:tr h="2629893">
                <a:tc>
                  <a:txBody>
                    <a:bodyPr/>
                    <a:lstStyle/>
                    <a:p>
                      <a:endParaRPr lang="en-GB" sz="900" b="1"/>
                    </a:p>
                  </a:txBody>
                  <a:tcPr marL="84406" marR="84406" marT="42203" marB="42203">
                    <a:lnR w="28575" cap="flat" cmpd="sng" algn="ctr">
                      <a:solidFill>
                        <a:schemeClr val="bg1">
                          <a:lumMod val="65000"/>
                        </a:schemeClr>
                      </a:solidFill>
                      <a:prstDash val="dash"/>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lang="en-GB" sz="900" b="1"/>
                    </a:p>
                  </a:txBody>
                  <a:tcPr marL="84406" marR="84406" marT="42203" marB="42203">
                    <a:lnL w="28575" cap="flat" cmpd="sng" algn="ctr">
                      <a:solidFill>
                        <a:schemeClr val="bg1">
                          <a:lumMod val="65000"/>
                        </a:schemeClr>
                      </a:solidFill>
                      <a:prstDash val="dash"/>
                      <a:round/>
                      <a:headEnd type="none" w="med" len="med"/>
                      <a:tailEnd type="none" w="med" len="med"/>
                    </a:lnL>
                    <a:lnR w="28575" cap="flat" cmpd="sng" algn="ctr">
                      <a:solidFill>
                        <a:schemeClr val="bg1">
                          <a:lumMod val="65000"/>
                        </a:schemeClr>
                      </a:solidFill>
                      <a:prstDash val="lgDash"/>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lang="en-GB" sz="900" b="1"/>
                    </a:p>
                  </a:txBody>
                  <a:tcPr marL="84406" marR="84406" marT="42203" marB="42203">
                    <a:lnL w="28575" cap="flat" cmpd="sng" algn="ctr">
                      <a:solidFill>
                        <a:schemeClr val="bg1">
                          <a:lumMod val="65000"/>
                        </a:schemeClr>
                      </a:solidFill>
                      <a:prstDash val="lgDash"/>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lang="en-GB" sz="900" b="1"/>
                    </a:p>
                  </a:txBody>
                  <a:tcPr marL="84406" marR="84406" marT="42203" marB="42203">
                    <a:lnL w="28575" cap="flat" cmpd="sng" algn="ctr">
                      <a:solidFill>
                        <a:schemeClr val="bg1">
                          <a:lumMod val="65000"/>
                        </a:schemeClr>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36215135"/>
                  </a:ext>
                </a:extLst>
              </a:tr>
              <a:tr h="1427657">
                <a:tc>
                  <a:txBody>
                    <a:bodyPr/>
                    <a:lstStyle/>
                    <a:p>
                      <a:endParaRPr lang="en-GB" sz="900" b="1"/>
                    </a:p>
                  </a:txBody>
                  <a:tcPr marL="84406" marR="84406" marT="42203" marB="42203">
                    <a:lnR w="28575" cap="flat" cmpd="sng" algn="ctr">
                      <a:solidFill>
                        <a:schemeClr val="bg1">
                          <a:lumMod val="65000"/>
                        </a:schemeClr>
                      </a:solidFill>
                      <a:prstDash val="dash"/>
                      <a:round/>
                      <a:headEnd type="none" w="med" len="med"/>
                      <a:tailEnd type="none" w="med" len="med"/>
                    </a:lnR>
                    <a:lnT w="28575" cap="flat" cmpd="sng" algn="ctr">
                      <a:noFill/>
                      <a:prstDash val="solid"/>
                      <a:round/>
                      <a:headEnd type="none" w="med" len="med"/>
                      <a:tailEnd type="none" w="med" len="med"/>
                    </a:lnT>
                  </a:tcPr>
                </a:tc>
                <a:tc>
                  <a:txBody>
                    <a:bodyPr/>
                    <a:lstStyle/>
                    <a:p>
                      <a:endParaRPr lang="en-GB" sz="900" b="1" dirty="0"/>
                    </a:p>
                  </a:txBody>
                  <a:tcPr marL="84406" marR="84406" marT="42203" marB="42203">
                    <a:lnL w="28575" cap="flat" cmpd="sng" algn="ctr">
                      <a:solidFill>
                        <a:schemeClr val="bg1">
                          <a:lumMod val="65000"/>
                        </a:schemeClr>
                      </a:solidFill>
                      <a:prstDash val="dash"/>
                      <a:round/>
                      <a:headEnd type="none" w="med" len="med"/>
                      <a:tailEnd type="none" w="med" len="med"/>
                    </a:lnL>
                    <a:lnR w="28575" cap="flat" cmpd="sng" algn="ctr">
                      <a:solidFill>
                        <a:schemeClr val="bg1">
                          <a:lumMod val="65000"/>
                        </a:schemeClr>
                      </a:solidFill>
                      <a:prstDash val="lgDash"/>
                      <a:round/>
                      <a:headEnd type="none" w="med" len="med"/>
                      <a:tailEnd type="none" w="med" len="med"/>
                    </a:lnR>
                    <a:lnT w="28575" cap="flat" cmpd="sng" algn="ctr">
                      <a:noFill/>
                      <a:prstDash val="solid"/>
                      <a:round/>
                      <a:headEnd type="none" w="med" len="med"/>
                      <a:tailEnd type="none" w="med" len="med"/>
                    </a:lnT>
                  </a:tcPr>
                </a:tc>
                <a:tc>
                  <a:txBody>
                    <a:bodyPr/>
                    <a:lstStyle/>
                    <a:p>
                      <a:endParaRPr lang="en-GB" sz="900" b="1" dirty="0"/>
                    </a:p>
                  </a:txBody>
                  <a:tcPr marL="84406" marR="84406" marT="42203" marB="42203">
                    <a:lnL w="28575" cap="flat" cmpd="sng" algn="ctr">
                      <a:solidFill>
                        <a:schemeClr val="bg1">
                          <a:lumMod val="65000"/>
                        </a:schemeClr>
                      </a:solidFill>
                      <a:prstDash val="lgDash"/>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noFill/>
                      <a:prstDash val="solid"/>
                      <a:round/>
                      <a:headEnd type="none" w="med" len="med"/>
                      <a:tailEnd type="none" w="med" len="med"/>
                    </a:lnT>
                  </a:tcPr>
                </a:tc>
                <a:tc>
                  <a:txBody>
                    <a:bodyPr/>
                    <a:lstStyle/>
                    <a:p>
                      <a:endParaRPr lang="en-GB" sz="900" b="1" dirty="0"/>
                    </a:p>
                  </a:txBody>
                  <a:tcPr marL="84406" marR="84406" marT="42203" marB="42203">
                    <a:lnL w="28575" cap="flat" cmpd="sng" algn="ctr">
                      <a:solidFill>
                        <a:schemeClr val="bg1">
                          <a:lumMod val="65000"/>
                        </a:schemeClr>
                      </a:solidFill>
                      <a:prstDash val="solid"/>
                      <a:round/>
                      <a:headEnd type="none" w="med" len="med"/>
                      <a:tailEnd type="none" w="med" len="med"/>
                    </a:lnL>
                    <a:lnT w="28575" cap="flat" cmpd="sng" algn="ctr">
                      <a:noFill/>
                      <a:prstDash val="solid"/>
                      <a:round/>
                      <a:headEnd type="none" w="med" len="med"/>
                      <a:tailEnd type="none" w="med" len="med"/>
                    </a:lnT>
                  </a:tcPr>
                </a:tc>
                <a:extLst>
                  <a:ext uri="{0D108BD9-81ED-4DB2-BD59-A6C34878D82A}">
                    <a16:rowId xmlns:a16="http://schemas.microsoft.com/office/drawing/2014/main" val="273197573"/>
                  </a:ext>
                </a:extLst>
              </a:tr>
            </a:tbl>
          </a:graphicData>
        </a:graphic>
      </p:graphicFrame>
      <p:cxnSp>
        <p:nvCxnSpPr>
          <p:cNvPr id="8" name="Straight Connector 7">
            <a:extLst>
              <a:ext uri="{FF2B5EF4-FFF2-40B4-BE49-F238E27FC236}">
                <a16:creationId xmlns:a16="http://schemas.microsoft.com/office/drawing/2014/main" id="{77FD0111-EBA4-466D-D3B3-04F083A5CBBA}"/>
              </a:ext>
            </a:extLst>
          </p:cNvPr>
          <p:cNvCxnSpPr>
            <a:cxnSpLocks/>
          </p:cNvCxnSpPr>
          <p:nvPr/>
        </p:nvCxnSpPr>
        <p:spPr>
          <a:xfrm>
            <a:off x="6858074" y="3004203"/>
            <a:ext cx="2322279" cy="0"/>
          </a:xfrm>
          <a:prstGeom prst="line">
            <a:avLst/>
          </a:prstGeom>
          <a:ln w="571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9500F36-6C73-75A8-3D24-07200014E69E}"/>
              </a:ext>
            </a:extLst>
          </p:cNvPr>
          <p:cNvCxnSpPr>
            <a:cxnSpLocks/>
          </p:cNvCxnSpPr>
          <p:nvPr/>
        </p:nvCxnSpPr>
        <p:spPr>
          <a:xfrm>
            <a:off x="4572000" y="3004203"/>
            <a:ext cx="2324331" cy="0"/>
          </a:xfrm>
          <a:prstGeom prst="line">
            <a:avLst/>
          </a:prstGeom>
          <a:ln w="5715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D93921-1E47-1CBA-7782-D5650FD019DC}"/>
              </a:ext>
            </a:extLst>
          </p:cNvPr>
          <p:cNvCxnSpPr>
            <a:cxnSpLocks/>
          </p:cNvCxnSpPr>
          <p:nvPr/>
        </p:nvCxnSpPr>
        <p:spPr>
          <a:xfrm>
            <a:off x="2291137" y="3004203"/>
            <a:ext cx="2324331" cy="0"/>
          </a:xfrm>
          <a:prstGeom prst="line">
            <a:avLst/>
          </a:prstGeom>
          <a:ln w="57150">
            <a:solidFill>
              <a:schemeClr val="tx1">
                <a:lumMod val="95000"/>
                <a:lumOff val="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F2315C3-DB05-AE09-A0B8-796C25233585}"/>
              </a:ext>
            </a:extLst>
          </p:cNvPr>
          <p:cNvCxnSpPr>
            <a:cxnSpLocks/>
          </p:cNvCxnSpPr>
          <p:nvPr/>
        </p:nvCxnSpPr>
        <p:spPr>
          <a:xfrm>
            <a:off x="0" y="3004203"/>
            <a:ext cx="2324331" cy="0"/>
          </a:xfrm>
          <a:prstGeom prst="line">
            <a:avLst/>
          </a:prstGeom>
          <a:ln w="57150">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164F626-5F7A-3B8E-A30D-9093409916BF}"/>
              </a:ext>
            </a:extLst>
          </p:cNvPr>
          <p:cNvSpPr txBox="1"/>
          <p:nvPr/>
        </p:nvSpPr>
        <p:spPr>
          <a:xfrm rot="16200000">
            <a:off x="-449626" y="6109477"/>
            <a:ext cx="1124751" cy="276999"/>
          </a:xfrm>
          <a:prstGeom prst="rect">
            <a:avLst/>
          </a:prstGeom>
          <a:noFill/>
        </p:spPr>
        <p:txBody>
          <a:bodyPr wrap="square" rtlCol="0">
            <a:spAutoFit/>
          </a:bodyPr>
          <a:lstStyle/>
          <a:p>
            <a:pPr algn="ctr"/>
            <a:r>
              <a:rPr lang="en-GB" sz="1200" b="1"/>
              <a:t>Hospitals</a:t>
            </a:r>
          </a:p>
        </p:txBody>
      </p:sp>
      <p:grpSp>
        <p:nvGrpSpPr>
          <p:cNvPr id="23" name="Group 22">
            <a:extLst>
              <a:ext uri="{FF2B5EF4-FFF2-40B4-BE49-F238E27FC236}">
                <a16:creationId xmlns:a16="http://schemas.microsoft.com/office/drawing/2014/main" id="{7C171CCA-7BDC-35DD-53F8-F5864C247F5E}"/>
              </a:ext>
            </a:extLst>
          </p:cNvPr>
          <p:cNvGrpSpPr/>
          <p:nvPr/>
        </p:nvGrpSpPr>
        <p:grpSpPr>
          <a:xfrm>
            <a:off x="43501" y="461848"/>
            <a:ext cx="507831" cy="2640386"/>
            <a:chOff x="43501" y="461848"/>
            <a:chExt cx="507831" cy="2640386"/>
          </a:xfrm>
        </p:grpSpPr>
        <p:sp>
          <p:nvSpPr>
            <p:cNvPr id="19" name="Oval 18">
              <a:extLst>
                <a:ext uri="{FF2B5EF4-FFF2-40B4-BE49-F238E27FC236}">
                  <a16:creationId xmlns:a16="http://schemas.microsoft.com/office/drawing/2014/main" id="{9A643451-9926-E94F-4A17-53ACAC38DB66}"/>
                </a:ext>
              </a:extLst>
            </p:cNvPr>
            <p:cNvSpPr/>
            <p:nvPr/>
          </p:nvSpPr>
          <p:spPr>
            <a:xfrm>
              <a:off x="138166" y="2922234"/>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Connector 20">
              <a:extLst>
                <a:ext uri="{FF2B5EF4-FFF2-40B4-BE49-F238E27FC236}">
                  <a16:creationId xmlns:a16="http://schemas.microsoft.com/office/drawing/2014/main" id="{9FD0F637-9600-CF05-AA1C-D297966B0039}"/>
                </a:ext>
              </a:extLst>
            </p:cNvPr>
            <p:cNvCxnSpPr>
              <a:cxnSpLocks/>
            </p:cNvCxnSpPr>
            <p:nvPr/>
          </p:nvCxnSpPr>
          <p:spPr>
            <a:xfrm flipH="1" flipV="1">
              <a:off x="228166" y="238343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B587700-8B83-4B6B-D5DD-1B7ABB1D7A74}"/>
                </a:ext>
              </a:extLst>
            </p:cNvPr>
            <p:cNvSpPr txBox="1"/>
            <p:nvPr/>
          </p:nvSpPr>
          <p:spPr>
            <a:xfrm rot="16200000">
              <a:off x="-804733" y="1310082"/>
              <a:ext cx="2204299"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a:t>Governments take no action in improving public health. It is the role of individual towns.</a:t>
              </a:r>
            </a:p>
          </p:txBody>
        </p:sp>
      </p:grpSp>
      <p:grpSp>
        <p:nvGrpSpPr>
          <p:cNvPr id="24" name="Group 23">
            <a:extLst>
              <a:ext uri="{FF2B5EF4-FFF2-40B4-BE49-F238E27FC236}">
                <a16:creationId xmlns:a16="http://schemas.microsoft.com/office/drawing/2014/main" id="{906D662F-11E5-7F26-1928-873FE677E2E6}"/>
              </a:ext>
            </a:extLst>
          </p:cNvPr>
          <p:cNvGrpSpPr/>
          <p:nvPr/>
        </p:nvGrpSpPr>
        <p:grpSpPr>
          <a:xfrm>
            <a:off x="93868" y="2922389"/>
            <a:ext cx="507831" cy="2654319"/>
            <a:chOff x="-237701" y="2922390"/>
            <a:chExt cx="507831" cy="2654319"/>
          </a:xfrm>
        </p:grpSpPr>
        <p:sp>
          <p:nvSpPr>
            <p:cNvPr id="25" name="Oval 24">
              <a:extLst>
                <a:ext uri="{FF2B5EF4-FFF2-40B4-BE49-F238E27FC236}">
                  <a16:creationId xmlns:a16="http://schemas.microsoft.com/office/drawing/2014/main" id="{6464C2F7-DEE1-36FA-6226-C9611647C6CE}"/>
                </a:ext>
              </a:extLst>
            </p:cNvPr>
            <p:cNvSpPr/>
            <p:nvPr/>
          </p:nvSpPr>
          <p:spPr>
            <a:xfrm>
              <a:off x="-72312" y="2922390"/>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a:extLst>
                <a:ext uri="{FF2B5EF4-FFF2-40B4-BE49-F238E27FC236}">
                  <a16:creationId xmlns:a16="http://schemas.microsoft.com/office/drawing/2014/main" id="{E678ABD1-2496-B39D-F000-368353983B71}"/>
                </a:ext>
              </a:extLst>
            </p:cNvPr>
            <p:cNvCxnSpPr>
              <a:cxnSpLocks/>
            </p:cNvCxnSpPr>
            <p:nvPr/>
          </p:nvCxnSpPr>
          <p:spPr>
            <a:xfrm flipH="1" flipV="1">
              <a:off x="17688" y="3102235"/>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5B06C101-EB91-63BE-7540-0C42E93B04DD}"/>
                </a:ext>
              </a:extLst>
            </p:cNvPr>
            <p:cNvSpPr txBox="1"/>
            <p:nvPr/>
          </p:nvSpPr>
          <p:spPr>
            <a:xfrm rot="16200000">
              <a:off x="-1117999" y="4188579"/>
              <a:ext cx="2268428"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a:t>1298 </a:t>
              </a:r>
              <a:r>
                <a:rPr lang="en-GB" sz="900"/>
                <a:t>– First public toilets in York</a:t>
              </a:r>
            </a:p>
            <a:p>
              <a:r>
                <a:rPr lang="en-GB" sz="900" b="1"/>
                <a:t>1330 </a:t>
              </a:r>
              <a:r>
                <a:rPr lang="en-GB" sz="900"/>
                <a:t>– Laws to stop butchers dumping waste onto London’s streets.</a:t>
              </a:r>
              <a:endParaRPr lang="en-GB" sz="900" b="1"/>
            </a:p>
          </p:txBody>
        </p:sp>
      </p:grpSp>
      <p:grpSp>
        <p:nvGrpSpPr>
          <p:cNvPr id="28" name="Group 27">
            <a:extLst>
              <a:ext uri="{FF2B5EF4-FFF2-40B4-BE49-F238E27FC236}">
                <a16:creationId xmlns:a16="http://schemas.microsoft.com/office/drawing/2014/main" id="{0555FC79-4008-71E3-018E-A190636D24F2}"/>
              </a:ext>
            </a:extLst>
          </p:cNvPr>
          <p:cNvGrpSpPr/>
          <p:nvPr/>
        </p:nvGrpSpPr>
        <p:grpSpPr>
          <a:xfrm>
            <a:off x="588044" y="461848"/>
            <a:ext cx="784830" cy="2640386"/>
            <a:chOff x="-94998" y="461848"/>
            <a:chExt cx="784830" cy="2640386"/>
          </a:xfrm>
        </p:grpSpPr>
        <p:sp>
          <p:nvSpPr>
            <p:cNvPr id="29" name="Oval 28">
              <a:extLst>
                <a:ext uri="{FF2B5EF4-FFF2-40B4-BE49-F238E27FC236}">
                  <a16:creationId xmlns:a16="http://schemas.microsoft.com/office/drawing/2014/main" id="{CAF28347-46AB-094A-27F4-4B5EA9056381}"/>
                </a:ext>
              </a:extLst>
            </p:cNvPr>
            <p:cNvSpPr/>
            <p:nvPr/>
          </p:nvSpPr>
          <p:spPr>
            <a:xfrm>
              <a:off x="138166" y="2922234"/>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0" name="Straight Connector 29">
              <a:extLst>
                <a:ext uri="{FF2B5EF4-FFF2-40B4-BE49-F238E27FC236}">
                  <a16:creationId xmlns:a16="http://schemas.microsoft.com/office/drawing/2014/main" id="{B9FCF0A8-879A-52E2-1B81-45EC7E02B53E}"/>
                </a:ext>
              </a:extLst>
            </p:cNvPr>
            <p:cNvCxnSpPr>
              <a:cxnSpLocks/>
            </p:cNvCxnSpPr>
            <p:nvPr/>
          </p:nvCxnSpPr>
          <p:spPr>
            <a:xfrm flipH="1" flipV="1">
              <a:off x="228166" y="238343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36D5F59A-E356-0C7F-3A8A-075B04F8AFA2}"/>
                </a:ext>
              </a:extLst>
            </p:cNvPr>
            <p:cNvSpPr txBox="1"/>
            <p:nvPr/>
          </p:nvSpPr>
          <p:spPr>
            <a:xfrm rot="16200000">
              <a:off x="-804733" y="1171583"/>
              <a:ext cx="2204299"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b="1"/>
                <a:t>Black Death </a:t>
              </a:r>
              <a:r>
                <a:rPr lang="en-GB" sz="700" b="1"/>
                <a:t>(1348-1351) </a:t>
              </a:r>
              <a:r>
                <a:rPr lang="en-GB" sz="700"/>
                <a:t> - </a:t>
              </a:r>
              <a:r>
                <a:rPr lang="en-GB" sz="900"/>
                <a:t>A combination of </a:t>
              </a:r>
              <a:r>
                <a:rPr lang="en-GB" sz="900" i="1"/>
                <a:t>bubonic </a:t>
              </a:r>
              <a:r>
                <a:rPr lang="en-GB" sz="900" b="1" i="1"/>
                <a:t>and </a:t>
              </a:r>
              <a:r>
                <a:rPr lang="en-GB" sz="900" i="1"/>
                <a:t>pneumonic </a:t>
              </a:r>
              <a:r>
                <a:rPr lang="en-GB" sz="900"/>
                <a:t>plague that swept through Europe. The </a:t>
              </a:r>
              <a:r>
                <a:rPr lang="en-GB" sz="900" b="1"/>
                <a:t>epidemic </a:t>
              </a:r>
              <a:r>
                <a:rPr lang="en-GB" sz="900"/>
                <a:t>killed between 1/3-1/2 of England’s population (approx. 2-3 million). </a:t>
              </a:r>
              <a:endParaRPr lang="en-GB" sz="900" b="1"/>
            </a:p>
          </p:txBody>
        </p:sp>
      </p:grpSp>
      <p:grpSp>
        <p:nvGrpSpPr>
          <p:cNvPr id="22" name="Group 21">
            <a:extLst>
              <a:ext uri="{FF2B5EF4-FFF2-40B4-BE49-F238E27FC236}">
                <a16:creationId xmlns:a16="http://schemas.microsoft.com/office/drawing/2014/main" id="{E9055733-04B2-9048-D6DC-EB42B3A71A0D}"/>
              </a:ext>
            </a:extLst>
          </p:cNvPr>
          <p:cNvGrpSpPr/>
          <p:nvPr/>
        </p:nvGrpSpPr>
        <p:grpSpPr>
          <a:xfrm>
            <a:off x="944578" y="2928161"/>
            <a:ext cx="369332" cy="2654318"/>
            <a:chOff x="-168451" y="2922390"/>
            <a:chExt cx="369332" cy="2654318"/>
          </a:xfrm>
        </p:grpSpPr>
        <p:sp>
          <p:nvSpPr>
            <p:cNvPr id="32" name="Oval 31">
              <a:extLst>
                <a:ext uri="{FF2B5EF4-FFF2-40B4-BE49-F238E27FC236}">
                  <a16:creationId xmlns:a16="http://schemas.microsoft.com/office/drawing/2014/main" id="{4BD0684C-AD70-9975-0081-4EEBD5B59BAB}"/>
                </a:ext>
              </a:extLst>
            </p:cNvPr>
            <p:cNvSpPr/>
            <p:nvPr/>
          </p:nvSpPr>
          <p:spPr>
            <a:xfrm>
              <a:off x="-72312" y="2922390"/>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Connector 32">
              <a:extLst>
                <a:ext uri="{FF2B5EF4-FFF2-40B4-BE49-F238E27FC236}">
                  <a16:creationId xmlns:a16="http://schemas.microsoft.com/office/drawing/2014/main" id="{6C4D2995-2805-DC95-9770-A1DDAB288D01}"/>
                </a:ext>
              </a:extLst>
            </p:cNvPr>
            <p:cNvCxnSpPr>
              <a:cxnSpLocks/>
            </p:cNvCxnSpPr>
            <p:nvPr/>
          </p:nvCxnSpPr>
          <p:spPr>
            <a:xfrm flipH="1" flipV="1">
              <a:off x="17688" y="3102235"/>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B49C277D-4997-5D0B-A3DD-DCE06DD54122}"/>
                </a:ext>
              </a:extLst>
            </p:cNvPr>
            <p:cNvSpPr txBox="1"/>
            <p:nvPr/>
          </p:nvSpPr>
          <p:spPr>
            <a:xfrm rot="16200000">
              <a:off x="-1117999" y="4257828"/>
              <a:ext cx="2268428" cy="369332"/>
            </a:xfrm>
            <a:prstGeom prst="rect">
              <a:avLst/>
            </a:prstGeom>
            <a:solidFill>
              <a:schemeClr val="bg1"/>
            </a:solidFill>
            <a:ln>
              <a:solidFill>
                <a:schemeClr val="tx1">
                  <a:lumMod val="95000"/>
                  <a:lumOff val="5000"/>
                </a:schemeClr>
              </a:solidFill>
            </a:ln>
          </p:spPr>
          <p:txBody>
            <a:bodyPr wrap="square" rtlCol="0">
              <a:spAutoFit/>
            </a:bodyPr>
            <a:lstStyle/>
            <a:p>
              <a:r>
                <a:rPr lang="en-GB" sz="900" b="1"/>
                <a:t>1388 </a:t>
              </a:r>
              <a:r>
                <a:rPr lang="en-GB" sz="900"/>
                <a:t>– Law passed giving £20 fine for dropping waste in the street.</a:t>
              </a:r>
              <a:endParaRPr lang="en-GB" sz="900" b="1"/>
            </a:p>
          </p:txBody>
        </p:sp>
      </p:grpSp>
      <p:grpSp>
        <p:nvGrpSpPr>
          <p:cNvPr id="39" name="Group 38">
            <a:extLst>
              <a:ext uri="{FF2B5EF4-FFF2-40B4-BE49-F238E27FC236}">
                <a16:creationId xmlns:a16="http://schemas.microsoft.com/office/drawing/2014/main" id="{A1734B9B-D9B0-19E8-982D-79D6DF462A6A}"/>
              </a:ext>
            </a:extLst>
          </p:cNvPr>
          <p:cNvGrpSpPr/>
          <p:nvPr/>
        </p:nvGrpSpPr>
        <p:grpSpPr>
          <a:xfrm>
            <a:off x="1406856" y="461848"/>
            <a:ext cx="784830" cy="2640385"/>
            <a:chOff x="-94998" y="461849"/>
            <a:chExt cx="784830" cy="2640385"/>
          </a:xfrm>
        </p:grpSpPr>
        <p:sp>
          <p:nvSpPr>
            <p:cNvPr id="40" name="Oval 39">
              <a:extLst>
                <a:ext uri="{FF2B5EF4-FFF2-40B4-BE49-F238E27FC236}">
                  <a16:creationId xmlns:a16="http://schemas.microsoft.com/office/drawing/2014/main" id="{595F8E41-06BE-28CA-B788-599392E6ED8B}"/>
                </a:ext>
              </a:extLst>
            </p:cNvPr>
            <p:cNvSpPr/>
            <p:nvPr/>
          </p:nvSpPr>
          <p:spPr>
            <a:xfrm>
              <a:off x="132911" y="2922234"/>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1" name="Straight Connector 40">
              <a:extLst>
                <a:ext uri="{FF2B5EF4-FFF2-40B4-BE49-F238E27FC236}">
                  <a16:creationId xmlns:a16="http://schemas.microsoft.com/office/drawing/2014/main" id="{E9A6079D-A8F8-8533-7049-4EC259DB5336}"/>
                </a:ext>
              </a:extLst>
            </p:cNvPr>
            <p:cNvCxnSpPr>
              <a:cxnSpLocks/>
            </p:cNvCxnSpPr>
            <p:nvPr/>
          </p:nvCxnSpPr>
          <p:spPr>
            <a:xfrm flipH="1" flipV="1">
              <a:off x="228166" y="238343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CBBA494C-C59A-2E93-3C5E-688413A2F2B1}"/>
                </a:ext>
              </a:extLst>
            </p:cNvPr>
            <p:cNvSpPr txBox="1"/>
            <p:nvPr/>
          </p:nvSpPr>
          <p:spPr>
            <a:xfrm rot="16200000">
              <a:off x="-804733" y="1171584"/>
              <a:ext cx="2204299"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b="1"/>
                <a:t>Monasteries and Abbeys </a:t>
              </a:r>
              <a:r>
                <a:rPr lang="en-GB" sz="900"/>
                <a:t>– monks and nuns practiced “cleanliness is close to godliness” and good sanitation. They were often positioned next to rivers, had privies and were isolated from towns. </a:t>
              </a:r>
              <a:endParaRPr lang="en-GB" sz="900" b="1"/>
            </a:p>
          </p:txBody>
        </p:sp>
      </p:grpSp>
      <p:grpSp>
        <p:nvGrpSpPr>
          <p:cNvPr id="43" name="Group 42">
            <a:extLst>
              <a:ext uri="{FF2B5EF4-FFF2-40B4-BE49-F238E27FC236}">
                <a16:creationId xmlns:a16="http://schemas.microsoft.com/office/drawing/2014/main" id="{C6ABDFA1-C47F-9F0C-C11C-2C0D99DDBF77}"/>
              </a:ext>
            </a:extLst>
          </p:cNvPr>
          <p:cNvGrpSpPr/>
          <p:nvPr/>
        </p:nvGrpSpPr>
        <p:grpSpPr>
          <a:xfrm>
            <a:off x="1284505" y="3102233"/>
            <a:ext cx="923330" cy="3708120"/>
            <a:chOff x="-699366" y="1877262"/>
            <a:chExt cx="923330" cy="3708120"/>
          </a:xfrm>
        </p:grpSpPr>
        <p:cxnSp>
          <p:nvCxnSpPr>
            <p:cNvPr id="45" name="Straight Connector 44">
              <a:extLst>
                <a:ext uri="{FF2B5EF4-FFF2-40B4-BE49-F238E27FC236}">
                  <a16:creationId xmlns:a16="http://schemas.microsoft.com/office/drawing/2014/main" id="{172D4A74-0934-F015-79D9-3374C6C3990D}"/>
                </a:ext>
              </a:extLst>
            </p:cNvPr>
            <p:cNvCxnSpPr>
              <a:cxnSpLocks/>
              <a:endCxn id="40" idx="4"/>
            </p:cNvCxnSpPr>
            <p:nvPr/>
          </p:nvCxnSpPr>
          <p:spPr>
            <a:xfrm flipV="1">
              <a:off x="-270278" y="1877262"/>
              <a:ext cx="0" cy="2583367"/>
            </a:xfrm>
            <a:prstGeom prst="line">
              <a:avLst/>
            </a:prstGeom>
            <a:ln w="1270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0E86878F-7678-EA72-AD9B-EF897B7FA49F}"/>
                </a:ext>
              </a:extLst>
            </p:cNvPr>
            <p:cNvSpPr txBox="1"/>
            <p:nvPr/>
          </p:nvSpPr>
          <p:spPr>
            <a:xfrm rot="16200000">
              <a:off x="-800077" y="4561341"/>
              <a:ext cx="1124752" cy="923330"/>
            </a:xfrm>
            <a:prstGeom prst="rect">
              <a:avLst/>
            </a:prstGeom>
            <a:solidFill>
              <a:schemeClr val="bg1"/>
            </a:solidFill>
            <a:ln>
              <a:solidFill>
                <a:schemeClr val="tx1">
                  <a:lumMod val="95000"/>
                  <a:lumOff val="5000"/>
                </a:schemeClr>
              </a:solidFill>
            </a:ln>
          </p:spPr>
          <p:txBody>
            <a:bodyPr wrap="square" rtlCol="0">
              <a:spAutoFit/>
            </a:bodyPr>
            <a:lstStyle/>
            <a:p>
              <a:r>
                <a:rPr lang="en-GB" sz="900" b="1"/>
                <a:t>Christian Hospitals </a:t>
              </a:r>
              <a:r>
                <a:rPr lang="en-GB" sz="900"/>
                <a:t>“Care not cure”. Hospitals funded by wealthy patrons. 10% cared for the sick</a:t>
              </a:r>
              <a:endParaRPr lang="en-GB" sz="900" b="1"/>
            </a:p>
          </p:txBody>
        </p:sp>
      </p:grpSp>
      <p:grpSp>
        <p:nvGrpSpPr>
          <p:cNvPr id="47" name="Group 46">
            <a:extLst>
              <a:ext uri="{FF2B5EF4-FFF2-40B4-BE49-F238E27FC236}">
                <a16:creationId xmlns:a16="http://schemas.microsoft.com/office/drawing/2014/main" id="{3084094D-C10F-C1ED-8E78-53C7B6B1202A}"/>
              </a:ext>
            </a:extLst>
          </p:cNvPr>
          <p:cNvGrpSpPr/>
          <p:nvPr/>
        </p:nvGrpSpPr>
        <p:grpSpPr>
          <a:xfrm>
            <a:off x="297241" y="2922234"/>
            <a:ext cx="923330" cy="3888119"/>
            <a:chOff x="-169689" y="1688589"/>
            <a:chExt cx="923330" cy="3888119"/>
          </a:xfrm>
        </p:grpSpPr>
        <p:sp>
          <p:nvSpPr>
            <p:cNvPr id="48" name="Oval 47">
              <a:extLst>
                <a:ext uri="{FF2B5EF4-FFF2-40B4-BE49-F238E27FC236}">
                  <a16:creationId xmlns:a16="http://schemas.microsoft.com/office/drawing/2014/main" id="{4B55B99C-2577-883C-5D16-61F30EDBC1D3}"/>
                </a:ext>
              </a:extLst>
            </p:cNvPr>
            <p:cNvSpPr/>
            <p:nvPr/>
          </p:nvSpPr>
          <p:spPr>
            <a:xfrm>
              <a:off x="206475" y="1688589"/>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9" name="Straight Connector 48">
              <a:extLst>
                <a:ext uri="{FF2B5EF4-FFF2-40B4-BE49-F238E27FC236}">
                  <a16:creationId xmlns:a16="http://schemas.microsoft.com/office/drawing/2014/main" id="{C541BA68-BEBF-F1A9-BD66-00DB3A62CFEB}"/>
                </a:ext>
              </a:extLst>
            </p:cNvPr>
            <p:cNvCxnSpPr>
              <a:cxnSpLocks/>
              <a:stCxn id="50" idx="3"/>
            </p:cNvCxnSpPr>
            <p:nvPr/>
          </p:nvCxnSpPr>
          <p:spPr>
            <a:xfrm flipV="1">
              <a:off x="291976" y="1868588"/>
              <a:ext cx="0" cy="2583368"/>
            </a:xfrm>
            <a:prstGeom prst="line">
              <a:avLst/>
            </a:prstGeom>
            <a:ln w="1270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046EE1D4-BE20-7367-01F0-38E4897CA00C}"/>
                </a:ext>
              </a:extLst>
            </p:cNvPr>
            <p:cNvSpPr txBox="1"/>
            <p:nvPr/>
          </p:nvSpPr>
          <p:spPr>
            <a:xfrm rot="16200000">
              <a:off x="-270400" y="4552667"/>
              <a:ext cx="1124752" cy="923330"/>
            </a:xfrm>
            <a:prstGeom prst="rect">
              <a:avLst/>
            </a:prstGeom>
            <a:solidFill>
              <a:schemeClr val="bg1"/>
            </a:solidFill>
            <a:ln>
              <a:solidFill>
                <a:schemeClr val="tx1">
                  <a:lumMod val="95000"/>
                  <a:lumOff val="5000"/>
                </a:schemeClr>
              </a:solidFill>
            </a:ln>
          </p:spPr>
          <p:txBody>
            <a:bodyPr wrap="square" rtlCol="0">
              <a:spAutoFit/>
            </a:bodyPr>
            <a:lstStyle/>
            <a:p>
              <a:r>
                <a:rPr lang="en-GB" sz="900" b="1"/>
                <a:t>Islamic Hospitals </a:t>
              </a:r>
              <a:r>
                <a:rPr lang="en-GB" sz="900" i="1" err="1"/>
                <a:t>Bimaristans</a:t>
              </a:r>
              <a:r>
                <a:rPr lang="en-GB" sz="900"/>
                <a:t> treat patients using advanced medical knowledge of Golden Age Islam</a:t>
              </a:r>
              <a:endParaRPr lang="en-GB" sz="900" b="1"/>
            </a:p>
          </p:txBody>
        </p:sp>
      </p:grpSp>
      <p:cxnSp>
        <p:nvCxnSpPr>
          <p:cNvPr id="9" name="Straight Connector 8">
            <a:extLst>
              <a:ext uri="{FF2B5EF4-FFF2-40B4-BE49-F238E27FC236}">
                <a16:creationId xmlns:a16="http://schemas.microsoft.com/office/drawing/2014/main" id="{89579E46-F9C9-069F-B827-4621C0D81B02}"/>
              </a:ext>
            </a:extLst>
          </p:cNvPr>
          <p:cNvCxnSpPr/>
          <p:nvPr/>
        </p:nvCxnSpPr>
        <p:spPr>
          <a:xfrm flipV="1">
            <a:off x="-152400" y="5638796"/>
            <a:ext cx="9837683" cy="0"/>
          </a:xfrm>
          <a:prstGeom prst="line">
            <a:avLst/>
          </a:prstGeom>
          <a:ln w="19050">
            <a:solidFill>
              <a:schemeClr val="tx1">
                <a:lumMod val="95000"/>
                <a:lumOff val="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69A8781B-A745-E802-5C3A-A73B4956B154}"/>
              </a:ext>
            </a:extLst>
          </p:cNvPr>
          <p:cNvGrpSpPr/>
          <p:nvPr/>
        </p:nvGrpSpPr>
        <p:grpSpPr>
          <a:xfrm>
            <a:off x="2321618" y="2896202"/>
            <a:ext cx="1261884" cy="2654320"/>
            <a:chOff x="-614727" y="2922390"/>
            <a:chExt cx="1261884" cy="2654320"/>
          </a:xfrm>
        </p:grpSpPr>
        <p:sp>
          <p:nvSpPr>
            <p:cNvPr id="44" name="Oval 43">
              <a:extLst>
                <a:ext uri="{FF2B5EF4-FFF2-40B4-BE49-F238E27FC236}">
                  <a16:creationId xmlns:a16="http://schemas.microsoft.com/office/drawing/2014/main" id="{7A4FA7AF-B35B-5BF1-6471-10C271283B00}"/>
                </a:ext>
              </a:extLst>
            </p:cNvPr>
            <p:cNvSpPr/>
            <p:nvPr/>
          </p:nvSpPr>
          <p:spPr>
            <a:xfrm>
              <a:off x="-72312" y="2922390"/>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1" name="Straight Connector 50">
              <a:extLst>
                <a:ext uri="{FF2B5EF4-FFF2-40B4-BE49-F238E27FC236}">
                  <a16:creationId xmlns:a16="http://schemas.microsoft.com/office/drawing/2014/main" id="{A92951D4-9290-3ABF-B2B3-A81FA511A5FF}"/>
                </a:ext>
              </a:extLst>
            </p:cNvPr>
            <p:cNvCxnSpPr>
              <a:cxnSpLocks/>
            </p:cNvCxnSpPr>
            <p:nvPr/>
          </p:nvCxnSpPr>
          <p:spPr>
            <a:xfrm flipH="1" flipV="1">
              <a:off x="17688" y="3102235"/>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0E7E867D-0527-266A-E71F-F7AC118B6DB9}"/>
                </a:ext>
              </a:extLst>
            </p:cNvPr>
            <p:cNvSpPr txBox="1"/>
            <p:nvPr/>
          </p:nvSpPr>
          <p:spPr>
            <a:xfrm rot="16200000">
              <a:off x="-1117999" y="3811554"/>
              <a:ext cx="2268428" cy="1261884"/>
            </a:xfrm>
            <a:prstGeom prst="rect">
              <a:avLst/>
            </a:prstGeom>
            <a:solidFill>
              <a:schemeClr val="bg1"/>
            </a:solidFill>
            <a:ln>
              <a:solidFill>
                <a:schemeClr val="tx1">
                  <a:lumMod val="95000"/>
                  <a:lumOff val="5000"/>
                </a:schemeClr>
              </a:solidFill>
            </a:ln>
          </p:spPr>
          <p:txBody>
            <a:bodyPr wrap="square" rtlCol="0">
              <a:spAutoFit/>
            </a:bodyPr>
            <a:lstStyle/>
            <a:p>
              <a:r>
                <a:rPr lang="en-GB" sz="900" b="1"/>
                <a:t>Great Plague </a:t>
              </a:r>
              <a:r>
                <a:rPr lang="en-GB" sz="800" b="1"/>
                <a:t>(1665) </a:t>
              </a:r>
              <a:r>
                <a:rPr lang="en-GB" sz="800"/>
                <a:t>– </a:t>
              </a:r>
              <a:r>
                <a:rPr lang="en-GB" sz="900"/>
                <a:t>London saw the return of the Plague with approx. 75,000 deaths. The government were more effective in controlling the epidemic by:</a:t>
              </a:r>
            </a:p>
            <a:p>
              <a:pPr marL="171450" indent="-171450">
                <a:buFont typeface="Arial" panose="020B0604020202020204" pitchFamily="34" charset="0"/>
                <a:buChar char="•"/>
              </a:pPr>
              <a:r>
                <a:rPr lang="en-GB" sz="800"/>
                <a:t>Quarantining victims of Plague with ‘X’ on the doors of infected houses</a:t>
              </a:r>
            </a:p>
            <a:p>
              <a:pPr marL="171450" indent="-171450">
                <a:buFont typeface="Arial" panose="020B0604020202020204" pitchFamily="34" charset="0"/>
                <a:buChar char="•"/>
              </a:pPr>
              <a:r>
                <a:rPr lang="en-GB" sz="800"/>
                <a:t>Watchmen employed to ensure compliance</a:t>
              </a:r>
            </a:p>
            <a:p>
              <a:pPr marL="171450" indent="-171450">
                <a:buFont typeface="Arial" panose="020B0604020202020204" pitchFamily="34" charset="0"/>
                <a:buChar char="•"/>
              </a:pPr>
              <a:r>
                <a:rPr lang="en-GB" sz="800"/>
                <a:t>Bodies removed at night</a:t>
              </a:r>
            </a:p>
            <a:p>
              <a:pPr marL="171450" indent="-171450">
                <a:buFont typeface="Arial" panose="020B0604020202020204" pitchFamily="34" charset="0"/>
                <a:buChar char="•"/>
              </a:pPr>
              <a:r>
                <a:rPr lang="en-GB" sz="800"/>
                <a:t>Taverns and theatres are shut</a:t>
              </a:r>
            </a:p>
          </p:txBody>
        </p:sp>
      </p:grpSp>
      <p:grpSp>
        <p:nvGrpSpPr>
          <p:cNvPr id="53" name="Group 52">
            <a:extLst>
              <a:ext uri="{FF2B5EF4-FFF2-40B4-BE49-F238E27FC236}">
                <a16:creationId xmlns:a16="http://schemas.microsoft.com/office/drawing/2014/main" id="{51A557EF-05D9-AC45-4FA9-3D434784FBF7}"/>
              </a:ext>
            </a:extLst>
          </p:cNvPr>
          <p:cNvGrpSpPr/>
          <p:nvPr/>
        </p:nvGrpSpPr>
        <p:grpSpPr>
          <a:xfrm>
            <a:off x="2965067" y="435663"/>
            <a:ext cx="923330" cy="2640384"/>
            <a:chOff x="-164248" y="461850"/>
            <a:chExt cx="923330" cy="2640384"/>
          </a:xfrm>
        </p:grpSpPr>
        <p:sp>
          <p:nvSpPr>
            <p:cNvPr id="54" name="Oval 53">
              <a:extLst>
                <a:ext uri="{FF2B5EF4-FFF2-40B4-BE49-F238E27FC236}">
                  <a16:creationId xmlns:a16="http://schemas.microsoft.com/office/drawing/2014/main" id="{19FFE1BB-A6A0-8DB1-1756-966CA474A363}"/>
                </a:ext>
              </a:extLst>
            </p:cNvPr>
            <p:cNvSpPr/>
            <p:nvPr/>
          </p:nvSpPr>
          <p:spPr>
            <a:xfrm>
              <a:off x="132911" y="2922234"/>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5" name="Straight Connector 54">
              <a:extLst>
                <a:ext uri="{FF2B5EF4-FFF2-40B4-BE49-F238E27FC236}">
                  <a16:creationId xmlns:a16="http://schemas.microsoft.com/office/drawing/2014/main" id="{A0C7E299-3005-9D94-A059-D36DF67CE4ED}"/>
                </a:ext>
              </a:extLst>
            </p:cNvPr>
            <p:cNvCxnSpPr>
              <a:cxnSpLocks/>
            </p:cNvCxnSpPr>
            <p:nvPr/>
          </p:nvCxnSpPr>
          <p:spPr>
            <a:xfrm flipH="1" flipV="1">
              <a:off x="228166" y="238343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4CD0C3CC-CBE8-EE3A-B79F-08DB18657F3E}"/>
                </a:ext>
              </a:extLst>
            </p:cNvPr>
            <p:cNvSpPr txBox="1"/>
            <p:nvPr/>
          </p:nvSpPr>
          <p:spPr>
            <a:xfrm rot="16200000">
              <a:off x="-804733" y="1102335"/>
              <a:ext cx="2204299" cy="923330"/>
            </a:xfrm>
            <a:prstGeom prst="rect">
              <a:avLst/>
            </a:prstGeom>
            <a:solidFill>
              <a:schemeClr val="bg1"/>
            </a:solidFill>
            <a:ln>
              <a:solidFill>
                <a:schemeClr val="tx1">
                  <a:lumMod val="95000"/>
                  <a:lumOff val="5000"/>
                </a:schemeClr>
              </a:solidFill>
            </a:ln>
          </p:spPr>
          <p:txBody>
            <a:bodyPr wrap="square" rtlCol="0">
              <a:spAutoFit/>
            </a:bodyPr>
            <a:lstStyle/>
            <a:p>
              <a:r>
                <a:rPr lang="en-GB" sz="900"/>
                <a:t>Governments begin to take some account for public health. Miasma theory led to more cleaning. Cess-pits were cleaned regularly. </a:t>
              </a:r>
              <a:r>
                <a:rPr lang="en-GB" sz="900" b="1"/>
                <a:t>Bills of Mortality </a:t>
              </a:r>
              <a:r>
                <a:rPr lang="en-GB" sz="900"/>
                <a:t>are introduced following the Great Plague to more accurately track death rates.  </a:t>
              </a:r>
            </a:p>
          </p:txBody>
        </p:sp>
      </p:grpSp>
      <p:grpSp>
        <p:nvGrpSpPr>
          <p:cNvPr id="57" name="Group 56">
            <a:extLst>
              <a:ext uri="{FF2B5EF4-FFF2-40B4-BE49-F238E27FC236}">
                <a16:creationId xmlns:a16="http://schemas.microsoft.com/office/drawing/2014/main" id="{F94BA847-6229-1AF3-AF8D-2CDFD092B7DB}"/>
              </a:ext>
            </a:extLst>
          </p:cNvPr>
          <p:cNvGrpSpPr/>
          <p:nvPr/>
        </p:nvGrpSpPr>
        <p:grpSpPr>
          <a:xfrm>
            <a:off x="4009313" y="2937672"/>
            <a:ext cx="646331" cy="2654321"/>
            <a:chOff x="-306951" y="2922390"/>
            <a:chExt cx="646331" cy="2654321"/>
          </a:xfrm>
        </p:grpSpPr>
        <p:sp>
          <p:nvSpPr>
            <p:cNvPr id="58" name="Oval 57">
              <a:extLst>
                <a:ext uri="{FF2B5EF4-FFF2-40B4-BE49-F238E27FC236}">
                  <a16:creationId xmlns:a16="http://schemas.microsoft.com/office/drawing/2014/main" id="{DE0BDE70-25D5-D7E4-75F3-05C842974D18}"/>
                </a:ext>
              </a:extLst>
            </p:cNvPr>
            <p:cNvSpPr/>
            <p:nvPr/>
          </p:nvSpPr>
          <p:spPr>
            <a:xfrm>
              <a:off x="-72312" y="2922390"/>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9" name="Straight Connector 58">
              <a:extLst>
                <a:ext uri="{FF2B5EF4-FFF2-40B4-BE49-F238E27FC236}">
                  <a16:creationId xmlns:a16="http://schemas.microsoft.com/office/drawing/2014/main" id="{83E653BD-130F-7A54-B223-3B5A0516F3D3}"/>
                </a:ext>
              </a:extLst>
            </p:cNvPr>
            <p:cNvCxnSpPr>
              <a:cxnSpLocks/>
            </p:cNvCxnSpPr>
            <p:nvPr/>
          </p:nvCxnSpPr>
          <p:spPr>
            <a:xfrm flipH="1" flipV="1">
              <a:off x="17688" y="3102235"/>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8628AE53-A831-B8F3-8305-6A8E84121D68}"/>
                </a:ext>
              </a:extLst>
            </p:cNvPr>
            <p:cNvSpPr txBox="1"/>
            <p:nvPr/>
          </p:nvSpPr>
          <p:spPr>
            <a:xfrm rot="16200000">
              <a:off x="-1117999" y="4119331"/>
              <a:ext cx="2268428"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a:t>1798 – Edward Jenner </a:t>
              </a:r>
              <a:r>
                <a:rPr lang="en-GB" sz="900"/>
                <a:t>– Jenner’s discovery of the vaccine for smallpox is funded by the English government. £10,000 is given to develop an effective vaccine. </a:t>
              </a:r>
              <a:endParaRPr lang="en-GB" sz="800"/>
            </a:p>
          </p:txBody>
        </p:sp>
      </p:grpSp>
      <p:grpSp>
        <p:nvGrpSpPr>
          <p:cNvPr id="61" name="Group 60">
            <a:extLst>
              <a:ext uri="{FF2B5EF4-FFF2-40B4-BE49-F238E27FC236}">
                <a16:creationId xmlns:a16="http://schemas.microsoft.com/office/drawing/2014/main" id="{14678E98-773D-11D5-B1FF-106C72F9F429}"/>
              </a:ext>
            </a:extLst>
          </p:cNvPr>
          <p:cNvGrpSpPr/>
          <p:nvPr/>
        </p:nvGrpSpPr>
        <p:grpSpPr>
          <a:xfrm>
            <a:off x="2313450" y="3102233"/>
            <a:ext cx="1923604" cy="3708123"/>
            <a:chOff x="-1199503" y="1877263"/>
            <a:chExt cx="1923604" cy="3708123"/>
          </a:xfrm>
        </p:grpSpPr>
        <p:cxnSp>
          <p:nvCxnSpPr>
            <p:cNvPr id="62" name="Straight Connector 61">
              <a:extLst>
                <a:ext uri="{FF2B5EF4-FFF2-40B4-BE49-F238E27FC236}">
                  <a16:creationId xmlns:a16="http://schemas.microsoft.com/office/drawing/2014/main" id="{EBDB1F73-76BB-33E1-BEAE-5EB2EC5BAB9A}"/>
                </a:ext>
              </a:extLst>
            </p:cNvPr>
            <p:cNvCxnSpPr>
              <a:cxnSpLocks/>
            </p:cNvCxnSpPr>
            <p:nvPr/>
          </p:nvCxnSpPr>
          <p:spPr>
            <a:xfrm flipV="1">
              <a:off x="308173" y="1877263"/>
              <a:ext cx="0" cy="2583367"/>
            </a:xfrm>
            <a:prstGeom prst="line">
              <a:avLst/>
            </a:prstGeom>
            <a:ln w="1270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098172B0-F459-3AE5-F3AF-2B09C907CE2A}"/>
                </a:ext>
              </a:extLst>
            </p:cNvPr>
            <p:cNvSpPr txBox="1"/>
            <p:nvPr/>
          </p:nvSpPr>
          <p:spPr>
            <a:xfrm rot="16200000">
              <a:off x="-800077" y="4061208"/>
              <a:ext cx="1124752" cy="1923604"/>
            </a:xfrm>
            <a:prstGeom prst="rect">
              <a:avLst/>
            </a:prstGeom>
            <a:solidFill>
              <a:schemeClr val="bg1"/>
            </a:solidFill>
            <a:ln>
              <a:solidFill>
                <a:schemeClr val="tx1">
                  <a:lumMod val="95000"/>
                  <a:lumOff val="5000"/>
                </a:schemeClr>
              </a:solidFill>
            </a:ln>
          </p:spPr>
          <p:txBody>
            <a:bodyPr wrap="square" rtlCol="0">
              <a:spAutoFit/>
            </a:bodyPr>
            <a:lstStyle/>
            <a:p>
              <a:r>
                <a:rPr lang="en-GB" sz="900" b="1"/>
                <a:t>New hospitals </a:t>
              </a:r>
              <a:r>
                <a:rPr lang="en-GB" sz="900"/>
                <a:t>set up specialising in venereal, mental health and maternity care. Between 1720-50 5 new hospitals in London.</a:t>
              </a:r>
            </a:p>
            <a:p>
              <a:endParaRPr lang="en-GB" sz="200" b="1"/>
            </a:p>
            <a:p>
              <a:r>
                <a:rPr lang="en-GB" sz="900" b="1"/>
                <a:t>Voluntary hospitals </a:t>
              </a:r>
              <a:r>
                <a:rPr lang="en-GB" sz="900"/>
                <a:t>are established using inheritance or private subscription.</a:t>
              </a:r>
              <a:endParaRPr lang="en-GB" sz="900" b="1"/>
            </a:p>
          </p:txBody>
        </p:sp>
      </p:grpSp>
      <p:sp>
        <p:nvSpPr>
          <p:cNvPr id="64" name="Oval 63">
            <a:extLst>
              <a:ext uri="{FF2B5EF4-FFF2-40B4-BE49-F238E27FC236}">
                <a16:creationId xmlns:a16="http://schemas.microsoft.com/office/drawing/2014/main" id="{A2BBE70F-0C13-DF44-A5C8-9A3CF4B3108F}"/>
              </a:ext>
            </a:extLst>
          </p:cNvPr>
          <p:cNvSpPr/>
          <p:nvPr/>
        </p:nvSpPr>
        <p:spPr>
          <a:xfrm>
            <a:off x="3732056" y="2937672"/>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5" name="Group 64">
            <a:extLst>
              <a:ext uri="{FF2B5EF4-FFF2-40B4-BE49-F238E27FC236}">
                <a16:creationId xmlns:a16="http://schemas.microsoft.com/office/drawing/2014/main" id="{EEBA9C22-73C1-4CE1-2068-F10C9A9903E6}"/>
              </a:ext>
            </a:extLst>
          </p:cNvPr>
          <p:cNvGrpSpPr/>
          <p:nvPr/>
        </p:nvGrpSpPr>
        <p:grpSpPr>
          <a:xfrm>
            <a:off x="4407571" y="435664"/>
            <a:ext cx="846386" cy="2640381"/>
            <a:chOff x="-209856" y="461851"/>
            <a:chExt cx="846386" cy="2640381"/>
          </a:xfrm>
        </p:grpSpPr>
        <p:sp>
          <p:nvSpPr>
            <p:cNvPr id="66" name="Oval 65">
              <a:extLst>
                <a:ext uri="{FF2B5EF4-FFF2-40B4-BE49-F238E27FC236}">
                  <a16:creationId xmlns:a16="http://schemas.microsoft.com/office/drawing/2014/main" id="{6B296FEC-56D3-5CAB-4857-A52DF9B018CA}"/>
                </a:ext>
              </a:extLst>
            </p:cNvPr>
            <p:cNvSpPr/>
            <p:nvPr/>
          </p:nvSpPr>
          <p:spPr>
            <a:xfrm>
              <a:off x="-81822" y="2922232"/>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7" name="Straight Connector 66">
              <a:extLst>
                <a:ext uri="{FF2B5EF4-FFF2-40B4-BE49-F238E27FC236}">
                  <a16:creationId xmlns:a16="http://schemas.microsoft.com/office/drawing/2014/main" id="{1A22194C-8B0A-01E1-D221-CF3FBBFFE8F9}"/>
                </a:ext>
              </a:extLst>
            </p:cNvPr>
            <p:cNvCxnSpPr>
              <a:cxnSpLocks/>
            </p:cNvCxnSpPr>
            <p:nvPr/>
          </p:nvCxnSpPr>
          <p:spPr>
            <a:xfrm flipH="1" flipV="1">
              <a:off x="8178" y="2373557"/>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728860C0-255D-5210-1FAE-A1E4D501B738}"/>
                </a:ext>
              </a:extLst>
            </p:cNvPr>
            <p:cNvSpPr txBox="1"/>
            <p:nvPr/>
          </p:nvSpPr>
          <p:spPr>
            <a:xfrm rot="16200000">
              <a:off x="-888813" y="1140808"/>
              <a:ext cx="2204299" cy="846386"/>
            </a:xfrm>
            <a:prstGeom prst="rect">
              <a:avLst/>
            </a:prstGeom>
            <a:solidFill>
              <a:schemeClr val="bg1"/>
            </a:solidFill>
            <a:ln>
              <a:solidFill>
                <a:schemeClr val="tx1">
                  <a:lumMod val="95000"/>
                  <a:lumOff val="5000"/>
                </a:schemeClr>
              </a:solidFill>
            </a:ln>
          </p:spPr>
          <p:txBody>
            <a:bodyPr wrap="square" rtlCol="0">
              <a:spAutoFit/>
            </a:bodyPr>
            <a:lstStyle/>
            <a:p>
              <a:r>
                <a:rPr lang="en-GB" sz="800"/>
                <a:t>Industrial towns are breeding grounds for diseases as cities like Manchester develop with large populations of workers. Crowded housing and poor sanitation lead to outbreaks of Typhoid and Tuberculosis. </a:t>
              </a:r>
              <a:r>
                <a:rPr lang="en-GB" sz="800" b="1"/>
                <a:t>Cholera </a:t>
              </a:r>
              <a:r>
                <a:rPr lang="en-GB" sz="800"/>
                <a:t>is the big killer; </a:t>
              </a:r>
              <a:r>
                <a:rPr lang="en-GB" sz="800" b="1"/>
                <a:t>1831 </a:t>
              </a:r>
              <a:r>
                <a:rPr lang="en-GB" sz="800"/>
                <a:t>Cholera kills 50,000 in London</a:t>
              </a:r>
              <a:r>
                <a:rPr lang="en-GB" sz="900"/>
                <a:t>. </a:t>
              </a:r>
            </a:p>
          </p:txBody>
        </p:sp>
      </p:grpSp>
      <p:grpSp>
        <p:nvGrpSpPr>
          <p:cNvPr id="69" name="Group 68">
            <a:extLst>
              <a:ext uri="{FF2B5EF4-FFF2-40B4-BE49-F238E27FC236}">
                <a16:creationId xmlns:a16="http://schemas.microsoft.com/office/drawing/2014/main" id="{3F46E5ED-0AF8-B1C3-7F9F-522C1683C798}"/>
              </a:ext>
            </a:extLst>
          </p:cNvPr>
          <p:cNvGrpSpPr/>
          <p:nvPr/>
        </p:nvGrpSpPr>
        <p:grpSpPr>
          <a:xfrm>
            <a:off x="4814118" y="2922234"/>
            <a:ext cx="369332" cy="2654320"/>
            <a:chOff x="-168451" y="2922390"/>
            <a:chExt cx="369332" cy="2654320"/>
          </a:xfrm>
        </p:grpSpPr>
        <p:sp>
          <p:nvSpPr>
            <p:cNvPr id="70" name="Oval 69">
              <a:extLst>
                <a:ext uri="{FF2B5EF4-FFF2-40B4-BE49-F238E27FC236}">
                  <a16:creationId xmlns:a16="http://schemas.microsoft.com/office/drawing/2014/main" id="{AB0D469C-0461-4D5B-42B8-B954A98F6FBF}"/>
                </a:ext>
              </a:extLst>
            </p:cNvPr>
            <p:cNvSpPr/>
            <p:nvPr/>
          </p:nvSpPr>
          <p:spPr>
            <a:xfrm>
              <a:off x="-72312" y="2922390"/>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1" name="Straight Connector 70">
              <a:extLst>
                <a:ext uri="{FF2B5EF4-FFF2-40B4-BE49-F238E27FC236}">
                  <a16:creationId xmlns:a16="http://schemas.microsoft.com/office/drawing/2014/main" id="{A9F6E9CA-3116-45E2-1881-9B1513249F0F}"/>
                </a:ext>
              </a:extLst>
            </p:cNvPr>
            <p:cNvCxnSpPr>
              <a:cxnSpLocks/>
            </p:cNvCxnSpPr>
            <p:nvPr/>
          </p:nvCxnSpPr>
          <p:spPr>
            <a:xfrm flipH="1" flipV="1">
              <a:off x="17688" y="3102235"/>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EAE59E72-D853-1D25-09C8-8C9F5191DFA5}"/>
                </a:ext>
              </a:extLst>
            </p:cNvPr>
            <p:cNvSpPr txBox="1"/>
            <p:nvPr/>
          </p:nvSpPr>
          <p:spPr>
            <a:xfrm rot="16200000">
              <a:off x="-1117999" y="4257830"/>
              <a:ext cx="2268428" cy="369332"/>
            </a:xfrm>
            <a:prstGeom prst="rect">
              <a:avLst/>
            </a:prstGeom>
            <a:solidFill>
              <a:schemeClr val="bg1"/>
            </a:solidFill>
            <a:ln>
              <a:solidFill>
                <a:schemeClr val="tx1">
                  <a:lumMod val="95000"/>
                  <a:lumOff val="5000"/>
                </a:schemeClr>
              </a:solidFill>
            </a:ln>
          </p:spPr>
          <p:txBody>
            <a:bodyPr wrap="square" rtlCol="0">
              <a:spAutoFit/>
            </a:bodyPr>
            <a:lstStyle/>
            <a:p>
              <a:r>
                <a:rPr lang="en-GB" sz="900" b="1"/>
                <a:t>1842 - Chadwick Report - </a:t>
              </a:r>
              <a:r>
                <a:rPr lang="en-GB" sz="900"/>
                <a:t>says miasma causes but urges for cleaner streets.</a:t>
              </a:r>
              <a:r>
                <a:rPr lang="en-GB" sz="900" b="1"/>
                <a:t> </a:t>
              </a:r>
              <a:endParaRPr lang="en-GB" sz="800"/>
            </a:p>
          </p:txBody>
        </p:sp>
      </p:grpSp>
      <p:grpSp>
        <p:nvGrpSpPr>
          <p:cNvPr id="73" name="Group 72">
            <a:extLst>
              <a:ext uri="{FF2B5EF4-FFF2-40B4-BE49-F238E27FC236}">
                <a16:creationId xmlns:a16="http://schemas.microsoft.com/office/drawing/2014/main" id="{2FDFAA52-1BA7-E716-C677-CEB06004D726}"/>
              </a:ext>
            </a:extLst>
          </p:cNvPr>
          <p:cNvGrpSpPr/>
          <p:nvPr/>
        </p:nvGrpSpPr>
        <p:grpSpPr>
          <a:xfrm>
            <a:off x="5276352" y="435663"/>
            <a:ext cx="661190" cy="2647128"/>
            <a:chOff x="-40608" y="461852"/>
            <a:chExt cx="661190" cy="2647128"/>
          </a:xfrm>
        </p:grpSpPr>
        <p:sp>
          <p:nvSpPr>
            <p:cNvPr id="74" name="Oval 73">
              <a:extLst>
                <a:ext uri="{FF2B5EF4-FFF2-40B4-BE49-F238E27FC236}">
                  <a16:creationId xmlns:a16="http://schemas.microsoft.com/office/drawing/2014/main" id="{9334BEC8-107D-7D49-FF38-3F43962EA86E}"/>
                </a:ext>
              </a:extLst>
            </p:cNvPr>
            <p:cNvSpPr/>
            <p:nvPr/>
          </p:nvSpPr>
          <p:spPr>
            <a:xfrm>
              <a:off x="-40608" y="2928980"/>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5" name="Straight Connector 74">
              <a:extLst>
                <a:ext uri="{FF2B5EF4-FFF2-40B4-BE49-F238E27FC236}">
                  <a16:creationId xmlns:a16="http://schemas.microsoft.com/office/drawing/2014/main" id="{91177EB0-8273-D092-D28E-99705D13A10C}"/>
                </a:ext>
              </a:extLst>
            </p:cNvPr>
            <p:cNvCxnSpPr>
              <a:cxnSpLocks/>
            </p:cNvCxnSpPr>
            <p:nvPr/>
          </p:nvCxnSpPr>
          <p:spPr>
            <a:xfrm flipH="1" flipV="1">
              <a:off x="54745" y="238343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790193E8-3D63-4C2C-0293-8DDF242C77E9}"/>
                </a:ext>
              </a:extLst>
            </p:cNvPr>
            <p:cNvSpPr txBox="1"/>
            <p:nvPr/>
          </p:nvSpPr>
          <p:spPr>
            <a:xfrm rot="16200000">
              <a:off x="-804733" y="1240836"/>
              <a:ext cx="2204299"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a:t>1848 – First Public Health Act </a:t>
              </a:r>
              <a:r>
                <a:rPr lang="en-GB" sz="900"/>
                <a:t>– councils given power to improve towns but it is not compulsory and only 50 towns have medical officers by 1872.</a:t>
              </a:r>
              <a:endParaRPr lang="en-GB" sz="900" b="1"/>
            </a:p>
          </p:txBody>
        </p:sp>
      </p:grpSp>
      <p:grpSp>
        <p:nvGrpSpPr>
          <p:cNvPr id="77" name="Group 76">
            <a:extLst>
              <a:ext uri="{FF2B5EF4-FFF2-40B4-BE49-F238E27FC236}">
                <a16:creationId xmlns:a16="http://schemas.microsoft.com/office/drawing/2014/main" id="{11B97794-A909-EBB4-F0F2-F55F5A6250F9}"/>
              </a:ext>
            </a:extLst>
          </p:cNvPr>
          <p:cNvGrpSpPr/>
          <p:nvPr/>
        </p:nvGrpSpPr>
        <p:grpSpPr>
          <a:xfrm>
            <a:off x="5230878" y="2886165"/>
            <a:ext cx="923330" cy="2690389"/>
            <a:chOff x="-524349" y="2886321"/>
            <a:chExt cx="923330" cy="2690389"/>
          </a:xfrm>
        </p:grpSpPr>
        <p:sp>
          <p:nvSpPr>
            <p:cNvPr id="78" name="Oval 77">
              <a:extLst>
                <a:ext uri="{FF2B5EF4-FFF2-40B4-BE49-F238E27FC236}">
                  <a16:creationId xmlns:a16="http://schemas.microsoft.com/office/drawing/2014/main" id="{34D43F7B-540C-E50A-34DA-3D4B38BD5253}"/>
                </a:ext>
              </a:extLst>
            </p:cNvPr>
            <p:cNvSpPr/>
            <p:nvPr/>
          </p:nvSpPr>
          <p:spPr>
            <a:xfrm>
              <a:off x="-188416" y="2886321"/>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9" name="Straight Connector 78">
              <a:extLst>
                <a:ext uri="{FF2B5EF4-FFF2-40B4-BE49-F238E27FC236}">
                  <a16:creationId xmlns:a16="http://schemas.microsoft.com/office/drawing/2014/main" id="{586ABD6E-6D3A-99B4-2AA3-6C9915C101B3}"/>
                </a:ext>
              </a:extLst>
            </p:cNvPr>
            <p:cNvCxnSpPr>
              <a:cxnSpLocks/>
            </p:cNvCxnSpPr>
            <p:nvPr/>
          </p:nvCxnSpPr>
          <p:spPr>
            <a:xfrm flipH="1" flipV="1">
              <a:off x="-98416" y="3054322"/>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32D17BA4-D0C8-9148-2377-8BAF6807059B}"/>
                </a:ext>
              </a:extLst>
            </p:cNvPr>
            <p:cNvSpPr txBox="1"/>
            <p:nvPr/>
          </p:nvSpPr>
          <p:spPr>
            <a:xfrm rot="16200000">
              <a:off x="-1196898" y="3980831"/>
              <a:ext cx="2268428" cy="923330"/>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1854 – John Snow </a:t>
              </a:r>
              <a:r>
                <a:rPr lang="en-GB" sz="900" dirty="0"/>
                <a:t>– epidemiologist John Snow uses a Voronoi diagram to map cholera outbreak. It resulted in the Broad St. pump shut off. Though he blamed ‘water miasma’ his methods of tracking disease are still used today. </a:t>
              </a:r>
              <a:r>
                <a:rPr lang="en-GB" sz="900" b="1" dirty="0"/>
                <a:t> </a:t>
              </a:r>
              <a:endParaRPr lang="en-GB" sz="800" dirty="0"/>
            </a:p>
          </p:txBody>
        </p:sp>
      </p:grpSp>
      <p:grpSp>
        <p:nvGrpSpPr>
          <p:cNvPr id="81" name="Group 80">
            <a:extLst>
              <a:ext uri="{FF2B5EF4-FFF2-40B4-BE49-F238E27FC236}">
                <a16:creationId xmlns:a16="http://schemas.microsoft.com/office/drawing/2014/main" id="{954A985F-90C4-FD96-AF85-3CF69B9A9812}"/>
              </a:ext>
            </a:extLst>
          </p:cNvPr>
          <p:cNvGrpSpPr/>
          <p:nvPr/>
        </p:nvGrpSpPr>
        <p:grpSpPr>
          <a:xfrm>
            <a:off x="5979728" y="435663"/>
            <a:ext cx="784830" cy="2640382"/>
            <a:chOff x="-94998" y="461852"/>
            <a:chExt cx="784830" cy="2640382"/>
          </a:xfrm>
        </p:grpSpPr>
        <p:sp>
          <p:nvSpPr>
            <p:cNvPr id="82" name="Oval 81">
              <a:extLst>
                <a:ext uri="{FF2B5EF4-FFF2-40B4-BE49-F238E27FC236}">
                  <a16:creationId xmlns:a16="http://schemas.microsoft.com/office/drawing/2014/main" id="{4ED13AE5-F1E3-12CB-AAA2-E89F98870A8E}"/>
                </a:ext>
              </a:extLst>
            </p:cNvPr>
            <p:cNvSpPr/>
            <p:nvPr/>
          </p:nvSpPr>
          <p:spPr>
            <a:xfrm>
              <a:off x="132911" y="2922234"/>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3" name="Straight Connector 82">
              <a:extLst>
                <a:ext uri="{FF2B5EF4-FFF2-40B4-BE49-F238E27FC236}">
                  <a16:creationId xmlns:a16="http://schemas.microsoft.com/office/drawing/2014/main" id="{E124AE9F-C2C9-2D83-0B1E-61A8134ABEF3}"/>
                </a:ext>
              </a:extLst>
            </p:cNvPr>
            <p:cNvCxnSpPr>
              <a:cxnSpLocks/>
            </p:cNvCxnSpPr>
            <p:nvPr/>
          </p:nvCxnSpPr>
          <p:spPr>
            <a:xfrm flipH="1" flipV="1">
              <a:off x="228166" y="238343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9F59809E-0729-F6F3-852B-D26210DC4427}"/>
                </a:ext>
              </a:extLst>
            </p:cNvPr>
            <p:cNvSpPr txBox="1"/>
            <p:nvPr/>
          </p:nvSpPr>
          <p:spPr>
            <a:xfrm rot="16200000">
              <a:off x="-804733" y="1171587"/>
              <a:ext cx="2204299"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b="1"/>
                <a:t>1858 – ‘Great Stink’ </a:t>
              </a:r>
              <a:r>
                <a:rPr lang="en-GB" sz="900"/>
                <a:t>– heatwaves cause government to relocate. </a:t>
              </a:r>
              <a:r>
                <a:rPr lang="en-GB" sz="900" err="1"/>
                <a:t>Bazalgette</a:t>
              </a:r>
              <a:r>
                <a:rPr lang="en-GB" sz="900"/>
                <a:t> is given £3million by the government to build 83 miles of sewers. Cholera never returns to London, which is completed in 1866.</a:t>
              </a:r>
              <a:endParaRPr lang="en-GB" sz="900" b="1"/>
            </a:p>
          </p:txBody>
        </p:sp>
      </p:grpSp>
      <p:grpSp>
        <p:nvGrpSpPr>
          <p:cNvPr id="89" name="Group 88">
            <a:extLst>
              <a:ext uri="{FF2B5EF4-FFF2-40B4-BE49-F238E27FC236}">
                <a16:creationId xmlns:a16="http://schemas.microsoft.com/office/drawing/2014/main" id="{5BE4DE94-6462-A4FF-645F-F05B8F2E47FC}"/>
              </a:ext>
            </a:extLst>
          </p:cNvPr>
          <p:cNvGrpSpPr/>
          <p:nvPr/>
        </p:nvGrpSpPr>
        <p:grpSpPr>
          <a:xfrm>
            <a:off x="5311950" y="3070993"/>
            <a:ext cx="1480405" cy="3739547"/>
            <a:chOff x="-219817" y="1836059"/>
            <a:chExt cx="1480405" cy="3739547"/>
          </a:xfrm>
        </p:grpSpPr>
        <p:cxnSp>
          <p:nvCxnSpPr>
            <p:cNvPr id="90" name="Straight Connector 89">
              <a:extLst>
                <a:ext uri="{FF2B5EF4-FFF2-40B4-BE49-F238E27FC236}">
                  <a16:creationId xmlns:a16="http://schemas.microsoft.com/office/drawing/2014/main" id="{A5486D66-D67C-FAE0-639E-7157B4AC46FE}"/>
                </a:ext>
              </a:extLst>
            </p:cNvPr>
            <p:cNvCxnSpPr>
              <a:cxnSpLocks/>
            </p:cNvCxnSpPr>
            <p:nvPr/>
          </p:nvCxnSpPr>
          <p:spPr>
            <a:xfrm flipV="1">
              <a:off x="879510" y="1836059"/>
              <a:ext cx="0" cy="2576775"/>
            </a:xfrm>
            <a:prstGeom prst="line">
              <a:avLst/>
            </a:prstGeom>
            <a:ln w="1270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sp>
          <p:nvSpPr>
            <p:cNvPr id="91" name="TextBox 90">
              <a:extLst>
                <a:ext uri="{FF2B5EF4-FFF2-40B4-BE49-F238E27FC236}">
                  <a16:creationId xmlns:a16="http://schemas.microsoft.com/office/drawing/2014/main" id="{74251135-4F5C-B006-9ED1-083A78523160}"/>
                </a:ext>
              </a:extLst>
            </p:cNvPr>
            <p:cNvSpPr txBox="1"/>
            <p:nvPr/>
          </p:nvSpPr>
          <p:spPr>
            <a:xfrm rot="16200000">
              <a:off x="-41990" y="4273027"/>
              <a:ext cx="1124752" cy="1480405"/>
            </a:xfrm>
            <a:prstGeom prst="rect">
              <a:avLst/>
            </a:prstGeom>
            <a:solidFill>
              <a:schemeClr val="bg1"/>
            </a:solidFill>
            <a:ln>
              <a:solidFill>
                <a:schemeClr val="tx1">
                  <a:lumMod val="95000"/>
                  <a:lumOff val="5000"/>
                </a:schemeClr>
              </a:solidFill>
            </a:ln>
          </p:spPr>
          <p:txBody>
            <a:bodyPr wrap="square" rtlCol="0">
              <a:spAutoFit/>
            </a:bodyPr>
            <a:lstStyle/>
            <a:p>
              <a:r>
                <a:rPr lang="en-GB" sz="820"/>
                <a:t>By 1860 there were 36 new hospitals in London, including Great Ormerod Street. In 1870, the London Hospital Saturday Fund was set up to collect donations. Dispensaries gave medicine to the poor.</a:t>
              </a:r>
              <a:endParaRPr lang="en-GB" sz="820" b="1"/>
            </a:p>
          </p:txBody>
        </p:sp>
      </p:grpSp>
      <p:sp>
        <p:nvSpPr>
          <p:cNvPr id="93" name="Oval 92">
            <a:extLst>
              <a:ext uri="{FF2B5EF4-FFF2-40B4-BE49-F238E27FC236}">
                <a16:creationId xmlns:a16="http://schemas.microsoft.com/office/drawing/2014/main" id="{45108F50-F281-6C96-CA6A-1DE30BC0F66C}"/>
              </a:ext>
            </a:extLst>
          </p:cNvPr>
          <p:cNvSpPr/>
          <p:nvPr/>
        </p:nvSpPr>
        <p:spPr>
          <a:xfrm>
            <a:off x="5004287" y="2924534"/>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Oval 97">
            <a:extLst>
              <a:ext uri="{FF2B5EF4-FFF2-40B4-BE49-F238E27FC236}">
                <a16:creationId xmlns:a16="http://schemas.microsoft.com/office/drawing/2014/main" id="{9E0618AE-77AC-A07A-887B-1404D7B3B64C}"/>
              </a:ext>
            </a:extLst>
          </p:cNvPr>
          <p:cNvSpPr/>
          <p:nvPr/>
        </p:nvSpPr>
        <p:spPr>
          <a:xfrm>
            <a:off x="6327941" y="2890993"/>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5" name="Group 84">
            <a:extLst>
              <a:ext uri="{FF2B5EF4-FFF2-40B4-BE49-F238E27FC236}">
                <a16:creationId xmlns:a16="http://schemas.microsoft.com/office/drawing/2014/main" id="{509B102A-4CFB-37F9-F9F9-E839CFDA578F}"/>
              </a:ext>
            </a:extLst>
          </p:cNvPr>
          <p:cNvGrpSpPr/>
          <p:nvPr/>
        </p:nvGrpSpPr>
        <p:grpSpPr>
          <a:xfrm>
            <a:off x="6202827" y="2917065"/>
            <a:ext cx="646331" cy="2654321"/>
            <a:chOff x="-306951" y="2922390"/>
            <a:chExt cx="646331" cy="2654321"/>
          </a:xfrm>
        </p:grpSpPr>
        <p:sp>
          <p:nvSpPr>
            <p:cNvPr id="86" name="Oval 85">
              <a:extLst>
                <a:ext uri="{FF2B5EF4-FFF2-40B4-BE49-F238E27FC236}">
                  <a16:creationId xmlns:a16="http://schemas.microsoft.com/office/drawing/2014/main" id="{BFC62B7D-BE8B-B91E-C8C1-B7B5601048D4}"/>
                </a:ext>
              </a:extLst>
            </p:cNvPr>
            <p:cNvSpPr/>
            <p:nvPr/>
          </p:nvSpPr>
          <p:spPr>
            <a:xfrm>
              <a:off x="-72312" y="2922390"/>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7" name="Straight Connector 86">
              <a:extLst>
                <a:ext uri="{FF2B5EF4-FFF2-40B4-BE49-F238E27FC236}">
                  <a16:creationId xmlns:a16="http://schemas.microsoft.com/office/drawing/2014/main" id="{1D91B45F-4778-8765-5D6C-28AA37FF9320}"/>
                </a:ext>
              </a:extLst>
            </p:cNvPr>
            <p:cNvCxnSpPr>
              <a:cxnSpLocks/>
            </p:cNvCxnSpPr>
            <p:nvPr/>
          </p:nvCxnSpPr>
          <p:spPr>
            <a:xfrm flipH="1" flipV="1">
              <a:off x="17688" y="3102235"/>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AC767C63-BC6B-92CB-0E41-6D21041F10CB}"/>
                </a:ext>
              </a:extLst>
            </p:cNvPr>
            <p:cNvSpPr txBox="1"/>
            <p:nvPr/>
          </p:nvSpPr>
          <p:spPr>
            <a:xfrm rot="16200000">
              <a:off x="-1117999" y="4119331"/>
              <a:ext cx="2268428"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1875 – Second Public Health Act – </a:t>
              </a:r>
              <a:r>
                <a:rPr lang="en-GB" sz="900" dirty="0"/>
                <a:t>made some features of 1848 Act compulsory for towns to take responsibility for public health.</a:t>
              </a:r>
              <a:r>
                <a:rPr lang="en-GB" sz="900" b="1" dirty="0"/>
                <a:t> </a:t>
              </a:r>
              <a:endParaRPr lang="en-GB" sz="800" dirty="0"/>
            </a:p>
          </p:txBody>
        </p:sp>
      </p:grpSp>
      <p:grpSp>
        <p:nvGrpSpPr>
          <p:cNvPr id="92" name="Group 91">
            <a:extLst>
              <a:ext uri="{FF2B5EF4-FFF2-40B4-BE49-F238E27FC236}">
                <a16:creationId xmlns:a16="http://schemas.microsoft.com/office/drawing/2014/main" id="{4DC68CA2-FBC5-DB0E-3DBB-9D0E44A4CD56}"/>
              </a:ext>
            </a:extLst>
          </p:cNvPr>
          <p:cNvGrpSpPr/>
          <p:nvPr/>
        </p:nvGrpSpPr>
        <p:grpSpPr>
          <a:xfrm>
            <a:off x="6799225" y="444577"/>
            <a:ext cx="923330" cy="2627140"/>
            <a:chOff x="-164248" y="461853"/>
            <a:chExt cx="923330" cy="2627140"/>
          </a:xfrm>
        </p:grpSpPr>
        <p:sp>
          <p:nvSpPr>
            <p:cNvPr id="97" name="Oval 96">
              <a:extLst>
                <a:ext uri="{FF2B5EF4-FFF2-40B4-BE49-F238E27FC236}">
                  <a16:creationId xmlns:a16="http://schemas.microsoft.com/office/drawing/2014/main" id="{615CF6CF-923E-F2F0-74B4-DEA8766E8B4D}"/>
                </a:ext>
              </a:extLst>
            </p:cNvPr>
            <p:cNvSpPr/>
            <p:nvPr/>
          </p:nvSpPr>
          <p:spPr>
            <a:xfrm>
              <a:off x="418" y="2908993"/>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9" name="Straight Connector 98">
              <a:extLst>
                <a:ext uri="{FF2B5EF4-FFF2-40B4-BE49-F238E27FC236}">
                  <a16:creationId xmlns:a16="http://schemas.microsoft.com/office/drawing/2014/main" id="{F86222AB-5968-D7F7-A52C-C3CDE2A0BC8E}"/>
                </a:ext>
              </a:extLst>
            </p:cNvPr>
            <p:cNvCxnSpPr>
              <a:cxnSpLocks/>
            </p:cNvCxnSpPr>
            <p:nvPr/>
          </p:nvCxnSpPr>
          <p:spPr>
            <a:xfrm flipH="1" flipV="1">
              <a:off x="84736" y="2377463"/>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171B1E86-495E-857F-15AE-2F1B07251E2F}"/>
                </a:ext>
              </a:extLst>
            </p:cNvPr>
            <p:cNvSpPr txBox="1"/>
            <p:nvPr/>
          </p:nvSpPr>
          <p:spPr>
            <a:xfrm rot="16200000">
              <a:off x="-804733" y="1102338"/>
              <a:ext cx="2204299" cy="923330"/>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1899 – Boer War </a:t>
              </a:r>
              <a:r>
                <a:rPr lang="en-GB" sz="900" dirty="0"/>
                <a:t>– 40% volunteers for the army unfit to serve.</a:t>
              </a:r>
            </a:p>
            <a:p>
              <a:r>
                <a:rPr lang="en-GB" sz="900" b="1" dirty="0"/>
                <a:t>1899 - Charles Booth </a:t>
              </a:r>
              <a:r>
                <a:rPr lang="en-GB" sz="900" dirty="0"/>
                <a:t>– </a:t>
              </a:r>
              <a:r>
                <a:rPr lang="en-GB" sz="800" dirty="0"/>
                <a:t>‘</a:t>
              </a:r>
              <a:r>
                <a:rPr lang="en-GB" sz="800" i="1" dirty="0"/>
                <a:t>Life and labour of the People’</a:t>
              </a:r>
              <a:r>
                <a:rPr lang="en-GB" sz="900" i="1" dirty="0"/>
                <a:t> </a:t>
              </a:r>
              <a:r>
                <a:rPr lang="en-GB" sz="900" dirty="0"/>
                <a:t>– 35% of Londoners living in poverty</a:t>
              </a:r>
            </a:p>
            <a:p>
              <a:r>
                <a:rPr lang="en-GB" sz="900" b="1" dirty="0"/>
                <a:t>1901 – Seebohm Rowntree </a:t>
              </a:r>
              <a:r>
                <a:rPr lang="en-GB" sz="900" i="1" dirty="0"/>
                <a:t>– ‘A Study in Town Life’ </a:t>
              </a:r>
              <a:r>
                <a:rPr lang="en-GB" sz="900" dirty="0"/>
                <a:t>– 50% of York in poverty.</a:t>
              </a:r>
              <a:endParaRPr lang="en-GB" sz="900" b="1" dirty="0"/>
            </a:p>
          </p:txBody>
        </p:sp>
      </p:grpSp>
      <p:grpSp>
        <p:nvGrpSpPr>
          <p:cNvPr id="109" name="Group 108">
            <a:extLst>
              <a:ext uri="{FF2B5EF4-FFF2-40B4-BE49-F238E27FC236}">
                <a16:creationId xmlns:a16="http://schemas.microsoft.com/office/drawing/2014/main" id="{71E55490-88B8-5EFE-9722-A7ABCF292EE7}"/>
              </a:ext>
            </a:extLst>
          </p:cNvPr>
          <p:cNvGrpSpPr/>
          <p:nvPr/>
        </p:nvGrpSpPr>
        <p:grpSpPr>
          <a:xfrm>
            <a:off x="7890925" y="455652"/>
            <a:ext cx="507831" cy="2620395"/>
            <a:chOff x="-52115" y="461854"/>
            <a:chExt cx="507831" cy="2620395"/>
          </a:xfrm>
        </p:grpSpPr>
        <p:sp>
          <p:nvSpPr>
            <p:cNvPr id="110" name="Oval 109">
              <a:extLst>
                <a:ext uri="{FF2B5EF4-FFF2-40B4-BE49-F238E27FC236}">
                  <a16:creationId xmlns:a16="http://schemas.microsoft.com/office/drawing/2014/main" id="{2B715EFA-5FC9-46E4-6418-92CD1ACDE3CE}"/>
                </a:ext>
              </a:extLst>
            </p:cNvPr>
            <p:cNvSpPr/>
            <p:nvPr/>
          </p:nvSpPr>
          <p:spPr>
            <a:xfrm>
              <a:off x="90418" y="2902249"/>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1" name="Straight Connector 110">
              <a:extLst>
                <a:ext uri="{FF2B5EF4-FFF2-40B4-BE49-F238E27FC236}">
                  <a16:creationId xmlns:a16="http://schemas.microsoft.com/office/drawing/2014/main" id="{308E8ABF-F1DA-8991-F543-37F4CE228504}"/>
                </a:ext>
              </a:extLst>
            </p:cNvPr>
            <p:cNvCxnSpPr>
              <a:cxnSpLocks/>
            </p:cNvCxnSpPr>
            <p:nvPr/>
          </p:nvCxnSpPr>
          <p:spPr>
            <a:xfrm flipH="1" flipV="1">
              <a:off x="180418" y="2360244"/>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36145A2A-5489-10C3-B470-CB40186CCD6C}"/>
                </a:ext>
              </a:extLst>
            </p:cNvPr>
            <p:cNvSpPr txBox="1"/>
            <p:nvPr/>
          </p:nvSpPr>
          <p:spPr>
            <a:xfrm rot="16200000">
              <a:off x="-900349" y="1310088"/>
              <a:ext cx="2204299"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1942 – Beveridge Report </a:t>
              </a:r>
              <a:r>
                <a:rPr lang="en-GB" sz="900" dirty="0"/>
                <a:t>– William Beveridge identified ‘Five Giants’ (Want, Squalor, Ignorance, Disease, Idleness).</a:t>
              </a:r>
              <a:endParaRPr lang="en-GB" sz="900" b="1" dirty="0"/>
            </a:p>
          </p:txBody>
        </p:sp>
      </p:grpSp>
      <p:grpSp>
        <p:nvGrpSpPr>
          <p:cNvPr id="117" name="Group 116">
            <a:extLst>
              <a:ext uri="{FF2B5EF4-FFF2-40B4-BE49-F238E27FC236}">
                <a16:creationId xmlns:a16="http://schemas.microsoft.com/office/drawing/2014/main" id="{6EFA1A27-2492-ADEC-D127-ABDB53DE89C3}"/>
              </a:ext>
            </a:extLst>
          </p:cNvPr>
          <p:cNvGrpSpPr/>
          <p:nvPr/>
        </p:nvGrpSpPr>
        <p:grpSpPr>
          <a:xfrm>
            <a:off x="8487771" y="447642"/>
            <a:ext cx="646331" cy="2619899"/>
            <a:chOff x="-121365" y="461854"/>
            <a:chExt cx="646331" cy="2619899"/>
          </a:xfrm>
        </p:grpSpPr>
        <p:sp>
          <p:nvSpPr>
            <p:cNvPr id="118" name="Oval 117">
              <a:extLst>
                <a:ext uri="{FF2B5EF4-FFF2-40B4-BE49-F238E27FC236}">
                  <a16:creationId xmlns:a16="http://schemas.microsoft.com/office/drawing/2014/main" id="{89D981A4-833E-DDE6-0BE6-CE16E5AB874B}"/>
                </a:ext>
              </a:extLst>
            </p:cNvPr>
            <p:cNvSpPr/>
            <p:nvPr/>
          </p:nvSpPr>
          <p:spPr>
            <a:xfrm>
              <a:off x="245783" y="2901753"/>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9" name="Straight Connector 118">
              <a:extLst>
                <a:ext uri="{FF2B5EF4-FFF2-40B4-BE49-F238E27FC236}">
                  <a16:creationId xmlns:a16="http://schemas.microsoft.com/office/drawing/2014/main" id="{4B9B8EDF-F898-F2ED-C9F2-B094D9418676}"/>
                </a:ext>
              </a:extLst>
            </p:cNvPr>
            <p:cNvCxnSpPr>
              <a:cxnSpLocks/>
            </p:cNvCxnSpPr>
            <p:nvPr/>
          </p:nvCxnSpPr>
          <p:spPr>
            <a:xfrm flipH="1" flipV="1">
              <a:off x="335783" y="2361581"/>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0" name="TextBox 119">
              <a:extLst>
                <a:ext uri="{FF2B5EF4-FFF2-40B4-BE49-F238E27FC236}">
                  <a16:creationId xmlns:a16="http://schemas.microsoft.com/office/drawing/2014/main" id="{4DFD6505-D3B4-596A-B019-7C57349E5BF8}"/>
                </a:ext>
              </a:extLst>
            </p:cNvPr>
            <p:cNvSpPr txBox="1"/>
            <p:nvPr/>
          </p:nvSpPr>
          <p:spPr>
            <a:xfrm rot="16200000">
              <a:off x="-900349" y="1240838"/>
              <a:ext cx="2204299"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National Health Service </a:t>
              </a:r>
              <a:r>
                <a:rPr lang="en-GB" sz="900" dirty="0"/>
                <a:t>– still stands today, serving millions. In 2018/19 £129 billion was spent on NHS. </a:t>
              </a:r>
            </a:p>
            <a:p>
              <a:r>
                <a:rPr lang="en-GB" sz="900" b="1" dirty="0"/>
                <a:t>2021 – COVID vaccination </a:t>
              </a:r>
            </a:p>
          </p:txBody>
        </p:sp>
      </p:grpSp>
      <p:grpSp>
        <p:nvGrpSpPr>
          <p:cNvPr id="121" name="Group 120">
            <a:extLst>
              <a:ext uri="{FF2B5EF4-FFF2-40B4-BE49-F238E27FC236}">
                <a16:creationId xmlns:a16="http://schemas.microsoft.com/office/drawing/2014/main" id="{0F3C112F-7F89-6275-8AD6-667DF351EC2D}"/>
              </a:ext>
            </a:extLst>
          </p:cNvPr>
          <p:cNvGrpSpPr/>
          <p:nvPr/>
        </p:nvGrpSpPr>
        <p:grpSpPr>
          <a:xfrm>
            <a:off x="6908935" y="3077367"/>
            <a:ext cx="975652" cy="3739548"/>
            <a:chOff x="32560" y="1836059"/>
            <a:chExt cx="975652" cy="3739548"/>
          </a:xfrm>
        </p:grpSpPr>
        <p:cxnSp>
          <p:nvCxnSpPr>
            <p:cNvPr id="122" name="Straight Connector 121">
              <a:extLst>
                <a:ext uri="{FF2B5EF4-FFF2-40B4-BE49-F238E27FC236}">
                  <a16:creationId xmlns:a16="http://schemas.microsoft.com/office/drawing/2014/main" id="{6712790D-EC51-3572-ACD1-C5DDA59A0FDC}"/>
                </a:ext>
              </a:extLst>
            </p:cNvPr>
            <p:cNvCxnSpPr>
              <a:cxnSpLocks/>
            </p:cNvCxnSpPr>
            <p:nvPr/>
          </p:nvCxnSpPr>
          <p:spPr>
            <a:xfrm flipV="1">
              <a:off x="174302" y="1836059"/>
              <a:ext cx="0" cy="2576775"/>
            </a:xfrm>
            <a:prstGeom prst="line">
              <a:avLst/>
            </a:prstGeom>
            <a:ln w="1270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31A6798E-BD45-A37E-1CDD-8E40566B4FD4}"/>
                </a:ext>
              </a:extLst>
            </p:cNvPr>
            <p:cNvSpPr txBox="1"/>
            <p:nvPr/>
          </p:nvSpPr>
          <p:spPr>
            <a:xfrm rot="16200000">
              <a:off x="-41990" y="4525405"/>
              <a:ext cx="1124752" cy="975652"/>
            </a:xfrm>
            <a:prstGeom prst="rect">
              <a:avLst/>
            </a:prstGeom>
            <a:solidFill>
              <a:schemeClr val="bg1"/>
            </a:solidFill>
            <a:ln>
              <a:solidFill>
                <a:schemeClr val="tx1">
                  <a:lumMod val="95000"/>
                  <a:lumOff val="5000"/>
                </a:schemeClr>
              </a:solidFill>
            </a:ln>
          </p:spPr>
          <p:txBody>
            <a:bodyPr wrap="square" rtlCol="0">
              <a:spAutoFit/>
            </a:bodyPr>
            <a:lstStyle/>
            <a:p>
              <a:r>
                <a:rPr lang="en-GB" sz="820" b="1" dirty="0"/>
                <a:t>Cottage hospitals </a:t>
              </a:r>
              <a:r>
                <a:rPr lang="en-GB" sz="820" dirty="0"/>
                <a:t>are built in rural towns and villages, meaning more people accessed healthcare; still paid private doctors.</a:t>
              </a:r>
              <a:endParaRPr lang="en-GB" sz="820" b="1" dirty="0"/>
            </a:p>
          </p:txBody>
        </p:sp>
      </p:grpSp>
      <p:grpSp>
        <p:nvGrpSpPr>
          <p:cNvPr id="105" name="Group 104">
            <a:extLst>
              <a:ext uri="{FF2B5EF4-FFF2-40B4-BE49-F238E27FC236}">
                <a16:creationId xmlns:a16="http://schemas.microsoft.com/office/drawing/2014/main" id="{2CB35112-4E85-B3CC-2A7A-276E4DD9DC99}"/>
              </a:ext>
            </a:extLst>
          </p:cNvPr>
          <p:cNvGrpSpPr/>
          <p:nvPr/>
        </p:nvGrpSpPr>
        <p:grpSpPr>
          <a:xfrm>
            <a:off x="6949656" y="2892837"/>
            <a:ext cx="784830" cy="2696479"/>
            <a:chOff x="-449320" y="2886321"/>
            <a:chExt cx="784830" cy="2696479"/>
          </a:xfrm>
        </p:grpSpPr>
        <p:sp>
          <p:nvSpPr>
            <p:cNvPr id="106" name="Oval 105">
              <a:extLst>
                <a:ext uri="{FF2B5EF4-FFF2-40B4-BE49-F238E27FC236}">
                  <a16:creationId xmlns:a16="http://schemas.microsoft.com/office/drawing/2014/main" id="{C1677889-07E4-70FF-2DF7-CC9293D4B336}"/>
                </a:ext>
              </a:extLst>
            </p:cNvPr>
            <p:cNvSpPr/>
            <p:nvPr/>
          </p:nvSpPr>
          <p:spPr>
            <a:xfrm>
              <a:off x="-188416" y="2886321"/>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7" name="Straight Connector 106">
              <a:extLst>
                <a:ext uri="{FF2B5EF4-FFF2-40B4-BE49-F238E27FC236}">
                  <a16:creationId xmlns:a16="http://schemas.microsoft.com/office/drawing/2014/main" id="{613C29AE-4AF6-E5A8-6DF1-84193B5539B4}"/>
                </a:ext>
              </a:extLst>
            </p:cNvPr>
            <p:cNvCxnSpPr>
              <a:cxnSpLocks/>
            </p:cNvCxnSpPr>
            <p:nvPr/>
          </p:nvCxnSpPr>
          <p:spPr>
            <a:xfrm flipH="1" flipV="1">
              <a:off x="-98416" y="3054322"/>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7316AAD1-752E-924C-EAF6-313F033B96F2}"/>
                </a:ext>
              </a:extLst>
            </p:cNvPr>
            <p:cNvSpPr txBox="1"/>
            <p:nvPr/>
          </p:nvSpPr>
          <p:spPr>
            <a:xfrm rot="16200000">
              <a:off x="-1191119" y="4056171"/>
              <a:ext cx="2268428"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Liberal Health Reforms </a:t>
              </a:r>
              <a:r>
                <a:rPr lang="en-GB" sz="900" dirty="0"/>
                <a:t>introduced by David Lloyd-George’s Liberal Government;</a:t>
              </a:r>
              <a:endParaRPr lang="en-GB" sz="900" b="1" dirty="0"/>
            </a:p>
            <a:p>
              <a:r>
                <a:rPr lang="en-GB" sz="900" b="1" dirty="0"/>
                <a:t>1906 – </a:t>
              </a:r>
              <a:r>
                <a:rPr lang="en-GB" sz="900" dirty="0"/>
                <a:t>School meals introduced</a:t>
              </a:r>
            </a:p>
            <a:p>
              <a:r>
                <a:rPr lang="en-GB" sz="900" b="1" dirty="0"/>
                <a:t>1908 – </a:t>
              </a:r>
              <a:r>
                <a:rPr lang="en-GB" sz="900" dirty="0"/>
                <a:t>Old-Aged Pensions Act</a:t>
              </a:r>
            </a:p>
            <a:p>
              <a:r>
                <a:rPr lang="en-GB" sz="900" b="1" dirty="0"/>
                <a:t>1911 – </a:t>
              </a:r>
              <a:r>
                <a:rPr lang="en-GB" sz="900" dirty="0"/>
                <a:t>National Insurance Act </a:t>
              </a:r>
              <a:endParaRPr lang="en-GB" sz="800" b="1" dirty="0"/>
            </a:p>
          </p:txBody>
        </p:sp>
      </p:grpSp>
      <p:grpSp>
        <p:nvGrpSpPr>
          <p:cNvPr id="124" name="Group 123">
            <a:extLst>
              <a:ext uri="{FF2B5EF4-FFF2-40B4-BE49-F238E27FC236}">
                <a16:creationId xmlns:a16="http://schemas.microsoft.com/office/drawing/2014/main" id="{A2954276-847F-A99C-33E9-53479133E93F}"/>
              </a:ext>
            </a:extLst>
          </p:cNvPr>
          <p:cNvGrpSpPr/>
          <p:nvPr/>
        </p:nvGrpSpPr>
        <p:grpSpPr>
          <a:xfrm>
            <a:off x="7913037" y="3082791"/>
            <a:ext cx="1200329" cy="3739551"/>
            <a:chOff x="-79779" y="1836059"/>
            <a:chExt cx="1200329" cy="3739551"/>
          </a:xfrm>
        </p:grpSpPr>
        <p:cxnSp>
          <p:nvCxnSpPr>
            <p:cNvPr id="125" name="Straight Connector 124">
              <a:extLst>
                <a:ext uri="{FF2B5EF4-FFF2-40B4-BE49-F238E27FC236}">
                  <a16:creationId xmlns:a16="http://schemas.microsoft.com/office/drawing/2014/main" id="{30DFD039-D0E7-E52B-1447-945C24D456B4}"/>
                </a:ext>
              </a:extLst>
            </p:cNvPr>
            <p:cNvCxnSpPr>
              <a:cxnSpLocks/>
            </p:cNvCxnSpPr>
            <p:nvPr/>
          </p:nvCxnSpPr>
          <p:spPr>
            <a:xfrm flipV="1">
              <a:off x="501562" y="1836059"/>
              <a:ext cx="0" cy="2576775"/>
            </a:xfrm>
            <a:prstGeom prst="line">
              <a:avLst/>
            </a:prstGeom>
            <a:ln w="1270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48AD27C5-CD10-AAA6-7BAF-9B1CDFBE149A}"/>
                </a:ext>
              </a:extLst>
            </p:cNvPr>
            <p:cNvSpPr txBox="1"/>
            <p:nvPr/>
          </p:nvSpPr>
          <p:spPr>
            <a:xfrm rot="16200000">
              <a:off x="-41990" y="4413069"/>
              <a:ext cx="1124752" cy="1200329"/>
            </a:xfrm>
            <a:prstGeom prst="rect">
              <a:avLst/>
            </a:prstGeom>
            <a:solidFill>
              <a:schemeClr val="bg1"/>
            </a:solidFill>
            <a:ln>
              <a:solidFill>
                <a:schemeClr val="tx1">
                  <a:lumMod val="95000"/>
                  <a:lumOff val="5000"/>
                </a:schemeClr>
              </a:solidFill>
            </a:ln>
          </p:spPr>
          <p:txBody>
            <a:bodyPr wrap="square" rtlCol="0">
              <a:spAutoFit/>
            </a:bodyPr>
            <a:lstStyle/>
            <a:p>
              <a:r>
                <a:rPr lang="en-GB" sz="800" b="1" dirty="0"/>
                <a:t>Nationalised hospitals </a:t>
              </a:r>
              <a:r>
                <a:rPr lang="en-GB" sz="800" dirty="0"/>
                <a:t>as part of NHS. Governments control the running of hospitals. By 2022 there are 1,250 hospitals in UK, costing government £160bn.</a:t>
              </a:r>
            </a:p>
          </p:txBody>
        </p:sp>
      </p:grpSp>
      <p:grpSp>
        <p:nvGrpSpPr>
          <p:cNvPr id="113" name="Group 112">
            <a:extLst>
              <a:ext uri="{FF2B5EF4-FFF2-40B4-BE49-F238E27FC236}">
                <a16:creationId xmlns:a16="http://schemas.microsoft.com/office/drawing/2014/main" id="{18B9AFA1-0E9B-4F72-6FB7-B19595C174E5}"/>
              </a:ext>
            </a:extLst>
          </p:cNvPr>
          <p:cNvGrpSpPr/>
          <p:nvPr/>
        </p:nvGrpSpPr>
        <p:grpSpPr>
          <a:xfrm>
            <a:off x="7845403" y="2908612"/>
            <a:ext cx="923330" cy="2696480"/>
            <a:chOff x="-518570" y="2886321"/>
            <a:chExt cx="923330" cy="2696480"/>
          </a:xfrm>
        </p:grpSpPr>
        <p:sp>
          <p:nvSpPr>
            <p:cNvPr id="114" name="Oval 113">
              <a:extLst>
                <a:ext uri="{FF2B5EF4-FFF2-40B4-BE49-F238E27FC236}">
                  <a16:creationId xmlns:a16="http://schemas.microsoft.com/office/drawing/2014/main" id="{1B598885-1D2F-6AE7-76EC-2C01CCB835F6}"/>
                </a:ext>
              </a:extLst>
            </p:cNvPr>
            <p:cNvSpPr/>
            <p:nvPr/>
          </p:nvSpPr>
          <p:spPr>
            <a:xfrm>
              <a:off x="-188416" y="2886321"/>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5" name="Straight Connector 114">
              <a:extLst>
                <a:ext uri="{FF2B5EF4-FFF2-40B4-BE49-F238E27FC236}">
                  <a16:creationId xmlns:a16="http://schemas.microsoft.com/office/drawing/2014/main" id="{AA60C860-9C3F-34FF-76F0-84DC722C4BAE}"/>
                </a:ext>
              </a:extLst>
            </p:cNvPr>
            <p:cNvCxnSpPr>
              <a:cxnSpLocks/>
            </p:cNvCxnSpPr>
            <p:nvPr/>
          </p:nvCxnSpPr>
          <p:spPr>
            <a:xfrm flipH="1" flipV="1">
              <a:off x="-98416" y="3054322"/>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8CDFACF5-0343-B07A-EAFE-2E72C735B927}"/>
                </a:ext>
              </a:extLst>
            </p:cNvPr>
            <p:cNvSpPr txBox="1"/>
            <p:nvPr/>
          </p:nvSpPr>
          <p:spPr>
            <a:xfrm rot="16200000">
              <a:off x="-1191119" y="3986922"/>
              <a:ext cx="2268428" cy="923330"/>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1946 – The Welfare State </a:t>
              </a:r>
              <a:r>
                <a:rPr lang="en-GB" sz="900" dirty="0"/>
                <a:t>– Clement Attlee’s Labour Government introduced a series of reforms. Minister for Health, Aneurin (Nye) Bevan, created the National Health Service (NHS). Before 1940, 8 million people had not seen a doctor because they couldn’t afford. </a:t>
              </a:r>
              <a:endParaRPr lang="en-GB" sz="800" b="1" dirty="0"/>
            </a:p>
          </p:txBody>
        </p:sp>
      </p:grpSp>
      <p:sp>
        <p:nvSpPr>
          <p:cNvPr id="127" name="Oval 126">
            <a:extLst>
              <a:ext uri="{FF2B5EF4-FFF2-40B4-BE49-F238E27FC236}">
                <a16:creationId xmlns:a16="http://schemas.microsoft.com/office/drawing/2014/main" id="{C0D7F7EC-8668-E4DE-E47B-09ADB2F6C021}"/>
              </a:ext>
            </a:extLst>
          </p:cNvPr>
          <p:cNvSpPr/>
          <p:nvPr/>
        </p:nvSpPr>
        <p:spPr>
          <a:xfrm>
            <a:off x="8400441" y="2902791"/>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22478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005215E0-188C-E600-90E1-3C891913F854}"/>
              </a:ext>
            </a:extLst>
          </p:cNvPr>
          <p:cNvGraphicFramePr>
            <a:graphicFrameLocks noGrp="1"/>
          </p:cNvGraphicFramePr>
          <p:nvPr>
            <p:extLst>
              <p:ext uri="{D42A27DB-BD31-4B8C-83A1-F6EECF244321}">
                <p14:modId xmlns:p14="http://schemas.microsoft.com/office/powerpoint/2010/main" val="1953316425"/>
              </p:ext>
            </p:extLst>
          </p:nvPr>
        </p:nvGraphicFramePr>
        <p:xfrm>
          <a:off x="-71918" y="374824"/>
          <a:ext cx="9284090" cy="6492240"/>
        </p:xfrm>
        <a:graphic>
          <a:graphicData uri="http://schemas.openxmlformats.org/drawingml/2006/table">
            <a:tbl>
              <a:tblPr firstRow="1" bandRow="1">
                <a:tableStyleId>{5940675A-B579-460E-94D1-54222C63F5DA}</a:tableStyleId>
              </a:tblPr>
              <a:tblGrid>
                <a:gridCol w="328772">
                  <a:extLst>
                    <a:ext uri="{9D8B030D-6E8A-4147-A177-3AD203B41FA5}">
                      <a16:colId xmlns:a16="http://schemas.microsoft.com/office/drawing/2014/main" val="896292151"/>
                    </a:ext>
                  </a:extLst>
                </a:gridCol>
                <a:gridCol w="2578813">
                  <a:extLst>
                    <a:ext uri="{9D8B030D-6E8A-4147-A177-3AD203B41FA5}">
                      <a16:colId xmlns:a16="http://schemas.microsoft.com/office/drawing/2014/main" val="550083616"/>
                    </a:ext>
                  </a:extLst>
                </a:gridCol>
                <a:gridCol w="2393879">
                  <a:extLst>
                    <a:ext uri="{9D8B030D-6E8A-4147-A177-3AD203B41FA5}">
                      <a16:colId xmlns:a16="http://schemas.microsoft.com/office/drawing/2014/main" val="1097975987"/>
                    </a:ext>
                  </a:extLst>
                </a:gridCol>
                <a:gridCol w="3982626">
                  <a:extLst>
                    <a:ext uri="{9D8B030D-6E8A-4147-A177-3AD203B41FA5}">
                      <a16:colId xmlns:a16="http://schemas.microsoft.com/office/drawing/2014/main" val="2072134504"/>
                    </a:ext>
                  </a:extLst>
                </a:gridCol>
              </a:tblGrid>
              <a:tr h="1605966">
                <a:tc>
                  <a:txBody>
                    <a:bodyPr/>
                    <a:lstStyle/>
                    <a:p>
                      <a:pPr algn="ctr"/>
                      <a:r>
                        <a:rPr lang="en-GB" sz="900" b="1">
                          <a:solidFill>
                            <a:schemeClr val="bg1">
                              <a:lumMod val="65000"/>
                            </a:schemeClr>
                          </a:solidFill>
                        </a:rPr>
                        <a:t>Medieval (1000-1450)</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12700" cmpd="sng">
                      <a:noFill/>
                    </a:lnT>
                    <a:lnB w="28575" cap="flat" cmpd="sng" algn="ctr">
                      <a:solidFill>
                        <a:schemeClr val="bg1">
                          <a:lumMod val="65000"/>
                        </a:schemeClr>
                      </a:solidFill>
                      <a:prstDash val="dash"/>
                      <a:round/>
                      <a:headEnd type="none" w="med" len="med"/>
                      <a:tailEnd type="none" w="med" len="med"/>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12700" cmpd="sng">
                      <a:noFill/>
                    </a:lnT>
                    <a:lnB w="28575" cap="flat" cmpd="sng" algn="ctr">
                      <a:solidFill>
                        <a:schemeClr val="bg1">
                          <a:lumMod val="65000"/>
                        </a:schemeClr>
                      </a:solidFill>
                      <a:prstDash val="dash"/>
                      <a:round/>
                      <a:headEnd type="none" w="med" len="med"/>
                      <a:tailEnd type="none" w="med" len="med"/>
                    </a:lnB>
                    <a:lnTlToBr w="12700" cmpd="sng">
                      <a:noFill/>
                      <a:prstDash val="solid"/>
                    </a:lnTlToBr>
                    <a:lnBlToTr w="12700" cmpd="sng">
                      <a:noFill/>
                      <a:prstDash val="solid"/>
                    </a:lnBlToTr>
                  </a:tcPr>
                </a:tc>
                <a:tc>
                  <a:txBody>
                    <a:bodyPr/>
                    <a:lstStyle/>
                    <a:p>
                      <a:pPr marL="171450" indent="-171450" algn="l">
                        <a:buFont typeface="Arial" panose="020B0604020202020204" pitchFamily="34" charset="0"/>
                        <a:buChar char="•"/>
                      </a:pPr>
                      <a:r>
                        <a:rPr lang="en-US" sz="800" b="0" i="0" dirty="0">
                          <a:solidFill>
                            <a:srgbClr val="231F20"/>
                          </a:solidFill>
                          <a:effectLst/>
                          <a:latin typeface="ReithSans"/>
                        </a:rPr>
                        <a:t>Governments and Kings took no responsibility for public health. It was left largely to the local governments to make laws and intervene. </a:t>
                      </a:r>
                    </a:p>
                    <a:p>
                      <a:pPr marL="171450" indent="-171450" algn="l">
                        <a:buFont typeface="Arial" panose="020B0604020202020204" pitchFamily="34" charset="0"/>
                        <a:buChar char="•"/>
                      </a:pPr>
                      <a:r>
                        <a:rPr lang="en-US" sz="800" b="0" i="0" dirty="0">
                          <a:solidFill>
                            <a:srgbClr val="231F20"/>
                          </a:solidFill>
                          <a:effectLst/>
                          <a:latin typeface="ReithSans"/>
                        </a:rPr>
                        <a:t>However, historians have recently found that medieval people washed and exercised; many towns had bath houses and towns paid 'gong farmers' to clear out human waste from cesspits.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1" i="0" dirty="0">
                          <a:solidFill>
                            <a:schemeClr val="dk1"/>
                          </a:solidFill>
                          <a:effectLst/>
                          <a:latin typeface="+mn-lt"/>
                          <a:ea typeface="+mn-ea"/>
                          <a:cs typeface="+mn-cs"/>
                        </a:rPr>
                        <a:t>Black Death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dirty="0">
                          <a:solidFill>
                            <a:schemeClr val="dk1"/>
                          </a:solidFill>
                          <a:effectLst/>
                          <a:latin typeface="+mn-lt"/>
                          <a:ea typeface="+mn-ea"/>
                          <a:cs typeface="+mn-cs"/>
                        </a:rPr>
                        <a:t>There were both supernatural and natural explanations for it, for example, some people said that God had sent it as a punishment, others that the planets were in the wrong conjunction, or that it was caused by 'foul air’.</a:t>
                      </a:r>
                      <a:r>
                        <a:rPr lang="en-US" sz="800" b="0" i="0" dirty="0">
                          <a:solidFill>
                            <a:srgbClr val="231F20"/>
                          </a:solidFill>
                          <a:effectLst/>
                          <a:latin typeface="ReithSan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dirty="0">
                          <a:solidFill>
                            <a:srgbClr val="231F20"/>
                          </a:solidFill>
                          <a:effectLst/>
                          <a:latin typeface="ReithSans"/>
                        </a:rPr>
                        <a:t>Many towns had quarantine laws, boarded up the houses of plague victims, and isolated people with leprosy in 'lazar houses'.</a:t>
                      </a:r>
                    </a:p>
                    <a:p>
                      <a:pPr marL="171450" indent="-171450">
                        <a:buFont typeface="Arial" panose="020B0604020202020204" pitchFamily="34" charset="0"/>
                        <a:buChar char="•"/>
                      </a:pPr>
                      <a:r>
                        <a:rPr lang="en-US" sz="800" b="0" i="0" dirty="0">
                          <a:solidFill>
                            <a:schemeClr val="dk1"/>
                          </a:solidFill>
                          <a:effectLst/>
                          <a:latin typeface="+mn-lt"/>
                          <a:ea typeface="+mn-ea"/>
                          <a:cs typeface="+mn-cs"/>
                        </a:rPr>
                        <a:t>The impact of this epidemic was long lasting; laws were passed to try and restore order. The Statute of Labourers (1351) put limits on  wages to keep the feudal system in order. </a:t>
                      </a:r>
                    </a:p>
                  </a:txBody>
                  <a:tcPr>
                    <a:lnL w="12700" cmpd="sng">
                      <a:noFill/>
                    </a:lnL>
                    <a:lnR w="12700" cmpd="sng">
                      <a:noFill/>
                    </a:lnR>
                    <a:lnT w="12700" cmpd="sng">
                      <a:noFill/>
                    </a:lnT>
                    <a:lnB w="28575" cap="flat" cmpd="sng" algn="ctr">
                      <a:solidFill>
                        <a:schemeClr val="bg1">
                          <a:lumMod val="65000"/>
                        </a:schemeClr>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5859514"/>
                  </a:ext>
                </a:extLst>
              </a:tr>
              <a:tr h="1519157">
                <a:tc>
                  <a:txBody>
                    <a:bodyPr/>
                    <a:lstStyle/>
                    <a:p>
                      <a:pPr algn="ctr"/>
                      <a:r>
                        <a:rPr lang="en-GB" sz="900" b="1">
                          <a:solidFill>
                            <a:schemeClr val="bg1">
                              <a:lumMod val="65000"/>
                            </a:schemeClr>
                          </a:solidFill>
                        </a:rPr>
                        <a:t>Renaissance (1450-1750)</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dash"/>
                      <a:round/>
                      <a:headEnd type="none" w="med" len="med"/>
                      <a:tailEnd type="none" w="med" len="med"/>
                    </a:lnT>
                    <a:lnB w="28575" cap="flat" cmpd="sng" algn="ctr">
                      <a:solidFill>
                        <a:schemeClr val="bg1">
                          <a:lumMod val="65000"/>
                        </a:schemeClr>
                      </a:solidFill>
                      <a:prstDash val="lgDash"/>
                      <a:round/>
                      <a:headEnd type="none" w="med" len="med"/>
                      <a:tailEnd type="none" w="med" len="med"/>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dash"/>
                      <a:round/>
                      <a:headEnd type="none" w="med" len="med"/>
                      <a:tailEnd type="none" w="med" len="med"/>
                    </a:lnT>
                    <a:lnB w="28575" cap="flat" cmpd="sng" algn="ctr">
                      <a:solidFill>
                        <a:schemeClr val="bg1">
                          <a:lumMod val="65000"/>
                        </a:schemeClr>
                      </a:solidFill>
                      <a:prstDash val="lgDash"/>
                      <a:round/>
                      <a:headEnd type="none" w="med" len="med"/>
                      <a:tailEnd type="none" w="med" len="med"/>
                    </a:lnB>
                    <a:lnTlToBr w="12700" cmpd="sng">
                      <a:noFill/>
                      <a:prstDash val="solid"/>
                    </a:lnTlToBr>
                    <a:lnBlToTr w="12700" cmpd="sng">
                      <a:noFill/>
                      <a:prstDash val="solid"/>
                    </a:lnBlToTr>
                  </a:tcPr>
                </a:tc>
                <a:tc>
                  <a:txBody>
                    <a:bodyPr/>
                    <a:lstStyle/>
                    <a:p>
                      <a:pPr marL="171450" indent="-171450">
                        <a:buFont typeface="Arial" panose="020B0604020202020204" pitchFamily="34" charset="0"/>
                        <a:buChar char="•"/>
                      </a:pPr>
                      <a:r>
                        <a:rPr lang="en-GB" sz="900"/>
                        <a:t>Public health is still largely unregulated by governments; towns still filthy with no real sanitation or waste management. </a:t>
                      </a:r>
                    </a:p>
                    <a:p>
                      <a:pPr marL="0" indent="0">
                        <a:buFont typeface="Arial" panose="020B0604020202020204" pitchFamily="34" charset="0"/>
                        <a:buNone/>
                      </a:pPr>
                      <a:r>
                        <a:rPr lang="en-GB" sz="900" b="1"/>
                        <a:t>Great Plague</a:t>
                      </a:r>
                    </a:p>
                    <a:p>
                      <a:pPr marL="171450" indent="-171450">
                        <a:buFont typeface="Arial" panose="020B0604020202020204" pitchFamily="34" charset="0"/>
                        <a:buChar char="•"/>
                      </a:pPr>
                      <a:r>
                        <a:rPr lang="en-GB" sz="900" b="0"/>
                        <a:t>Some attempt to stop spread of Plague using quarantine, watchmen and ‘X’ on the doors of infected people.</a:t>
                      </a:r>
                    </a:p>
                    <a:p>
                      <a:pPr marL="0" indent="0">
                        <a:buFont typeface="Arial" panose="020B0604020202020204" pitchFamily="34" charset="0"/>
                        <a:buNone/>
                      </a:pPr>
                      <a:r>
                        <a:rPr lang="en-GB" sz="900" b="1"/>
                        <a:t>Vaccination</a:t>
                      </a:r>
                    </a:p>
                    <a:p>
                      <a:pPr marL="171450" indent="-171450">
                        <a:buFont typeface="Arial" panose="020B0604020202020204" pitchFamily="34" charset="0"/>
                        <a:buChar char="•"/>
                      </a:pPr>
                      <a:r>
                        <a:rPr lang="en-GB" sz="900" b="0"/>
                        <a:t>Government fund Edward Jenner £10,000 to develop an effective vaccine.</a:t>
                      </a:r>
                    </a:p>
                    <a:p>
                      <a:pPr marL="171450" indent="-171450">
                        <a:buFont typeface="Arial" panose="020B0604020202020204" pitchFamily="34" charset="0"/>
                        <a:buChar char="•"/>
                      </a:pPr>
                      <a:r>
                        <a:rPr lang="en-GB" sz="900" b="0"/>
                        <a:t>Vaccination becomes compulsory in 1853, the first act of enforcing vaccines.</a:t>
                      </a:r>
                    </a:p>
                    <a:p>
                      <a:pPr marL="0" indent="0">
                        <a:buFont typeface="Arial" panose="020B0604020202020204" pitchFamily="34" charset="0"/>
                        <a:buNone/>
                      </a:pPr>
                      <a:r>
                        <a:rPr lang="en-GB" sz="900" b="1"/>
                        <a:t>Hospital Boom</a:t>
                      </a:r>
                    </a:p>
                    <a:p>
                      <a:pPr marL="171450" indent="-171450">
                        <a:buFont typeface="Arial" panose="020B0604020202020204" pitchFamily="34" charset="0"/>
                        <a:buChar char="•"/>
                      </a:pPr>
                      <a:r>
                        <a:rPr lang="en-GB" sz="900" b="0"/>
                        <a:t>New hospitals built – 5 in London between 1720-50. Hospitals began specialising in care. </a:t>
                      </a:r>
                      <a:r>
                        <a:rPr lang="en-GB" sz="900" b="1"/>
                        <a:t>Voluntary hospitals </a:t>
                      </a:r>
                      <a:r>
                        <a:rPr lang="en-GB" sz="900" b="0"/>
                        <a:t>were set up using paid subscription. </a:t>
                      </a:r>
                    </a:p>
                  </a:txBody>
                  <a:tcPr>
                    <a:lnL w="12700" cmpd="sng">
                      <a:noFill/>
                    </a:lnL>
                    <a:lnR w="12700" cmpd="sng">
                      <a:noFill/>
                    </a:lnR>
                    <a:lnT w="28575" cap="flat" cmpd="sng" algn="ctr">
                      <a:solidFill>
                        <a:schemeClr val="bg1">
                          <a:lumMod val="65000"/>
                        </a:schemeClr>
                      </a:solidFill>
                      <a:prstDash val="dash"/>
                      <a:round/>
                      <a:headEnd type="none" w="med" len="med"/>
                      <a:tailEnd type="none" w="med" len="med"/>
                    </a:lnT>
                    <a:lnB w="28575" cap="flat" cmpd="sng" algn="ctr">
                      <a:solidFill>
                        <a:schemeClr val="bg1">
                          <a:lumMod val="65000"/>
                        </a:schemeClr>
                      </a:solidFill>
                      <a:prstDash val="lg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9874084"/>
                  </a:ext>
                </a:extLst>
              </a:tr>
              <a:tr h="1519157">
                <a:tc>
                  <a:txBody>
                    <a:bodyPr/>
                    <a:lstStyle/>
                    <a:p>
                      <a:pPr algn="ctr"/>
                      <a:r>
                        <a:rPr lang="en-GB" sz="900" b="1">
                          <a:solidFill>
                            <a:schemeClr val="bg1">
                              <a:lumMod val="65000"/>
                            </a:schemeClr>
                          </a:solidFill>
                        </a:rPr>
                        <a:t>Industrial (1750-1900)</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lgDash"/>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lgDash"/>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buFont typeface="Arial" panose="020B0604020202020204" pitchFamily="34" charset="0"/>
                        <a:buChar char="•"/>
                      </a:pPr>
                      <a:r>
                        <a:rPr lang="en-GB" sz="900"/>
                        <a:t>Huge population booms in industrial towns lead to poor public health. As people move to the towns for work, conditions worsen with overcrowding, poor sanitation and disease. </a:t>
                      </a:r>
                    </a:p>
                    <a:p>
                      <a:pPr marL="171450" indent="-171450">
                        <a:buFont typeface="Arial" panose="020B0604020202020204" pitchFamily="34" charset="0"/>
                        <a:buChar char="•"/>
                      </a:pPr>
                      <a:r>
                        <a:rPr lang="en-GB" sz="900"/>
                        <a:t>Cholera is the big killer disease with 50,000 dead during 1831 outbreak</a:t>
                      </a:r>
                    </a:p>
                    <a:p>
                      <a:pPr marL="0" indent="0">
                        <a:buFont typeface="Arial" panose="020B0604020202020204" pitchFamily="34" charset="0"/>
                        <a:buNone/>
                      </a:pPr>
                      <a:r>
                        <a:rPr lang="en-GB" sz="900" b="1"/>
                        <a:t>Government intervention</a:t>
                      </a:r>
                    </a:p>
                    <a:p>
                      <a:pPr marL="171450" indent="-171450">
                        <a:buFont typeface="Arial" panose="020B0604020202020204" pitchFamily="34" charset="0"/>
                        <a:buChar char="•"/>
                      </a:pPr>
                      <a:r>
                        <a:rPr lang="en-GB" sz="900" b="1" i="0"/>
                        <a:t>1848 First Public Health Act </a:t>
                      </a:r>
                      <a:r>
                        <a:rPr lang="en-GB" sz="900" b="0" i="0"/>
                        <a:t>– not compulsory </a:t>
                      </a:r>
                    </a:p>
                    <a:p>
                      <a:pPr marL="171450" indent="-171450">
                        <a:buFont typeface="Arial" panose="020B0604020202020204" pitchFamily="34" charset="0"/>
                        <a:buChar char="•"/>
                      </a:pPr>
                      <a:r>
                        <a:rPr lang="en-GB" sz="900" b="1"/>
                        <a:t>1858 </a:t>
                      </a:r>
                      <a:r>
                        <a:rPr lang="en-GB" sz="900" b="0"/>
                        <a:t>– govt. paid </a:t>
                      </a:r>
                      <a:r>
                        <a:rPr lang="en-GB" sz="900" b="0" err="1"/>
                        <a:t>Bazalgette</a:t>
                      </a:r>
                      <a:r>
                        <a:rPr lang="en-GB" sz="900" b="0"/>
                        <a:t> £3m to improve London’s sewers</a:t>
                      </a:r>
                    </a:p>
                    <a:p>
                      <a:pPr marL="171450" indent="-171450">
                        <a:buFont typeface="Arial" panose="020B0604020202020204" pitchFamily="34" charset="0"/>
                        <a:buChar char="•"/>
                      </a:pPr>
                      <a:r>
                        <a:rPr lang="en-GB" sz="900" b="1"/>
                        <a:t>1875 Second Public Health Act </a:t>
                      </a:r>
                      <a:r>
                        <a:rPr lang="en-GB" sz="900" b="0"/>
                        <a:t>– towns responsible for public health</a:t>
                      </a:r>
                    </a:p>
                    <a:p>
                      <a:pPr marL="0" indent="0">
                        <a:buFont typeface="Arial" panose="020B0604020202020204" pitchFamily="34" charset="0"/>
                        <a:buNone/>
                      </a:pPr>
                      <a:r>
                        <a:rPr lang="en-GB" sz="900" b="1"/>
                        <a:t>Hospitals </a:t>
                      </a:r>
                    </a:p>
                    <a:p>
                      <a:pPr marL="171450" indent="-171450">
                        <a:buFont typeface="Arial" panose="020B0604020202020204" pitchFamily="34" charset="0"/>
                        <a:buChar char="•"/>
                      </a:pPr>
                      <a:r>
                        <a:rPr lang="en-GB" sz="900" b="0"/>
                        <a:t>Florence Nightingale </a:t>
                      </a:r>
                      <a:r>
                        <a:rPr lang="en-GB" sz="900" b="0" i="1"/>
                        <a:t>‘Notes on Hospitals’ </a:t>
                      </a:r>
                      <a:r>
                        <a:rPr lang="en-GB" sz="900" b="0" i="0"/>
                        <a:t>(1863) improve hospital conditions whilst </a:t>
                      </a:r>
                      <a:r>
                        <a:rPr lang="en-GB" sz="900" b="0" i="1"/>
                        <a:t>‘Notes on Nursing’ </a:t>
                      </a:r>
                      <a:r>
                        <a:rPr lang="en-GB" sz="900" b="0" i="0"/>
                        <a:t>(1859) made nursing a respected medical profession</a:t>
                      </a:r>
                      <a:endParaRPr lang="en-GB" sz="900" b="0"/>
                    </a:p>
                  </a:txBody>
                  <a:tcPr>
                    <a:lnL w="12700" cmpd="sng">
                      <a:noFill/>
                    </a:lnL>
                    <a:lnR w="12700" cmpd="sng">
                      <a:noFill/>
                    </a:lnR>
                    <a:lnT w="28575" cap="flat" cmpd="sng" algn="ctr">
                      <a:solidFill>
                        <a:schemeClr val="bg1">
                          <a:lumMod val="65000"/>
                        </a:schemeClr>
                      </a:solidFill>
                      <a:prstDash val="lgDash"/>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0518453"/>
                  </a:ext>
                </a:extLst>
              </a:tr>
              <a:tr h="1519157">
                <a:tc>
                  <a:txBody>
                    <a:bodyPr/>
                    <a:lstStyle/>
                    <a:p>
                      <a:pPr algn="ctr"/>
                      <a:r>
                        <a:rPr lang="en-GB" sz="900" b="1">
                          <a:solidFill>
                            <a:schemeClr val="bg1">
                              <a:lumMod val="65000"/>
                            </a:schemeClr>
                          </a:solidFill>
                        </a:rPr>
                        <a:t>Modern (1900-present)</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GB" sz="900" dirty="0"/>
                    </a:p>
                  </a:txBody>
                  <a:tcPr>
                    <a:lnL w="12700" cmpd="sng">
                      <a:noFill/>
                    </a:lnL>
                    <a:lnR w="12700" cmpd="sng">
                      <a:noFill/>
                    </a:lnR>
                    <a:lnT w="28575"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GB" sz="900" b="1" dirty="0"/>
                        <a:t>Social Reformers </a:t>
                      </a:r>
                    </a:p>
                    <a:p>
                      <a:pPr marL="171450" indent="-171450">
                        <a:buFont typeface="Arial" panose="020B0604020202020204" pitchFamily="34" charset="0"/>
                        <a:buChar char="•"/>
                      </a:pPr>
                      <a:r>
                        <a:rPr lang="en-GB" sz="900" b="1" dirty="0"/>
                        <a:t>Charles Booth </a:t>
                      </a:r>
                      <a:r>
                        <a:rPr lang="en-GB" sz="900" b="0" dirty="0"/>
                        <a:t>published </a:t>
                      </a:r>
                      <a:r>
                        <a:rPr lang="en-GB" sz="900" b="0" i="1" dirty="0"/>
                        <a:t>‘Life and Labour of People </a:t>
                      </a:r>
                      <a:r>
                        <a:rPr lang="en-GB" sz="900" b="0" i="0" dirty="0"/>
                        <a:t>in 1899 which found 35% London’s population lived in poverty. </a:t>
                      </a:r>
                      <a:r>
                        <a:rPr lang="en-GB" sz="900" b="1" i="0" dirty="0"/>
                        <a:t>Seebohm Rowntree </a:t>
                      </a:r>
                      <a:r>
                        <a:rPr lang="en-GB" sz="900" b="0" i="0" dirty="0"/>
                        <a:t>published </a:t>
                      </a:r>
                      <a:r>
                        <a:rPr lang="en-GB" sz="900" b="0" i="1" dirty="0"/>
                        <a:t>‘A Study in Town Life’ </a:t>
                      </a:r>
                      <a:r>
                        <a:rPr lang="en-GB" sz="900" b="0" i="0" dirty="0"/>
                        <a:t>in 1901 and found half of York’s population lived in poverty.</a:t>
                      </a:r>
                      <a:endParaRPr lang="en-GB" sz="900" b="1" dirty="0"/>
                    </a:p>
                    <a:p>
                      <a:r>
                        <a:rPr lang="en-GB" sz="900" b="1" dirty="0"/>
                        <a:t>Liberal Health Reforms </a:t>
                      </a:r>
                    </a:p>
                    <a:p>
                      <a:pPr marL="171450" indent="-171450">
                        <a:buFont typeface="Arial" panose="020B0604020202020204" pitchFamily="34" charset="0"/>
                        <a:buChar char="•"/>
                      </a:pPr>
                      <a:r>
                        <a:rPr lang="en-GB" sz="900" b="1" dirty="0"/>
                        <a:t>Liberal government </a:t>
                      </a:r>
                      <a:r>
                        <a:rPr lang="en-GB" sz="900" b="0" dirty="0"/>
                        <a:t>introduced a series of reforms to improve public health including School Meals, Unemployment Benefit and Old Age Pensions.</a:t>
                      </a:r>
                      <a:endParaRPr lang="en-GB" sz="900" b="1" dirty="0"/>
                    </a:p>
                    <a:p>
                      <a:r>
                        <a:rPr lang="en-GB" sz="900" b="1" dirty="0"/>
                        <a:t>The Welfare State</a:t>
                      </a:r>
                    </a:p>
                    <a:p>
                      <a:pPr marL="171450" indent="-171450">
                        <a:buFont typeface="Arial" panose="020B0604020202020204" pitchFamily="34" charset="0"/>
                        <a:buChar char="•"/>
                      </a:pPr>
                      <a:r>
                        <a:rPr lang="en-GB" sz="900" b="0" dirty="0"/>
                        <a:t>The Beveridge Report identified ‘5 Giants’ that government’s need to tackle.</a:t>
                      </a:r>
                    </a:p>
                    <a:p>
                      <a:pPr marL="171450" indent="-171450">
                        <a:buFont typeface="Arial" panose="020B0604020202020204" pitchFamily="34" charset="0"/>
                        <a:buChar char="•"/>
                      </a:pPr>
                      <a:r>
                        <a:rPr lang="en-GB" sz="900" b="1" dirty="0"/>
                        <a:t>Attlee’s Labour government </a:t>
                      </a:r>
                      <a:r>
                        <a:rPr lang="en-GB" sz="900" b="0" dirty="0"/>
                        <a:t>introduced the Welfare State, looking after Britons from “cradle to grave” including Health, Education and Social Security.  </a:t>
                      </a:r>
                    </a:p>
                  </a:txBody>
                  <a:tcPr>
                    <a:lnL w="12700" cmpd="sng">
                      <a:noFill/>
                    </a:lnL>
                    <a:lnR w="12700" cmpd="sng">
                      <a:noFill/>
                    </a:lnR>
                    <a:lnT w="28575"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7376254"/>
                  </a:ext>
                </a:extLst>
              </a:tr>
            </a:tbl>
          </a:graphicData>
        </a:graphic>
      </p:graphicFrame>
      <p:graphicFrame>
        <p:nvGraphicFramePr>
          <p:cNvPr id="28" name="Table 11">
            <a:extLst>
              <a:ext uri="{FF2B5EF4-FFF2-40B4-BE49-F238E27FC236}">
                <a16:creationId xmlns:a16="http://schemas.microsoft.com/office/drawing/2014/main" id="{86799132-4851-A84B-4C57-BD2C94C30EF1}"/>
              </a:ext>
            </a:extLst>
          </p:cNvPr>
          <p:cNvGraphicFramePr>
            <a:graphicFrameLocks noGrp="1"/>
          </p:cNvGraphicFramePr>
          <p:nvPr>
            <p:extLst>
              <p:ext uri="{D42A27DB-BD31-4B8C-83A1-F6EECF244321}">
                <p14:modId xmlns:p14="http://schemas.microsoft.com/office/powerpoint/2010/main" val="3557778433"/>
              </p:ext>
            </p:extLst>
          </p:nvPr>
        </p:nvGraphicFramePr>
        <p:xfrm>
          <a:off x="2884520" y="5344224"/>
          <a:ext cx="2427219" cy="1508760"/>
        </p:xfrm>
        <a:graphic>
          <a:graphicData uri="http://schemas.openxmlformats.org/drawingml/2006/table">
            <a:tbl>
              <a:tblPr firstRow="1" bandRow="1">
                <a:tableStyleId>{2D5ABB26-0587-4C30-8999-92F81FD0307C}</a:tableStyleId>
              </a:tblPr>
              <a:tblGrid>
                <a:gridCol w="745718">
                  <a:extLst>
                    <a:ext uri="{9D8B030D-6E8A-4147-A177-3AD203B41FA5}">
                      <a16:colId xmlns:a16="http://schemas.microsoft.com/office/drawing/2014/main" val="984579929"/>
                    </a:ext>
                  </a:extLst>
                </a:gridCol>
                <a:gridCol w="1681501">
                  <a:extLst>
                    <a:ext uri="{9D8B030D-6E8A-4147-A177-3AD203B41FA5}">
                      <a16:colId xmlns:a16="http://schemas.microsoft.com/office/drawing/2014/main" val="2015580262"/>
                    </a:ext>
                  </a:extLst>
                </a:gridCol>
              </a:tblGrid>
              <a:tr h="468000">
                <a:tc>
                  <a:txBody>
                    <a:bodyPr/>
                    <a:lstStyle/>
                    <a:p>
                      <a:pPr algn="r"/>
                      <a:r>
                        <a:rPr lang="en-GB" sz="700" b="1" dirty="0"/>
                        <a:t>Charles Booth &amp; Seebohm Rowntree</a:t>
                      </a:r>
                    </a:p>
                  </a:txBody>
                  <a:tcPr anchor="ctr"/>
                </a:tc>
                <a:tc>
                  <a:txBody>
                    <a:bodyPr/>
                    <a:lstStyle/>
                    <a:p>
                      <a:r>
                        <a:rPr lang="en-GB" sz="900" dirty="0"/>
                        <a:t>Social reformers who wrote reports on poverty in English towns.</a:t>
                      </a:r>
                    </a:p>
                  </a:txBody>
                  <a:tcPr anchor="ctr"/>
                </a:tc>
                <a:extLst>
                  <a:ext uri="{0D108BD9-81ED-4DB2-BD59-A6C34878D82A}">
                    <a16:rowId xmlns:a16="http://schemas.microsoft.com/office/drawing/2014/main" val="450050712"/>
                  </a:ext>
                </a:extLst>
              </a:tr>
              <a:tr h="304581">
                <a:tc>
                  <a:txBody>
                    <a:bodyPr/>
                    <a:lstStyle/>
                    <a:p>
                      <a:pPr algn="r"/>
                      <a:r>
                        <a:rPr lang="en-GB" sz="900" b="1" dirty="0"/>
                        <a:t>David Lloyd-George</a:t>
                      </a:r>
                    </a:p>
                  </a:txBody>
                  <a:tcPr anchor="ctr"/>
                </a:tc>
                <a:tc>
                  <a:txBody>
                    <a:bodyPr/>
                    <a:lstStyle/>
                    <a:p>
                      <a:r>
                        <a:rPr lang="en-GB" sz="700" dirty="0"/>
                        <a:t>(1863-1945) </a:t>
                      </a:r>
                      <a:r>
                        <a:rPr lang="en-GB" sz="900" dirty="0"/>
                        <a:t>Prime Minister responsible for Liberal Health Reforms 1906-11.</a:t>
                      </a:r>
                      <a:endParaRPr lang="en-GB" sz="900" i="1" dirty="0"/>
                    </a:p>
                  </a:txBody>
                  <a:tcPr anchor="ctr"/>
                </a:tc>
                <a:extLst>
                  <a:ext uri="{0D108BD9-81ED-4DB2-BD59-A6C34878D82A}">
                    <a16:rowId xmlns:a16="http://schemas.microsoft.com/office/drawing/2014/main" val="4027682318"/>
                  </a:ext>
                </a:extLst>
              </a:tr>
              <a:tr h="387649">
                <a:tc>
                  <a:txBody>
                    <a:bodyPr/>
                    <a:lstStyle/>
                    <a:p>
                      <a:pPr algn="r"/>
                      <a:r>
                        <a:rPr lang="en-GB" sz="900" b="1" dirty="0"/>
                        <a:t>William Beveridge</a:t>
                      </a:r>
                    </a:p>
                  </a:txBody>
                  <a:tcPr anchor="ctr"/>
                </a:tc>
                <a:tc>
                  <a:txBody>
                    <a:bodyPr/>
                    <a:lstStyle/>
                    <a:p>
                      <a:r>
                        <a:rPr lang="en-GB" sz="700" b="0" i="0" dirty="0"/>
                        <a:t>(1879-1963) </a:t>
                      </a:r>
                      <a:r>
                        <a:rPr lang="en-GB" sz="900" b="0" i="0" dirty="0"/>
                        <a:t>Wrote the Beveridge Report (1942) which became basis for Welfare State.</a:t>
                      </a:r>
                      <a:endParaRPr lang="en-GB" sz="700" b="0" i="0" dirty="0"/>
                    </a:p>
                  </a:txBody>
                  <a:tcPr anchor="ctr"/>
                </a:tc>
                <a:extLst>
                  <a:ext uri="{0D108BD9-81ED-4DB2-BD59-A6C34878D82A}">
                    <a16:rowId xmlns:a16="http://schemas.microsoft.com/office/drawing/2014/main" val="913800412"/>
                  </a:ext>
                </a:extLst>
              </a:tr>
            </a:tbl>
          </a:graphicData>
        </a:graphic>
      </p:graphicFrame>
      <p:sp>
        <p:nvSpPr>
          <p:cNvPr id="5" name="TextBox 4">
            <a:extLst>
              <a:ext uri="{FF2B5EF4-FFF2-40B4-BE49-F238E27FC236}">
                <a16:creationId xmlns:a16="http://schemas.microsoft.com/office/drawing/2014/main" id="{7F43BD5A-F5D4-9332-5119-F96BF59CA862}"/>
              </a:ext>
            </a:extLst>
          </p:cNvPr>
          <p:cNvSpPr txBox="1"/>
          <p:nvPr/>
        </p:nvSpPr>
        <p:spPr>
          <a:xfrm>
            <a:off x="0" y="7348"/>
            <a:ext cx="7700617" cy="261610"/>
          </a:xfrm>
          <a:prstGeom prst="rect">
            <a:avLst/>
          </a:prstGeom>
          <a:noFill/>
        </p:spPr>
        <p:txBody>
          <a:bodyPr wrap="square" rtlCol="0">
            <a:spAutoFit/>
          </a:bodyPr>
          <a:lstStyle/>
          <a:p>
            <a:r>
              <a:rPr lang="en-GB" sz="1100" b="1"/>
              <a:t>History: Health and the People				                    Public Health over time</a:t>
            </a:r>
            <a:endParaRPr lang="en-GB" sz="700" b="1" u="sng">
              <a:solidFill>
                <a:schemeClr val="bg1"/>
              </a:solidFill>
            </a:endParaRPr>
          </a:p>
        </p:txBody>
      </p:sp>
      <p:graphicFrame>
        <p:nvGraphicFramePr>
          <p:cNvPr id="8" name="Table 8">
            <a:extLst>
              <a:ext uri="{FF2B5EF4-FFF2-40B4-BE49-F238E27FC236}">
                <a16:creationId xmlns:a16="http://schemas.microsoft.com/office/drawing/2014/main" id="{6CCEDB4D-F0FD-9C58-E6B1-239DFAF9321D}"/>
              </a:ext>
            </a:extLst>
          </p:cNvPr>
          <p:cNvGraphicFramePr>
            <a:graphicFrameLocks noGrp="1"/>
          </p:cNvGraphicFramePr>
          <p:nvPr>
            <p:extLst>
              <p:ext uri="{D42A27DB-BD31-4B8C-83A1-F6EECF244321}">
                <p14:modId xmlns:p14="http://schemas.microsoft.com/office/powerpoint/2010/main" val="1449566075"/>
              </p:ext>
            </p:extLst>
          </p:nvPr>
        </p:nvGraphicFramePr>
        <p:xfrm>
          <a:off x="157539" y="398720"/>
          <a:ext cx="2788608" cy="1757924"/>
        </p:xfrm>
        <a:graphic>
          <a:graphicData uri="http://schemas.openxmlformats.org/drawingml/2006/table">
            <a:tbl>
              <a:tblPr firstRow="1" bandRow="1">
                <a:tableStyleId>{2D5ABB26-0587-4C30-8999-92F81FD0307C}</a:tableStyleId>
              </a:tblPr>
              <a:tblGrid>
                <a:gridCol w="844608">
                  <a:extLst>
                    <a:ext uri="{9D8B030D-6E8A-4147-A177-3AD203B41FA5}">
                      <a16:colId xmlns:a16="http://schemas.microsoft.com/office/drawing/2014/main" val="1279191903"/>
                    </a:ext>
                  </a:extLst>
                </a:gridCol>
                <a:gridCol w="1944000">
                  <a:extLst>
                    <a:ext uri="{9D8B030D-6E8A-4147-A177-3AD203B41FA5}">
                      <a16:colId xmlns:a16="http://schemas.microsoft.com/office/drawing/2014/main" val="504304988"/>
                    </a:ext>
                  </a:extLst>
                </a:gridCol>
              </a:tblGrid>
              <a:tr h="340604">
                <a:tc>
                  <a:txBody>
                    <a:bodyPr/>
                    <a:lstStyle/>
                    <a:p>
                      <a:pPr algn="r"/>
                      <a:r>
                        <a:rPr lang="en-GB" sz="900" b="1"/>
                        <a:t>Public Health</a:t>
                      </a:r>
                    </a:p>
                  </a:txBody>
                  <a:tcPr/>
                </a:tc>
                <a:tc>
                  <a:txBody>
                    <a:bodyPr/>
                    <a:lstStyle/>
                    <a:p>
                      <a:r>
                        <a:rPr lang="en-GB" sz="900"/>
                        <a:t>Government intervention in the health of the public</a:t>
                      </a:r>
                    </a:p>
                  </a:txBody>
                  <a:tcPr/>
                </a:tc>
                <a:extLst>
                  <a:ext uri="{0D108BD9-81ED-4DB2-BD59-A6C34878D82A}">
                    <a16:rowId xmlns:a16="http://schemas.microsoft.com/office/drawing/2014/main" val="642370542"/>
                  </a:ext>
                </a:extLst>
              </a:tr>
              <a:tr h="340604">
                <a:tc>
                  <a:txBody>
                    <a:bodyPr/>
                    <a:lstStyle/>
                    <a:p>
                      <a:pPr algn="r"/>
                      <a:r>
                        <a:rPr lang="en-GB" sz="900" b="1"/>
                        <a:t>Black Death</a:t>
                      </a:r>
                    </a:p>
                  </a:txBody>
                  <a:tcPr/>
                </a:tc>
                <a:tc>
                  <a:txBody>
                    <a:bodyPr/>
                    <a:lstStyle/>
                    <a:p>
                      <a:r>
                        <a:rPr lang="en-GB" sz="900"/>
                        <a:t>Name given to 14</a:t>
                      </a:r>
                      <a:r>
                        <a:rPr lang="en-GB" sz="900" baseline="30000"/>
                        <a:t>th</a:t>
                      </a:r>
                      <a:r>
                        <a:rPr lang="en-GB" sz="900"/>
                        <a:t> century bubonic plague</a:t>
                      </a:r>
                    </a:p>
                  </a:txBody>
                  <a:tcPr/>
                </a:tc>
                <a:extLst>
                  <a:ext uri="{0D108BD9-81ED-4DB2-BD59-A6C34878D82A}">
                    <a16:rowId xmlns:a16="http://schemas.microsoft.com/office/drawing/2014/main" val="3696540008"/>
                  </a:ext>
                </a:extLst>
              </a:tr>
              <a:tr h="212877">
                <a:tc>
                  <a:txBody>
                    <a:bodyPr/>
                    <a:lstStyle/>
                    <a:p>
                      <a:pPr algn="r"/>
                      <a:r>
                        <a:rPr lang="en-GB" sz="900" b="1"/>
                        <a:t>Epidemic</a:t>
                      </a:r>
                    </a:p>
                  </a:txBody>
                  <a:tcPr/>
                </a:tc>
                <a:tc>
                  <a:txBody>
                    <a:bodyPr/>
                    <a:lstStyle/>
                    <a:p>
                      <a:r>
                        <a:rPr lang="en-GB" sz="900"/>
                        <a:t>A widespread outbreak of a disease</a:t>
                      </a:r>
                    </a:p>
                  </a:txBody>
                  <a:tcPr/>
                </a:tc>
                <a:extLst>
                  <a:ext uri="{0D108BD9-81ED-4DB2-BD59-A6C34878D82A}">
                    <a16:rowId xmlns:a16="http://schemas.microsoft.com/office/drawing/2014/main" val="262802025"/>
                  </a:ext>
                </a:extLst>
              </a:tr>
              <a:tr h="212877">
                <a:tc>
                  <a:txBody>
                    <a:bodyPr/>
                    <a:lstStyle/>
                    <a:p>
                      <a:pPr algn="r"/>
                      <a:r>
                        <a:rPr lang="en-GB" sz="900" b="1"/>
                        <a:t>Miasma</a:t>
                      </a:r>
                    </a:p>
                  </a:txBody>
                  <a:tcPr/>
                </a:tc>
                <a:tc>
                  <a:txBody>
                    <a:bodyPr/>
                    <a:lstStyle/>
                    <a:p>
                      <a:r>
                        <a:rPr lang="en-GB" sz="900"/>
                        <a:t>‘Cursed air’ believed to cause disease</a:t>
                      </a:r>
                    </a:p>
                  </a:txBody>
                  <a:tcPr/>
                </a:tc>
                <a:extLst>
                  <a:ext uri="{0D108BD9-81ED-4DB2-BD59-A6C34878D82A}">
                    <a16:rowId xmlns:a16="http://schemas.microsoft.com/office/drawing/2014/main" val="1859209996"/>
                  </a:ext>
                </a:extLst>
              </a:tr>
              <a:tr h="212877">
                <a:tc>
                  <a:txBody>
                    <a:bodyPr/>
                    <a:lstStyle/>
                    <a:p>
                      <a:pPr algn="r"/>
                      <a:r>
                        <a:rPr lang="en-GB" sz="900" b="1"/>
                        <a:t>Monastery</a:t>
                      </a:r>
                    </a:p>
                  </a:txBody>
                  <a:tcPr/>
                </a:tc>
                <a:tc>
                  <a:txBody>
                    <a:bodyPr/>
                    <a:lstStyle/>
                    <a:p>
                      <a:r>
                        <a:rPr lang="en-GB" sz="900"/>
                        <a:t>Religious building used as hospitals</a:t>
                      </a:r>
                    </a:p>
                  </a:txBody>
                  <a:tcPr/>
                </a:tc>
                <a:extLst>
                  <a:ext uri="{0D108BD9-81ED-4DB2-BD59-A6C34878D82A}">
                    <a16:rowId xmlns:a16="http://schemas.microsoft.com/office/drawing/2014/main" val="2329965696"/>
                  </a:ext>
                </a:extLst>
              </a:tr>
              <a:tr h="34060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a:t>Mortality</a:t>
                      </a:r>
                    </a:p>
                  </a:txBody>
                  <a:tcPr/>
                </a:tc>
                <a:tc>
                  <a:txBody>
                    <a:bodyPr/>
                    <a:lstStyle/>
                    <a:p>
                      <a:r>
                        <a:rPr lang="en-GB" sz="900"/>
                        <a:t>Death-rate usually measure per 1,000</a:t>
                      </a:r>
                    </a:p>
                  </a:txBody>
                  <a:tcPr/>
                </a:tc>
                <a:extLst>
                  <a:ext uri="{0D108BD9-81ED-4DB2-BD59-A6C34878D82A}">
                    <a16:rowId xmlns:a16="http://schemas.microsoft.com/office/drawing/2014/main" val="2466267838"/>
                  </a:ext>
                </a:extLst>
              </a:tr>
            </a:tbl>
          </a:graphicData>
        </a:graphic>
      </p:graphicFrame>
      <p:cxnSp>
        <p:nvCxnSpPr>
          <p:cNvPr id="10" name="Straight Connector 9">
            <a:extLst>
              <a:ext uri="{FF2B5EF4-FFF2-40B4-BE49-F238E27FC236}">
                <a16:creationId xmlns:a16="http://schemas.microsoft.com/office/drawing/2014/main" id="{E6283D4D-A03F-0EE6-C080-1D2261A99A7D}"/>
              </a:ext>
            </a:extLst>
          </p:cNvPr>
          <p:cNvCxnSpPr/>
          <p:nvPr/>
        </p:nvCxnSpPr>
        <p:spPr>
          <a:xfrm>
            <a:off x="1009535" y="459083"/>
            <a:ext cx="0" cy="1584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1" name="Table 11">
            <a:extLst>
              <a:ext uri="{FF2B5EF4-FFF2-40B4-BE49-F238E27FC236}">
                <a16:creationId xmlns:a16="http://schemas.microsoft.com/office/drawing/2014/main" id="{F01903B8-2BBF-9267-0685-F8DB565D99F7}"/>
              </a:ext>
            </a:extLst>
          </p:cNvPr>
          <p:cNvGraphicFramePr>
            <a:graphicFrameLocks noGrp="1"/>
          </p:cNvGraphicFramePr>
          <p:nvPr>
            <p:extLst>
              <p:ext uri="{D42A27DB-BD31-4B8C-83A1-F6EECF244321}">
                <p14:modId xmlns:p14="http://schemas.microsoft.com/office/powerpoint/2010/main" val="2461650209"/>
              </p:ext>
            </p:extLst>
          </p:nvPr>
        </p:nvGraphicFramePr>
        <p:xfrm>
          <a:off x="2930513" y="410680"/>
          <a:ext cx="2180880" cy="1788160"/>
        </p:xfrm>
        <a:graphic>
          <a:graphicData uri="http://schemas.openxmlformats.org/drawingml/2006/table">
            <a:tbl>
              <a:tblPr firstRow="1" bandRow="1">
                <a:tableStyleId>{2D5ABB26-0587-4C30-8999-92F81FD0307C}</a:tableStyleId>
              </a:tblPr>
              <a:tblGrid>
                <a:gridCol w="638547">
                  <a:extLst>
                    <a:ext uri="{9D8B030D-6E8A-4147-A177-3AD203B41FA5}">
                      <a16:colId xmlns:a16="http://schemas.microsoft.com/office/drawing/2014/main" val="984579929"/>
                    </a:ext>
                  </a:extLst>
                </a:gridCol>
                <a:gridCol w="1542333">
                  <a:extLst>
                    <a:ext uri="{9D8B030D-6E8A-4147-A177-3AD203B41FA5}">
                      <a16:colId xmlns:a16="http://schemas.microsoft.com/office/drawing/2014/main" val="2015580262"/>
                    </a:ext>
                  </a:extLst>
                </a:gridCol>
              </a:tblGrid>
              <a:tr h="370840">
                <a:tc>
                  <a:txBody>
                    <a:bodyPr/>
                    <a:lstStyle/>
                    <a:p>
                      <a:pPr algn="r"/>
                      <a:r>
                        <a:rPr lang="en-GB" sz="900" b="1"/>
                        <a:t>Edward III</a:t>
                      </a:r>
                    </a:p>
                  </a:txBody>
                  <a:tcPr anchor="ctr"/>
                </a:tc>
                <a:tc>
                  <a:txBody>
                    <a:bodyPr/>
                    <a:lstStyle/>
                    <a:p>
                      <a:r>
                        <a:rPr lang="en-GB" sz="700"/>
                        <a:t>(1327-1377)</a:t>
                      </a:r>
                      <a:r>
                        <a:rPr lang="en-GB" sz="900"/>
                        <a:t> King during the Black Death. Oversaw largest epidemic seen in human history. </a:t>
                      </a:r>
                    </a:p>
                  </a:txBody>
                  <a:tcPr anchor="ctr"/>
                </a:tc>
                <a:extLst>
                  <a:ext uri="{0D108BD9-81ED-4DB2-BD59-A6C34878D82A}">
                    <a16:rowId xmlns:a16="http://schemas.microsoft.com/office/drawing/2014/main" val="636178627"/>
                  </a:ext>
                </a:extLst>
              </a:tr>
              <a:tr h="370840">
                <a:tc>
                  <a:txBody>
                    <a:bodyPr/>
                    <a:lstStyle/>
                    <a:p>
                      <a:pPr algn="r"/>
                      <a:r>
                        <a:rPr lang="en-GB" sz="900" b="1"/>
                        <a:t>Richard II</a:t>
                      </a:r>
                    </a:p>
                  </a:txBody>
                  <a:tcPr anchor="ctr"/>
                </a:tc>
                <a:tc>
                  <a:txBody>
                    <a:bodyPr/>
                    <a:lstStyle/>
                    <a:p>
                      <a:r>
                        <a:rPr lang="en-GB" sz="700"/>
                        <a:t>(1367-1400) </a:t>
                      </a:r>
                      <a:r>
                        <a:rPr lang="en-GB" sz="900"/>
                        <a:t>King following the Black Death who introduced the Statute of Labourers </a:t>
                      </a:r>
                      <a:r>
                        <a:rPr lang="en-GB" sz="800"/>
                        <a:t>(1381) </a:t>
                      </a:r>
                      <a:r>
                        <a:rPr lang="en-GB" sz="900"/>
                        <a:t>limiting the freedom of English peasants.</a:t>
                      </a:r>
                      <a:endParaRPr lang="en-GB" sz="700"/>
                    </a:p>
                  </a:txBody>
                  <a:tcPr anchor="ctr"/>
                </a:tc>
                <a:extLst>
                  <a:ext uri="{0D108BD9-81ED-4DB2-BD59-A6C34878D82A}">
                    <a16:rowId xmlns:a16="http://schemas.microsoft.com/office/drawing/2014/main" val="450050712"/>
                  </a:ext>
                </a:extLst>
              </a:tr>
              <a:tr h="370840">
                <a:tc>
                  <a:txBody>
                    <a:bodyPr/>
                    <a:lstStyle/>
                    <a:p>
                      <a:endParaRPr lang="en-GB" sz="900" b="1"/>
                    </a:p>
                  </a:txBody>
                  <a:tcPr/>
                </a:tc>
                <a:tc>
                  <a:txBody>
                    <a:bodyPr/>
                    <a:lstStyle/>
                    <a:p>
                      <a:endParaRPr lang="en-GB" sz="900"/>
                    </a:p>
                  </a:txBody>
                  <a:tcPr/>
                </a:tc>
                <a:extLst>
                  <a:ext uri="{0D108BD9-81ED-4DB2-BD59-A6C34878D82A}">
                    <a16:rowId xmlns:a16="http://schemas.microsoft.com/office/drawing/2014/main" val="4027682318"/>
                  </a:ext>
                </a:extLst>
              </a:tr>
            </a:tbl>
          </a:graphicData>
        </a:graphic>
      </p:graphicFrame>
      <p:cxnSp>
        <p:nvCxnSpPr>
          <p:cNvPr id="12" name="Straight Connector 11">
            <a:extLst>
              <a:ext uri="{FF2B5EF4-FFF2-40B4-BE49-F238E27FC236}">
                <a16:creationId xmlns:a16="http://schemas.microsoft.com/office/drawing/2014/main" id="{C7507B3B-AF0A-63BD-D35D-FFEFEEAB2B62}"/>
              </a:ext>
            </a:extLst>
          </p:cNvPr>
          <p:cNvCxnSpPr/>
          <p:nvPr/>
        </p:nvCxnSpPr>
        <p:spPr>
          <a:xfrm>
            <a:off x="3563371" y="473606"/>
            <a:ext cx="0" cy="1332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6E3AB12-981F-921B-AB07-3CDABF90502C}"/>
              </a:ext>
            </a:extLst>
          </p:cNvPr>
          <p:cNvSpPr txBox="1"/>
          <p:nvPr/>
        </p:nvSpPr>
        <p:spPr>
          <a:xfrm>
            <a:off x="215757" y="220556"/>
            <a:ext cx="3140758" cy="238527"/>
          </a:xfrm>
          <a:prstGeom prst="rect">
            <a:avLst/>
          </a:prstGeom>
          <a:noFill/>
        </p:spPr>
        <p:txBody>
          <a:bodyPr wrap="square" rtlCol="0">
            <a:spAutoFit/>
          </a:bodyPr>
          <a:lstStyle/>
          <a:p>
            <a:pPr algn="ctr"/>
            <a:r>
              <a:rPr lang="en-GB" sz="950" b="1" u="sng"/>
              <a:t>Keywords</a:t>
            </a:r>
          </a:p>
        </p:txBody>
      </p:sp>
      <p:sp>
        <p:nvSpPr>
          <p:cNvPr id="14" name="TextBox 13">
            <a:extLst>
              <a:ext uri="{FF2B5EF4-FFF2-40B4-BE49-F238E27FC236}">
                <a16:creationId xmlns:a16="http://schemas.microsoft.com/office/drawing/2014/main" id="{7DAAF078-E1DC-C07D-A7BE-AC042DC37CDF}"/>
              </a:ext>
            </a:extLst>
          </p:cNvPr>
          <p:cNvSpPr txBox="1"/>
          <p:nvPr/>
        </p:nvSpPr>
        <p:spPr>
          <a:xfrm>
            <a:off x="2490477" y="212620"/>
            <a:ext cx="3140758" cy="238527"/>
          </a:xfrm>
          <a:prstGeom prst="rect">
            <a:avLst/>
          </a:prstGeom>
          <a:noFill/>
        </p:spPr>
        <p:txBody>
          <a:bodyPr wrap="square" rtlCol="0">
            <a:spAutoFit/>
          </a:bodyPr>
          <a:lstStyle/>
          <a:p>
            <a:pPr algn="ctr"/>
            <a:r>
              <a:rPr lang="en-GB" sz="950" b="1" u="sng"/>
              <a:t>Key Individuals</a:t>
            </a:r>
          </a:p>
        </p:txBody>
      </p:sp>
      <p:sp>
        <p:nvSpPr>
          <p:cNvPr id="15" name="TextBox 14">
            <a:extLst>
              <a:ext uri="{FF2B5EF4-FFF2-40B4-BE49-F238E27FC236}">
                <a16:creationId xmlns:a16="http://schemas.microsoft.com/office/drawing/2014/main" id="{ADFA9040-15B5-B296-A300-260964D178DD}"/>
              </a:ext>
            </a:extLst>
          </p:cNvPr>
          <p:cNvSpPr txBox="1"/>
          <p:nvPr/>
        </p:nvSpPr>
        <p:spPr>
          <a:xfrm>
            <a:off x="5311739" y="215821"/>
            <a:ext cx="3811713" cy="238527"/>
          </a:xfrm>
          <a:prstGeom prst="rect">
            <a:avLst/>
          </a:prstGeom>
          <a:noFill/>
        </p:spPr>
        <p:txBody>
          <a:bodyPr wrap="square" rtlCol="0">
            <a:spAutoFit/>
          </a:bodyPr>
          <a:lstStyle/>
          <a:p>
            <a:pPr algn="ctr"/>
            <a:r>
              <a:rPr lang="en-GB" sz="950" b="1" u="sng"/>
              <a:t>Key Information</a:t>
            </a:r>
          </a:p>
        </p:txBody>
      </p:sp>
      <p:graphicFrame>
        <p:nvGraphicFramePr>
          <p:cNvPr id="16" name="Table 8">
            <a:extLst>
              <a:ext uri="{FF2B5EF4-FFF2-40B4-BE49-F238E27FC236}">
                <a16:creationId xmlns:a16="http://schemas.microsoft.com/office/drawing/2014/main" id="{281C0ADB-BDD4-9615-D5C3-988D55FD8C28}"/>
              </a:ext>
            </a:extLst>
          </p:cNvPr>
          <p:cNvGraphicFramePr>
            <a:graphicFrameLocks noGrp="1"/>
          </p:cNvGraphicFramePr>
          <p:nvPr>
            <p:extLst>
              <p:ext uri="{D42A27DB-BD31-4B8C-83A1-F6EECF244321}">
                <p14:modId xmlns:p14="http://schemas.microsoft.com/office/powerpoint/2010/main" val="2340818392"/>
              </p:ext>
            </p:extLst>
          </p:nvPr>
        </p:nvGraphicFramePr>
        <p:xfrm>
          <a:off x="157539" y="2069523"/>
          <a:ext cx="2918835" cy="1554480"/>
        </p:xfrm>
        <a:graphic>
          <a:graphicData uri="http://schemas.openxmlformats.org/drawingml/2006/table">
            <a:tbl>
              <a:tblPr firstRow="1" bandRow="1">
                <a:tableStyleId>{2D5ABB26-0587-4C30-8999-92F81FD0307C}</a:tableStyleId>
              </a:tblPr>
              <a:tblGrid>
                <a:gridCol w="864000">
                  <a:extLst>
                    <a:ext uri="{9D8B030D-6E8A-4147-A177-3AD203B41FA5}">
                      <a16:colId xmlns:a16="http://schemas.microsoft.com/office/drawing/2014/main" val="1279191903"/>
                    </a:ext>
                  </a:extLst>
                </a:gridCol>
                <a:gridCol w="2054835">
                  <a:extLst>
                    <a:ext uri="{9D8B030D-6E8A-4147-A177-3AD203B41FA5}">
                      <a16:colId xmlns:a16="http://schemas.microsoft.com/office/drawing/2014/main" val="504304988"/>
                    </a:ext>
                  </a:extLst>
                </a:gridCol>
              </a:tblGrid>
              <a:tr h="308839">
                <a:tc>
                  <a:txBody>
                    <a:bodyPr/>
                    <a:lstStyle/>
                    <a:p>
                      <a:pPr algn="r"/>
                      <a:r>
                        <a:rPr lang="en-GB" sz="900" b="1"/>
                        <a:t>Inoculation</a:t>
                      </a:r>
                    </a:p>
                  </a:txBody>
                  <a:tcPr/>
                </a:tc>
                <a:tc>
                  <a:txBody>
                    <a:bodyPr/>
                    <a:lstStyle/>
                    <a:p>
                      <a:r>
                        <a:rPr lang="en-GB" sz="900"/>
                        <a:t>Introducing mild/dead form of disease to make person immune</a:t>
                      </a:r>
                    </a:p>
                  </a:txBody>
                  <a:tcPr/>
                </a:tc>
                <a:extLst>
                  <a:ext uri="{0D108BD9-81ED-4DB2-BD59-A6C34878D82A}">
                    <a16:rowId xmlns:a16="http://schemas.microsoft.com/office/drawing/2014/main" val="642370542"/>
                  </a:ext>
                </a:extLst>
              </a:tr>
              <a:tr h="308839">
                <a:tc>
                  <a:txBody>
                    <a:bodyPr/>
                    <a:lstStyle/>
                    <a:p>
                      <a:pPr algn="r"/>
                      <a:r>
                        <a:rPr lang="en-GB" sz="900" b="1"/>
                        <a:t>Vaccination</a:t>
                      </a:r>
                    </a:p>
                  </a:txBody>
                  <a:tcPr/>
                </a:tc>
                <a:tc>
                  <a:txBody>
                    <a:bodyPr/>
                    <a:lstStyle/>
                    <a:p>
                      <a:r>
                        <a:rPr lang="en-GB" sz="900"/>
                        <a:t>Injection of living/similar disease to build immunity</a:t>
                      </a:r>
                    </a:p>
                  </a:txBody>
                  <a:tcPr/>
                </a:tc>
                <a:extLst>
                  <a:ext uri="{0D108BD9-81ED-4DB2-BD59-A6C34878D82A}">
                    <a16:rowId xmlns:a16="http://schemas.microsoft.com/office/drawing/2014/main" val="3696540008"/>
                  </a:ext>
                </a:extLst>
              </a:tr>
              <a:tr h="193024">
                <a:tc>
                  <a:txBody>
                    <a:bodyPr/>
                    <a:lstStyle/>
                    <a:p>
                      <a:pPr algn="r"/>
                      <a:r>
                        <a:rPr lang="en-GB" sz="900" b="1"/>
                        <a:t>Laissez-faire</a:t>
                      </a:r>
                    </a:p>
                  </a:txBody>
                  <a:tcPr/>
                </a:tc>
                <a:tc>
                  <a:txBody>
                    <a:bodyPr/>
                    <a:lstStyle/>
                    <a:p>
                      <a:r>
                        <a:rPr lang="en-GB" sz="900"/>
                        <a:t>Governments not interfering </a:t>
                      </a:r>
                    </a:p>
                  </a:txBody>
                  <a:tcPr/>
                </a:tc>
                <a:extLst>
                  <a:ext uri="{0D108BD9-81ED-4DB2-BD59-A6C34878D82A}">
                    <a16:rowId xmlns:a16="http://schemas.microsoft.com/office/drawing/2014/main" val="262802025"/>
                  </a:ext>
                </a:extLst>
              </a:tr>
              <a:tr h="193024">
                <a:tc>
                  <a:txBody>
                    <a:bodyPr/>
                    <a:lstStyle/>
                    <a:p>
                      <a:pPr algn="r"/>
                      <a:r>
                        <a:rPr lang="en-GB" sz="900" b="1"/>
                        <a:t>Mortality Bill</a:t>
                      </a:r>
                    </a:p>
                  </a:txBody>
                  <a:tcPr/>
                </a:tc>
                <a:tc>
                  <a:txBody>
                    <a:bodyPr/>
                    <a:lstStyle/>
                    <a:p>
                      <a:r>
                        <a:rPr lang="en-GB" sz="900"/>
                        <a:t>Parish document in London showing cause of deaths</a:t>
                      </a:r>
                    </a:p>
                  </a:txBody>
                  <a:tcPr/>
                </a:tc>
                <a:extLst>
                  <a:ext uri="{0D108BD9-81ED-4DB2-BD59-A6C34878D82A}">
                    <a16:rowId xmlns:a16="http://schemas.microsoft.com/office/drawing/2014/main" val="1859209996"/>
                  </a:ext>
                </a:extLst>
              </a:tr>
              <a:tr h="193024">
                <a:tc>
                  <a:txBody>
                    <a:bodyPr/>
                    <a:lstStyle/>
                    <a:p>
                      <a:pPr algn="r"/>
                      <a:r>
                        <a:rPr lang="en-GB" sz="900" b="1"/>
                        <a:t>Pesthouse</a:t>
                      </a:r>
                    </a:p>
                  </a:txBody>
                  <a:tcPr/>
                </a:tc>
                <a:tc>
                  <a:txBody>
                    <a:bodyPr/>
                    <a:lstStyle/>
                    <a:p>
                      <a:r>
                        <a:rPr lang="en-GB" sz="900"/>
                        <a:t>Hospital for infectious diseases</a:t>
                      </a:r>
                    </a:p>
                  </a:txBody>
                  <a:tcPr/>
                </a:tc>
                <a:extLst>
                  <a:ext uri="{0D108BD9-81ED-4DB2-BD59-A6C34878D82A}">
                    <a16:rowId xmlns:a16="http://schemas.microsoft.com/office/drawing/2014/main" val="2329965696"/>
                  </a:ext>
                </a:extLst>
              </a:tr>
            </a:tbl>
          </a:graphicData>
        </a:graphic>
      </p:graphicFrame>
      <p:cxnSp>
        <p:nvCxnSpPr>
          <p:cNvPr id="17" name="Straight Connector 16">
            <a:extLst>
              <a:ext uri="{FF2B5EF4-FFF2-40B4-BE49-F238E27FC236}">
                <a16:creationId xmlns:a16="http://schemas.microsoft.com/office/drawing/2014/main" id="{C92E5E5C-3D72-79EF-65EB-390B737B9720}"/>
              </a:ext>
            </a:extLst>
          </p:cNvPr>
          <p:cNvCxnSpPr/>
          <p:nvPr/>
        </p:nvCxnSpPr>
        <p:spPr>
          <a:xfrm>
            <a:off x="1009535" y="2110588"/>
            <a:ext cx="0" cy="1512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8" name="Table 11">
            <a:extLst>
              <a:ext uri="{FF2B5EF4-FFF2-40B4-BE49-F238E27FC236}">
                <a16:creationId xmlns:a16="http://schemas.microsoft.com/office/drawing/2014/main" id="{BCD76DD8-AD8A-F14B-AE25-A15EBCF870BA}"/>
              </a:ext>
            </a:extLst>
          </p:cNvPr>
          <p:cNvGraphicFramePr>
            <a:graphicFrameLocks noGrp="1"/>
          </p:cNvGraphicFramePr>
          <p:nvPr>
            <p:extLst>
              <p:ext uri="{D42A27DB-BD31-4B8C-83A1-F6EECF244321}">
                <p14:modId xmlns:p14="http://schemas.microsoft.com/office/powerpoint/2010/main" val="1528189012"/>
              </p:ext>
            </p:extLst>
          </p:nvPr>
        </p:nvGraphicFramePr>
        <p:xfrm>
          <a:off x="2930513" y="2163036"/>
          <a:ext cx="2180880" cy="1513840"/>
        </p:xfrm>
        <a:graphic>
          <a:graphicData uri="http://schemas.openxmlformats.org/drawingml/2006/table">
            <a:tbl>
              <a:tblPr firstRow="1" bandRow="1">
                <a:tableStyleId>{2D5ABB26-0587-4C30-8999-92F81FD0307C}</a:tableStyleId>
              </a:tblPr>
              <a:tblGrid>
                <a:gridCol w="638547">
                  <a:extLst>
                    <a:ext uri="{9D8B030D-6E8A-4147-A177-3AD203B41FA5}">
                      <a16:colId xmlns:a16="http://schemas.microsoft.com/office/drawing/2014/main" val="984579929"/>
                    </a:ext>
                  </a:extLst>
                </a:gridCol>
                <a:gridCol w="1542333">
                  <a:extLst>
                    <a:ext uri="{9D8B030D-6E8A-4147-A177-3AD203B41FA5}">
                      <a16:colId xmlns:a16="http://schemas.microsoft.com/office/drawing/2014/main" val="2015580262"/>
                    </a:ext>
                  </a:extLst>
                </a:gridCol>
              </a:tblGrid>
              <a:tr h="370840">
                <a:tc>
                  <a:txBody>
                    <a:bodyPr/>
                    <a:lstStyle/>
                    <a:p>
                      <a:pPr algn="r"/>
                      <a:r>
                        <a:rPr lang="en-GB" sz="900" b="1"/>
                        <a:t>King Charles II</a:t>
                      </a:r>
                    </a:p>
                  </a:txBody>
                  <a:tcPr anchor="ctr"/>
                </a:tc>
                <a:tc>
                  <a:txBody>
                    <a:bodyPr/>
                    <a:lstStyle/>
                    <a:p>
                      <a:r>
                        <a:rPr lang="en-GB" sz="700"/>
                        <a:t>(1630-1685)</a:t>
                      </a:r>
                      <a:r>
                        <a:rPr lang="en-GB" sz="900"/>
                        <a:t> King during the Great Plague. Advocate of scientific discovery.</a:t>
                      </a:r>
                    </a:p>
                  </a:txBody>
                  <a:tcPr anchor="ctr"/>
                </a:tc>
                <a:extLst>
                  <a:ext uri="{0D108BD9-81ED-4DB2-BD59-A6C34878D82A}">
                    <a16:rowId xmlns:a16="http://schemas.microsoft.com/office/drawing/2014/main" val="636178627"/>
                  </a:ext>
                </a:extLst>
              </a:tr>
              <a:tr h="370840">
                <a:tc>
                  <a:txBody>
                    <a:bodyPr/>
                    <a:lstStyle/>
                    <a:p>
                      <a:pPr algn="r"/>
                      <a:r>
                        <a:rPr lang="en-GB" sz="900" b="1" dirty="0"/>
                        <a:t>Edward Jenner</a:t>
                      </a:r>
                    </a:p>
                  </a:txBody>
                  <a:tcPr anchor="ctr"/>
                </a:tc>
                <a:tc>
                  <a:txBody>
                    <a:bodyPr/>
                    <a:lstStyle/>
                    <a:p>
                      <a:r>
                        <a:rPr lang="en-GB" sz="700" dirty="0"/>
                        <a:t>(1749-1823) </a:t>
                      </a:r>
                      <a:r>
                        <a:rPr lang="en-GB" sz="900" dirty="0"/>
                        <a:t>Discovered first vaccine for smallpox using Cowpox and published </a:t>
                      </a:r>
                      <a:r>
                        <a:rPr lang="en-GB" sz="900" i="1" dirty="0"/>
                        <a:t>‘On Vaccination’ </a:t>
                      </a:r>
                      <a:r>
                        <a:rPr lang="en-GB" sz="900" i="0" dirty="0"/>
                        <a:t>in 1798.</a:t>
                      </a:r>
                      <a:endParaRPr lang="en-GB" sz="700" dirty="0"/>
                    </a:p>
                  </a:txBody>
                  <a:tcPr anchor="ctr"/>
                </a:tc>
                <a:extLst>
                  <a:ext uri="{0D108BD9-81ED-4DB2-BD59-A6C34878D82A}">
                    <a16:rowId xmlns:a16="http://schemas.microsoft.com/office/drawing/2014/main" val="450050712"/>
                  </a:ext>
                </a:extLst>
              </a:tr>
              <a:tr h="370840">
                <a:tc>
                  <a:txBody>
                    <a:bodyPr/>
                    <a:lstStyle/>
                    <a:p>
                      <a:endParaRPr lang="en-GB" sz="900" b="1"/>
                    </a:p>
                  </a:txBody>
                  <a:tcPr/>
                </a:tc>
                <a:tc>
                  <a:txBody>
                    <a:bodyPr/>
                    <a:lstStyle/>
                    <a:p>
                      <a:endParaRPr lang="en-GB" sz="900" dirty="0"/>
                    </a:p>
                  </a:txBody>
                  <a:tcPr/>
                </a:tc>
                <a:extLst>
                  <a:ext uri="{0D108BD9-81ED-4DB2-BD59-A6C34878D82A}">
                    <a16:rowId xmlns:a16="http://schemas.microsoft.com/office/drawing/2014/main" val="4027682318"/>
                  </a:ext>
                </a:extLst>
              </a:tr>
            </a:tbl>
          </a:graphicData>
        </a:graphic>
      </p:graphicFrame>
      <p:cxnSp>
        <p:nvCxnSpPr>
          <p:cNvPr id="19" name="Straight Connector 18">
            <a:extLst>
              <a:ext uri="{FF2B5EF4-FFF2-40B4-BE49-F238E27FC236}">
                <a16:creationId xmlns:a16="http://schemas.microsoft.com/office/drawing/2014/main" id="{C3488D56-7DB2-DE1E-8A64-64D26FCFA3DE}"/>
              </a:ext>
            </a:extLst>
          </p:cNvPr>
          <p:cNvCxnSpPr/>
          <p:nvPr/>
        </p:nvCxnSpPr>
        <p:spPr>
          <a:xfrm>
            <a:off x="3563371" y="2147137"/>
            <a:ext cx="0" cy="1332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0" name="Table 8">
            <a:extLst>
              <a:ext uri="{FF2B5EF4-FFF2-40B4-BE49-F238E27FC236}">
                <a16:creationId xmlns:a16="http://schemas.microsoft.com/office/drawing/2014/main" id="{B32DA906-19BD-7395-77AE-5BEF98505620}"/>
              </a:ext>
            </a:extLst>
          </p:cNvPr>
          <p:cNvGraphicFramePr>
            <a:graphicFrameLocks noGrp="1"/>
          </p:cNvGraphicFramePr>
          <p:nvPr>
            <p:extLst>
              <p:ext uri="{D42A27DB-BD31-4B8C-83A1-F6EECF244321}">
                <p14:modId xmlns:p14="http://schemas.microsoft.com/office/powerpoint/2010/main" val="1922430196"/>
              </p:ext>
            </p:extLst>
          </p:nvPr>
        </p:nvGraphicFramePr>
        <p:xfrm>
          <a:off x="162676" y="3709739"/>
          <a:ext cx="2918835" cy="1497559"/>
        </p:xfrm>
        <a:graphic>
          <a:graphicData uri="http://schemas.openxmlformats.org/drawingml/2006/table">
            <a:tbl>
              <a:tblPr firstRow="1" bandRow="1">
                <a:tableStyleId>{2D5ABB26-0587-4C30-8999-92F81FD0307C}</a:tableStyleId>
              </a:tblPr>
              <a:tblGrid>
                <a:gridCol w="864000">
                  <a:extLst>
                    <a:ext uri="{9D8B030D-6E8A-4147-A177-3AD203B41FA5}">
                      <a16:colId xmlns:a16="http://schemas.microsoft.com/office/drawing/2014/main" val="1279191903"/>
                    </a:ext>
                  </a:extLst>
                </a:gridCol>
                <a:gridCol w="2054835">
                  <a:extLst>
                    <a:ext uri="{9D8B030D-6E8A-4147-A177-3AD203B41FA5}">
                      <a16:colId xmlns:a16="http://schemas.microsoft.com/office/drawing/2014/main" val="504304988"/>
                    </a:ext>
                  </a:extLst>
                </a:gridCol>
              </a:tblGrid>
              <a:tr h="308839">
                <a:tc>
                  <a:txBody>
                    <a:bodyPr/>
                    <a:lstStyle/>
                    <a:p>
                      <a:pPr algn="r"/>
                      <a:r>
                        <a:rPr lang="en-GB" sz="900" b="1"/>
                        <a:t>Cholera</a:t>
                      </a:r>
                    </a:p>
                  </a:txBody>
                  <a:tcPr/>
                </a:tc>
                <a:tc>
                  <a:txBody>
                    <a:bodyPr/>
                    <a:lstStyle/>
                    <a:p>
                      <a:r>
                        <a:rPr lang="en-GB" sz="900"/>
                        <a:t>Bacterial infection caught from drinking infected water</a:t>
                      </a:r>
                    </a:p>
                  </a:txBody>
                  <a:tcPr/>
                </a:tc>
                <a:extLst>
                  <a:ext uri="{0D108BD9-81ED-4DB2-BD59-A6C34878D82A}">
                    <a16:rowId xmlns:a16="http://schemas.microsoft.com/office/drawing/2014/main" val="642370542"/>
                  </a:ext>
                </a:extLst>
              </a:tr>
              <a:tr h="308839">
                <a:tc>
                  <a:txBody>
                    <a:bodyPr/>
                    <a:lstStyle/>
                    <a:p>
                      <a:pPr algn="r"/>
                      <a:r>
                        <a:rPr lang="en-GB" sz="900" b="1"/>
                        <a:t>Dispensary</a:t>
                      </a:r>
                    </a:p>
                  </a:txBody>
                  <a:tcPr/>
                </a:tc>
                <a:tc>
                  <a:txBody>
                    <a:bodyPr/>
                    <a:lstStyle/>
                    <a:p>
                      <a:r>
                        <a:rPr lang="en-GB" sz="900" dirty="0"/>
                        <a:t>Place for poor to get medicine</a:t>
                      </a:r>
                    </a:p>
                  </a:txBody>
                  <a:tcPr/>
                </a:tc>
                <a:extLst>
                  <a:ext uri="{0D108BD9-81ED-4DB2-BD59-A6C34878D82A}">
                    <a16:rowId xmlns:a16="http://schemas.microsoft.com/office/drawing/2014/main" val="3696540008"/>
                  </a:ext>
                </a:extLst>
              </a:tr>
              <a:tr h="193024">
                <a:tc>
                  <a:txBody>
                    <a:bodyPr/>
                    <a:lstStyle/>
                    <a:p>
                      <a:pPr algn="r"/>
                      <a:r>
                        <a:rPr lang="en-GB" sz="900" b="1" dirty="0"/>
                        <a:t>Medical Officer</a:t>
                      </a:r>
                    </a:p>
                  </a:txBody>
                  <a:tcPr/>
                </a:tc>
                <a:tc>
                  <a:txBody>
                    <a:bodyPr/>
                    <a:lstStyle/>
                    <a:p>
                      <a:r>
                        <a:rPr lang="en-GB" sz="900" dirty="0"/>
                        <a:t>Appointed to look after health of an area.</a:t>
                      </a:r>
                    </a:p>
                  </a:txBody>
                  <a:tcPr/>
                </a:tc>
                <a:extLst>
                  <a:ext uri="{0D108BD9-81ED-4DB2-BD59-A6C34878D82A}">
                    <a16:rowId xmlns:a16="http://schemas.microsoft.com/office/drawing/2014/main" val="262802025"/>
                  </a:ext>
                </a:extLst>
              </a:tr>
              <a:tr h="193024">
                <a:tc>
                  <a:txBody>
                    <a:bodyPr/>
                    <a:lstStyle/>
                    <a:p>
                      <a:pPr algn="r"/>
                      <a:r>
                        <a:rPr lang="en-GB" sz="900" b="1" dirty="0"/>
                        <a:t>Sanitation</a:t>
                      </a:r>
                    </a:p>
                  </a:txBody>
                  <a:tcPr/>
                </a:tc>
                <a:tc>
                  <a:txBody>
                    <a:bodyPr/>
                    <a:lstStyle/>
                    <a:p>
                      <a:r>
                        <a:rPr lang="en-GB" sz="900" dirty="0"/>
                        <a:t>Disposal of waste and clean water</a:t>
                      </a:r>
                    </a:p>
                  </a:txBody>
                  <a:tcPr/>
                </a:tc>
                <a:extLst>
                  <a:ext uri="{0D108BD9-81ED-4DB2-BD59-A6C34878D82A}">
                    <a16:rowId xmlns:a16="http://schemas.microsoft.com/office/drawing/2014/main" val="1859209996"/>
                  </a:ext>
                </a:extLst>
              </a:tr>
              <a:tr h="193024">
                <a:tc>
                  <a:txBody>
                    <a:bodyPr/>
                    <a:lstStyle/>
                    <a:p>
                      <a:pPr algn="r"/>
                      <a:r>
                        <a:rPr lang="en-GB" sz="900" b="1" dirty="0"/>
                        <a:t>Workhouses</a:t>
                      </a:r>
                    </a:p>
                  </a:txBody>
                  <a:tcPr/>
                </a:tc>
                <a:tc>
                  <a:txBody>
                    <a:bodyPr/>
                    <a:lstStyle/>
                    <a:p>
                      <a:r>
                        <a:rPr lang="en-GB" sz="900" dirty="0"/>
                        <a:t>Accommodation for poor </a:t>
                      </a:r>
                    </a:p>
                  </a:txBody>
                  <a:tcPr/>
                </a:tc>
                <a:extLst>
                  <a:ext uri="{0D108BD9-81ED-4DB2-BD59-A6C34878D82A}">
                    <a16:rowId xmlns:a16="http://schemas.microsoft.com/office/drawing/2014/main" val="2329965696"/>
                  </a:ext>
                </a:extLst>
              </a:tr>
            </a:tbl>
          </a:graphicData>
        </a:graphic>
      </p:graphicFrame>
      <p:cxnSp>
        <p:nvCxnSpPr>
          <p:cNvPr id="21" name="Straight Connector 20">
            <a:extLst>
              <a:ext uri="{FF2B5EF4-FFF2-40B4-BE49-F238E27FC236}">
                <a16:creationId xmlns:a16="http://schemas.microsoft.com/office/drawing/2014/main" id="{21AFCF17-9112-F625-1945-911E6230612D}"/>
              </a:ext>
            </a:extLst>
          </p:cNvPr>
          <p:cNvCxnSpPr/>
          <p:nvPr/>
        </p:nvCxnSpPr>
        <p:spPr>
          <a:xfrm>
            <a:off x="1014672" y="3733612"/>
            <a:ext cx="0" cy="1476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2" name="Table 11">
            <a:extLst>
              <a:ext uri="{FF2B5EF4-FFF2-40B4-BE49-F238E27FC236}">
                <a16:creationId xmlns:a16="http://schemas.microsoft.com/office/drawing/2014/main" id="{420E4109-5C7D-90FC-5983-DA5D1AA50D3C}"/>
              </a:ext>
            </a:extLst>
          </p:cNvPr>
          <p:cNvGraphicFramePr>
            <a:graphicFrameLocks noGrp="1"/>
          </p:cNvGraphicFramePr>
          <p:nvPr>
            <p:extLst>
              <p:ext uri="{D42A27DB-BD31-4B8C-83A1-F6EECF244321}">
                <p14:modId xmlns:p14="http://schemas.microsoft.com/office/powerpoint/2010/main" val="2499320098"/>
              </p:ext>
            </p:extLst>
          </p:nvPr>
        </p:nvGraphicFramePr>
        <p:xfrm>
          <a:off x="2935650" y="3696317"/>
          <a:ext cx="2226333" cy="1508760"/>
        </p:xfrm>
        <a:graphic>
          <a:graphicData uri="http://schemas.openxmlformats.org/drawingml/2006/table">
            <a:tbl>
              <a:tblPr firstRow="1" bandRow="1">
                <a:tableStyleId>{2D5ABB26-0587-4C30-8999-92F81FD0307C}</a:tableStyleId>
              </a:tblPr>
              <a:tblGrid>
                <a:gridCol w="684000">
                  <a:extLst>
                    <a:ext uri="{9D8B030D-6E8A-4147-A177-3AD203B41FA5}">
                      <a16:colId xmlns:a16="http://schemas.microsoft.com/office/drawing/2014/main" val="984579929"/>
                    </a:ext>
                  </a:extLst>
                </a:gridCol>
                <a:gridCol w="1542333">
                  <a:extLst>
                    <a:ext uri="{9D8B030D-6E8A-4147-A177-3AD203B41FA5}">
                      <a16:colId xmlns:a16="http://schemas.microsoft.com/office/drawing/2014/main" val="2015580262"/>
                    </a:ext>
                  </a:extLst>
                </a:gridCol>
              </a:tblGrid>
              <a:tr h="315994">
                <a:tc>
                  <a:txBody>
                    <a:bodyPr/>
                    <a:lstStyle/>
                    <a:p>
                      <a:pPr algn="r"/>
                      <a:r>
                        <a:rPr lang="en-GB" sz="900" b="1"/>
                        <a:t>Edwin Chadwick</a:t>
                      </a:r>
                    </a:p>
                  </a:txBody>
                  <a:tcPr anchor="ctr"/>
                </a:tc>
                <a:tc>
                  <a:txBody>
                    <a:bodyPr/>
                    <a:lstStyle/>
                    <a:p>
                      <a:r>
                        <a:rPr lang="en-GB" sz="700"/>
                        <a:t>(1800-1890) </a:t>
                      </a:r>
                      <a:r>
                        <a:rPr lang="en-GB" sz="900"/>
                        <a:t>Wrote </a:t>
                      </a:r>
                      <a:r>
                        <a:rPr lang="en-GB" sz="900" i="1"/>
                        <a:t>’On the Sanitary Conditions of the Labouring Population’ </a:t>
                      </a:r>
                      <a:r>
                        <a:rPr lang="en-GB" sz="900" i="0"/>
                        <a:t>linking illness and poverty.</a:t>
                      </a:r>
                      <a:endParaRPr lang="en-GB" sz="900" i="1"/>
                    </a:p>
                  </a:txBody>
                  <a:tcPr anchor="ctr"/>
                </a:tc>
                <a:extLst>
                  <a:ext uri="{0D108BD9-81ED-4DB2-BD59-A6C34878D82A}">
                    <a16:rowId xmlns:a16="http://schemas.microsoft.com/office/drawing/2014/main" val="636178627"/>
                  </a:ext>
                </a:extLst>
              </a:tr>
              <a:tr h="180568">
                <a:tc>
                  <a:txBody>
                    <a:bodyPr/>
                    <a:lstStyle/>
                    <a:p>
                      <a:pPr algn="r"/>
                      <a:r>
                        <a:rPr lang="en-GB" sz="900" b="1"/>
                        <a:t>John Snow </a:t>
                      </a:r>
                    </a:p>
                  </a:txBody>
                  <a:tcPr anchor="ctr"/>
                </a:tc>
                <a:tc>
                  <a:txBody>
                    <a:bodyPr/>
                    <a:lstStyle/>
                    <a:p>
                      <a:r>
                        <a:rPr lang="en-GB" sz="700" dirty="0"/>
                        <a:t>(1813-1858) </a:t>
                      </a:r>
                      <a:r>
                        <a:rPr lang="en-GB" sz="900" dirty="0"/>
                        <a:t>Epidemiologist who traced cholera.</a:t>
                      </a:r>
                      <a:endParaRPr lang="en-GB" sz="700" dirty="0"/>
                    </a:p>
                  </a:txBody>
                  <a:tcPr anchor="ctr"/>
                </a:tc>
                <a:extLst>
                  <a:ext uri="{0D108BD9-81ED-4DB2-BD59-A6C34878D82A}">
                    <a16:rowId xmlns:a16="http://schemas.microsoft.com/office/drawing/2014/main" val="450050712"/>
                  </a:ext>
                </a:extLst>
              </a:tr>
              <a:tr h="248281">
                <a:tc>
                  <a:txBody>
                    <a:bodyPr/>
                    <a:lstStyle/>
                    <a:p>
                      <a:pPr algn="r"/>
                      <a:r>
                        <a:rPr lang="en-GB" sz="900" b="1"/>
                        <a:t>Joseph </a:t>
                      </a:r>
                      <a:r>
                        <a:rPr lang="en-GB" sz="900" b="1" err="1"/>
                        <a:t>Bazalgette</a:t>
                      </a:r>
                      <a:endParaRPr lang="en-GB" sz="900" b="1"/>
                    </a:p>
                  </a:txBody>
                  <a:tcPr anchor="ctr"/>
                </a:tc>
                <a:tc>
                  <a:txBody>
                    <a:bodyPr/>
                    <a:lstStyle/>
                    <a:p>
                      <a:r>
                        <a:rPr lang="en-GB" sz="700" dirty="0"/>
                        <a:t>(1819-1891) </a:t>
                      </a:r>
                      <a:r>
                        <a:rPr lang="en-GB" sz="900" dirty="0"/>
                        <a:t>English engineer who modernised London’s sewers, eradicating cholera.</a:t>
                      </a:r>
                    </a:p>
                  </a:txBody>
                  <a:tcPr/>
                </a:tc>
                <a:extLst>
                  <a:ext uri="{0D108BD9-81ED-4DB2-BD59-A6C34878D82A}">
                    <a16:rowId xmlns:a16="http://schemas.microsoft.com/office/drawing/2014/main" val="4027682318"/>
                  </a:ext>
                </a:extLst>
              </a:tr>
            </a:tbl>
          </a:graphicData>
        </a:graphic>
      </p:graphicFrame>
      <p:cxnSp>
        <p:nvCxnSpPr>
          <p:cNvPr id="23" name="Straight Connector 22">
            <a:extLst>
              <a:ext uri="{FF2B5EF4-FFF2-40B4-BE49-F238E27FC236}">
                <a16:creationId xmlns:a16="http://schemas.microsoft.com/office/drawing/2014/main" id="{C9611972-A504-FD8B-426C-E84610DDF255}"/>
              </a:ext>
            </a:extLst>
          </p:cNvPr>
          <p:cNvCxnSpPr/>
          <p:nvPr/>
        </p:nvCxnSpPr>
        <p:spPr>
          <a:xfrm>
            <a:off x="3608937" y="3815843"/>
            <a:ext cx="0" cy="1332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4" name="Table 8">
            <a:extLst>
              <a:ext uri="{FF2B5EF4-FFF2-40B4-BE49-F238E27FC236}">
                <a16:creationId xmlns:a16="http://schemas.microsoft.com/office/drawing/2014/main" id="{FB8AD8BA-93BD-26F3-4387-F00EEC61A9C1}"/>
              </a:ext>
            </a:extLst>
          </p:cNvPr>
          <p:cNvGraphicFramePr>
            <a:graphicFrameLocks noGrp="1"/>
          </p:cNvGraphicFramePr>
          <p:nvPr>
            <p:extLst>
              <p:ext uri="{D42A27DB-BD31-4B8C-83A1-F6EECF244321}">
                <p14:modId xmlns:p14="http://schemas.microsoft.com/office/powerpoint/2010/main" val="35825989"/>
              </p:ext>
            </p:extLst>
          </p:nvPr>
        </p:nvGraphicFramePr>
        <p:xfrm>
          <a:off x="157539" y="5315809"/>
          <a:ext cx="2918835" cy="1587276"/>
        </p:xfrm>
        <a:graphic>
          <a:graphicData uri="http://schemas.openxmlformats.org/drawingml/2006/table">
            <a:tbl>
              <a:tblPr firstRow="1" bandRow="1">
                <a:tableStyleId>{2D5ABB26-0587-4C30-8999-92F81FD0307C}</a:tableStyleId>
              </a:tblPr>
              <a:tblGrid>
                <a:gridCol w="864000">
                  <a:extLst>
                    <a:ext uri="{9D8B030D-6E8A-4147-A177-3AD203B41FA5}">
                      <a16:colId xmlns:a16="http://schemas.microsoft.com/office/drawing/2014/main" val="1279191903"/>
                    </a:ext>
                  </a:extLst>
                </a:gridCol>
                <a:gridCol w="2054835">
                  <a:extLst>
                    <a:ext uri="{9D8B030D-6E8A-4147-A177-3AD203B41FA5}">
                      <a16:colId xmlns:a16="http://schemas.microsoft.com/office/drawing/2014/main" val="504304988"/>
                    </a:ext>
                  </a:extLst>
                </a:gridCol>
              </a:tblGrid>
              <a:tr h="407172">
                <a:tc>
                  <a:txBody>
                    <a:bodyPr/>
                    <a:lstStyle/>
                    <a:p>
                      <a:pPr algn="r"/>
                      <a:r>
                        <a:rPr lang="en-GB" sz="900" b="1" dirty="0"/>
                        <a:t>Liberal Health Reform</a:t>
                      </a:r>
                    </a:p>
                  </a:txBody>
                  <a:tcPr/>
                </a:tc>
                <a:tc>
                  <a:txBody>
                    <a:bodyPr/>
                    <a:lstStyle/>
                    <a:p>
                      <a:r>
                        <a:rPr lang="en-GB" sz="900" dirty="0"/>
                        <a:t>Series of laws to improve public health (1906-1911)</a:t>
                      </a:r>
                    </a:p>
                  </a:txBody>
                  <a:tcPr/>
                </a:tc>
                <a:extLst>
                  <a:ext uri="{0D108BD9-81ED-4DB2-BD59-A6C34878D82A}">
                    <a16:rowId xmlns:a16="http://schemas.microsoft.com/office/drawing/2014/main" val="642370542"/>
                  </a:ext>
                </a:extLst>
              </a:tr>
              <a:tr h="407172">
                <a:tc>
                  <a:txBody>
                    <a:bodyPr/>
                    <a:lstStyle/>
                    <a:p>
                      <a:pPr algn="r"/>
                      <a:r>
                        <a:rPr lang="en-GB" sz="900" b="1" dirty="0"/>
                        <a:t>Social Security</a:t>
                      </a:r>
                    </a:p>
                  </a:txBody>
                  <a:tcPr/>
                </a:tc>
                <a:tc>
                  <a:txBody>
                    <a:bodyPr/>
                    <a:lstStyle/>
                    <a:p>
                      <a:r>
                        <a:rPr lang="en-GB" sz="900" dirty="0"/>
                        <a:t>Payment paid in case of unemployment /sickness</a:t>
                      </a:r>
                    </a:p>
                  </a:txBody>
                  <a:tcPr/>
                </a:tc>
                <a:extLst>
                  <a:ext uri="{0D108BD9-81ED-4DB2-BD59-A6C34878D82A}">
                    <a16:rowId xmlns:a16="http://schemas.microsoft.com/office/drawing/2014/main" val="3696540008"/>
                  </a:ext>
                </a:extLst>
              </a:tr>
              <a:tr h="254483">
                <a:tc>
                  <a:txBody>
                    <a:bodyPr/>
                    <a:lstStyle/>
                    <a:p>
                      <a:pPr algn="r"/>
                      <a:r>
                        <a:rPr lang="en-GB" sz="900" b="1" dirty="0"/>
                        <a:t>Welfare State</a:t>
                      </a:r>
                    </a:p>
                  </a:txBody>
                  <a:tcPr/>
                </a:tc>
                <a:tc>
                  <a:txBody>
                    <a:bodyPr/>
                    <a:lstStyle/>
                    <a:p>
                      <a:r>
                        <a:rPr lang="en-GB" sz="900" dirty="0"/>
                        <a:t>Government intervention to improve the public health of the people  </a:t>
                      </a:r>
                    </a:p>
                  </a:txBody>
                  <a:tcPr/>
                </a:tc>
                <a:extLst>
                  <a:ext uri="{0D108BD9-81ED-4DB2-BD59-A6C34878D82A}">
                    <a16:rowId xmlns:a16="http://schemas.microsoft.com/office/drawing/2014/main" val="262802025"/>
                  </a:ext>
                </a:extLst>
              </a:tr>
              <a:tr h="407172">
                <a:tc>
                  <a:txBody>
                    <a:bodyPr/>
                    <a:lstStyle/>
                    <a:p>
                      <a:pPr algn="r"/>
                      <a:r>
                        <a:rPr lang="en-GB" sz="900" b="1" dirty="0"/>
                        <a:t>National Health Service</a:t>
                      </a:r>
                    </a:p>
                  </a:txBody>
                  <a:tcPr/>
                </a:tc>
                <a:tc>
                  <a:txBody>
                    <a:bodyPr/>
                    <a:lstStyle/>
                    <a:p>
                      <a:r>
                        <a:rPr lang="en-GB" sz="900" dirty="0"/>
                        <a:t>Government run healthcare for all people, free on point of entry</a:t>
                      </a:r>
                    </a:p>
                  </a:txBody>
                  <a:tcPr/>
                </a:tc>
                <a:extLst>
                  <a:ext uri="{0D108BD9-81ED-4DB2-BD59-A6C34878D82A}">
                    <a16:rowId xmlns:a16="http://schemas.microsoft.com/office/drawing/2014/main" val="1859209996"/>
                  </a:ext>
                </a:extLst>
              </a:tr>
            </a:tbl>
          </a:graphicData>
        </a:graphic>
      </p:graphicFrame>
      <p:cxnSp>
        <p:nvCxnSpPr>
          <p:cNvPr id="25" name="Straight Connector 24">
            <a:extLst>
              <a:ext uri="{FF2B5EF4-FFF2-40B4-BE49-F238E27FC236}">
                <a16:creationId xmlns:a16="http://schemas.microsoft.com/office/drawing/2014/main" id="{1CE9C26E-E7BC-0E57-0EE1-F8BBCF64EC26}"/>
              </a:ext>
            </a:extLst>
          </p:cNvPr>
          <p:cNvCxnSpPr/>
          <p:nvPr/>
        </p:nvCxnSpPr>
        <p:spPr>
          <a:xfrm>
            <a:off x="1009535" y="5345659"/>
            <a:ext cx="0" cy="1512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AB817B7-841F-6CBE-0BA5-9CEA5E2AFB49}"/>
              </a:ext>
            </a:extLst>
          </p:cNvPr>
          <p:cNvCxnSpPr/>
          <p:nvPr/>
        </p:nvCxnSpPr>
        <p:spPr>
          <a:xfrm>
            <a:off x="3610059" y="5399209"/>
            <a:ext cx="0" cy="1332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979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460224-14D9-08F7-9651-02649DB82C6F}"/>
              </a:ext>
            </a:extLst>
          </p:cNvPr>
          <p:cNvSpPr txBox="1"/>
          <p:nvPr/>
        </p:nvSpPr>
        <p:spPr>
          <a:xfrm>
            <a:off x="0" y="-23904"/>
            <a:ext cx="9237256" cy="261610"/>
          </a:xfrm>
          <a:prstGeom prst="rect">
            <a:avLst/>
          </a:prstGeom>
          <a:noFill/>
        </p:spPr>
        <p:txBody>
          <a:bodyPr wrap="square" rtlCol="0">
            <a:spAutoFit/>
          </a:bodyPr>
          <a:lstStyle/>
          <a:p>
            <a:r>
              <a:rPr lang="en-GB" sz="1100" b="1" dirty="0"/>
              <a:t>History: Health and the People			               	Ideas and Treatment of Disease</a:t>
            </a:r>
            <a:endParaRPr lang="en-GB" sz="700" b="1" u="sng" dirty="0">
              <a:solidFill>
                <a:schemeClr val="bg1"/>
              </a:solidFill>
            </a:endParaRPr>
          </a:p>
        </p:txBody>
      </p:sp>
      <p:graphicFrame>
        <p:nvGraphicFramePr>
          <p:cNvPr id="6" name="Table 6">
            <a:extLst>
              <a:ext uri="{FF2B5EF4-FFF2-40B4-BE49-F238E27FC236}">
                <a16:creationId xmlns:a16="http://schemas.microsoft.com/office/drawing/2014/main" id="{545B9727-E177-1D80-3F6D-D3B73A65D47F}"/>
              </a:ext>
            </a:extLst>
          </p:cNvPr>
          <p:cNvGraphicFramePr>
            <a:graphicFrameLocks noGrp="1"/>
          </p:cNvGraphicFramePr>
          <p:nvPr>
            <p:extLst>
              <p:ext uri="{D42A27DB-BD31-4B8C-83A1-F6EECF244321}">
                <p14:modId xmlns:p14="http://schemas.microsoft.com/office/powerpoint/2010/main" val="2332162900"/>
              </p:ext>
            </p:extLst>
          </p:nvPr>
        </p:nvGraphicFramePr>
        <p:xfrm>
          <a:off x="-56903" y="226032"/>
          <a:ext cx="9237256" cy="6687444"/>
        </p:xfrm>
        <a:graphic>
          <a:graphicData uri="http://schemas.openxmlformats.org/drawingml/2006/table">
            <a:tbl>
              <a:tblPr firstRow="1" bandRow="1">
                <a:tableStyleId>{5940675A-B579-460E-94D1-54222C63F5DA}</a:tableStyleId>
              </a:tblPr>
              <a:tblGrid>
                <a:gridCol w="2309314">
                  <a:extLst>
                    <a:ext uri="{9D8B030D-6E8A-4147-A177-3AD203B41FA5}">
                      <a16:colId xmlns:a16="http://schemas.microsoft.com/office/drawing/2014/main" val="3383242377"/>
                    </a:ext>
                  </a:extLst>
                </a:gridCol>
                <a:gridCol w="2088361">
                  <a:extLst>
                    <a:ext uri="{9D8B030D-6E8A-4147-A177-3AD203B41FA5}">
                      <a16:colId xmlns:a16="http://schemas.microsoft.com/office/drawing/2014/main" val="482902956"/>
                    </a:ext>
                  </a:extLst>
                </a:gridCol>
                <a:gridCol w="2530267">
                  <a:extLst>
                    <a:ext uri="{9D8B030D-6E8A-4147-A177-3AD203B41FA5}">
                      <a16:colId xmlns:a16="http://schemas.microsoft.com/office/drawing/2014/main" val="1232369515"/>
                    </a:ext>
                  </a:extLst>
                </a:gridCol>
                <a:gridCol w="2309314">
                  <a:extLst>
                    <a:ext uri="{9D8B030D-6E8A-4147-A177-3AD203B41FA5}">
                      <a16:colId xmlns:a16="http://schemas.microsoft.com/office/drawing/2014/main" val="1228683915"/>
                    </a:ext>
                  </a:extLst>
                </a:gridCol>
              </a:tblGrid>
              <a:tr h="3343722">
                <a:tc>
                  <a:txBody>
                    <a:bodyPr/>
                    <a:lstStyle/>
                    <a:p>
                      <a:pPr algn="ctr"/>
                      <a:r>
                        <a:rPr lang="en-GB" sz="1000" b="1" dirty="0"/>
                        <a:t>Medieval (1000-1450)</a:t>
                      </a:r>
                    </a:p>
                    <a:p>
                      <a:pPr algn="ctr"/>
                      <a:endParaRPr lang="en-GB" sz="1000" b="0" dirty="0"/>
                    </a:p>
                  </a:txBody>
                  <a:tcPr marL="84406" marR="84406" marT="42203" marB="42203">
                    <a:lnR w="28575" cap="flat" cmpd="sng" algn="ctr">
                      <a:solidFill>
                        <a:schemeClr val="bg1">
                          <a:lumMod val="65000"/>
                        </a:schemeClr>
                      </a:solidFill>
                      <a:prstDash val="dash"/>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000" b="1" dirty="0"/>
                        <a:t>Renaissance (1450-1750)</a:t>
                      </a:r>
                    </a:p>
                  </a:txBody>
                  <a:tcPr marL="84406" marR="84406" marT="42203" marB="42203">
                    <a:lnL w="28575" cap="flat" cmpd="sng" algn="ctr">
                      <a:solidFill>
                        <a:schemeClr val="bg1">
                          <a:lumMod val="65000"/>
                        </a:schemeClr>
                      </a:solidFill>
                      <a:prstDash val="dash"/>
                      <a:round/>
                      <a:headEnd type="none" w="med" len="med"/>
                      <a:tailEnd type="none" w="med" len="med"/>
                    </a:lnL>
                    <a:lnR w="28575" cap="flat" cmpd="sng" algn="ctr">
                      <a:solidFill>
                        <a:schemeClr val="bg1">
                          <a:lumMod val="65000"/>
                        </a:schemeClr>
                      </a:solidFill>
                      <a:prstDash val="lgDash"/>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000" b="1" dirty="0"/>
                        <a:t>Industrial (1750-1900)</a:t>
                      </a:r>
                    </a:p>
                  </a:txBody>
                  <a:tcPr marL="84406" marR="84406" marT="42203" marB="42203">
                    <a:lnL w="28575" cap="flat" cmpd="sng" algn="ctr">
                      <a:solidFill>
                        <a:schemeClr val="bg1">
                          <a:lumMod val="65000"/>
                        </a:schemeClr>
                      </a:solidFill>
                      <a:prstDash val="lgDash"/>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000" b="1" dirty="0"/>
                        <a:t>Modern (1900-present)</a:t>
                      </a:r>
                    </a:p>
                  </a:txBody>
                  <a:tcPr marL="84406" marR="84406" marT="42203" marB="42203">
                    <a:lnL w="28575" cap="flat" cmpd="sng" algn="ctr">
                      <a:solidFill>
                        <a:schemeClr val="bg1">
                          <a:lumMod val="65000"/>
                        </a:schemeClr>
                      </a:solidFill>
                      <a:prstDash val="solid"/>
                      <a:round/>
                      <a:headEnd type="none" w="med" len="med"/>
                      <a:tailEnd type="none" w="med" len="med"/>
                    </a:lnL>
                    <a:lnT w="28575"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408719492"/>
                  </a:ext>
                </a:extLst>
              </a:tr>
              <a:tr h="3343722">
                <a:tc>
                  <a:txBody>
                    <a:bodyPr/>
                    <a:lstStyle/>
                    <a:p>
                      <a:pPr algn="ctr"/>
                      <a:endParaRPr lang="en-GB" sz="1000" b="0" dirty="0"/>
                    </a:p>
                  </a:txBody>
                  <a:tcPr marL="84406" marR="84406" marT="42203" marB="42203">
                    <a:lnR w="28575" cap="flat" cmpd="sng" algn="ctr">
                      <a:solidFill>
                        <a:schemeClr val="bg1">
                          <a:lumMod val="65000"/>
                        </a:schemeClr>
                      </a:solidFill>
                      <a:prstDash val="dash"/>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GB" sz="1000" b="1" dirty="0"/>
                    </a:p>
                  </a:txBody>
                  <a:tcPr marL="84406" marR="84406" marT="42203" marB="42203">
                    <a:lnL w="28575" cap="flat" cmpd="sng" algn="ctr">
                      <a:solidFill>
                        <a:schemeClr val="bg1">
                          <a:lumMod val="65000"/>
                        </a:schemeClr>
                      </a:solidFill>
                      <a:prstDash val="dash"/>
                      <a:round/>
                      <a:headEnd type="none" w="med" len="med"/>
                      <a:tailEnd type="none" w="med" len="med"/>
                    </a:lnL>
                    <a:lnR w="28575" cap="flat" cmpd="sng" algn="ctr">
                      <a:solidFill>
                        <a:schemeClr val="bg1">
                          <a:lumMod val="65000"/>
                        </a:schemeClr>
                      </a:solidFill>
                      <a:prstDash val="lgDash"/>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GB" sz="1000" b="1" dirty="0"/>
                    </a:p>
                  </a:txBody>
                  <a:tcPr marL="84406" marR="84406" marT="42203" marB="42203">
                    <a:lnL w="28575" cap="flat" cmpd="sng" algn="ctr">
                      <a:solidFill>
                        <a:schemeClr val="bg1">
                          <a:lumMod val="65000"/>
                        </a:schemeClr>
                      </a:solidFill>
                      <a:prstDash val="lgDash"/>
                      <a:round/>
                      <a:headEnd type="none" w="med" len="med"/>
                      <a:tailEnd type="none" w="med" len="med"/>
                    </a:lnL>
                    <a:lnR w="28575"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GB" sz="1000" b="1" dirty="0"/>
                    </a:p>
                  </a:txBody>
                  <a:tcPr marL="84406" marR="84406" marT="42203" marB="42203">
                    <a:lnL w="28575" cap="flat" cmpd="sng" algn="ctr">
                      <a:solidFill>
                        <a:schemeClr val="bg1">
                          <a:lumMod val="65000"/>
                        </a:schemeClr>
                      </a:solidFill>
                      <a:prstDash val="solid"/>
                      <a:round/>
                      <a:headEnd type="none" w="med" len="med"/>
                      <a:tailEnd type="none" w="med" len="med"/>
                    </a:lnL>
                    <a:lnT w="12700" cap="flat" cmpd="sng" algn="ctr">
                      <a:noFill/>
                      <a:prstDash val="solid"/>
                      <a:round/>
                      <a:headEnd type="none" w="med" len="med"/>
                      <a:tailEnd type="none" w="med" len="med"/>
                    </a:lnT>
                  </a:tcPr>
                </a:tc>
                <a:extLst>
                  <a:ext uri="{0D108BD9-81ED-4DB2-BD59-A6C34878D82A}">
                    <a16:rowId xmlns:a16="http://schemas.microsoft.com/office/drawing/2014/main" val="322589137"/>
                  </a:ext>
                </a:extLst>
              </a:tr>
            </a:tbl>
          </a:graphicData>
        </a:graphic>
      </p:graphicFrame>
      <p:cxnSp>
        <p:nvCxnSpPr>
          <p:cNvPr id="8" name="Straight Connector 7">
            <a:extLst>
              <a:ext uri="{FF2B5EF4-FFF2-40B4-BE49-F238E27FC236}">
                <a16:creationId xmlns:a16="http://schemas.microsoft.com/office/drawing/2014/main" id="{77FD0111-EBA4-466D-D3B3-04F083A5CBBA}"/>
              </a:ext>
            </a:extLst>
          </p:cNvPr>
          <p:cNvCxnSpPr>
            <a:cxnSpLocks/>
          </p:cNvCxnSpPr>
          <p:nvPr/>
        </p:nvCxnSpPr>
        <p:spPr>
          <a:xfrm>
            <a:off x="6858074" y="3565989"/>
            <a:ext cx="2322279" cy="0"/>
          </a:xfrm>
          <a:prstGeom prst="line">
            <a:avLst/>
          </a:prstGeom>
          <a:ln w="571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9500F36-6C73-75A8-3D24-07200014E69E}"/>
              </a:ext>
            </a:extLst>
          </p:cNvPr>
          <p:cNvCxnSpPr>
            <a:cxnSpLocks/>
          </p:cNvCxnSpPr>
          <p:nvPr/>
        </p:nvCxnSpPr>
        <p:spPr>
          <a:xfrm>
            <a:off x="4344894" y="3560003"/>
            <a:ext cx="2551437" cy="0"/>
          </a:xfrm>
          <a:prstGeom prst="line">
            <a:avLst/>
          </a:prstGeom>
          <a:ln w="5715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D93921-1E47-1CBA-7782-D5650FD019DC}"/>
              </a:ext>
            </a:extLst>
          </p:cNvPr>
          <p:cNvCxnSpPr>
            <a:cxnSpLocks/>
          </p:cNvCxnSpPr>
          <p:nvPr/>
        </p:nvCxnSpPr>
        <p:spPr>
          <a:xfrm>
            <a:off x="2247669" y="3560003"/>
            <a:ext cx="2324331" cy="0"/>
          </a:xfrm>
          <a:prstGeom prst="line">
            <a:avLst/>
          </a:prstGeom>
          <a:ln w="57150">
            <a:solidFill>
              <a:schemeClr val="tx1">
                <a:lumMod val="95000"/>
                <a:lumOff val="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F2315C3-DB05-AE09-A0B8-796C25233585}"/>
              </a:ext>
            </a:extLst>
          </p:cNvPr>
          <p:cNvCxnSpPr>
            <a:cxnSpLocks/>
          </p:cNvCxnSpPr>
          <p:nvPr/>
        </p:nvCxnSpPr>
        <p:spPr>
          <a:xfrm>
            <a:off x="0" y="3560003"/>
            <a:ext cx="2324331" cy="0"/>
          </a:xfrm>
          <a:prstGeom prst="line">
            <a:avLst/>
          </a:prstGeom>
          <a:ln w="57150">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7C171CCA-7BDC-35DD-53F8-F5864C247F5E}"/>
              </a:ext>
            </a:extLst>
          </p:cNvPr>
          <p:cNvGrpSpPr/>
          <p:nvPr/>
        </p:nvGrpSpPr>
        <p:grpSpPr>
          <a:xfrm>
            <a:off x="232316" y="463738"/>
            <a:ext cx="1070861" cy="3207567"/>
            <a:chOff x="-242530" y="461849"/>
            <a:chExt cx="1070861" cy="2610331"/>
          </a:xfrm>
        </p:grpSpPr>
        <p:sp>
          <p:nvSpPr>
            <p:cNvPr id="19" name="Oval 18">
              <a:extLst>
                <a:ext uri="{FF2B5EF4-FFF2-40B4-BE49-F238E27FC236}">
                  <a16:creationId xmlns:a16="http://schemas.microsoft.com/office/drawing/2014/main" id="{9A643451-9926-E94F-4A17-53ACAC38DB66}"/>
                </a:ext>
              </a:extLst>
            </p:cNvPr>
            <p:cNvSpPr/>
            <p:nvPr/>
          </p:nvSpPr>
          <p:spPr>
            <a:xfrm>
              <a:off x="-24253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21" name="Straight Connector 20">
              <a:extLst>
                <a:ext uri="{FF2B5EF4-FFF2-40B4-BE49-F238E27FC236}">
                  <a16:creationId xmlns:a16="http://schemas.microsoft.com/office/drawing/2014/main" id="{9FD0F637-9600-CF05-AA1C-D297966B0039}"/>
                </a:ext>
              </a:extLst>
            </p:cNvPr>
            <p:cNvCxnSpPr>
              <a:cxnSpLocks/>
            </p:cNvCxnSpPr>
            <p:nvPr/>
          </p:nvCxnSpPr>
          <p:spPr>
            <a:xfrm flipH="1" flipV="1">
              <a:off x="-136399" y="238343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B587700-8B83-4B6B-D5DD-1B7ABB1D7A74}"/>
                </a:ext>
              </a:extLst>
            </p:cNvPr>
            <p:cNvSpPr txBox="1"/>
            <p:nvPr/>
          </p:nvSpPr>
          <p:spPr>
            <a:xfrm rot="16200000">
              <a:off x="-804733" y="1033084"/>
              <a:ext cx="2204299" cy="1061829"/>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Four Humours </a:t>
              </a:r>
              <a:r>
                <a:rPr lang="en-GB" sz="900" dirty="0"/>
                <a:t>– Ancient Greek doctor Hippocrates and Ancient Roman doctor Galen develop the theory of the Four Humours which dominate ideas of disease for centuries. The humours (Yellow Bile, Black Bile, Phlegm and Blood) all had to kept in balance. </a:t>
              </a:r>
            </a:p>
            <a:p>
              <a:r>
                <a:rPr lang="en-GB" sz="900" dirty="0"/>
                <a:t>Because Galen believed in </a:t>
              </a:r>
              <a:r>
                <a:rPr lang="en-GB" sz="900" b="1" dirty="0"/>
                <a:t>monotheism </a:t>
              </a:r>
              <a:r>
                <a:rPr lang="en-GB" sz="900" dirty="0"/>
                <a:t>(one God) he was supported by the Catholic Church. </a:t>
              </a:r>
              <a:endParaRPr lang="en-GB" sz="900" b="1" dirty="0"/>
            </a:p>
          </p:txBody>
        </p:sp>
      </p:grpSp>
      <p:grpSp>
        <p:nvGrpSpPr>
          <p:cNvPr id="24" name="Group 23">
            <a:extLst>
              <a:ext uri="{FF2B5EF4-FFF2-40B4-BE49-F238E27FC236}">
                <a16:creationId xmlns:a16="http://schemas.microsoft.com/office/drawing/2014/main" id="{906D662F-11E5-7F26-1928-873FE677E2E6}"/>
              </a:ext>
            </a:extLst>
          </p:cNvPr>
          <p:cNvGrpSpPr/>
          <p:nvPr/>
        </p:nvGrpSpPr>
        <p:grpSpPr>
          <a:xfrm>
            <a:off x="193375" y="3487052"/>
            <a:ext cx="1200329" cy="3311072"/>
            <a:chOff x="-583949" y="2922390"/>
            <a:chExt cx="1200329" cy="3311072"/>
          </a:xfrm>
        </p:grpSpPr>
        <p:sp>
          <p:nvSpPr>
            <p:cNvPr id="25" name="Oval 24">
              <a:extLst>
                <a:ext uri="{FF2B5EF4-FFF2-40B4-BE49-F238E27FC236}">
                  <a16:creationId xmlns:a16="http://schemas.microsoft.com/office/drawing/2014/main" id="{6464C2F7-DEE1-36FA-6226-C9611647C6CE}"/>
                </a:ext>
              </a:extLst>
            </p:cNvPr>
            <p:cNvSpPr/>
            <p:nvPr/>
          </p:nvSpPr>
          <p:spPr>
            <a:xfrm>
              <a:off x="-72312" y="2922390"/>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a:extLst>
                <a:ext uri="{FF2B5EF4-FFF2-40B4-BE49-F238E27FC236}">
                  <a16:creationId xmlns:a16="http://schemas.microsoft.com/office/drawing/2014/main" id="{E678ABD1-2496-B39D-F000-368353983B71}"/>
                </a:ext>
              </a:extLst>
            </p:cNvPr>
            <p:cNvCxnSpPr>
              <a:cxnSpLocks/>
            </p:cNvCxnSpPr>
            <p:nvPr/>
          </p:nvCxnSpPr>
          <p:spPr>
            <a:xfrm flipH="1" flipV="1">
              <a:off x="17688" y="3102235"/>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5B06C101-EB91-63BE-7540-0C42E93B04DD}"/>
                </a:ext>
              </a:extLst>
            </p:cNvPr>
            <p:cNvSpPr txBox="1"/>
            <p:nvPr/>
          </p:nvSpPr>
          <p:spPr>
            <a:xfrm rot="16200000">
              <a:off x="-1446375" y="4170707"/>
              <a:ext cx="2925181" cy="1200329"/>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Islamic medicine </a:t>
              </a:r>
              <a:r>
                <a:rPr lang="en-GB" sz="900" dirty="0"/>
                <a:t>– Golden Age of Islam gave more scientific notions of treating diseases. </a:t>
              </a:r>
            </a:p>
            <a:p>
              <a:r>
                <a:rPr lang="en-GB" sz="900" b="1" dirty="0"/>
                <a:t>Al-Razi </a:t>
              </a:r>
              <a:r>
                <a:rPr lang="en-GB" sz="900" dirty="0"/>
                <a:t>– stressed careful observation, distinguished measles and smallpox, write over 150 books including </a:t>
              </a:r>
              <a:r>
                <a:rPr lang="en-GB" sz="900" i="1" dirty="0"/>
                <a:t>‘Doubts on Galen’</a:t>
              </a:r>
            </a:p>
            <a:p>
              <a:r>
                <a:rPr lang="en-GB" sz="900" b="1" dirty="0"/>
                <a:t>Avicenna </a:t>
              </a:r>
              <a:r>
                <a:rPr lang="en-GB" sz="900" dirty="0"/>
                <a:t>– wrote encyclopaedia of medicine </a:t>
              </a:r>
              <a:r>
                <a:rPr lang="en-GB" sz="900" i="1" dirty="0"/>
                <a:t>‘Canon of Medicine’</a:t>
              </a:r>
              <a:r>
                <a:rPr lang="en-GB" sz="900" dirty="0"/>
                <a:t>; this became standard medical textbook in Europe until 17</a:t>
              </a:r>
              <a:r>
                <a:rPr lang="en-GB" sz="900" baseline="30000" dirty="0"/>
                <a:t>th</a:t>
              </a:r>
              <a:r>
                <a:rPr lang="en-GB" sz="900" dirty="0"/>
                <a:t> century.</a:t>
              </a:r>
              <a:endParaRPr lang="en-GB" sz="900" b="1" dirty="0"/>
            </a:p>
          </p:txBody>
        </p:sp>
      </p:grpSp>
      <p:sp>
        <p:nvSpPr>
          <p:cNvPr id="3" name="TextBox 2">
            <a:extLst>
              <a:ext uri="{FF2B5EF4-FFF2-40B4-BE49-F238E27FC236}">
                <a16:creationId xmlns:a16="http://schemas.microsoft.com/office/drawing/2014/main" id="{66399BE1-8F0B-4F44-F8B2-8DEF92FA87B2}"/>
              </a:ext>
            </a:extLst>
          </p:cNvPr>
          <p:cNvSpPr txBox="1"/>
          <p:nvPr/>
        </p:nvSpPr>
        <p:spPr>
          <a:xfrm rot="16200000">
            <a:off x="-1502735" y="1754582"/>
            <a:ext cx="3287934" cy="230832"/>
          </a:xfrm>
          <a:prstGeom prst="rect">
            <a:avLst/>
          </a:prstGeom>
          <a:noFill/>
        </p:spPr>
        <p:txBody>
          <a:bodyPr wrap="square" rtlCol="0">
            <a:spAutoFit/>
          </a:bodyPr>
          <a:lstStyle/>
          <a:p>
            <a:pPr algn="ctr"/>
            <a:r>
              <a:rPr lang="en-GB" sz="900" b="1" dirty="0"/>
              <a:t>Ideas about disease</a:t>
            </a:r>
          </a:p>
        </p:txBody>
      </p:sp>
      <p:sp>
        <p:nvSpPr>
          <p:cNvPr id="136" name="TextBox 135">
            <a:extLst>
              <a:ext uri="{FF2B5EF4-FFF2-40B4-BE49-F238E27FC236}">
                <a16:creationId xmlns:a16="http://schemas.microsoft.com/office/drawing/2014/main" id="{3921DB27-3AFE-300D-9442-C59DE0C37813}"/>
              </a:ext>
            </a:extLst>
          </p:cNvPr>
          <p:cNvSpPr txBox="1"/>
          <p:nvPr/>
        </p:nvSpPr>
        <p:spPr>
          <a:xfrm rot="16200000">
            <a:off x="-1543850" y="5073916"/>
            <a:ext cx="3287934" cy="230832"/>
          </a:xfrm>
          <a:prstGeom prst="rect">
            <a:avLst/>
          </a:prstGeom>
          <a:noFill/>
        </p:spPr>
        <p:txBody>
          <a:bodyPr wrap="square" rtlCol="0">
            <a:spAutoFit/>
          </a:bodyPr>
          <a:lstStyle/>
          <a:p>
            <a:pPr algn="ctr"/>
            <a:r>
              <a:rPr lang="en-GB" sz="900" b="1" dirty="0"/>
              <a:t>Treatments for disease</a:t>
            </a:r>
          </a:p>
        </p:txBody>
      </p:sp>
      <p:grpSp>
        <p:nvGrpSpPr>
          <p:cNvPr id="137" name="Group 136">
            <a:extLst>
              <a:ext uri="{FF2B5EF4-FFF2-40B4-BE49-F238E27FC236}">
                <a16:creationId xmlns:a16="http://schemas.microsoft.com/office/drawing/2014/main" id="{E36CFF79-4B75-677C-9350-F331A690BA13}"/>
              </a:ext>
            </a:extLst>
          </p:cNvPr>
          <p:cNvGrpSpPr/>
          <p:nvPr/>
        </p:nvGrpSpPr>
        <p:grpSpPr>
          <a:xfrm>
            <a:off x="1360880" y="459330"/>
            <a:ext cx="784830" cy="3200424"/>
            <a:chOff x="-94998" y="461849"/>
            <a:chExt cx="784830" cy="2604518"/>
          </a:xfrm>
        </p:grpSpPr>
        <p:sp>
          <p:nvSpPr>
            <p:cNvPr id="138" name="Oval 137">
              <a:extLst>
                <a:ext uri="{FF2B5EF4-FFF2-40B4-BE49-F238E27FC236}">
                  <a16:creationId xmlns:a16="http://schemas.microsoft.com/office/drawing/2014/main" id="{5E773872-DEEF-8FC5-B329-75103592652A}"/>
                </a:ext>
              </a:extLst>
            </p:cNvPr>
            <p:cNvSpPr/>
            <p:nvPr/>
          </p:nvSpPr>
          <p:spPr>
            <a:xfrm>
              <a:off x="207415" y="2919882"/>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39" name="Straight Connector 138">
              <a:extLst>
                <a:ext uri="{FF2B5EF4-FFF2-40B4-BE49-F238E27FC236}">
                  <a16:creationId xmlns:a16="http://schemas.microsoft.com/office/drawing/2014/main" id="{DBFF051E-5C41-1675-D234-E4E5C98D468C}"/>
                </a:ext>
              </a:extLst>
            </p:cNvPr>
            <p:cNvCxnSpPr>
              <a:cxnSpLocks/>
              <a:endCxn id="140" idx="1"/>
            </p:cNvCxnSpPr>
            <p:nvPr/>
          </p:nvCxnSpPr>
          <p:spPr>
            <a:xfrm flipV="1">
              <a:off x="297415" y="2666149"/>
              <a:ext cx="1" cy="259547"/>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40" name="TextBox 139">
              <a:extLst>
                <a:ext uri="{FF2B5EF4-FFF2-40B4-BE49-F238E27FC236}">
                  <a16:creationId xmlns:a16="http://schemas.microsoft.com/office/drawing/2014/main" id="{FEA13E2B-1173-B0E9-2D8E-EBE1DBFF60F2}"/>
                </a:ext>
              </a:extLst>
            </p:cNvPr>
            <p:cNvSpPr txBox="1"/>
            <p:nvPr/>
          </p:nvSpPr>
          <p:spPr>
            <a:xfrm rot="16200000">
              <a:off x="-804733" y="1171584"/>
              <a:ext cx="2204299"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dirty="0"/>
                <a:t>Dissection was banned during medieval era meaning ideas about disease based largely on superstition. Miasma, astrology and the Four Humours were suspected to cause ill-health. Any illness was also seen as punishment from God. </a:t>
              </a:r>
              <a:endParaRPr lang="en-GB" sz="900" b="1" dirty="0"/>
            </a:p>
          </p:txBody>
        </p:sp>
      </p:grpSp>
      <p:cxnSp>
        <p:nvCxnSpPr>
          <p:cNvPr id="12" name="Straight Connector 11">
            <a:extLst>
              <a:ext uri="{FF2B5EF4-FFF2-40B4-BE49-F238E27FC236}">
                <a16:creationId xmlns:a16="http://schemas.microsoft.com/office/drawing/2014/main" id="{A67E6469-B602-ABF1-F596-2C49F13955DB}"/>
              </a:ext>
            </a:extLst>
          </p:cNvPr>
          <p:cNvCxnSpPr>
            <a:stCxn id="138" idx="4"/>
          </p:cNvCxnSpPr>
          <p:nvPr/>
        </p:nvCxnSpPr>
        <p:spPr>
          <a:xfrm>
            <a:off x="1753293" y="3659754"/>
            <a:ext cx="0" cy="589517"/>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41" name="TextBox 140">
            <a:extLst>
              <a:ext uri="{FF2B5EF4-FFF2-40B4-BE49-F238E27FC236}">
                <a16:creationId xmlns:a16="http://schemas.microsoft.com/office/drawing/2014/main" id="{23A98271-E95D-43A6-79EE-14D6A6D0324F}"/>
              </a:ext>
            </a:extLst>
          </p:cNvPr>
          <p:cNvSpPr txBox="1"/>
          <p:nvPr/>
        </p:nvSpPr>
        <p:spPr>
          <a:xfrm rot="16200000">
            <a:off x="356799" y="4943118"/>
            <a:ext cx="2925179"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dirty="0"/>
              <a:t>Treatments centred on rebalancing the humours. Some herbal remedies, provided by </a:t>
            </a:r>
            <a:r>
              <a:rPr lang="en-GB" sz="900" b="1" dirty="0"/>
              <a:t>apothecary </a:t>
            </a:r>
            <a:r>
              <a:rPr lang="en-GB" sz="900" dirty="0"/>
              <a:t>or </a:t>
            </a:r>
            <a:r>
              <a:rPr lang="en-GB" sz="900" b="1" dirty="0"/>
              <a:t>wise-women</a:t>
            </a:r>
            <a:r>
              <a:rPr lang="en-GB" sz="900" dirty="0"/>
              <a:t>, worked. Others less so; bleeding, leeching, purging generally made things worse while praying, self-flagellation and masking miasma were ineffective.  </a:t>
            </a:r>
            <a:endParaRPr lang="en-GB" sz="900" b="1" dirty="0"/>
          </a:p>
        </p:txBody>
      </p:sp>
      <p:grpSp>
        <p:nvGrpSpPr>
          <p:cNvPr id="142" name="Group 141">
            <a:extLst>
              <a:ext uri="{FF2B5EF4-FFF2-40B4-BE49-F238E27FC236}">
                <a16:creationId xmlns:a16="http://schemas.microsoft.com/office/drawing/2014/main" id="{0A24E658-BEFA-BC9A-DFAD-84DF276B496D}"/>
              </a:ext>
            </a:extLst>
          </p:cNvPr>
          <p:cNvGrpSpPr/>
          <p:nvPr/>
        </p:nvGrpSpPr>
        <p:grpSpPr>
          <a:xfrm>
            <a:off x="2407406" y="459330"/>
            <a:ext cx="369332" cy="3207567"/>
            <a:chOff x="-160949" y="467662"/>
            <a:chExt cx="369332" cy="2610331"/>
          </a:xfrm>
        </p:grpSpPr>
        <p:sp>
          <p:nvSpPr>
            <p:cNvPr id="143" name="Oval 142">
              <a:extLst>
                <a:ext uri="{FF2B5EF4-FFF2-40B4-BE49-F238E27FC236}">
                  <a16:creationId xmlns:a16="http://schemas.microsoft.com/office/drawing/2014/main" id="{E531D824-A856-66FE-0577-770075097ECC}"/>
                </a:ext>
              </a:extLst>
            </p:cNvPr>
            <p:cNvSpPr/>
            <p:nvPr/>
          </p:nvSpPr>
          <p:spPr>
            <a:xfrm>
              <a:off x="-66284" y="2931508"/>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44" name="Straight Connector 143">
              <a:extLst>
                <a:ext uri="{FF2B5EF4-FFF2-40B4-BE49-F238E27FC236}">
                  <a16:creationId xmlns:a16="http://schemas.microsoft.com/office/drawing/2014/main" id="{5E3B0665-0C92-7826-3B62-E4281D313E05}"/>
                </a:ext>
              </a:extLst>
            </p:cNvPr>
            <p:cNvCxnSpPr>
              <a:cxnSpLocks/>
            </p:cNvCxnSpPr>
            <p:nvPr/>
          </p:nvCxnSpPr>
          <p:spPr>
            <a:xfrm flipH="1" flipV="1">
              <a:off x="23716" y="238690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45" name="TextBox 144">
              <a:extLst>
                <a:ext uri="{FF2B5EF4-FFF2-40B4-BE49-F238E27FC236}">
                  <a16:creationId xmlns:a16="http://schemas.microsoft.com/office/drawing/2014/main" id="{4F5321EC-DF1B-F23F-C1D3-3ECCB591EF5A}"/>
                </a:ext>
              </a:extLst>
            </p:cNvPr>
            <p:cNvSpPr txBox="1"/>
            <p:nvPr/>
          </p:nvSpPr>
          <p:spPr>
            <a:xfrm rot="16200000">
              <a:off x="-1078433" y="1385146"/>
              <a:ext cx="2204299" cy="369332"/>
            </a:xfrm>
            <a:prstGeom prst="rect">
              <a:avLst/>
            </a:prstGeom>
            <a:solidFill>
              <a:schemeClr val="bg1"/>
            </a:solidFill>
            <a:ln>
              <a:solidFill>
                <a:schemeClr val="tx1">
                  <a:lumMod val="95000"/>
                  <a:lumOff val="5000"/>
                </a:schemeClr>
              </a:solidFill>
            </a:ln>
          </p:spPr>
          <p:txBody>
            <a:bodyPr wrap="square" rtlCol="0">
              <a:spAutoFit/>
            </a:bodyPr>
            <a:lstStyle/>
            <a:p>
              <a:r>
                <a:rPr lang="en-GB" sz="900" dirty="0"/>
                <a:t>Some understanding of dirt causing disease, as seen with handling of Great Plague. </a:t>
              </a:r>
            </a:p>
          </p:txBody>
        </p:sp>
      </p:grpSp>
      <p:grpSp>
        <p:nvGrpSpPr>
          <p:cNvPr id="146" name="Group 145">
            <a:extLst>
              <a:ext uri="{FF2B5EF4-FFF2-40B4-BE49-F238E27FC236}">
                <a16:creationId xmlns:a16="http://schemas.microsoft.com/office/drawing/2014/main" id="{4B64A460-C356-B1E5-D9CD-3723D6BC7721}"/>
              </a:ext>
            </a:extLst>
          </p:cNvPr>
          <p:cNvGrpSpPr/>
          <p:nvPr/>
        </p:nvGrpSpPr>
        <p:grpSpPr>
          <a:xfrm>
            <a:off x="2478528" y="3486896"/>
            <a:ext cx="369332" cy="3311226"/>
            <a:chOff x="-323403" y="2922389"/>
            <a:chExt cx="369332" cy="3311226"/>
          </a:xfrm>
        </p:grpSpPr>
        <p:sp>
          <p:nvSpPr>
            <p:cNvPr id="147" name="Oval 146">
              <a:extLst>
                <a:ext uri="{FF2B5EF4-FFF2-40B4-BE49-F238E27FC236}">
                  <a16:creationId xmlns:a16="http://schemas.microsoft.com/office/drawing/2014/main" id="{4A609BE2-CC9E-ED06-1DDB-BA59129F7E78}"/>
                </a:ext>
              </a:extLst>
            </p:cNvPr>
            <p:cNvSpPr/>
            <p:nvPr/>
          </p:nvSpPr>
          <p:spPr>
            <a:xfrm>
              <a:off x="-224580" y="2922389"/>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8" name="Straight Connector 147">
              <a:extLst>
                <a:ext uri="{FF2B5EF4-FFF2-40B4-BE49-F238E27FC236}">
                  <a16:creationId xmlns:a16="http://schemas.microsoft.com/office/drawing/2014/main" id="{F88683B4-8792-A0C3-AAE9-BE4C496EB371}"/>
                </a:ext>
              </a:extLst>
            </p:cNvPr>
            <p:cNvCxnSpPr>
              <a:cxnSpLocks/>
            </p:cNvCxnSpPr>
            <p:nvPr/>
          </p:nvCxnSpPr>
          <p:spPr>
            <a:xfrm flipH="1" flipV="1">
              <a:off x="-138738" y="310238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49" name="TextBox 148">
              <a:extLst>
                <a:ext uri="{FF2B5EF4-FFF2-40B4-BE49-F238E27FC236}">
                  <a16:creationId xmlns:a16="http://schemas.microsoft.com/office/drawing/2014/main" id="{69548088-FACB-FFCD-9374-24135BB8DCC1}"/>
                </a:ext>
              </a:extLst>
            </p:cNvPr>
            <p:cNvSpPr txBox="1"/>
            <p:nvPr/>
          </p:nvSpPr>
          <p:spPr>
            <a:xfrm rot="16200000">
              <a:off x="-1601328" y="4586359"/>
              <a:ext cx="2925181" cy="3693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Voyages of Discovery </a:t>
              </a:r>
              <a:r>
                <a:rPr lang="en-GB" sz="900" dirty="0"/>
                <a:t>bring new plants/drugs used to treat illness like tobacco.</a:t>
              </a:r>
              <a:endParaRPr lang="en-GB" sz="900" b="1" dirty="0"/>
            </a:p>
          </p:txBody>
        </p:sp>
      </p:grpSp>
      <p:grpSp>
        <p:nvGrpSpPr>
          <p:cNvPr id="150" name="Group 149">
            <a:extLst>
              <a:ext uri="{FF2B5EF4-FFF2-40B4-BE49-F238E27FC236}">
                <a16:creationId xmlns:a16="http://schemas.microsoft.com/office/drawing/2014/main" id="{2724D6AC-810D-CE95-401E-D65B8295FD5B}"/>
              </a:ext>
            </a:extLst>
          </p:cNvPr>
          <p:cNvGrpSpPr/>
          <p:nvPr/>
        </p:nvGrpSpPr>
        <p:grpSpPr>
          <a:xfrm>
            <a:off x="2890612" y="3486897"/>
            <a:ext cx="230832" cy="3311226"/>
            <a:chOff x="-254153" y="2922389"/>
            <a:chExt cx="230832" cy="3311226"/>
          </a:xfrm>
        </p:grpSpPr>
        <p:sp>
          <p:nvSpPr>
            <p:cNvPr id="151" name="Oval 150">
              <a:extLst>
                <a:ext uri="{FF2B5EF4-FFF2-40B4-BE49-F238E27FC236}">
                  <a16:creationId xmlns:a16="http://schemas.microsoft.com/office/drawing/2014/main" id="{F0C0A2C0-3FD3-E99F-E103-29A19C567B63}"/>
                </a:ext>
              </a:extLst>
            </p:cNvPr>
            <p:cNvSpPr/>
            <p:nvPr/>
          </p:nvSpPr>
          <p:spPr>
            <a:xfrm>
              <a:off x="-224580" y="2922389"/>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2" name="Straight Connector 151">
              <a:extLst>
                <a:ext uri="{FF2B5EF4-FFF2-40B4-BE49-F238E27FC236}">
                  <a16:creationId xmlns:a16="http://schemas.microsoft.com/office/drawing/2014/main" id="{64CFFC2A-CF92-0263-2187-73D5EBC034F5}"/>
                </a:ext>
              </a:extLst>
            </p:cNvPr>
            <p:cNvCxnSpPr>
              <a:cxnSpLocks/>
            </p:cNvCxnSpPr>
            <p:nvPr/>
          </p:nvCxnSpPr>
          <p:spPr>
            <a:xfrm flipH="1" flipV="1">
              <a:off x="-138738" y="310238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53" name="TextBox 152">
              <a:extLst>
                <a:ext uri="{FF2B5EF4-FFF2-40B4-BE49-F238E27FC236}">
                  <a16:creationId xmlns:a16="http://schemas.microsoft.com/office/drawing/2014/main" id="{959C4E69-BF60-6994-B9F6-01F5B6F54FC1}"/>
                </a:ext>
              </a:extLst>
            </p:cNvPr>
            <p:cNvSpPr txBox="1"/>
            <p:nvPr/>
          </p:nvSpPr>
          <p:spPr>
            <a:xfrm rot="16200000">
              <a:off x="-1601328" y="4655609"/>
              <a:ext cx="2925181" cy="2308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King’s Touch </a:t>
              </a:r>
              <a:r>
                <a:rPr lang="en-GB" sz="900" dirty="0"/>
                <a:t>– Charles II believed to cure ‘scrofula’</a:t>
              </a:r>
              <a:endParaRPr lang="en-GB" sz="900" b="1" dirty="0"/>
            </a:p>
          </p:txBody>
        </p:sp>
      </p:grpSp>
      <p:grpSp>
        <p:nvGrpSpPr>
          <p:cNvPr id="154" name="Group 153">
            <a:extLst>
              <a:ext uri="{FF2B5EF4-FFF2-40B4-BE49-F238E27FC236}">
                <a16:creationId xmlns:a16="http://schemas.microsoft.com/office/drawing/2014/main" id="{2F42A797-E822-FD62-8A76-1DEC9C41B073}"/>
              </a:ext>
            </a:extLst>
          </p:cNvPr>
          <p:cNvGrpSpPr/>
          <p:nvPr/>
        </p:nvGrpSpPr>
        <p:grpSpPr>
          <a:xfrm>
            <a:off x="3736470" y="3486897"/>
            <a:ext cx="230832" cy="3311226"/>
            <a:chOff x="-254153" y="2922389"/>
            <a:chExt cx="230832" cy="3311226"/>
          </a:xfrm>
        </p:grpSpPr>
        <p:sp>
          <p:nvSpPr>
            <p:cNvPr id="155" name="Oval 154">
              <a:extLst>
                <a:ext uri="{FF2B5EF4-FFF2-40B4-BE49-F238E27FC236}">
                  <a16:creationId xmlns:a16="http://schemas.microsoft.com/office/drawing/2014/main" id="{30B660EB-2C01-1F09-F865-E36BD98AF2E6}"/>
                </a:ext>
              </a:extLst>
            </p:cNvPr>
            <p:cNvSpPr/>
            <p:nvPr/>
          </p:nvSpPr>
          <p:spPr>
            <a:xfrm>
              <a:off x="-224580" y="2922389"/>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6" name="Straight Connector 155">
              <a:extLst>
                <a:ext uri="{FF2B5EF4-FFF2-40B4-BE49-F238E27FC236}">
                  <a16:creationId xmlns:a16="http://schemas.microsoft.com/office/drawing/2014/main" id="{43845C61-46F5-FA5E-610D-ED5A43167359}"/>
                </a:ext>
              </a:extLst>
            </p:cNvPr>
            <p:cNvCxnSpPr>
              <a:cxnSpLocks/>
            </p:cNvCxnSpPr>
            <p:nvPr/>
          </p:nvCxnSpPr>
          <p:spPr>
            <a:xfrm flipH="1" flipV="1">
              <a:off x="-138738" y="310238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57" name="TextBox 156">
              <a:extLst>
                <a:ext uri="{FF2B5EF4-FFF2-40B4-BE49-F238E27FC236}">
                  <a16:creationId xmlns:a16="http://schemas.microsoft.com/office/drawing/2014/main" id="{E257C182-0A4F-F683-D8EB-DE5D462CEEB7}"/>
                </a:ext>
              </a:extLst>
            </p:cNvPr>
            <p:cNvSpPr txBox="1"/>
            <p:nvPr/>
          </p:nvSpPr>
          <p:spPr>
            <a:xfrm rot="16200000">
              <a:off x="-1601328" y="4655609"/>
              <a:ext cx="2925181" cy="2308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1753 – James Lind </a:t>
              </a:r>
              <a:r>
                <a:rPr lang="en-GB" sz="900" dirty="0"/>
                <a:t>– discovers cure for scurvy as vitamin C</a:t>
              </a:r>
              <a:endParaRPr lang="en-GB" sz="900" b="1" dirty="0"/>
            </a:p>
          </p:txBody>
        </p:sp>
      </p:grpSp>
      <p:grpSp>
        <p:nvGrpSpPr>
          <p:cNvPr id="158" name="Group 157">
            <a:extLst>
              <a:ext uri="{FF2B5EF4-FFF2-40B4-BE49-F238E27FC236}">
                <a16:creationId xmlns:a16="http://schemas.microsoft.com/office/drawing/2014/main" id="{6D8D2098-3ABE-419B-C665-7BBFA8C34D53}"/>
              </a:ext>
            </a:extLst>
          </p:cNvPr>
          <p:cNvGrpSpPr/>
          <p:nvPr/>
        </p:nvGrpSpPr>
        <p:grpSpPr>
          <a:xfrm>
            <a:off x="3167280" y="3486896"/>
            <a:ext cx="507831" cy="3311227"/>
            <a:chOff x="-392653" y="2922389"/>
            <a:chExt cx="507831" cy="3311227"/>
          </a:xfrm>
        </p:grpSpPr>
        <p:sp>
          <p:nvSpPr>
            <p:cNvPr id="159" name="Oval 158">
              <a:extLst>
                <a:ext uri="{FF2B5EF4-FFF2-40B4-BE49-F238E27FC236}">
                  <a16:creationId xmlns:a16="http://schemas.microsoft.com/office/drawing/2014/main" id="{7419E503-F989-09C9-1460-C52D100FBDF0}"/>
                </a:ext>
              </a:extLst>
            </p:cNvPr>
            <p:cNvSpPr/>
            <p:nvPr/>
          </p:nvSpPr>
          <p:spPr>
            <a:xfrm>
              <a:off x="-224580" y="2922389"/>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0" name="Straight Connector 159">
              <a:extLst>
                <a:ext uri="{FF2B5EF4-FFF2-40B4-BE49-F238E27FC236}">
                  <a16:creationId xmlns:a16="http://schemas.microsoft.com/office/drawing/2014/main" id="{D2D2F3EC-B188-E964-C994-CFD2C83E3C12}"/>
                </a:ext>
              </a:extLst>
            </p:cNvPr>
            <p:cNvCxnSpPr>
              <a:cxnSpLocks/>
            </p:cNvCxnSpPr>
            <p:nvPr/>
          </p:nvCxnSpPr>
          <p:spPr>
            <a:xfrm flipH="1" flipV="1">
              <a:off x="-138738" y="310238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71A5681E-4FA1-31DF-F04E-6DF608C23190}"/>
                </a:ext>
              </a:extLst>
            </p:cNvPr>
            <p:cNvSpPr txBox="1"/>
            <p:nvPr/>
          </p:nvSpPr>
          <p:spPr>
            <a:xfrm rot="16200000">
              <a:off x="-1601328" y="4517110"/>
              <a:ext cx="2925181"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1653 – Nicholas Culpepper </a:t>
              </a:r>
              <a:r>
                <a:rPr lang="en-GB" sz="900" dirty="0"/>
                <a:t>– publishes </a:t>
              </a:r>
              <a:r>
                <a:rPr lang="en-GB" sz="900" i="1" dirty="0"/>
                <a:t>‘Complete Herbal’ </a:t>
              </a:r>
              <a:r>
                <a:rPr lang="en-GB" sz="900" dirty="0"/>
                <a:t>identifying medical properties of hundreds of plants for ordinary people, written in English rather than Latin</a:t>
              </a:r>
              <a:endParaRPr lang="en-GB" sz="900" b="1" dirty="0"/>
            </a:p>
          </p:txBody>
        </p:sp>
      </p:grpSp>
      <p:grpSp>
        <p:nvGrpSpPr>
          <p:cNvPr id="162" name="Group 161">
            <a:extLst>
              <a:ext uri="{FF2B5EF4-FFF2-40B4-BE49-F238E27FC236}">
                <a16:creationId xmlns:a16="http://schemas.microsoft.com/office/drawing/2014/main" id="{46EDF83B-A457-9D27-52FB-C47359764771}"/>
              </a:ext>
            </a:extLst>
          </p:cNvPr>
          <p:cNvGrpSpPr/>
          <p:nvPr/>
        </p:nvGrpSpPr>
        <p:grpSpPr>
          <a:xfrm>
            <a:off x="4024823" y="3486897"/>
            <a:ext cx="507831" cy="3311227"/>
            <a:chOff x="-392653" y="2922389"/>
            <a:chExt cx="507831" cy="3311227"/>
          </a:xfrm>
        </p:grpSpPr>
        <p:sp>
          <p:nvSpPr>
            <p:cNvPr id="163" name="Oval 162">
              <a:extLst>
                <a:ext uri="{FF2B5EF4-FFF2-40B4-BE49-F238E27FC236}">
                  <a16:creationId xmlns:a16="http://schemas.microsoft.com/office/drawing/2014/main" id="{CF23A620-EC54-0F4F-CF2A-F5E0C4BB2EBC}"/>
                </a:ext>
              </a:extLst>
            </p:cNvPr>
            <p:cNvSpPr/>
            <p:nvPr/>
          </p:nvSpPr>
          <p:spPr>
            <a:xfrm>
              <a:off x="-224580" y="2922389"/>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4" name="Straight Connector 163">
              <a:extLst>
                <a:ext uri="{FF2B5EF4-FFF2-40B4-BE49-F238E27FC236}">
                  <a16:creationId xmlns:a16="http://schemas.microsoft.com/office/drawing/2014/main" id="{814CDFFD-0E41-9B3B-4198-336B8DD28D3E}"/>
                </a:ext>
              </a:extLst>
            </p:cNvPr>
            <p:cNvCxnSpPr>
              <a:cxnSpLocks/>
            </p:cNvCxnSpPr>
            <p:nvPr/>
          </p:nvCxnSpPr>
          <p:spPr>
            <a:xfrm flipH="1" flipV="1">
              <a:off x="-138738" y="310238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65" name="TextBox 164">
              <a:extLst>
                <a:ext uri="{FF2B5EF4-FFF2-40B4-BE49-F238E27FC236}">
                  <a16:creationId xmlns:a16="http://schemas.microsoft.com/office/drawing/2014/main" id="{EDAC0A72-7272-A256-2E60-D440E6382E02}"/>
                </a:ext>
              </a:extLst>
            </p:cNvPr>
            <p:cNvSpPr txBox="1"/>
            <p:nvPr/>
          </p:nvSpPr>
          <p:spPr>
            <a:xfrm rot="16200000">
              <a:off x="-1601328" y="4517110"/>
              <a:ext cx="2925181"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1798 – Edward Jenner – </a:t>
              </a:r>
              <a:r>
                <a:rPr lang="en-GB" sz="900" dirty="0"/>
                <a:t>discovers cure for smallpox using cowpox. Although resistance, the vaccination is successful, event though Jenner cannot explain why it works.</a:t>
              </a:r>
              <a:endParaRPr lang="en-GB" sz="900" b="1" dirty="0"/>
            </a:p>
          </p:txBody>
        </p:sp>
      </p:grpSp>
      <p:grpSp>
        <p:nvGrpSpPr>
          <p:cNvPr id="166" name="Group 165">
            <a:extLst>
              <a:ext uri="{FF2B5EF4-FFF2-40B4-BE49-F238E27FC236}">
                <a16:creationId xmlns:a16="http://schemas.microsoft.com/office/drawing/2014/main" id="{4503991C-ECB2-07EA-0039-7CEF29F6D328}"/>
              </a:ext>
            </a:extLst>
          </p:cNvPr>
          <p:cNvGrpSpPr/>
          <p:nvPr/>
        </p:nvGrpSpPr>
        <p:grpSpPr>
          <a:xfrm>
            <a:off x="3244585" y="452188"/>
            <a:ext cx="507831" cy="3207566"/>
            <a:chOff x="-230199" y="467663"/>
            <a:chExt cx="507831" cy="2610330"/>
          </a:xfrm>
        </p:grpSpPr>
        <p:sp>
          <p:nvSpPr>
            <p:cNvPr id="167" name="Oval 166">
              <a:extLst>
                <a:ext uri="{FF2B5EF4-FFF2-40B4-BE49-F238E27FC236}">
                  <a16:creationId xmlns:a16="http://schemas.microsoft.com/office/drawing/2014/main" id="{DFA4AFE9-F5E0-D5AA-D6A7-BCA45878BE0F}"/>
                </a:ext>
              </a:extLst>
            </p:cNvPr>
            <p:cNvSpPr/>
            <p:nvPr/>
          </p:nvSpPr>
          <p:spPr>
            <a:xfrm>
              <a:off x="-66284" y="2931508"/>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68" name="Straight Connector 167">
              <a:extLst>
                <a:ext uri="{FF2B5EF4-FFF2-40B4-BE49-F238E27FC236}">
                  <a16:creationId xmlns:a16="http://schemas.microsoft.com/office/drawing/2014/main" id="{BB8A27E6-3047-8B79-283F-F9DAE18A15AA}"/>
                </a:ext>
              </a:extLst>
            </p:cNvPr>
            <p:cNvCxnSpPr>
              <a:cxnSpLocks/>
            </p:cNvCxnSpPr>
            <p:nvPr/>
          </p:nvCxnSpPr>
          <p:spPr>
            <a:xfrm flipH="1" flipV="1">
              <a:off x="23716" y="238690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69" name="TextBox 168">
              <a:extLst>
                <a:ext uri="{FF2B5EF4-FFF2-40B4-BE49-F238E27FC236}">
                  <a16:creationId xmlns:a16="http://schemas.microsoft.com/office/drawing/2014/main" id="{5806FF57-D989-5FDB-6535-7CF3BBA49809}"/>
                </a:ext>
              </a:extLst>
            </p:cNvPr>
            <p:cNvSpPr txBox="1"/>
            <p:nvPr/>
          </p:nvSpPr>
          <p:spPr>
            <a:xfrm rot="16200000">
              <a:off x="-1078433" y="1315897"/>
              <a:ext cx="2204299"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1676 – Thomas Sydenham </a:t>
              </a:r>
              <a:r>
                <a:rPr lang="en-GB" sz="900" dirty="0"/>
                <a:t>– known as the ‘English Hippocrates’, he emphasised importance of observation in </a:t>
              </a:r>
              <a:r>
                <a:rPr lang="en-GB" sz="900" i="1" dirty="0"/>
                <a:t>‘</a:t>
              </a:r>
              <a:r>
                <a:rPr lang="en-GB" sz="900" i="1" dirty="0" err="1"/>
                <a:t>Observationes</a:t>
              </a:r>
              <a:r>
                <a:rPr lang="en-GB" sz="900" i="1" dirty="0"/>
                <a:t> </a:t>
              </a:r>
              <a:r>
                <a:rPr lang="en-GB" sz="900" i="1" dirty="0" err="1"/>
                <a:t>medicae</a:t>
              </a:r>
              <a:r>
                <a:rPr lang="en-GB" sz="900" i="1" dirty="0"/>
                <a:t>’</a:t>
              </a:r>
              <a:endParaRPr lang="en-GB" sz="900" b="1" dirty="0"/>
            </a:p>
          </p:txBody>
        </p:sp>
      </p:grpSp>
      <p:grpSp>
        <p:nvGrpSpPr>
          <p:cNvPr id="170" name="Group 169">
            <a:extLst>
              <a:ext uri="{FF2B5EF4-FFF2-40B4-BE49-F238E27FC236}">
                <a16:creationId xmlns:a16="http://schemas.microsoft.com/office/drawing/2014/main" id="{3421B937-2828-C1A2-D5D4-3E2F1C90AECA}"/>
              </a:ext>
            </a:extLst>
          </p:cNvPr>
          <p:cNvGrpSpPr/>
          <p:nvPr/>
        </p:nvGrpSpPr>
        <p:grpSpPr>
          <a:xfrm>
            <a:off x="2878321" y="459330"/>
            <a:ext cx="230832" cy="3207567"/>
            <a:chOff x="-91699" y="467662"/>
            <a:chExt cx="230832" cy="2610331"/>
          </a:xfrm>
        </p:grpSpPr>
        <p:sp>
          <p:nvSpPr>
            <p:cNvPr id="171" name="Oval 170">
              <a:extLst>
                <a:ext uri="{FF2B5EF4-FFF2-40B4-BE49-F238E27FC236}">
                  <a16:creationId xmlns:a16="http://schemas.microsoft.com/office/drawing/2014/main" id="{43AAD1E4-EDC0-D630-7E17-7B74D447B472}"/>
                </a:ext>
              </a:extLst>
            </p:cNvPr>
            <p:cNvSpPr/>
            <p:nvPr/>
          </p:nvSpPr>
          <p:spPr>
            <a:xfrm>
              <a:off x="-66284" y="2931508"/>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72" name="Straight Connector 171">
              <a:extLst>
                <a:ext uri="{FF2B5EF4-FFF2-40B4-BE49-F238E27FC236}">
                  <a16:creationId xmlns:a16="http://schemas.microsoft.com/office/drawing/2014/main" id="{A3B2BD15-62C0-FF24-A518-0A5FDC048B5E}"/>
                </a:ext>
              </a:extLst>
            </p:cNvPr>
            <p:cNvCxnSpPr>
              <a:cxnSpLocks/>
            </p:cNvCxnSpPr>
            <p:nvPr/>
          </p:nvCxnSpPr>
          <p:spPr>
            <a:xfrm flipH="1" flipV="1">
              <a:off x="23716" y="238690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73" name="TextBox 172">
              <a:extLst>
                <a:ext uri="{FF2B5EF4-FFF2-40B4-BE49-F238E27FC236}">
                  <a16:creationId xmlns:a16="http://schemas.microsoft.com/office/drawing/2014/main" id="{7851A3BC-A4B6-6FF6-CC23-5AF488639735}"/>
                </a:ext>
              </a:extLst>
            </p:cNvPr>
            <p:cNvSpPr txBox="1"/>
            <p:nvPr/>
          </p:nvSpPr>
          <p:spPr>
            <a:xfrm rot="16200000">
              <a:off x="-1078433" y="1454396"/>
              <a:ext cx="2204299" cy="2308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1600 </a:t>
              </a:r>
              <a:r>
                <a:rPr lang="en-GB" sz="900" dirty="0"/>
                <a:t>– first microscope developed </a:t>
              </a:r>
              <a:endParaRPr lang="en-GB" sz="900" b="1" dirty="0"/>
            </a:p>
          </p:txBody>
        </p:sp>
      </p:grpSp>
      <p:grpSp>
        <p:nvGrpSpPr>
          <p:cNvPr id="174" name="Group 173">
            <a:extLst>
              <a:ext uri="{FF2B5EF4-FFF2-40B4-BE49-F238E27FC236}">
                <a16:creationId xmlns:a16="http://schemas.microsoft.com/office/drawing/2014/main" id="{F10528E3-D2FC-90D5-12CF-0E72E68211B1}"/>
              </a:ext>
            </a:extLst>
          </p:cNvPr>
          <p:cNvGrpSpPr/>
          <p:nvPr/>
        </p:nvGrpSpPr>
        <p:grpSpPr>
          <a:xfrm>
            <a:off x="4406856" y="443751"/>
            <a:ext cx="507831" cy="3207566"/>
            <a:chOff x="-230199" y="467663"/>
            <a:chExt cx="507831" cy="2610330"/>
          </a:xfrm>
        </p:grpSpPr>
        <p:sp>
          <p:nvSpPr>
            <p:cNvPr id="175" name="Oval 174">
              <a:extLst>
                <a:ext uri="{FF2B5EF4-FFF2-40B4-BE49-F238E27FC236}">
                  <a16:creationId xmlns:a16="http://schemas.microsoft.com/office/drawing/2014/main" id="{1B0538B9-5759-F74A-6FC7-608D4C59CB47}"/>
                </a:ext>
              </a:extLst>
            </p:cNvPr>
            <p:cNvSpPr/>
            <p:nvPr/>
          </p:nvSpPr>
          <p:spPr>
            <a:xfrm>
              <a:off x="-66284" y="2931508"/>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76" name="Straight Connector 175">
              <a:extLst>
                <a:ext uri="{FF2B5EF4-FFF2-40B4-BE49-F238E27FC236}">
                  <a16:creationId xmlns:a16="http://schemas.microsoft.com/office/drawing/2014/main" id="{65ED7D27-565F-636C-5C97-A1576B8E6476}"/>
                </a:ext>
              </a:extLst>
            </p:cNvPr>
            <p:cNvCxnSpPr>
              <a:cxnSpLocks/>
            </p:cNvCxnSpPr>
            <p:nvPr/>
          </p:nvCxnSpPr>
          <p:spPr>
            <a:xfrm flipH="1" flipV="1">
              <a:off x="23716" y="238690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77" name="TextBox 176">
              <a:extLst>
                <a:ext uri="{FF2B5EF4-FFF2-40B4-BE49-F238E27FC236}">
                  <a16:creationId xmlns:a16="http://schemas.microsoft.com/office/drawing/2014/main" id="{717A98A0-C325-97A0-3359-5CB256432B14}"/>
                </a:ext>
              </a:extLst>
            </p:cNvPr>
            <p:cNvSpPr txBox="1"/>
            <p:nvPr/>
          </p:nvSpPr>
          <p:spPr>
            <a:xfrm rot="16200000">
              <a:off x="-1078433" y="1315897"/>
              <a:ext cx="2204299"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Spontaneous Generation </a:t>
              </a:r>
              <a:r>
                <a:rPr lang="en-GB" sz="900" dirty="0"/>
                <a:t>– Microscopes allow germs to be seen for the first time. Theory emerges that germs appear as a result of decay or decay. </a:t>
              </a:r>
              <a:endParaRPr lang="en-GB" sz="900" b="1" dirty="0"/>
            </a:p>
          </p:txBody>
        </p:sp>
      </p:grpSp>
      <p:grpSp>
        <p:nvGrpSpPr>
          <p:cNvPr id="14" name="Group 13">
            <a:extLst>
              <a:ext uri="{FF2B5EF4-FFF2-40B4-BE49-F238E27FC236}">
                <a16:creationId xmlns:a16="http://schemas.microsoft.com/office/drawing/2014/main" id="{AF4BC14C-18EB-52CC-690C-0F20E8099F41}"/>
              </a:ext>
            </a:extLst>
          </p:cNvPr>
          <p:cNvGrpSpPr/>
          <p:nvPr/>
        </p:nvGrpSpPr>
        <p:grpSpPr>
          <a:xfrm>
            <a:off x="5281236" y="452188"/>
            <a:ext cx="507831" cy="6339748"/>
            <a:chOff x="1651779" y="611731"/>
            <a:chExt cx="507831" cy="6339748"/>
          </a:xfrm>
        </p:grpSpPr>
        <p:grpSp>
          <p:nvGrpSpPr>
            <p:cNvPr id="178" name="Group 177">
              <a:extLst>
                <a:ext uri="{FF2B5EF4-FFF2-40B4-BE49-F238E27FC236}">
                  <a16:creationId xmlns:a16="http://schemas.microsoft.com/office/drawing/2014/main" id="{CF7A59D6-84FE-51EB-04B6-03DB42334529}"/>
                </a:ext>
              </a:extLst>
            </p:cNvPr>
            <p:cNvGrpSpPr/>
            <p:nvPr/>
          </p:nvGrpSpPr>
          <p:grpSpPr>
            <a:xfrm>
              <a:off x="1651779" y="611731"/>
              <a:ext cx="507831" cy="3200423"/>
              <a:chOff x="43501" y="461850"/>
              <a:chExt cx="507831" cy="2604517"/>
            </a:xfrm>
          </p:grpSpPr>
          <p:sp>
            <p:nvSpPr>
              <p:cNvPr id="179" name="Oval 178">
                <a:extLst>
                  <a:ext uri="{FF2B5EF4-FFF2-40B4-BE49-F238E27FC236}">
                    <a16:creationId xmlns:a16="http://schemas.microsoft.com/office/drawing/2014/main" id="{D605479A-45A8-E3F1-BEB3-75830A0821F3}"/>
                  </a:ext>
                </a:extLst>
              </p:cNvPr>
              <p:cNvSpPr/>
              <p:nvPr/>
            </p:nvSpPr>
            <p:spPr>
              <a:xfrm>
                <a:off x="207415" y="2919882"/>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80" name="Straight Connector 179">
                <a:extLst>
                  <a:ext uri="{FF2B5EF4-FFF2-40B4-BE49-F238E27FC236}">
                    <a16:creationId xmlns:a16="http://schemas.microsoft.com/office/drawing/2014/main" id="{DC9E71CD-801F-C4CD-228C-048A1355FF64}"/>
                  </a:ext>
                </a:extLst>
              </p:cNvPr>
              <p:cNvCxnSpPr>
                <a:cxnSpLocks/>
                <a:endCxn id="181" idx="1"/>
              </p:cNvCxnSpPr>
              <p:nvPr/>
            </p:nvCxnSpPr>
            <p:spPr>
              <a:xfrm flipV="1">
                <a:off x="297415" y="2666150"/>
                <a:ext cx="2" cy="259547"/>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81" name="TextBox 180">
                <a:extLst>
                  <a:ext uri="{FF2B5EF4-FFF2-40B4-BE49-F238E27FC236}">
                    <a16:creationId xmlns:a16="http://schemas.microsoft.com/office/drawing/2014/main" id="{9C476CFE-D922-089E-000B-B917348DE4CA}"/>
                  </a:ext>
                </a:extLst>
              </p:cNvPr>
              <p:cNvSpPr txBox="1"/>
              <p:nvPr/>
            </p:nvSpPr>
            <p:spPr>
              <a:xfrm rot="16200000">
                <a:off x="-804733" y="1310084"/>
                <a:ext cx="2204299"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1861 - Louis Pasteur - </a:t>
                </a:r>
                <a:r>
                  <a:rPr lang="en-GB" sz="900" dirty="0"/>
                  <a:t> used swan-neck </a:t>
                </a:r>
                <a:r>
                  <a:rPr lang="en-GB" sz="800" dirty="0"/>
                  <a:t>flask</a:t>
                </a:r>
                <a:r>
                  <a:rPr lang="en-GB" sz="900" dirty="0"/>
                  <a:t> </a:t>
                </a:r>
                <a:r>
                  <a:rPr lang="en-GB" sz="800" dirty="0"/>
                  <a:t>experiment</a:t>
                </a:r>
                <a:r>
                  <a:rPr lang="en-GB" sz="900" dirty="0"/>
                  <a:t> to prove germs cause decay.  His </a:t>
                </a:r>
                <a:r>
                  <a:rPr lang="en-GB" sz="900" b="1" dirty="0"/>
                  <a:t>Germ Theory </a:t>
                </a:r>
                <a:r>
                  <a:rPr lang="en-GB" sz="900" dirty="0"/>
                  <a:t>becomes a pivotal moment in detecting germs.</a:t>
                </a:r>
                <a:endParaRPr lang="en-GB" sz="900" b="1" dirty="0"/>
              </a:p>
            </p:txBody>
          </p:sp>
        </p:grpSp>
        <p:cxnSp>
          <p:nvCxnSpPr>
            <p:cNvPr id="182" name="Straight Connector 181">
              <a:extLst>
                <a:ext uri="{FF2B5EF4-FFF2-40B4-BE49-F238E27FC236}">
                  <a16:creationId xmlns:a16="http://schemas.microsoft.com/office/drawing/2014/main" id="{22AD1E0A-211E-EEB5-DFFA-7081C2E872EB}"/>
                </a:ext>
              </a:extLst>
            </p:cNvPr>
            <p:cNvCxnSpPr>
              <a:stCxn id="179" idx="4"/>
            </p:cNvCxnSpPr>
            <p:nvPr/>
          </p:nvCxnSpPr>
          <p:spPr>
            <a:xfrm>
              <a:off x="1905693" y="3812154"/>
              <a:ext cx="0" cy="589517"/>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83" name="TextBox 182">
              <a:extLst>
                <a:ext uri="{FF2B5EF4-FFF2-40B4-BE49-F238E27FC236}">
                  <a16:creationId xmlns:a16="http://schemas.microsoft.com/office/drawing/2014/main" id="{6B9B8DC8-C5A3-6CE2-49C8-B7F1D1CE2C3A}"/>
                </a:ext>
              </a:extLst>
            </p:cNvPr>
            <p:cNvSpPr txBox="1"/>
            <p:nvPr/>
          </p:nvSpPr>
          <p:spPr>
            <a:xfrm rot="16200000">
              <a:off x="443105" y="5234974"/>
              <a:ext cx="2925179"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Pasteur </a:t>
              </a:r>
              <a:r>
                <a:rPr lang="en-GB" sz="900" dirty="0"/>
                <a:t>conducts research into animal diseases and discovers cures for chicken Cholera, Anthrax and Rabies. Pasteur successfully trials a vaccine for rabies on humans.</a:t>
              </a:r>
              <a:endParaRPr lang="en-GB" sz="900" b="1" dirty="0"/>
            </a:p>
          </p:txBody>
        </p:sp>
      </p:grpSp>
      <p:grpSp>
        <p:nvGrpSpPr>
          <p:cNvPr id="184" name="Group 183">
            <a:extLst>
              <a:ext uri="{FF2B5EF4-FFF2-40B4-BE49-F238E27FC236}">
                <a16:creationId xmlns:a16="http://schemas.microsoft.com/office/drawing/2014/main" id="{888BBAC8-89B3-CF5D-E367-83F71F9EB1A1}"/>
              </a:ext>
            </a:extLst>
          </p:cNvPr>
          <p:cNvGrpSpPr/>
          <p:nvPr/>
        </p:nvGrpSpPr>
        <p:grpSpPr>
          <a:xfrm>
            <a:off x="5928171" y="443751"/>
            <a:ext cx="646331" cy="6339746"/>
            <a:chOff x="1582529" y="611731"/>
            <a:chExt cx="646331" cy="6339746"/>
          </a:xfrm>
        </p:grpSpPr>
        <p:grpSp>
          <p:nvGrpSpPr>
            <p:cNvPr id="185" name="Group 184">
              <a:extLst>
                <a:ext uri="{FF2B5EF4-FFF2-40B4-BE49-F238E27FC236}">
                  <a16:creationId xmlns:a16="http://schemas.microsoft.com/office/drawing/2014/main" id="{DBD95406-EFCF-8EF6-C896-1008DE7A6BDC}"/>
                </a:ext>
              </a:extLst>
            </p:cNvPr>
            <p:cNvGrpSpPr/>
            <p:nvPr/>
          </p:nvGrpSpPr>
          <p:grpSpPr>
            <a:xfrm>
              <a:off x="1582529" y="611731"/>
              <a:ext cx="646331" cy="3200423"/>
              <a:chOff x="-25749" y="461850"/>
              <a:chExt cx="646331" cy="2604517"/>
            </a:xfrm>
          </p:grpSpPr>
          <p:sp>
            <p:nvSpPr>
              <p:cNvPr id="188" name="Oval 187">
                <a:extLst>
                  <a:ext uri="{FF2B5EF4-FFF2-40B4-BE49-F238E27FC236}">
                    <a16:creationId xmlns:a16="http://schemas.microsoft.com/office/drawing/2014/main" id="{0F43D0B4-4BE3-72A8-7FBB-093E1F288354}"/>
                  </a:ext>
                </a:extLst>
              </p:cNvPr>
              <p:cNvSpPr/>
              <p:nvPr/>
            </p:nvSpPr>
            <p:spPr>
              <a:xfrm>
                <a:off x="207415" y="2919882"/>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89" name="Straight Connector 188">
                <a:extLst>
                  <a:ext uri="{FF2B5EF4-FFF2-40B4-BE49-F238E27FC236}">
                    <a16:creationId xmlns:a16="http://schemas.microsoft.com/office/drawing/2014/main" id="{E7AB493A-5C8A-F25C-C923-A92EFA160468}"/>
                  </a:ext>
                </a:extLst>
              </p:cNvPr>
              <p:cNvCxnSpPr>
                <a:cxnSpLocks/>
                <a:endCxn id="190" idx="1"/>
              </p:cNvCxnSpPr>
              <p:nvPr/>
            </p:nvCxnSpPr>
            <p:spPr>
              <a:xfrm flipV="1">
                <a:off x="297415" y="2666150"/>
                <a:ext cx="2" cy="259551"/>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90" name="TextBox 189">
                <a:extLst>
                  <a:ext uri="{FF2B5EF4-FFF2-40B4-BE49-F238E27FC236}">
                    <a16:creationId xmlns:a16="http://schemas.microsoft.com/office/drawing/2014/main" id="{52B2B9EC-FA85-55AA-D796-05F8E558EC55}"/>
                  </a:ext>
                </a:extLst>
              </p:cNvPr>
              <p:cNvSpPr txBox="1"/>
              <p:nvPr/>
            </p:nvSpPr>
            <p:spPr>
              <a:xfrm rot="16200000">
                <a:off x="-804733" y="1240834"/>
                <a:ext cx="2204299"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1882 – Robert Koch – </a:t>
                </a:r>
                <a:r>
                  <a:rPr lang="en-GB" sz="900" dirty="0"/>
                  <a:t>developed theory of </a:t>
                </a:r>
                <a:r>
                  <a:rPr lang="en-GB" sz="900" b="1" dirty="0"/>
                  <a:t>specificity </a:t>
                </a:r>
                <a:r>
                  <a:rPr lang="en-GB" sz="900" dirty="0"/>
                  <a:t>that argues specific diseases are caused by specific germs. Koch uses agar to grow bacteria and techniques for staining and photographing bacteria. </a:t>
                </a:r>
                <a:endParaRPr lang="en-GB" sz="900" b="1" dirty="0"/>
              </a:p>
            </p:txBody>
          </p:sp>
        </p:grpSp>
        <p:cxnSp>
          <p:nvCxnSpPr>
            <p:cNvPr id="186" name="Straight Connector 185">
              <a:extLst>
                <a:ext uri="{FF2B5EF4-FFF2-40B4-BE49-F238E27FC236}">
                  <a16:creationId xmlns:a16="http://schemas.microsoft.com/office/drawing/2014/main" id="{CE4903CE-30B0-7FD3-16AA-5CB8CB26ED62}"/>
                </a:ext>
              </a:extLst>
            </p:cNvPr>
            <p:cNvCxnSpPr>
              <a:stCxn id="188" idx="4"/>
            </p:cNvCxnSpPr>
            <p:nvPr/>
          </p:nvCxnSpPr>
          <p:spPr>
            <a:xfrm>
              <a:off x="1905693" y="3812154"/>
              <a:ext cx="0" cy="589517"/>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87" name="TextBox 186">
              <a:extLst>
                <a:ext uri="{FF2B5EF4-FFF2-40B4-BE49-F238E27FC236}">
                  <a16:creationId xmlns:a16="http://schemas.microsoft.com/office/drawing/2014/main" id="{2D728FC0-61D1-41D0-F93C-6F66394A5E44}"/>
                </a:ext>
              </a:extLst>
            </p:cNvPr>
            <p:cNvSpPr txBox="1"/>
            <p:nvPr/>
          </p:nvSpPr>
          <p:spPr>
            <a:xfrm rot="16200000">
              <a:off x="446979" y="5304222"/>
              <a:ext cx="2925179" cy="3693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Koch </a:t>
              </a:r>
              <a:r>
                <a:rPr lang="en-GB" sz="900" dirty="0"/>
                <a:t>and his team discover the germs responsible for Anthrax, Cholera and Tuberculosis.</a:t>
              </a:r>
              <a:endParaRPr lang="en-GB" sz="900" b="1" dirty="0"/>
            </a:p>
          </p:txBody>
        </p:sp>
      </p:grpSp>
      <p:grpSp>
        <p:nvGrpSpPr>
          <p:cNvPr id="191" name="Group 190">
            <a:extLst>
              <a:ext uri="{FF2B5EF4-FFF2-40B4-BE49-F238E27FC236}">
                <a16:creationId xmlns:a16="http://schemas.microsoft.com/office/drawing/2014/main" id="{4D767550-D252-A6C7-48E3-4D95315075EB}"/>
              </a:ext>
            </a:extLst>
          </p:cNvPr>
          <p:cNvGrpSpPr/>
          <p:nvPr/>
        </p:nvGrpSpPr>
        <p:grpSpPr>
          <a:xfrm>
            <a:off x="6794535" y="459329"/>
            <a:ext cx="369332" cy="6339748"/>
            <a:chOff x="1721029" y="611730"/>
            <a:chExt cx="369332" cy="6339748"/>
          </a:xfrm>
        </p:grpSpPr>
        <p:grpSp>
          <p:nvGrpSpPr>
            <p:cNvPr id="192" name="Group 191">
              <a:extLst>
                <a:ext uri="{FF2B5EF4-FFF2-40B4-BE49-F238E27FC236}">
                  <a16:creationId xmlns:a16="http://schemas.microsoft.com/office/drawing/2014/main" id="{2A3568BA-0311-E9BB-DDCD-E404F48F0D4D}"/>
                </a:ext>
              </a:extLst>
            </p:cNvPr>
            <p:cNvGrpSpPr/>
            <p:nvPr/>
          </p:nvGrpSpPr>
          <p:grpSpPr>
            <a:xfrm>
              <a:off x="1721029" y="611730"/>
              <a:ext cx="369332" cy="3200424"/>
              <a:chOff x="112751" y="461849"/>
              <a:chExt cx="369332" cy="2604518"/>
            </a:xfrm>
          </p:grpSpPr>
          <p:sp>
            <p:nvSpPr>
              <p:cNvPr id="195" name="Oval 194">
                <a:extLst>
                  <a:ext uri="{FF2B5EF4-FFF2-40B4-BE49-F238E27FC236}">
                    <a16:creationId xmlns:a16="http://schemas.microsoft.com/office/drawing/2014/main" id="{5646B3FD-E8E0-779B-CCAD-3252A59B3201}"/>
                  </a:ext>
                </a:extLst>
              </p:cNvPr>
              <p:cNvSpPr/>
              <p:nvPr/>
            </p:nvSpPr>
            <p:spPr>
              <a:xfrm>
                <a:off x="207415" y="2919882"/>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96" name="Straight Connector 195">
                <a:extLst>
                  <a:ext uri="{FF2B5EF4-FFF2-40B4-BE49-F238E27FC236}">
                    <a16:creationId xmlns:a16="http://schemas.microsoft.com/office/drawing/2014/main" id="{8C449198-8277-A968-ABB3-41BF44CDA35D}"/>
                  </a:ext>
                </a:extLst>
              </p:cNvPr>
              <p:cNvCxnSpPr>
                <a:cxnSpLocks/>
                <a:endCxn id="197" idx="1"/>
              </p:cNvCxnSpPr>
              <p:nvPr/>
            </p:nvCxnSpPr>
            <p:spPr>
              <a:xfrm flipV="1">
                <a:off x="297415" y="2666149"/>
                <a:ext cx="1" cy="25955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97" name="TextBox 196">
                <a:extLst>
                  <a:ext uri="{FF2B5EF4-FFF2-40B4-BE49-F238E27FC236}">
                    <a16:creationId xmlns:a16="http://schemas.microsoft.com/office/drawing/2014/main" id="{FB72197A-F4D5-9FFB-0E8A-B469D5A20C04}"/>
                  </a:ext>
                </a:extLst>
              </p:cNvPr>
              <p:cNvSpPr txBox="1"/>
              <p:nvPr/>
            </p:nvSpPr>
            <p:spPr>
              <a:xfrm rot="16200000">
                <a:off x="-804733" y="1379333"/>
                <a:ext cx="2204299" cy="3693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1909 – Paul Ehrlich - </a:t>
                </a:r>
                <a:r>
                  <a:rPr lang="en-GB" sz="900" dirty="0"/>
                  <a:t> developed Germ Theory further by using specific chemicals to kill specific diseases. </a:t>
                </a:r>
                <a:endParaRPr lang="en-GB" sz="900" b="1" dirty="0"/>
              </a:p>
            </p:txBody>
          </p:sp>
        </p:grpSp>
        <p:cxnSp>
          <p:nvCxnSpPr>
            <p:cNvPr id="193" name="Straight Connector 192">
              <a:extLst>
                <a:ext uri="{FF2B5EF4-FFF2-40B4-BE49-F238E27FC236}">
                  <a16:creationId xmlns:a16="http://schemas.microsoft.com/office/drawing/2014/main" id="{ED3C58AB-C77E-85C8-9CC9-1C19B6215F35}"/>
                </a:ext>
              </a:extLst>
            </p:cNvPr>
            <p:cNvCxnSpPr>
              <a:stCxn id="195" idx="4"/>
            </p:cNvCxnSpPr>
            <p:nvPr/>
          </p:nvCxnSpPr>
          <p:spPr>
            <a:xfrm>
              <a:off x="1905693" y="3812154"/>
              <a:ext cx="0" cy="589517"/>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94" name="TextBox 193">
              <a:extLst>
                <a:ext uri="{FF2B5EF4-FFF2-40B4-BE49-F238E27FC236}">
                  <a16:creationId xmlns:a16="http://schemas.microsoft.com/office/drawing/2014/main" id="{8CEBD4BB-0CB8-1143-2D63-4CF0061733DB}"/>
                </a:ext>
              </a:extLst>
            </p:cNvPr>
            <p:cNvSpPr txBox="1"/>
            <p:nvPr/>
          </p:nvSpPr>
          <p:spPr>
            <a:xfrm rot="16200000">
              <a:off x="443105" y="5304223"/>
              <a:ext cx="2925179" cy="3693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Ehrlich </a:t>
              </a:r>
              <a:r>
                <a:rPr lang="en-GB" sz="900" dirty="0"/>
                <a:t>developed the first ‘Magic Bullet’, </a:t>
              </a:r>
              <a:r>
                <a:rPr lang="en-GB" sz="900" dirty="0" err="1"/>
                <a:t>Salvarson</a:t>
              </a:r>
              <a:r>
                <a:rPr lang="en-GB" sz="900" dirty="0"/>
                <a:t> 606 successfully treated syphilis.</a:t>
              </a:r>
              <a:endParaRPr lang="en-GB" sz="900" b="1" dirty="0"/>
            </a:p>
          </p:txBody>
        </p:sp>
      </p:grpSp>
      <p:grpSp>
        <p:nvGrpSpPr>
          <p:cNvPr id="199" name="Group 198">
            <a:extLst>
              <a:ext uri="{FF2B5EF4-FFF2-40B4-BE49-F238E27FC236}">
                <a16:creationId xmlns:a16="http://schemas.microsoft.com/office/drawing/2014/main" id="{44EFD534-6884-D118-A25A-182AAF847455}"/>
              </a:ext>
            </a:extLst>
          </p:cNvPr>
          <p:cNvGrpSpPr/>
          <p:nvPr/>
        </p:nvGrpSpPr>
        <p:grpSpPr>
          <a:xfrm>
            <a:off x="7245398" y="459330"/>
            <a:ext cx="646331" cy="3200423"/>
            <a:chOff x="-25749" y="461850"/>
            <a:chExt cx="646331" cy="2604517"/>
          </a:xfrm>
        </p:grpSpPr>
        <p:sp>
          <p:nvSpPr>
            <p:cNvPr id="202" name="Oval 201">
              <a:extLst>
                <a:ext uri="{FF2B5EF4-FFF2-40B4-BE49-F238E27FC236}">
                  <a16:creationId xmlns:a16="http://schemas.microsoft.com/office/drawing/2014/main" id="{9A1DE6B7-E0A7-28BD-AF81-06953BF851A4}"/>
                </a:ext>
              </a:extLst>
            </p:cNvPr>
            <p:cNvSpPr/>
            <p:nvPr/>
          </p:nvSpPr>
          <p:spPr>
            <a:xfrm>
              <a:off x="207415" y="2919882"/>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203" name="Straight Connector 202">
              <a:extLst>
                <a:ext uri="{FF2B5EF4-FFF2-40B4-BE49-F238E27FC236}">
                  <a16:creationId xmlns:a16="http://schemas.microsoft.com/office/drawing/2014/main" id="{4927F498-2BB1-CAB3-F4A0-ED4DAD906A6B}"/>
                </a:ext>
              </a:extLst>
            </p:cNvPr>
            <p:cNvCxnSpPr>
              <a:cxnSpLocks/>
              <a:endCxn id="204" idx="1"/>
            </p:cNvCxnSpPr>
            <p:nvPr/>
          </p:nvCxnSpPr>
          <p:spPr>
            <a:xfrm flipV="1">
              <a:off x="297415" y="2666150"/>
              <a:ext cx="2" cy="259552"/>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04" name="TextBox 203">
              <a:extLst>
                <a:ext uri="{FF2B5EF4-FFF2-40B4-BE49-F238E27FC236}">
                  <a16:creationId xmlns:a16="http://schemas.microsoft.com/office/drawing/2014/main" id="{E1A63A03-7D55-01B5-E835-BD8935608184}"/>
                </a:ext>
              </a:extLst>
            </p:cNvPr>
            <p:cNvSpPr txBox="1"/>
            <p:nvPr/>
          </p:nvSpPr>
          <p:spPr>
            <a:xfrm rot="16200000">
              <a:off x="-804733" y="1240834"/>
              <a:ext cx="2204299"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1928 – Alexander Fleming </a:t>
              </a:r>
              <a:r>
                <a:rPr lang="en-GB" sz="900" dirty="0"/>
                <a:t>– discovers by chance the antibiotic penicillin kills the bacteria Staphylococcus. He does not develop this further as he could not purify for human consumption. </a:t>
              </a:r>
              <a:r>
                <a:rPr lang="en-GB" sz="900" b="1" dirty="0"/>
                <a:t> </a:t>
              </a:r>
            </a:p>
          </p:txBody>
        </p:sp>
      </p:grpSp>
      <p:grpSp>
        <p:nvGrpSpPr>
          <p:cNvPr id="205" name="Group 204">
            <a:extLst>
              <a:ext uri="{FF2B5EF4-FFF2-40B4-BE49-F238E27FC236}">
                <a16:creationId xmlns:a16="http://schemas.microsoft.com/office/drawing/2014/main" id="{246808BF-EFE7-DCA4-FDBF-5B07AB09E362}"/>
              </a:ext>
            </a:extLst>
          </p:cNvPr>
          <p:cNvGrpSpPr/>
          <p:nvPr/>
        </p:nvGrpSpPr>
        <p:grpSpPr>
          <a:xfrm>
            <a:off x="7519212" y="3487851"/>
            <a:ext cx="784830" cy="3311227"/>
            <a:chOff x="-531152" y="2922389"/>
            <a:chExt cx="784830" cy="3311227"/>
          </a:xfrm>
        </p:grpSpPr>
        <p:sp>
          <p:nvSpPr>
            <p:cNvPr id="206" name="Oval 205">
              <a:extLst>
                <a:ext uri="{FF2B5EF4-FFF2-40B4-BE49-F238E27FC236}">
                  <a16:creationId xmlns:a16="http://schemas.microsoft.com/office/drawing/2014/main" id="{0CA835F7-BBEA-1FBE-636A-703FEB64AD93}"/>
                </a:ext>
              </a:extLst>
            </p:cNvPr>
            <p:cNvSpPr/>
            <p:nvPr/>
          </p:nvSpPr>
          <p:spPr>
            <a:xfrm>
              <a:off x="-224580" y="2922389"/>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7" name="Straight Connector 206">
              <a:extLst>
                <a:ext uri="{FF2B5EF4-FFF2-40B4-BE49-F238E27FC236}">
                  <a16:creationId xmlns:a16="http://schemas.microsoft.com/office/drawing/2014/main" id="{C989D669-8BB7-F3D4-FFB0-ECD85C3CC94F}"/>
                </a:ext>
              </a:extLst>
            </p:cNvPr>
            <p:cNvCxnSpPr>
              <a:cxnSpLocks/>
            </p:cNvCxnSpPr>
            <p:nvPr/>
          </p:nvCxnSpPr>
          <p:spPr>
            <a:xfrm flipH="1" flipV="1">
              <a:off x="-138738" y="310238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08" name="TextBox 207">
              <a:extLst>
                <a:ext uri="{FF2B5EF4-FFF2-40B4-BE49-F238E27FC236}">
                  <a16:creationId xmlns:a16="http://schemas.microsoft.com/office/drawing/2014/main" id="{6E8C0C62-4D70-09B6-5B46-43FA5ECD018A}"/>
                </a:ext>
              </a:extLst>
            </p:cNvPr>
            <p:cNvSpPr txBox="1"/>
            <p:nvPr/>
          </p:nvSpPr>
          <p:spPr>
            <a:xfrm rot="16200000">
              <a:off x="-1601328" y="4378611"/>
              <a:ext cx="2925181"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1941 – Florey and Chain </a:t>
              </a:r>
              <a:r>
                <a:rPr lang="en-GB" sz="900" dirty="0"/>
                <a:t>– developed the use of penicillin as a mass produced antibiotic, with the aid of $80m. World War Two made the urgency worse due to number of soldiers dying overseas. By 1945, 250,000 soldiers had been treated.  </a:t>
              </a:r>
              <a:endParaRPr lang="en-GB" sz="900" b="1" dirty="0"/>
            </a:p>
          </p:txBody>
        </p:sp>
      </p:grpSp>
      <p:grpSp>
        <p:nvGrpSpPr>
          <p:cNvPr id="209" name="Group 208">
            <a:extLst>
              <a:ext uri="{FF2B5EF4-FFF2-40B4-BE49-F238E27FC236}">
                <a16:creationId xmlns:a16="http://schemas.microsoft.com/office/drawing/2014/main" id="{A366C56E-A2A4-8FFA-4316-8F515AC632D9}"/>
              </a:ext>
            </a:extLst>
          </p:cNvPr>
          <p:cNvGrpSpPr/>
          <p:nvPr/>
        </p:nvGrpSpPr>
        <p:grpSpPr>
          <a:xfrm>
            <a:off x="8467940" y="3487851"/>
            <a:ext cx="646331" cy="3311228"/>
            <a:chOff x="-461903" y="2922389"/>
            <a:chExt cx="646331" cy="3311228"/>
          </a:xfrm>
        </p:grpSpPr>
        <p:sp>
          <p:nvSpPr>
            <p:cNvPr id="210" name="Oval 209">
              <a:extLst>
                <a:ext uri="{FF2B5EF4-FFF2-40B4-BE49-F238E27FC236}">
                  <a16:creationId xmlns:a16="http://schemas.microsoft.com/office/drawing/2014/main" id="{54749D1E-5572-CD8C-293A-336075103C5C}"/>
                </a:ext>
              </a:extLst>
            </p:cNvPr>
            <p:cNvSpPr/>
            <p:nvPr/>
          </p:nvSpPr>
          <p:spPr>
            <a:xfrm>
              <a:off x="-57242" y="2922389"/>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1" name="Straight Connector 210">
              <a:extLst>
                <a:ext uri="{FF2B5EF4-FFF2-40B4-BE49-F238E27FC236}">
                  <a16:creationId xmlns:a16="http://schemas.microsoft.com/office/drawing/2014/main" id="{69716D77-FC65-4E83-E938-A312F236E966}"/>
                </a:ext>
              </a:extLst>
            </p:cNvPr>
            <p:cNvCxnSpPr>
              <a:cxnSpLocks/>
            </p:cNvCxnSpPr>
            <p:nvPr/>
          </p:nvCxnSpPr>
          <p:spPr>
            <a:xfrm flipH="1" flipV="1">
              <a:off x="28598" y="310238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12" name="TextBox 211">
              <a:extLst>
                <a:ext uri="{FF2B5EF4-FFF2-40B4-BE49-F238E27FC236}">
                  <a16:creationId xmlns:a16="http://schemas.microsoft.com/office/drawing/2014/main" id="{89C359F2-7D4C-7599-32C4-1AB96A950ABA}"/>
                </a:ext>
              </a:extLst>
            </p:cNvPr>
            <p:cNvSpPr txBox="1"/>
            <p:nvPr/>
          </p:nvSpPr>
          <p:spPr>
            <a:xfrm rot="16200000">
              <a:off x="-1601328" y="4447861"/>
              <a:ext cx="2925181"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Alternative Medicine </a:t>
              </a:r>
              <a:r>
                <a:rPr lang="en-GB" sz="900" dirty="0"/>
                <a:t>– with an increase in antibacterial resistance, more people are moving to alternative medicine like hypnotherapy, acupuncture and homeopathy.</a:t>
              </a:r>
              <a:endParaRPr lang="en-GB" sz="900" b="1" dirty="0"/>
            </a:p>
          </p:txBody>
        </p:sp>
      </p:grpSp>
      <p:grpSp>
        <p:nvGrpSpPr>
          <p:cNvPr id="213" name="Group 212">
            <a:extLst>
              <a:ext uri="{FF2B5EF4-FFF2-40B4-BE49-F238E27FC236}">
                <a16:creationId xmlns:a16="http://schemas.microsoft.com/office/drawing/2014/main" id="{42F046EE-97DC-CA9C-2FD2-489D151A2C83}"/>
              </a:ext>
            </a:extLst>
          </p:cNvPr>
          <p:cNvGrpSpPr/>
          <p:nvPr/>
        </p:nvGrpSpPr>
        <p:grpSpPr>
          <a:xfrm>
            <a:off x="8125791" y="474293"/>
            <a:ext cx="230832" cy="3200424"/>
            <a:chOff x="182001" y="461849"/>
            <a:chExt cx="230832" cy="2604518"/>
          </a:xfrm>
        </p:grpSpPr>
        <p:sp>
          <p:nvSpPr>
            <p:cNvPr id="214" name="Oval 213">
              <a:extLst>
                <a:ext uri="{FF2B5EF4-FFF2-40B4-BE49-F238E27FC236}">
                  <a16:creationId xmlns:a16="http://schemas.microsoft.com/office/drawing/2014/main" id="{2D929706-D5D0-95B9-9BCB-199373EFA4D1}"/>
                </a:ext>
              </a:extLst>
            </p:cNvPr>
            <p:cNvSpPr/>
            <p:nvPr/>
          </p:nvSpPr>
          <p:spPr>
            <a:xfrm>
              <a:off x="207415" y="2919882"/>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215" name="Straight Connector 214">
              <a:extLst>
                <a:ext uri="{FF2B5EF4-FFF2-40B4-BE49-F238E27FC236}">
                  <a16:creationId xmlns:a16="http://schemas.microsoft.com/office/drawing/2014/main" id="{07FC89E6-9D95-8601-F093-2A225D36AFC4}"/>
                </a:ext>
              </a:extLst>
            </p:cNvPr>
            <p:cNvCxnSpPr>
              <a:cxnSpLocks/>
              <a:endCxn id="216" idx="1"/>
            </p:cNvCxnSpPr>
            <p:nvPr/>
          </p:nvCxnSpPr>
          <p:spPr>
            <a:xfrm flipV="1">
              <a:off x="297415" y="2666149"/>
              <a:ext cx="1" cy="259554"/>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16" name="TextBox 215">
              <a:extLst>
                <a:ext uri="{FF2B5EF4-FFF2-40B4-BE49-F238E27FC236}">
                  <a16:creationId xmlns:a16="http://schemas.microsoft.com/office/drawing/2014/main" id="{298CC4EA-091F-2779-5A85-046F3E97EC52}"/>
                </a:ext>
              </a:extLst>
            </p:cNvPr>
            <p:cNvSpPr txBox="1"/>
            <p:nvPr/>
          </p:nvSpPr>
          <p:spPr>
            <a:xfrm rot="16200000">
              <a:off x="-804733" y="1448583"/>
              <a:ext cx="2204299" cy="2308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1953 – Crick and Watson </a:t>
              </a:r>
              <a:r>
                <a:rPr lang="en-GB" sz="900" dirty="0"/>
                <a:t>– Discovery of DNA</a:t>
              </a:r>
              <a:endParaRPr lang="en-GB" sz="900" b="1" dirty="0"/>
            </a:p>
          </p:txBody>
        </p:sp>
      </p:grpSp>
    </p:spTree>
    <p:extLst>
      <p:ext uri="{BB962C8B-B14F-4D97-AF65-F5344CB8AC3E}">
        <p14:creationId xmlns:p14="http://schemas.microsoft.com/office/powerpoint/2010/main" val="224687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1">
            <a:extLst>
              <a:ext uri="{FF2B5EF4-FFF2-40B4-BE49-F238E27FC236}">
                <a16:creationId xmlns:a16="http://schemas.microsoft.com/office/drawing/2014/main" id="{813AE25E-DBED-DAF9-0A95-4F48BDB94E71}"/>
              </a:ext>
            </a:extLst>
          </p:cNvPr>
          <p:cNvGraphicFramePr>
            <a:graphicFrameLocks noGrp="1"/>
          </p:cNvGraphicFramePr>
          <p:nvPr>
            <p:extLst>
              <p:ext uri="{D42A27DB-BD31-4B8C-83A1-F6EECF244321}">
                <p14:modId xmlns:p14="http://schemas.microsoft.com/office/powerpoint/2010/main" val="1509832141"/>
              </p:ext>
            </p:extLst>
          </p:nvPr>
        </p:nvGraphicFramePr>
        <p:xfrm>
          <a:off x="3159524" y="379976"/>
          <a:ext cx="2545718" cy="1600200"/>
        </p:xfrm>
        <a:graphic>
          <a:graphicData uri="http://schemas.openxmlformats.org/drawingml/2006/table">
            <a:tbl>
              <a:tblPr firstRow="1" bandRow="1">
                <a:tableStyleId>{2D5ABB26-0587-4C30-8999-92F81FD0307C}</a:tableStyleId>
              </a:tblPr>
              <a:tblGrid>
                <a:gridCol w="761041">
                  <a:extLst>
                    <a:ext uri="{9D8B030D-6E8A-4147-A177-3AD203B41FA5}">
                      <a16:colId xmlns:a16="http://schemas.microsoft.com/office/drawing/2014/main" val="984579929"/>
                    </a:ext>
                  </a:extLst>
                </a:gridCol>
                <a:gridCol w="1784677">
                  <a:extLst>
                    <a:ext uri="{9D8B030D-6E8A-4147-A177-3AD203B41FA5}">
                      <a16:colId xmlns:a16="http://schemas.microsoft.com/office/drawing/2014/main" val="2015580262"/>
                    </a:ext>
                  </a:extLst>
                </a:gridCol>
              </a:tblGrid>
              <a:tr h="349136">
                <a:tc>
                  <a:txBody>
                    <a:bodyPr/>
                    <a:lstStyle/>
                    <a:p>
                      <a:pPr algn="r"/>
                      <a:r>
                        <a:rPr lang="en-GB" sz="900" b="1" dirty="0"/>
                        <a:t>Hippocrates</a:t>
                      </a:r>
                    </a:p>
                  </a:txBody>
                  <a:tcPr anchor="ctr"/>
                </a:tc>
                <a:tc>
                  <a:txBody>
                    <a:bodyPr/>
                    <a:lstStyle/>
                    <a:p>
                      <a:r>
                        <a:rPr lang="en-GB" sz="900" dirty="0"/>
                        <a:t>Creator of theory of Four Humours </a:t>
                      </a:r>
                    </a:p>
                  </a:txBody>
                  <a:tcPr anchor="ctr"/>
                </a:tc>
                <a:extLst>
                  <a:ext uri="{0D108BD9-81ED-4DB2-BD59-A6C34878D82A}">
                    <a16:rowId xmlns:a16="http://schemas.microsoft.com/office/drawing/2014/main" val="450050712"/>
                  </a:ext>
                </a:extLst>
              </a:tr>
              <a:tr h="349136">
                <a:tc>
                  <a:txBody>
                    <a:bodyPr/>
                    <a:lstStyle/>
                    <a:p>
                      <a:pPr algn="r"/>
                      <a:r>
                        <a:rPr lang="en-GB" sz="900" b="1" dirty="0"/>
                        <a:t>Galen</a:t>
                      </a:r>
                    </a:p>
                  </a:txBody>
                  <a:tcPr anchor="ctr"/>
                </a:tc>
                <a:tc>
                  <a:txBody>
                    <a:bodyPr/>
                    <a:lstStyle/>
                    <a:p>
                      <a:r>
                        <a:rPr lang="en-GB" sz="900" dirty="0"/>
                        <a:t>Dissected animals to develop Four Humours. Favoured by Church.</a:t>
                      </a:r>
                      <a:endParaRPr lang="en-GB" sz="900" i="1" dirty="0"/>
                    </a:p>
                  </a:txBody>
                  <a:tcPr anchor="ctr"/>
                </a:tc>
                <a:extLst>
                  <a:ext uri="{0D108BD9-81ED-4DB2-BD59-A6C34878D82A}">
                    <a16:rowId xmlns:a16="http://schemas.microsoft.com/office/drawing/2014/main" val="4027682318"/>
                  </a:ext>
                </a:extLst>
              </a:tr>
              <a:tr h="349136">
                <a:tc>
                  <a:txBody>
                    <a:bodyPr/>
                    <a:lstStyle/>
                    <a:p>
                      <a:pPr algn="r"/>
                      <a:r>
                        <a:rPr lang="en-GB" sz="900" b="1" dirty="0"/>
                        <a:t>Al-Razi (Rhazes)</a:t>
                      </a:r>
                    </a:p>
                  </a:txBody>
                  <a:tcPr anchor="ctr"/>
                </a:tc>
                <a:tc>
                  <a:txBody>
                    <a:bodyPr/>
                    <a:lstStyle/>
                    <a:p>
                      <a:r>
                        <a:rPr lang="en-GB" sz="900" b="0" i="0" dirty="0"/>
                        <a:t>Islamic surgeon stressed observation. Follower of Galen.</a:t>
                      </a:r>
                    </a:p>
                  </a:txBody>
                  <a:tcPr anchor="ctr"/>
                </a:tc>
                <a:extLst>
                  <a:ext uri="{0D108BD9-81ED-4DB2-BD59-A6C34878D82A}">
                    <a16:rowId xmlns:a16="http://schemas.microsoft.com/office/drawing/2014/main" val="913800412"/>
                  </a:ext>
                </a:extLst>
              </a:tr>
              <a:tr h="269113">
                <a:tc>
                  <a:txBody>
                    <a:bodyPr/>
                    <a:lstStyle/>
                    <a:p>
                      <a:pPr algn="r"/>
                      <a:r>
                        <a:rPr lang="en-GB" sz="900" b="1" dirty="0"/>
                        <a:t>Ibn </a:t>
                      </a:r>
                      <a:r>
                        <a:rPr lang="en-GB" sz="900" b="1" dirty="0" err="1"/>
                        <a:t>Sina</a:t>
                      </a:r>
                      <a:r>
                        <a:rPr lang="en-GB" sz="900" b="1" dirty="0"/>
                        <a:t> (Avicenna)</a:t>
                      </a:r>
                    </a:p>
                  </a:txBody>
                  <a:tcPr anchor="ctr"/>
                </a:tc>
                <a:tc>
                  <a:txBody>
                    <a:bodyPr/>
                    <a:lstStyle/>
                    <a:p>
                      <a:r>
                        <a:rPr lang="en-GB" sz="900" b="0" i="0" dirty="0"/>
                        <a:t>Wrote ‘</a:t>
                      </a:r>
                      <a:r>
                        <a:rPr lang="en-GB" sz="900" b="0" i="1" dirty="0"/>
                        <a:t>Canon of Medicine’ </a:t>
                      </a:r>
                      <a:r>
                        <a:rPr lang="en-GB" sz="900" b="0" i="0" dirty="0"/>
                        <a:t>which became medical textbook until 17</a:t>
                      </a:r>
                      <a:r>
                        <a:rPr lang="en-GB" sz="900" b="0" i="0" baseline="30000" dirty="0"/>
                        <a:t>th</a:t>
                      </a:r>
                      <a:r>
                        <a:rPr lang="en-GB" sz="900" b="0" i="0" dirty="0"/>
                        <a:t> century.</a:t>
                      </a:r>
                    </a:p>
                  </a:txBody>
                  <a:tcPr anchor="ctr"/>
                </a:tc>
                <a:extLst>
                  <a:ext uri="{0D108BD9-81ED-4DB2-BD59-A6C34878D82A}">
                    <a16:rowId xmlns:a16="http://schemas.microsoft.com/office/drawing/2014/main" val="495702658"/>
                  </a:ext>
                </a:extLst>
              </a:tr>
            </a:tbl>
          </a:graphicData>
        </a:graphic>
      </p:graphicFrame>
      <p:sp>
        <p:nvSpPr>
          <p:cNvPr id="5" name="TextBox 4">
            <a:extLst>
              <a:ext uri="{FF2B5EF4-FFF2-40B4-BE49-F238E27FC236}">
                <a16:creationId xmlns:a16="http://schemas.microsoft.com/office/drawing/2014/main" id="{7F43BD5A-F5D4-9332-5119-F96BF59CA862}"/>
              </a:ext>
            </a:extLst>
          </p:cNvPr>
          <p:cNvSpPr txBox="1"/>
          <p:nvPr/>
        </p:nvSpPr>
        <p:spPr>
          <a:xfrm>
            <a:off x="0" y="7348"/>
            <a:ext cx="8450729" cy="261610"/>
          </a:xfrm>
          <a:prstGeom prst="rect">
            <a:avLst/>
          </a:prstGeom>
          <a:noFill/>
        </p:spPr>
        <p:txBody>
          <a:bodyPr wrap="square" rtlCol="0">
            <a:spAutoFit/>
          </a:bodyPr>
          <a:lstStyle/>
          <a:p>
            <a:r>
              <a:rPr lang="en-GB" sz="1100" b="1" dirty="0"/>
              <a:t>History: Health and the People				        Ideas and Treatments</a:t>
            </a:r>
            <a:endParaRPr lang="en-GB" sz="700" b="1" u="sng" dirty="0">
              <a:solidFill>
                <a:schemeClr val="bg1"/>
              </a:solidFill>
            </a:endParaRPr>
          </a:p>
        </p:txBody>
      </p:sp>
      <p:graphicFrame>
        <p:nvGraphicFramePr>
          <p:cNvPr id="7" name="Table 7">
            <a:extLst>
              <a:ext uri="{FF2B5EF4-FFF2-40B4-BE49-F238E27FC236}">
                <a16:creationId xmlns:a16="http://schemas.microsoft.com/office/drawing/2014/main" id="{005215E0-188C-E600-90E1-3C891913F854}"/>
              </a:ext>
            </a:extLst>
          </p:cNvPr>
          <p:cNvGraphicFramePr>
            <a:graphicFrameLocks noGrp="1"/>
          </p:cNvGraphicFramePr>
          <p:nvPr>
            <p:extLst>
              <p:ext uri="{D42A27DB-BD31-4B8C-83A1-F6EECF244321}">
                <p14:modId xmlns:p14="http://schemas.microsoft.com/office/powerpoint/2010/main" val="511399871"/>
              </p:ext>
            </p:extLst>
          </p:nvPr>
        </p:nvGraphicFramePr>
        <p:xfrm>
          <a:off x="-71918" y="410680"/>
          <a:ext cx="9284090" cy="6447320"/>
        </p:xfrm>
        <a:graphic>
          <a:graphicData uri="http://schemas.openxmlformats.org/drawingml/2006/table">
            <a:tbl>
              <a:tblPr firstRow="1" bandRow="1">
                <a:tableStyleId>{5940675A-B579-460E-94D1-54222C63F5DA}</a:tableStyleId>
              </a:tblPr>
              <a:tblGrid>
                <a:gridCol w="358952">
                  <a:extLst>
                    <a:ext uri="{9D8B030D-6E8A-4147-A177-3AD203B41FA5}">
                      <a16:colId xmlns:a16="http://schemas.microsoft.com/office/drawing/2014/main" val="896292151"/>
                    </a:ext>
                  </a:extLst>
                </a:gridCol>
                <a:gridCol w="2975046">
                  <a:extLst>
                    <a:ext uri="{9D8B030D-6E8A-4147-A177-3AD203B41FA5}">
                      <a16:colId xmlns:a16="http://schemas.microsoft.com/office/drawing/2014/main" val="550083616"/>
                    </a:ext>
                  </a:extLst>
                </a:gridCol>
                <a:gridCol w="2429803">
                  <a:extLst>
                    <a:ext uri="{9D8B030D-6E8A-4147-A177-3AD203B41FA5}">
                      <a16:colId xmlns:a16="http://schemas.microsoft.com/office/drawing/2014/main" val="1097975987"/>
                    </a:ext>
                  </a:extLst>
                </a:gridCol>
                <a:gridCol w="3520289">
                  <a:extLst>
                    <a:ext uri="{9D8B030D-6E8A-4147-A177-3AD203B41FA5}">
                      <a16:colId xmlns:a16="http://schemas.microsoft.com/office/drawing/2014/main" val="2072134504"/>
                    </a:ext>
                  </a:extLst>
                </a:gridCol>
              </a:tblGrid>
              <a:tr h="1611830">
                <a:tc>
                  <a:txBody>
                    <a:bodyPr/>
                    <a:lstStyle/>
                    <a:p>
                      <a:pPr algn="ctr"/>
                      <a:r>
                        <a:rPr lang="en-GB" sz="1000" b="1" dirty="0"/>
                        <a:t>Medieval (1000-1450)</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12700" cmpd="sng">
                      <a:noFill/>
                    </a:lnT>
                    <a:lnB w="28575" cap="flat" cmpd="sng" algn="ctr">
                      <a:solidFill>
                        <a:schemeClr val="bg1">
                          <a:lumMod val="65000"/>
                        </a:schemeClr>
                      </a:solidFill>
                      <a:prstDash val="dash"/>
                      <a:round/>
                      <a:headEnd type="none" w="med" len="med"/>
                      <a:tailEnd type="none" w="med" len="med"/>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12700" cmpd="sng">
                      <a:noFill/>
                    </a:lnT>
                    <a:lnB w="28575" cap="flat" cmpd="sng" algn="ctr">
                      <a:solidFill>
                        <a:schemeClr val="bg1">
                          <a:lumMod val="65000"/>
                        </a:schemeClr>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Arial" panose="020B0604020202020204" pitchFamily="34" charset="0"/>
                        <a:buNone/>
                      </a:pPr>
                      <a:r>
                        <a:rPr lang="en-GB" sz="900" b="1" dirty="0">
                          <a:latin typeface="+mn-lt"/>
                          <a:cs typeface="Arial" panose="020B0604020202020204" pitchFamily="34" charset="0"/>
                        </a:rPr>
                        <a:t>Ideas about illness</a:t>
                      </a:r>
                    </a:p>
                    <a:p>
                      <a:pPr marL="171450" indent="-171450" algn="l">
                        <a:buFont typeface="Arial" panose="020B0604020202020204" pitchFamily="34" charset="0"/>
                        <a:buChar char="•"/>
                      </a:pPr>
                      <a:r>
                        <a:rPr lang="en-GB" sz="900" dirty="0">
                          <a:latin typeface="+mn-lt"/>
                          <a:cs typeface="Arial" panose="020B0604020202020204" pitchFamily="34" charset="0"/>
                        </a:rPr>
                        <a:t>Hippocrates and Galen’s Four Humours dominated Western medicine. Church supports Galen meaning questioning Galen is questioning the Church. In 1277, monk Roger Bacon is arrested for anti-Church views questioning Galen.</a:t>
                      </a:r>
                    </a:p>
                    <a:p>
                      <a:pPr marL="171450" indent="-171450" algn="l">
                        <a:buFont typeface="Arial" panose="020B0604020202020204" pitchFamily="34" charset="0"/>
                        <a:buChar char="•"/>
                      </a:pPr>
                      <a:r>
                        <a:rPr lang="en-GB" sz="900" dirty="0">
                          <a:latin typeface="+mn-lt"/>
                          <a:cs typeface="Arial" panose="020B0604020202020204" pitchFamily="34" charset="0"/>
                        </a:rPr>
                        <a:t>Urine charts, astrology charts and zodiac charts all used to diagnose disease. Major cause of disease is viewed as punishment from God.</a:t>
                      </a:r>
                    </a:p>
                    <a:p>
                      <a:pPr marL="0" indent="0" algn="l">
                        <a:buFont typeface="Arial" panose="020B0604020202020204" pitchFamily="34" charset="0"/>
                        <a:buNone/>
                      </a:pPr>
                      <a:r>
                        <a:rPr lang="en-GB" sz="900" b="1" dirty="0">
                          <a:latin typeface="+mn-lt"/>
                          <a:cs typeface="Arial" panose="020B0604020202020204" pitchFamily="34" charset="0"/>
                        </a:rPr>
                        <a:t>Treatment</a:t>
                      </a:r>
                    </a:p>
                    <a:p>
                      <a:pPr marL="171450" indent="-171450" algn="l">
                        <a:buFont typeface="Arial" panose="020B0604020202020204" pitchFamily="34" charset="0"/>
                        <a:buChar char="•"/>
                      </a:pPr>
                      <a:r>
                        <a:rPr lang="en-GB" sz="900" b="0" dirty="0">
                          <a:latin typeface="+mn-lt"/>
                          <a:cs typeface="Arial" panose="020B0604020202020204" pitchFamily="34" charset="0"/>
                        </a:rPr>
                        <a:t>Focus on rebalancing the Four Humours</a:t>
                      </a:r>
                    </a:p>
                    <a:p>
                      <a:pPr marL="171450" indent="-171450" algn="l">
                        <a:buFont typeface="Arial" panose="020B0604020202020204" pitchFamily="34" charset="0"/>
                        <a:buChar char="•"/>
                      </a:pPr>
                      <a:r>
                        <a:rPr lang="en-GB" sz="900" b="0" dirty="0">
                          <a:latin typeface="+mn-lt"/>
                          <a:cs typeface="Arial" panose="020B0604020202020204" pitchFamily="34" charset="0"/>
                        </a:rPr>
                        <a:t>Purging, bleeding, leeching, cupping all used to rebalance Humours.</a:t>
                      </a:r>
                    </a:p>
                    <a:p>
                      <a:pPr marL="171450" indent="-171450" algn="l">
                        <a:buFont typeface="Arial" panose="020B0604020202020204" pitchFamily="34" charset="0"/>
                        <a:buChar char="•"/>
                      </a:pPr>
                      <a:r>
                        <a:rPr lang="en-GB" sz="900" b="0" dirty="0">
                          <a:latin typeface="+mn-lt"/>
                          <a:cs typeface="Arial" panose="020B0604020202020204" pitchFamily="34" charset="0"/>
                        </a:rPr>
                        <a:t>Prayer and smelling sweet-smelling flowers used to combat miasma</a:t>
                      </a:r>
                    </a:p>
                  </a:txBody>
                  <a:tcPr>
                    <a:lnL w="12700" cmpd="sng">
                      <a:noFill/>
                    </a:lnL>
                    <a:lnR w="12700" cmpd="sng">
                      <a:noFill/>
                    </a:lnR>
                    <a:lnT w="12700" cmpd="sng">
                      <a:noFill/>
                    </a:lnT>
                    <a:lnB w="28575" cap="flat" cmpd="sng" algn="ctr">
                      <a:solidFill>
                        <a:schemeClr val="bg1">
                          <a:lumMod val="65000"/>
                        </a:schemeClr>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5859514"/>
                  </a:ext>
                </a:extLst>
              </a:tr>
              <a:tr h="1611830">
                <a:tc>
                  <a:txBody>
                    <a:bodyPr/>
                    <a:lstStyle/>
                    <a:p>
                      <a:pPr algn="ctr"/>
                      <a:r>
                        <a:rPr lang="en-GB" sz="1000" b="1"/>
                        <a:t>Renaissance (1450-1750)</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dash"/>
                      <a:round/>
                      <a:headEnd type="none" w="med" len="med"/>
                      <a:tailEnd type="none" w="med" len="med"/>
                    </a:lnT>
                    <a:lnB w="28575" cap="flat" cmpd="sng" algn="ctr">
                      <a:solidFill>
                        <a:schemeClr val="bg1">
                          <a:lumMod val="65000"/>
                        </a:schemeClr>
                      </a:solidFill>
                      <a:prstDash val="lgDash"/>
                      <a:round/>
                      <a:headEnd type="none" w="med" len="med"/>
                      <a:tailEnd type="none" w="med" len="med"/>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dash"/>
                      <a:round/>
                      <a:headEnd type="none" w="med" len="med"/>
                      <a:tailEnd type="none" w="med" len="med"/>
                    </a:lnT>
                    <a:lnB w="28575" cap="flat" cmpd="sng" algn="ctr">
                      <a:solidFill>
                        <a:schemeClr val="bg1">
                          <a:lumMod val="65000"/>
                        </a:schemeClr>
                      </a:solidFill>
                      <a:prstDash val="lgDash"/>
                      <a:round/>
                      <a:headEnd type="none" w="med" len="med"/>
                      <a:tailEnd type="none" w="med" len="med"/>
                    </a:lnB>
                    <a:lnTlToBr w="12700" cmpd="sng">
                      <a:noFill/>
                      <a:prstDash val="solid"/>
                    </a:lnTlToBr>
                    <a:lnBlToTr w="12700" cmpd="sng">
                      <a:noFill/>
                      <a:prstDash val="solid"/>
                    </a:lnBlToTr>
                  </a:tcPr>
                </a:tc>
                <a:tc>
                  <a:txBody>
                    <a:bodyPr/>
                    <a:lstStyle/>
                    <a:p>
                      <a:r>
                        <a:rPr lang="en-GB" sz="900" b="1" dirty="0"/>
                        <a:t>Ideas about illness</a:t>
                      </a:r>
                    </a:p>
                    <a:p>
                      <a:pPr marL="171450" indent="-171450">
                        <a:buFont typeface="Arial" panose="020B0604020202020204" pitchFamily="34" charset="0"/>
                        <a:buChar char="•"/>
                      </a:pPr>
                      <a:r>
                        <a:rPr lang="en-GB" sz="900" b="0" dirty="0"/>
                        <a:t>Still belief in miasma which leads to scientific research.</a:t>
                      </a:r>
                    </a:p>
                    <a:p>
                      <a:pPr marL="171450" indent="-171450">
                        <a:buFont typeface="Arial" panose="020B0604020202020204" pitchFamily="34" charset="0"/>
                        <a:buChar char="•"/>
                      </a:pPr>
                      <a:r>
                        <a:rPr lang="en-GB" sz="900" b="0" dirty="0"/>
                        <a:t>Inventions like the printing press (1475) and microscope (1600) spread medical knowledge. </a:t>
                      </a:r>
                    </a:p>
                    <a:p>
                      <a:pPr marL="0" indent="0">
                        <a:buFont typeface="Arial" panose="020B0604020202020204" pitchFamily="34" charset="0"/>
                        <a:buNone/>
                      </a:pPr>
                      <a:r>
                        <a:rPr lang="en-GB" sz="900" b="1" dirty="0"/>
                        <a:t>Treatment</a:t>
                      </a:r>
                    </a:p>
                    <a:p>
                      <a:pPr marL="171450" indent="-171450">
                        <a:buFont typeface="Arial" panose="020B0604020202020204" pitchFamily="34" charset="0"/>
                        <a:buChar char="•"/>
                      </a:pPr>
                      <a:r>
                        <a:rPr lang="en-GB" sz="900" b="0" dirty="0"/>
                        <a:t>Still traditional treatments like purging, bleeding and prayer. The touch of a king was still believed to cure scrofula.</a:t>
                      </a:r>
                    </a:p>
                    <a:p>
                      <a:pPr marL="171450" indent="-171450">
                        <a:buFont typeface="Arial" panose="020B0604020202020204" pitchFamily="34" charset="0"/>
                        <a:buChar char="•"/>
                      </a:pPr>
                      <a:r>
                        <a:rPr lang="en-GB" sz="900" b="0" dirty="0"/>
                        <a:t>Voyages of Discovery brought new plants and treatments.</a:t>
                      </a:r>
                    </a:p>
                    <a:p>
                      <a:pPr marL="0" indent="0">
                        <a:buFont typeface="Arial" panose="020B0604020202020204" pitchFamily="34" charset="0"/>
                        <a:buNone/>
                      </a:pPr>
                      <a:r>
                        <a:rPr lang="en-GB" sz="900" b="1" dirty="0"/>
                        <a:t>Vaccination </a:t>
                      </a:r>
                    </a:p>
                    <a:p>
                      <a:pPr marL="171450" indent="-171450">
                        <a:buFont typeface="Arial" panose="020B0604020202020204" pitchFamily="34" charset="0"/>
                        <a:buChar char="•"/>
                      </a:pPr>
                      <a:r>
                        <a:rPr lang="en-GB" sz="900" b="1" dirty="0"/>
                        <a:t>1798 </a:t>
                      </a:r>
                      <a:r>
                        <a:rPr lang="en-GB" sz="900" b="0" dirty="0"/>
                        <a:t>– Edward Jenner discovers that cowpox can be used as vaccination against smallpox, but cannot explain why. </a:t>
                      </a:r>
                    </a:p>
                  </a:txBody>
                  <a:tcPr>
                    <a:lnL w="12700" cmpd="sng">
                      <a:noFill/>
                    </a:lnL>
                    <a:lnR w="12700" cmpd="sng">
                      <a:noFill/>
                    </a:lnR>
                    <a:lnT w="28575" cap="flat" cmpd="sng" algn="ctr">
                      <a:solidFill>
                        <a:schemeClr val="bg1">
                          <a:lumMod val="65000"/>
                        </a:schemeClr>
                      </a:solidFill>
                      <a:prstDash val="dash"/>
                      <a:round/>
                      <a:headEnd type="none" w="med" len="med"/>
                      <a:tailEnd type="none" w="med" len="med"/>
                    </a:lnT>
                    <a:lnB w="28575" cap="flat" cmpd="sng" algn="ctr">
                      <a:solidFill>
                        <a:schemeClr val="bg1">
                          <a:lumMod val="65000"/>
                        </a:schemeClr>
                      </a:solidFill>
                      <a:prstDash val="lg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9874084"/>
                  </a:ext>
                </a:extLst>
              </a:tr>
              <a:tr h="1611830">
                <a:tc>
                  <a:txBody>
                    <a:bodyPr/>
                    <a:lstStyle/>
                    <a:p>
                      <a:pPr algn="ctr"/>
                      <a:r>
                        <a:rPr lang="en-GB" sz="1000" b="1"/>
                        <a:t>Industrial (1750-1900)</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lgDash"/>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lgDash"/>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900" b="1" dirty="0"/>
                        <a:t>Ideas about illness</a:t>
                      </a:r>
                    </a:p>
                    <a:p>
                      <a:pPr marL="171450" indent="-171450">
                        <a:buFont typeface="Arial" panose="020B0604020202020204" pitchFamily="34" charset="0"/>
                        <a:buChar char="•"/>
                      </a:pPr>
                      <a:r>
                        <a:rPr lang="en-GB" sz="900" b="0" dirty="0"/>
                        <a:t>Miasma still believed, argued as </a:t>
                      </a:r>
                      <a:r>
                        <a:rPr lang="en-GB" sz="900" b="1" dirty="0"/>
                        <a:t>spontaneous generation,</a:t>
                      </a:r>
                      <a:r>
                        <a:rPr lang="en-GB" sz="900" b="0" dirty="0"/>
                        <a:t> but gives way to anti-contagionists in early 1800s.</a:t>
                      </a:r>
                    </a:p>
                    <a:p>
                      <a:pPr marL="171450" indent="-171450">
                        <a:buFont typeface="Arial" panose="020B0604020202020204" pitchFamily="34" charset="0"/>
                        <a:buChar char="•"/>
                      </a:pPr>
                      <a:r>
                        <a:rPr lang="en-GB" sz="900" b="1" dirty="0"/>
                        <a:t>1861 – </a:t>
                      </a:r>
                      <a:r>
                        <a:rPr lang="en-GB" sz="900" b="0" dirty="0"/>
                        <a:t>Pasteur’s Germ Theory disproves spontaneous generation and shows existence of germs.</a:t>
                      </a:r>
                    </a:p>
                    <a:p>
                      <a:pPr marL="171450" indent="-171450">
                        <a:buFont typeface="Arial" panose="020B0604020202020204" pitchFamily="34" charset="0"/>
                        <a:buChar char="•"/>
                      </a:pPr>
                      <a:r>
                        <a:rPr lang="en-GB" sz="900" b="1" dirty="0"/>
                        <a:t>1882 – </a:t>
                      </a:r>
                      <a:r>
                        <a:rPr lang="en-GB" sz="900" b="0" dirty="0"/>
                        <a:t>Koch develops Pasteur’s work with theory of specificity</a:t>
                      </a:r>
                    </a:p>
                    <a:p>
                      <a:pPr marL="0" indent="0">
                        <a:buFont typeface="Arial" panose="020B0604020202020204" pitchFamily="34" charset="0"/>
                        <a:buNone/>
                      </a:pPr>
                      <a:r>
                        <a:rPr lang="en-GB" sz="900" b="1" dirty="0"/>
                        <a:t>Treatment</a:t>
                      </a:r>
                    </a:p>
                    <a:p>
                      <a:pPr marL="171450" indent="-171450">
                        <a:buFont typeface="Arial" panose="020B0604020202020204" pitchFamily="34" charset="0"/>
                        <a:buChar char="•"/>
                      </a:pPr>
                      <a:r>
                        <a:rPr lang="en-GB" sz="900" b="1" dirty="0"/>
                        <a:t>1853 </a:t>
                      </a:r>
                      <a:r>
                        <a:rPr lang="en-GB" sz="900" b="0" dirty="0"/>
                        <a:t>– Vaccination against smallpox becomes compulsory </a:t>
                      </a:r>
                      <a:endParaRPr lang="en-GB" sz="900" b="1" dirty="0"/>
                    </a:p>
                    <a:p>
                      <a:pPr marL="171450" indent="-171450">
                        <a:buFont typeface="Arial" panose="020B0604020202020204" pitchFamily="34" charset="0"/>
                        <a:buChar char="•"/>
                      </a:pPr>
                      <a:r>
                        <a:rPr lang="en-GB" sz="900" b="1" dirty="0"/>
                        <a:t>Pasteur – </a:t>
                      </a:r>
                      <a:r>
                        <a:rPr lang="en-GB" sz="900" b="0" dirty="0"/>
                        <a:t>vaccine for Chicken Cholera, Anthrax and Rabies</a:t>
                      </a:r>
                      <a:endParaRPr lang="en-GB" sz="900" b="1" dirty="0"/>
                    </a:p>
                    <a:p>
                      <a:pPr marL="171450" indent="-171450">
                        <a:buFont typeface="Arial" panose="020B0604020202020204" pitchFamily="34" charset="0"/>
                        <a:buChar char="•"/>
                      </a:pPr>
                      <a:r>
                        <a:rPr lang="en-GB" sz="900" b="1" dirty="0"/>
                        <a:t>Koch – </a:t>
                      </a:r>
                      <a:r>
                        <a:rPr lang="en-GB" sz="900" b="0" dirty="0"/>
                        <a:t>discover germs responsible for Cholera and Tuberculosis</a:t>
                      </a:r>
                    </a:p>
                    <a:p>
                      <a:pPr marL="171450" indent="-171450">
                        <a:buFont typeface="Arial" panose="020B0604020202020204" pitchFamily="34" charset="0"/>
                        <a:buChar char="•"/>
                      </a:pPr>
                      <a:r>
                        <a:rPr lang="en-GB" sz="900" b="1" dirty="0"/>
                        <a:t>Ehrlich – </a:t>
                      </a:r>
                      <a:r>
                        <a:rPr lang="en-GB" sz="900" b="0" dirty="0"/>
                        <a:t>creates first ‘Magic Bullet’ to treat syphilis </a:t>
                      </a:r>
                      <a:endParaRPr lang="en-GB" sz="900" b="1" dirty="0"/>
                    </a:p>
                  </a:txBody>
                  <a:tcPr>
                    <a:lnL w="12700" cmpd="sng">
                      <a:noFill/>
                    </a:lnL>
                    <a:lnR w="12700" cmpd="sng">
                      <a:noFill/>
                    </a:lnR>
                    <a:lnT w="28575" cap="flat" cmpd="sng" algn="ctr">
                      <a:solidFill>
                        <a:schemeClr val="bg1">
                          <a:lumMod val="65000"/>
                        </a:schemeClr>
                      </a:solidFill>
                      <a:prstDash val="lgDash"/>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0518453"/>
                  </a:ext>
                </a:extLst>
              </a:tr>
              <a:tr h="1611830">
                <a:tc>
                  <a:txBody>
                    <a:bodyPr/>
                    <a:lstStyle/>
                    <a:p>
                      <a:pPr algn="ctr"/>
                      <a:r>
                        <a:rPr lang="en-GB" sz="1000" b="1"/>
                        <a:t>Modern (1900-present)</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dirty="0"/>
                    </a:p>
                  </a:txBody>
                  <a:tcPr>
                    <a:lnL w="12700" cmpd="sng">
                      <a:noFill/>
                    </a:lnL>
                    <a:lnR w="12700" cmpd="sng">
                      <a:noFill/>
                    </a:lnR>
                    <a:lnT w="28575"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GB" sz="900" dirty="0"/>
                    </a:p>
                  </a:txBody>
                  <a:tcPr>
                    <a:lnL w="12700" cmpd="sng">
                      <a:noFill/>
                    </a:lnL>
                    <a:lnR w="12700" cmpd="sng">
                      <a:noFill/>
                    </a:lnR>
                    <a:lnT w="28575"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GB" sz="900" b="1" dirty="0"/>
                        <a:t>Treatment</a:t>
                      </a:r>
                    </a:p>
                    <a:p>
                      <a:pPr marL="171450" indent="-171450">
                        <a:buFont typeface="Arial" panose="020B0604020202020204" pitchFamily="34" charset="0"/>
                        <a:buChar char="•"/>
                      </a:pPr>
                      <a:r>
                        <a:rPr lang="en-GB" sz="900" b="1" dirty="0"/>
                        <a:t>1928 – </a:t>
                      </a:r>
                      <a:r>
                        <a:rPr lang="en-GB" sz="900" b="0" dirty="0"/>
                        <a:t>Fleming discovers penicillin kills Staphylococcus. He struggles to purify for human testing. Publishes but does not realise its potential.</a:t>
                      </a:r>
                    </a:p>
                    <a:p>
                      <a:pPr marL="171450" indent="-171450">
                        <a:buFont typeface="Arial" panose="020B0604020202020204" pitchFamily="34" charset="0"/>
                        <a:buChar char="•"/>
                      </a:pPr>
                      <a:r>
                        <a:rPr lang="en-GB" sz="900" b="1" dirty="0"/>
                        <a:t>1942 </a:t>
                      </a:r>
                      <a:r>
                        <a:rPr lang="en-GB" sz="900" b="0" dirty="0"/>
                        <a:t>– Florey and Chain are funded $80m by US government to develop and mass produce penicillin. During the war, 250,000 soldiers were treated with the ‘Wonder Drug’.</a:t>
                      </a:r>
                    </a:p>
                    <a:p>
                      <a:pPr marL="171450" indent="-171450">
                        <a:buFont typeface="Arial" panose="020B0604020202020204" pitchFamily="34" charset="0"/>
                        <a:buChar char="•"/>
                      </a:pPr>
                      <a:r>
                        <a:rPr lang="en-GB" sz="900" b="1" dirty="0"/>
                        <a:t>Alternative Medicine </a:t>
                      </a:r>
                      <a:r>
                        <a:rPr lang="en-GB" sz="900" b="0" dirty="0"/>
                        <a:t>– with increased antibiotic resistance, more people are turning to alternative treatments like homeopathy, acupuncture, hypnotherapy. These treatments similar to rebalancing the Humours and do not involve chemicals. </a:t>
                      </a:r>
                      <a:endParaRPr lang="en-GB" sz="900" b="1" dirty="0"/>
                    </a:p>
                  </a:txBody>
                  <a:tcPr>
                    <a:lnL w="12700" cmpd="sng">
                      <a:noFill/>
                    </a:lnL>
                    <a:lnR w="12700" cmpd="sng">
                      <a:noFill/>
                    </a:lnR>
                    <a:lnT w="28575"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7376254"/>
                  </a:ext>
                </a:extLst>
              </a:tr>
            </a:tbl>
          </a:graphicData>
        </a:graphic>
      </p:graphicFrame>
      <p:graphicFrame>
        <p:nvGraphicFramePr>
          <p:cNvPr id="8" name="Table 8">
            <a:extLst>
              <a:ext uri="{FF2B5EF4-FFF2-40B4-BE49-F238E27FC236}">
                <a16:creationId xmlns:a16="http://schemas.microsoft.com/office/drawing/2014/main" id="{6CCEDB4D-F0FD-9C58-E6B1-239DFAF9321D}"/>
              </a:ext>
            </a:extLst>
          </p:cNvPr>
          <p:cNvGraphicFramePr>
            <a:graphicFrameLocks noGrp="1"/>
          </p:cNvGraphicFramePr>
          <p:nvPr>
            <p:extLst>
              <p:ext uri="{D42A27DB-BD31-4B8C-83A1-F6EECF244321}">
                <p14:modId xmlns:p14="http://schemas.microsoft.com/office/powerpoint/2010/main" val="4200127619"/>
              </p:ext>
            </p:extLst>
          </p:nvPr>
        </p:nvGraphicFramePr>
        <p:xfrm>
          <a:off x="335655" y="379976"/>
          <a:ext cx="3100987" cy="1600200"/>
        </p:xfrm>
        <a:graphic>
          <a:graphicData uri="http://schemas.openxmlformats.org/drawingml/2006/table">
            <a:tbl>
              <a:tblPr firstRow="1" bandRow="1">
                <a:tableStyleId>{2D5ABB26-0587-4C30-8999-92F81FD0307C}</a:tableStyleId>
              </a:tblPr>
              <a:tblGrid>
                <a:gridCol w="767090">
                  <a:extLst>
                    <a:ext uri="{9D8B030D-6E8A-4147-A177-3AD203B41FA5}">
                      <a16:colId xmlns:a16="http://schemas.microsoft.com/office/drawing/2014/main" val="1279191903"/>
                    </a:ext>
                  </a:extLst>
                </a:gridCol>
                <a:gridCol w="2333897">
                  <a:extLst>
                    <a:ext uri="{9D8B030D-6E8A-4147-A177-3AD203B41FA5}">
                      <a16:colId xmlns:a16="http://schemas.microsoft.com/office/drawing/2014/main" val="504304988"/>
                    </a:ext>
                  </a:extLst>
                </a:gridCol>
              </a:tblGrid>
              <a:tr h="169862">
                <a:tc>
                  <a:txBody>
                    <a:bodyPr/>
                    <a:lstStyle/>
                    <a:p>
                      <a:pPr algn="r"/>
                      <a:r>
                        <a:rPr lang="en-GB" sz="900" b="1" dirty="0"/>
                        <a:t>Apothecary</a:t>
                      </a:r>
                    </a:p>
                  </a:txBody>
                  <a:tcPr/>
                </a:tc>
                <a:tc>
                  <a:txBody>
                    <a:bodyPr/>
                    <a:lstStyle/>
                    <a:p>
                      <a:r>
                        <a:rPr lang="en-GB" sz="900" dirty="0"/>
                        <a:t>A medieval pharmacist/chemist</a:t>
                      </a:r>
                    </a:p>
                  </a:txBody>
                  <a:tcPr/>
                </a:tc>
                <a:extLst>
                  <a:ext uri="{0D108BD9-81ED-4DB2-BD59-A6C34878D82A}">
                    <a16:rowId xmlns:a16="http://schemas.microsoft.com/office/drawing/2014/main" val="642370542"/>
                  </a:ext>
                </a:extLst>
              </a:tr>
              <a:tr h="219219">
                <a:tc>
                  <a:txBody>
                    <a:bodyPr/>
                    <a:lstStyle/>
                    <a:p>
                      <a:pPr algn="r"/>
                      <a:r>
                        <a:rPr lang="en-GB" sz="900" b="1" dirty="0"/>
                        <a:t>Astrology</a:t>
                      </a:r>
                    </a:p>
                  </a:txBody>
                  <a:tcPr/>
                </a:tc>
                <a:tc>
                  <a:txBody>
                    <a:bodyPr/>
                    <a:lstStyle/>
                    <a:p>
                      <a:r>
                        <a:rPr lang="en-GB" sz="900" dirty="0"/>
                        <a:t>Study of planets and their affects on health</a:t>
                      </a:r>
                    </a:p>
                  </a:txBody>
                  <a:tcPr/>
                </a:tc>
                <a:extLst>
                  <a:ext uri="{0D108BD9-81ED-4DB2-BD59-A6C34878D82A}">
                    <a16:rowId xmlns:a16="http://schemas.microsoft.com/office/drawing/2014/main" val="3696540008"/>
                  </a:ext>
                </a:extLst>
              </a:tr>
              <a:tr h="219219">
                <a:tc>
                  <a:txBody>
                    <a:bodyPr/>
                    <a:lstStyle/>
                    <a:p>
                      <a:pPr algn="r"/>
                      <a:r>
                        <a:rPr lang="en-GB" sz="900" b="1"/>
                        <a:t>Miasma</a:t>
                      </a:r>
                    </a:p>
                  </a:txBody>
                  <a:tcPr/>
                </a:tc>
                <a:tc>
                  <a:txBody>
                    <a:bodyPr/>
                    <a:lstStyle/>
                    <a:p>
                      <a:r>
                        <a:rPr lang="en-GB" sz="900" dirty="0"/>
                        <a:t>‘Cursed air’ believed to cause disease</a:t>
                      </a:r>
                    </a:p>
                  </a:txBody>
                  <a:tcPr/>
                </a:tc>
                <a:extLst>
                  <a:ext uri="{0D108BD9-81ED-4DB2-BD59-A6C34878D82A}">
                    <a16:rowId xmlns:a16="http://schemas.microsoft.com/office/drawing/2014/main" val="1859209996"/>
                  </a:ext>
                </a:extLst>
              </a:tr>
              <a:tr h="219219">
                <a:tc>
                  <a:txBody>
                    <a:bodyPr/>
                    <a:lstStyle/>
                    <a:p>
                      <a:pPr algn="r"/>
                      <a:r>
                        <a:rPr lang="en-GB" sz="900" b="1" dirty="0"/>
                        <a:t>Physician</a:t>
                      </a:r>
                    </a:p>
                  </a:txBody>
                  <a:tcPr/>
                </a:tc>
                <a:tc>
                  <a:txBody>
                    <a:bodyPr/>
                    <a:lstStyle/>
                    <a:p>
                      <a:r>
                        <a:rPr lang="en-GB" sz="900" dirty="0"/>
                        <a:t>Male, university-trained doctor</a:t>
                      </a:r>
                    </a:p>
                  </a:txBody>
                  <a:tcPr/>
                </a:tc>
                <a:extLst>
                  <a:ext uri="{0D108BD9-81ED-4DB2-BD59-A6C34878D82A}">
                    <a16:rowId xmlns:a16="http://schemas.microsoft.com/office/drawing/2014/main" val="2329965696"/>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Purging</a:t>
                      </a:r>
                    </a:p>
                  </a:txBody>
                  <a:tcPr/>
                </a:tc>
                <a:tc>
                  <a:txBody>
                    <a:bodyPr/>
                    <a:lstStyle/>
                    <a:p>
                      <a:r>
                        <a:rPr lang="en-GB" sz="900" dirty="0"/>
                        <a:t>Rid the body of excess (blood or vomit)</a:t>
                      </a:r>
                    </a:p>
                  </a:txBody>
                  <a:tcPr/>
                </a:tc>
                <a:extLst>
                  <a:ext uri="{0D108BD9-81ED-4DB2-BD59-A6C34878D82A}">
                    <a16:rowId xmlns:a16="http://schemas.microsoft.com/office/drawing/2014/main" val="2466267838"/>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Urine Chart</a:t>
                      </a:r>
                    </a:p>
                  </a:txBody>
                  <a:tcPr/>
                </a:tc>
                <a:tc>
                  <a:txBody>
                    <a:bodyPr/>
                    <a:lstStyle/>
                    <a:p>
                      <a:r>
                        <a:rPr lang="en-GB" sz="900" dirty="0"/>
                        <a:t>Used to examine urine to define illness</a:t>
                      </a:r>
                    </a:p>
                  </a:txBody>
                  <a:tcPr/>
                </a:tc>
                <a:extLst>
                  <a:ext uri="{0D108BD9-81ED-4DB2-BD59-A6C34878D82A}">
                    <a16:rowId xmlns:a16="http://schemas.microsoft.com/office/drawing/2014/main" val="3737227535"/>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800" b="1" dirty="0"/>
                        <a:t>Wise Woman</a:t>
                      </a:r>
                      <a:endParaRPr lang="en-GB" sz="900" b="1" dirty="0"/>
                    </a:p>
                  </a:txBody>
                  <a:tcPr/>
                </a:tc>
                <a:tc>
                  <a:txBody>
                    <a:bodyPr/>
                    <a:lstStyle/>
                    <a:p>
                      <a:r>
                        <a:rPr lang="en-GB" sz="900" dirty="0"/>
                        <a:t>Female healer who used herbal remedies</a:t>
                      </a:r>
                    </a:p>
                  </a:txBody>
                  <a:tcPr/>
                </a:tc>
                <a:extLst>
                  <a:ext uri="{0D108BD9-81ED-4DB2-BD59-A6C34878D82A}">
                    <a16:rowId xmlns:a16="http://schemas.microsoft.com/office/drawing/2014/main" val="2340476271"/>
                  </a:ext>
                </a:extLst>
              </a:tr>
            </a:tbl>
          </a:graphicData>
        </a:graphic>
      </p:graphicFrame>
      <p:cxnSp>
        <p:nvCxnSpPr>
          <p:cNvPr id="10" name="Straight Connector 9">
            <a:extLst>
              <a:ext uri="{FF2B5EF4-FFF2-40B4-BE49-F238E27FC236}">
                <a16:creationId xmlns:a16="http://schemas.microsoft.com/office/drawing/2014/main" id="{E6283D4D-A03F-0EE6-C080-1D2261A99A7D}"/>
              </a:ext>
            </a:extLst>
          </p:cNvPr>
          <p:cNvCxnSpPr/>
          <p:nvPr/>
        </p:nvCxnSpPr>
        <p:spPr>
          <a:xfrm>
            <a:off x="1114697" y="473606"/>
            <a:ext cx="0" cy="1476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7507B3B-AF0A-63BD-D35D-FFEFEEAB2B62}"/>
              </a:ext>
            </a:extLst>
          </p:cNvPr>
          <p:cNvCxnSpPr/>
          <p:nvPr/>
        </p:nvCxnSpPr>
        <p:spPr>
          <a:xfrm>
            <a:off x="3909000" y="379976"/>
            <a:ext cx="0" cy="1584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6E3AB12-981F-921B-AB07-3CDABF90502C}"/>
              </a:ext>
            </a:extLst>
          </p:cNvPr>
          <p:cNvSpPr txBox="1"/>
          <p:nvPr/>
        </p:nvSpPr>
        <p:spPr>
          <a:xfrm>
            <a:off x="215757" y="220556"/>
            <a:ext cx="3140758" cy="238527"/>
          </a:xfrm>
          <a:prstGeom prst="rect">
            <a:avLst/>
          </a:prstGeom>
          <a:noFill/>
        </p:spPr>
        <p:txBody>
          <a:bodyPr wrap="square" rtlCol="0">
            <a:spAutoFit/>
          </a:bodyPr>
          <a:lstStyle/>
          <a:p>
            <a:pPr algn="ctr"/>
            <a:r>
              <a:rPr lang="en-GB" sz="950" b="1" u="sng"/>
              <a:t>Keywords</a:t>
            </a:r>
          </a:p>
        </p:txBody>
      </p:sp>
      <p:sp>
        <p:nvSpPr>
          <p:cNvPr id="14" name="TextBox 13">
            <a:extLst>
              <a:ext uri="{FF2B5EF4-FFF2-40B4-BE49-F238E27FC236}">
                <a16:creationId xmlns:a16="http://schemas.microsoft.com/office/drawing/2014/main" id="{7DAAF078-E1DC-C07D-A7BE-AC042DC37CDF}"/>
              </a:ext>
            </a:extLst>
          </p:cNvPr>
          <p:cNvSpPr txBox="1"/>
          <p:nvPr/>
        </p:nvSpPr>
        <p:spPr>
          <a:xfrm>
            <a:off x="2999748" y="219456"/>
            <a:ext cx="3140758" cy="238527"/>
          </a:xfrm>
          <a:prstGeom prst="rect">
            <a:avLst/>
          </a:prstGeom>
          <a:noFill/>
        </p:spPr>
        <p:txBody>
          <a:bodyPr wrap="square" rtlCol="0">
            <a:spAutoFit/>
          </a:bodyPr>
          <a:lstStyle/>
          <a:p>
            <a:pPr algn="ctr"/>
            <a:r>
              <a:rPr lang="en-GB" sz="950" b="1" u="sng"/>
              <a:t>Key Individuals</a:t>
            </a:r>
          </a:p>
        </p:txBody>
      </p:sp>
      <p:sp>
        <p:nvSpPr>
          <p:cNvPr id="15" name="TextBox 14">
            <a:extLst>
              <a:ext uri="{FF2B5EF4-FFF2-40B4-BE49-F238E27FC236}">
                <a16:creationId xmlns:a16="http://schemas.microsoft.com/office/drawing/2014/main" id="{ADFA9040-15B5-B296-A300-260964D178DD}"/>
              </a:ext>
            </a:extLst>
          </p:cNvPr>
          <p:cNvSpPr txBox="1"/>
          <p:nvPr/>
        </p:nvSpPr>
        <p:spPr>
          <a:xfrm>
            <a:off x="5873006" y="218356"/>
            <a:ext cx="3270994" cy="238527"/>
          </a:xfrm>
          <a:prstGeom prst="rect">
            <a:avLst/>
          </a:prstGeom>
          <a:noFill/>
        </p:spPr>
        <p:txBody>
          <a:bodyPr wrap="square" rtlCol="0">
            <a:spAutoFit/>
          </a:bodyPr>
          <a:lstStyle/>
          <a:p>
            <a:pPr algn="ctr"/>
            <a:r>
              <a:rPr lang="en-GB" sz="950" b="1" u="sng"/>
              <a:t>Key Information</a:t>
            </a:r>
          </a:p>
        </p:txBody>
      </p:sp>
      <p:graphicFrame>
        <p:nvGraphicFramePr>
          <p:cNvPr id="17" name="Table 11">
            <a:extLst>
              <a:ext uri="{FF2B5EF4-FFF2-40B4-BE49-F238E27FC236}">
                <a16:creationId xmlns:a16="http://schemas.microsoft.com/office/drawing/2014/main" id="{01531B44-A534-56E9-2105-E30371AA843A}"/>
              </a:ext>
            </a:extLst>
          </p:cNvPr>
          <p:cNvGraphicFramePr>
            <a:graphicFrameLocks noGrp="1"/>
          </p:cNvGraphicFramePr>
          <p:nvPr>
            <p:extLst>
              <p:ext uri="{D42A27DB-BD31-4B8C-83A1-F6EECF244321}">
                <p14:modId xmlns:p14="http://schemas.microsoft.com/office/powerpoint/2010/main" val="2142910507"/>
              </p:ext>
            </p:extLst>
          </p:nvPr>
        </p:nvGraphicFramePr>
        <p:xfrm>
          <a:off x="3111715" y="2018788"/>
          <a:ext cx="2667535" cy="1616832"/>
        </p:xfrm>
        <a:graphic>
          <a:graphicData uri="http://schemas.openxmlformats.org/drawingml/2006/table">
            <a:tbl>
              <a:tblPr firstRow="1" bandRow="1">
                <a:tableStyleId>{2D5ABB26-0587-4C30-8999-92F81FD0307C}</a:tableStyleId>
              </a:tblPr>
              <a:tblGrid>
                <a:gridCol w="797458">
                  <a:extLst>
                    <a:ext uri="{9D8B030D-6E8A-4147-A177-3AD203B41FA5}">
                      <a16:colId xmlns:a16="http://schemas.microsoft.com/office/drawing/2014/main" val="984579929"/>
                    </a:ext>
                  </a:extLst>
                </a:gridCol>
                <a:gridCol w="1870077">
                  <a:extLst>
                    <a:ext uri="{9D8B030D-6E8A-4147-A177-3AD203B41FA5}">
                      <a16:colId xmlns:a16="http://schemas.microsoft.com/office/drawing/2014/main" val="2015580262"/>
                    </a:ext>
                  </a:extLst>
                </a:gridCol>
              </a:tblGrid>
              <a:tr h="296887">
                <a:tc>
                  <a:txBody>
                    <a:bodyPr/>
                    <a:lstStyle/>
                    <a:p>
                      <a:pPr algn="r"/>
                      <a:r>
                        <a:rPr lang="en-GB" sz="900" b="1" dirty="0"/>
                        <a:t>James </a:t>
                      </a:r>
                    </a:p>
                    <a:p>
                      <a:pPr algn="r"/>
                      <a:r>
                        <a:rPr lang="en-GB" sz="900" b="1" dirty="0"/>
                        <a:t>Lind</a:t>
                      </a:r>
                    </a:p>
                  </a:txBody>
                  <a:tcPr anchor="ctr"/>
                </a:tc>
                <a:tc>
                  <a:txBody>
                    <a:bodyPr/>
                    <a:lstStyle/>
                    <a:p>
                      <a:r>
                        <a:rPr lang="en-GB" sz="900" dirty="0"/>
                        <a:t>Vitamin C as cure for scurvy. </a:t>
                      </a:r>
                    </a:p>
                  </a:txBody>
                  <a:tcPr anchor="ctr"/>
                </a:tc>
                <a:extLst>
                  <a:ext uri="{0D108BD9-81ED-4DB2-BD59-A6C34878D82A}">
                    <a16:rowId xmlns:a16="http://schemas.microsoft.com/office/drawing/2014/main" val="450050712"/>
                  </a:ext>
                </a:extLst>
              </a:tr>
              <a:tr h="296887">
                <a:tc>
                  <a:txBody>
                    <a:bodyPr/>
                    <a:lstStyle/>
                    <a:p>
                      <a:pPr algn="r"/>
                      <a:r>
                        <a:rPr lang="en-GB" sz="900" b="1" dirty="0"/>
                        <a:t>Nicholas Culpepper</a:t>
                      </a:r>
                    </a:p>
                  </a:txBody>
                  <a:tcPr anchor="ctr"/>
                </a:tc>
                <a:tc>
                  <a:txBody>
                    <a:bodyPr/>
                    <a:lstStyle/>
                    <a:p>
                      <a:r>
                        <a:rPr lang="en-GB" sz="900" dirty="0"/>
                        <a:t>Published </a:t>
                      </a:r>
                      <a:r>
                        <a:rPr lang="en-GB" sz="900" i="1" dirty="0"/>
                        <a:t>Complete Herbal </a:t>
                      </a:r>
                      <a:r>
                        <a:rPr lang="en-GB" sz="900" i="0" dirty="0"/>
                        <a:t>in English.</a:t>
                      </a:r>
                      <a:endParaRPr lang="en-GB" sz="900" i="1" dirty="0"/>
                    </a:p>
                  </a:txBody>
                  <a:tcPr anchor="ctr"/>
                </a:tc>
                <a:extLst>
                  <a:ext uri="{0D108BD9-81ED-4DB2-BD59-A6C34878D82A}">
                    <a16:rowId xmlns:a16="http://schemas.microsoft.com/office/drawing/2014/main" val="4027682318"/>
                  </a:ext>
                </a:extLst>
              </a:tr>
              <a:tr h="296887">
                <a:tc>
                  <a:txBody>
                    <a:bodyPr/>
                    <a:lstStyle/>
                    <a:p>
                      <a:pPr algn="r"/>
                      <a:r>
                        <a:rPr lang="en-GB" sz="900" b="1" dirty="0"/>
                        <a:t>Thomas Sydenham</a:t>
                      </a:r>
                    </a:p>
                  </a:txBody>
                  <a:tcPr anchor="ctr"/>
                </a:tc>
                <a:tc>
                  <a:txBody>
                    <a:bodyPr/>
                    <a:lstStyle/>
                    <a:p>
                      <a:r>
                        <a:rPr lang="en-GB" sz="900" b="0" i="0" dirty="0"/>
                        <a:t>‘English Hippocrates’ who emphasised observation.</a:t>
                      </a:r>
                    </a:p>
                  </a:txBody>
                  <a:tcPr anchor="ctr"/>
                </a:tc>
                <a:extLst>
                  <a:ext uri="{0D108BD9-81ED-4DB2-BD59-A6C34878D82A}">
                    <a16:rowId xmlns:a16="http://schemas.microsoft.com/office/drawing/2014/main" val="913800412"/>
                  </a:ext>
                </a:extLst>
              </a:tr>
              <a:tr h="519552">
                <a:tc>
                  <a:txBody>
                    <a:bodyPr/>
                    <a:lstStyle/>
                    <a:p>
                      <a:pPr algn="r"/>
                      <a:r>
                        <a:rPr lang="en-GB" sz="900" b="1" dirty="0"/>
                        <a:t>Edward Jenner</a:t>
                      </a:r>
                    </a:p>
                  </a:txBody>
                  <a:tcPr anchor="ctr"/>
                </a:tc>
                <a:tc>
                  <a:txBody>
                    <a:bodyPr/>
                    <a:lstStyle/>
                    <a:p>
                      <a:r>
                        <a:rPr lang="en-GB" sz="700" dirty="0"/>
                        <a:t>(1749-1823) </a:t>
                      </a:r>
                      <a:r>
                        <a:rPr lang="en-GB" sz="900" dirty="0"/>
                        <a:t>Discovered first vaccine for smallpox using Cowpox and published </a:t>
                      </a:r>
                      <a:r>
                        <a:rPr lang="en-GB" sz="900" i="1" dirty="0"/>
                        <a:t>‘On Vaccination’ </a:t>
                      </a:r>
                      <a:r>
                        <a:rPr lang="en-GB" sz="900" i="0" dirty="0"/>
                        <a:t>in 1798.</a:t>
                      </a:r>
                      <a:endParaRPr lang="en-GB" sz="700" dirty="0"/>
                    </a:p>
                  </a:txBody>
                  <a:tcPr anchor="ctr"/>
                </a:tc>
                <a:extLst>
                  <a:ext uri="{0D108BD9-81ED-4DB2-BD59-A6C34878D82A}">
                    <a16:rowId xmlns:a16="http://schemas.microsoft.com/office/drawing/2014/main" val="495702658"/>
                  </a:ext>
                </a:extLst>
              </a:tr>
            </a:tbl>
          </a:graphicData>
        </a:graphic>
      </p:graphicFrame>
      <p:graphicFrame>
        <p:nvGraphicFramePr>
          <p:cNvPr id="18" name="Table 8">
            <a:extLst>
              <a:ext uri="{FF2B5EF4-FFF2-40B4-BE49-F238E27FC236}">
                <a16:creationId xmlns:a16="http://schemas.microsoft.com/office/drawing/2014/main" id="{A38EBC6D-48C8-0C1C-F28E-5B04AE293AC1}"/>
              </a:ext>
            </a:extLst>
          </p:cNvPr>
          <p:cNvGraphicFramePr>
            <a:graphicFrameLocks noGrp="1"/>
          </p:cNvGraphicFramePr>
          <p:nvPr>
            <p:extLst>
              <p:ext uri="{D42A27DB-BD31-4B8C-83A1-F6EECF244321}">
                <p14:modId xmlns:p14="http://schemas.microsoft.com/office/powerpoint/2010/main" val="1530903700"/>
              </p:ext>
            </p:extLst>
          </p:nvPr>
        </p:nvGraphicFramePr>
        <p:xfrm>
          <a:off x="335655" y="2018788"/>
          <a:ext cx="3100987" cy="2011680"/>
        </p:xfrm>
        <a:graphic>
          <a:graphicData uri="http://schemas.openxmlformats.org/drawingml/2006/table">
            <a:tbl>
              <a:tblPr firstRow="1" bandRow="1">
                <a:tableStyleId>{2D5ABB26-0587-4C30-8999-92F81FD0307C}</a:tableStyleId>
              </a:tblPr>
              <a:tblGrid>
                <a:gridCol w="767090">
                  <a:extLst>
                    <a:ext uri="{9D8B030D-6E8A-4147-A177-3AD203B41FA5}">
                      <a16:colId xmlns:a16="http://schemas.microsoft.com/office/drawing/2014/main" val="1279191903"/>
                    </a:ext>
                  </a:extLst>
                </a:gridCol>
                <a:gridCol w="2333897">
                  <a:extLst>
                    <a:ext uri="{9D8B030D-6E8A-4147-A177-3AD203B41FA5}">
                      <a16:colId xmlns:a16="http://schemas.microsoft.com/office/drawing/2014/main" val="504304988"/>
                    </a:ext>
                  </a:extLst>
                </a:gridCol>
              </a:tblGrid>
              <a:tr h="169862">
                <a:tc>
                  <a:txBody>
                    <a:bodyPr/>
                    <a:lstStyle/>
                    <a:p>
                      <a:pPr algn="r"/>
                      <a:r>
                        <a:rPr lang="en-GB" sz="900" b="1" dirty="0"/>
                        <a:t>Midwives Book</a:t>
                      </a:r>
                    </a:p>
                  </a:txBody>
                  <a:tcPr/>
                </a:tc>
                <a:tc>
                  <a:txBody>
                    <a:bodyPr/>
                    <a:lstStyle/>
                    <a:p>
                      <a:r>
                        <a:rPr lang="en-GB" sz="900" dirty="0"/>
                        <a:t>Jane Sharp’s book combining medical knowledge and argument that women should be midwives</a:t>
                      </a:r>
                    </a:p>
                  </a:txBody>
                  <a:tcPr/>
                </a:tc>
                <a:extLst>
                  <a:ext uri="{0D108BD9-81ED-4DB2-BD59-A6C34878D82A}">
                    <a16:rowId xmlns:a16="http://schemas.microsoft.com/office/drawing/2014/main" val="1002502795"/>
                  </a:ext>
                </a:extLst>
              </a:tr>
              <a:tr h="169862">
                <a:tc>
                  <a:txBody>
                    <a:bodyPr/>
                    <a:lstStyle/>
                    <a:p>
                      <a:pPr algn="r"/>
                      <a:r>
                        <a:rPr lang="en-GB" sz="900" b="1" dirty="0"/>
                        <a:t>Quack</a:t>
                      </a:r>
                    </a:p>
                  </a:txBody>
                  <a:tcPr/>
                </a:tc>
                <a:tc>
                  <a:txBody>
                    <a:bodyPr/>
                    <a:lstStyle/>
                    <a:p>
                      <a:r>
                        <a:rPr lang="en-GB" sz="900" dirty="0"/>
                        <a:t>Sold medicines knowing they don’t work</a:t>
                      </a:r>
                    </a:p>
                  </a:txBody>
                  <a:tcPr/>
                </a:tc>
                <a:extLst>
                  <a:ext uri="{0D108BD9-81ED-4DB2-BD59-A6C34878D82A}">
                    <a16:rowId xmlns:a16="http://schemas.microsoft.com/office/drawing/2014/main" val="642370542"/>
                  </a:ext>
                </a:extLst>
              </a:tr>
              <a:tr h="219219">
                <a:tc>
                  <a:txBody>
                    <a:bodyPr/>
                    <a:lstStyle/>
                    <a:p>
                      <a:pPr algn="r"/>
                      <a:r>
                        <a:rPr lang="en-GB" sz="900" b="1" dirty="0"/>
                        <a:t>Scrofula</a:t>
                      </a:r>
                    </a:p>
                  </a:txBody>
                  <a:tcPr/>
                </a:tc>
                <a:tc>
                  <a:txBody>
                    <a:bodyPr/>
                    <a:lstStyle/>
                    <a:p>
                      <a:r>
                        <a:rPr lang="en-GB" sz="900" dirty="0"/>
                        <a:t>Highly infectious disease</a:t>
                      </a:r>
                    </a:p>
                  </a:txBody>
                  <a:tcPr/>
                </a:tc>
                <a:extLst>
                  <a:ext uri="{0D108BD9-81ED-4DB2-BD59-A6C34878D82A}">
                    <a16:rowId xmlns:a16="http://schemas.microsoft.com/office/drawing/2014/main" val="3696540008"/>
                  </a:ext>
                </a:extLst>
              </a:tr>
              <a:tr h="219219">
                <a:tc>
                  <a:txBody>
                    <a:bodyPr/>
                    <a:lstStyle/>
                    <a:p>
                      <a:pPr algn="r"/>
                      <a:r>
                        <a:rPr lang="en-GB" sz="900" b="1" dirty="0"/>
                        <a:t>Scurvy</a:t>
                      </a:r>
                    </a:p>
                  </a:txBody>
                  <a:tcPr/>
                </a:tc>
                <a:tc>
                  <a:txBody>
                    <a:bodyPr/>
                    <a:lstStyle/>
                    <a:p>
                      <a:r>
                        <a:rPr lang="en-GB" sz="900" dirty="0"/>
                        <a:t>Sailor’s disease</a:t>
                      </a:r>
                    </a:p>
                  </a:txBody>
                  <a:tcPr/>
                </a:tc>
                <a:extLst>
                  <a:ext uri="{0D108BD9-81ED-4DB2-BD59-A6C34878D82A}">
                    <a16:rowId xmlns:a16="http://schemas.microsoft.com/office/drawing/2014/main" val="1859209996"/>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Printing Press</a:t>
                      </a:r>
                    </a:p>
                  </a:txBody>
                  <a:tcPr/>
                </a:tc>
                <a:tc>
                  <a:txBody>
                    <a:bodyPr/>
                    <a:lstStyle/>
                    <a:p>
                      <a:r>
                        <a:rPr lang="en-GB" sz="900" dirty="0"/>
                        <a:t>William Caxton introduced to England in 1475. Meant quick spread of information</a:t>
                      </a:r>
                    </a:p>
                  </a:txBody>
                  <a:tcPr/>
                </a:tc>
                <a:extLst>
                  <a:ext uri="{0D108BD9-81ED-4DB2-BD59-A6C34878D82A}">
                    <a16:rowId xmlns:a16="http://schemas.microsoft.com/office/drawing/2014/main" val="2466267838"/>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GB" sz="900" b="1" dirty="0"/>
                    </a:p>
                  </a:txBody>
                  <a:tcPr/>
                </a:tc>
                <a:tc>
                  <a:txBody>
                    <a:bodyPr/>
                    <a:lstStyle/>
                    <a:p>
                      <a:endParaRPr lang="en-GB" sz="900" dirty="0"/>
                    </a:p>
                  </a:txBody>
                  <a:tcPr/>
                </a:tc>
                <a:extLst>
                  <a:ext uri="{0D108BD9-81ED-4DB2-BD59-A6C34878D82A}">
                    <a16:rowId xmlns:a16="http://schemas.microsoft.com/office/drawing/2014/main" val="3737227535"/>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GB" sz="900" b="1" dirty="0"/>
                    </a:p>
                  </a:txBody>
                  <a:tcPr/>
                </a:tc>
                <a:tc>
                  <a:txBody>
                    <a:bodyPr/>
                    <a:lstStyle/>
                    <a:p>
                      <a:endParaRPr lang="en-GB" sz="900" dirty="0"/>
                    </a:p>
                  </a:txBody>
                  <a:tcPr/>
                </a:tc>
                <a:extLst>
                  <a:ext uri="{0D108BD9-81ED-4DB2-BD59-A6C34878D82A}">
                    <a16:rowId xmlns:a16="http://schemas.microsoft.com/office/drawing/2014/main" val="2340476271"/>
                  </a:ext>
                </a:extLst>
              </a:tr>
            </a:tbl>
          </a:graphicData>
        </a:graphic>
      </p:graphicFrame>
      <p:cxnSp>
        <p:nvCxnSpPr>
          <p:cNvPr id="19" name="Straight Connector 18">
            <a:extLst>
              <a:ext uri="{FF2B5EF4-FFF2-40B4-BE49-F238E27FC236}">
                <a16:creationId xmlns:a16="http://schemas.microsoft.com/office/drawing/2014/main" id="{138D893D-29FB-B26D-CB75-21AEFF5ABB67}"/>
              </a:ext>
            </a:extLst>
          </p:cNvPr>
          <p:cNvCxnSpPr/>
          <p:nvPr/>
        </p:nvCxnSpPr>
        <p:spPr>
          <a:xfrm>
            <a:off x="1114697" y="2112418"/>
            <a:ext cx="0" cy="1476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69091AE-694F-1520-CC15-30CE88B56DB0}"/>
              </a:ext>
            </a:extLst>
          </p:cNvPr>
          <p:cNvCxnSpPr/>
          <p:nvPr/>
        </p:nvCxnSpPr>
        <p:spPr>
          <a:xfrm>
            <a:off x="3909000" y="2018788"/>
            <a:ext cx="0" cy="1584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1" name="Table 11">
            <a:extLst>
              <a:ext uri="{FF2B5EF4-FFF2-40B4-BE49-F238E27FC236}">
                <a16:creationId xmlns:a16="http://schemas.microsoft.com/office/drawing/2014/main" id="{2157C870-19E5-7CF9-60A7-D1DC51D95C0C}"/>
              </a:ext>
            </a:extLst>
          </p:cNvPr>
          <p:cNvGraphicFramePr>
            <a:graphicFrameLocks noGrp="1"/>
          </p:cNvGraphicFramePr>
          <p:nvPr>
            <p:extLst>
              <p:ext uri="{D42A27DB-BD31-4B8C-83A1-F6EECF244321}">
                <p14:modId xmlns:p14="http://schemas.microsoft.com/office/powerpoint/2010/main" val="2321707876"/>
              </p:ext>
            </p:extLst>
          </p:nvPr>
        </p:nvGraphicFramePr>
        <p:xfrm>
          <a:off x="3111715" y="3641399"/>
          <a:ext cx="2667535" cy="1555026"/>
        </p:xfrm>
        <a:graphic>
          <a:graphicData uri="http://schemas.openxmlformats.org/drawingml/2006/table">
            <a:tbl>
              <a:tblPr firstRow="1" bandRow="1">
                <a:tableStyleId>{2D5ABB26-0587-4C30-8999-92F81FD0307C}</a:tableStyleId>
              </a:tblPr>
              <a:tblGrid>
                <a:gridCol w="797458">
                  <a:extLst>
                    <a:ext uri="{9D8B030D-6E8A-4147-A177-3AD203B41FA5}">
                      <a16:colId xmlns:a16="http://schemas.microsoft.com/office/drawing/2014/main" val="984579929"/>
                    </a:ext>
                  </a:extLst>
                </a:gridCol>
                <a:gridCol w="1870077">
                  <a:extLst>
                    <a:ext uri="{9D8B030D-6E8A-4147-A177-3AD203B41FA5}">
                      <a16:colId xmlns:a16="http://schemas.microsoft.com/office/drawing/2014/main" val="2015580262"/>
                    </a:ext>
                  </a:extLst>
                </a:gridCol>
              </a:tblGrid>
              <a:tr h="518342">
                <a:tc>
                  <a:txBody>
                    <a:bodyPr/>
                    <a:lstStyle/>
                    <a:p>
                      <a:pPr algn="r"/>
                      <a:r>
                        <a:rPr lang="en-GB" sz="900" b="1" dirty="0"/>
                        <a:t>Louis Pasteur</a:t>
                      </a:r>
                    </a:p>
                  </a:txBody>
                  <a:tcPr anchor="ctr"/>
                </a:tc>
                <a:tc>
                  <a:txBody>
                    <a:bodyPr/>
                    <a:lstStyle/>
                    <a:p>
                      <a:r>
                        <a:rPr lang="en-GB" sz="900" dirty="0"/>
                        <a:t>Discovered Germ Theory as replacement of miasma.</a:t>
                      </a:r>
                    </a:p>
                  </a:txBody>
                  <a:tcPr anchor="ctr"/>
                </a:tc>
                <a:extLst>
                  <a:ext uri="{0D108BD9-81ED-4DB2-BD59-A6C34878D82A}">
                    <a16:rowId xmlns:a16="http://schemas.microsoft.com/office/drawing/2014/main" val="450050712"/>
                  </a:ext>
                </a:extLst>
              </a:tr>
              <a:tr h="518342">
                <a:tc>
                  <a:txBody>
                    <a:bodyPr/>
                    <a:lstStyle/>
                    <a:p>
                      <a:pPr algn="r"/>
                      <a:r>
                        <a:rPr lang="en-GB" sz="900" b="1" dirty="0"/>
                        <a:t>Robert   Koch</a:t>
                      </a:r>
                    </a:p>
                  </a:txBody>
                  <a:tcPr anchor="ctr"/>
                </a:tc>
                <a:tc>
                  <a:txBody>
                    <a:bodyPr/>
                    <a:lstStyle/>
                    <a:p>
                      <a:r>
                        <a:rPr lang="en-GB" sz="900" dirty="0"/>
                        <a:t>Developed theory of specificity. </a:t>
                      </a:r>
                      <a:endParaRPr lang="en-GB" sz="900" i="1" dirty="0"/>
                    </a:p>
                  </a:txBody>
                  <a:tcPr anchor="ctr"/>
                </a:tc>
                <a:extLst>
                  <a:ext uri="{0D108BD9-81ED-4DB2-BD59-A6C34878D82A}">
                    <a16:rowId xmlns:a16="http://schemas.microsoft.com/office/drawing/2014/main" val="4027682318"/>
                  </a:ext>
                </a:extLst>
              </a:tr>
              <a:tr h="518342">
                <a:tc>
                  <a:txBody>
                    <a:bodyPr/>
                    <a:lstStyle/>
                    <a:p>
                      <a:pPr algn="r"/>
                      <a:r>
                        <a:rPr lang="en-GB" sz="900" b="1" dirty="0"/>
                        <a:t>Paul </a:t>
                      </a:r>
                    </a:p>
                    <a:p>
                      <a:pPr algn="r"/>
                      <a:r>
                        <a:rPr lang="en-GB" sz="900" b="1" dirty="0"/>
                        <a:t>Ehrlich</a:t>
                      </a:r>
                    </a:p>
                  </a:txBody>
                  <a:tcPr anchor="ctr"/>
                </a:tc>
                <a:tc>
                  <a:txBody>
                    <a:bodyPr/>
                    <a:lstStyle/>
                    <a:p>
                      <a:r>
                        <a:rPr lang="en-GB" sz="900" b="0" i="0" dirty="0"/>
                        <a:t>Created first ‘Magic Bullet’ – Salvarsan 606 as cure for syphilis. </a:t>
                      </a:r>
                    </a:p>
                  </a:txBody>
                  <a:tcPr anchor="ctr"/>
                </a:tc>
                <a:extLst>
                  <a:ext uri="{0D108BD9-81ED-4DB2-BD59-A6C34878D82A}">
                    <a16:rowId xmlns:a16="http://schemas.microsoft.com/office/drawing/2014/main" val="913800412"/>
                  </a:ext>
                </a:extLst>
              </a:tr>
            </a:tbl>
          </a:graphicData>
        </a:graphic>
      </p:graphicFrame>
      <p:graphicFrame>
        <p:nvGraphicFramePr>
          <p:cNvPr id="22" name="Table 8">
            <a:extLst>
              <a:ext uri="{FF2B5EF4-FFF2-40B4-BE49-F238E27FC236}">
                <a16:creationId xmlns:a16="http://schemas.microsoft.com/office/drawing/2014/main" id="{D3438FAD-715D-79F8-921E-32D3029943A5}"/>
              </a:ext>
            </a:extLst>
          </p:cNvPr>
          <p:cNvGraphicFramePr>
            <a:graphicFrameLocks noGrp="1"/>
          </p:cNvGraphicFramePr>
          <p:nvPr>
            <p:extLst>
              <p:ext uri="{D42A27DB-BD31-4B8C-83A1-F6EECF244321}">
                <p14:modId xmlns:p14="http://schemas.microsoft.com/office/powerpoint/2010/main" val="1014395972"/>
              </p:ext>
            </p:extLst>
          </p:nvPr>
        </p:nvGraphicFramePr>
        <p:xfrm>
          <a:off x="335655" y="3641400"/>
          <a:ext cx="3100987" cy="1524000"/>
        </p:xfrm>
        <a:graphic>
          <a:graphicData uri="http://schemas.openxmlformats.org/drawingml/2006/table">
            <a:tbl>
              <a:tblPr firstRow="1" bandRow="1">
                <a:tableStyleId>{2D5ABB26-0587-4C30-8999-92F81FD0307C}</a:tableStyleId>
              </a:tblPr>
              <a:tblGrid>
                <a:gridCol w="767090">
                  <a:extLst>
                    <a:ext uri="{9D8B030D-6E8A-4147-A177-3AD203B41FA5}">
                      <a16:colId xmlns:a16="http://schemas.microsoft.com/office/drawing/2014/main" val="1279191903"/>
                    </a:ext>
                  </a:extLst>
                </a:gridCol>
                <a:gridCol w="2333897">
                  <a:extLst>
                    <a:ext uri="{9D8B030D-6E8A-4147-A177-3AD203B41FA5}">
                      <a16:colId xmlns:a16="http://schemas.microsoft.com/office/drawing/2014/main" val="504304988"/>
                    </a:ext>
                  </a:extLst>
                </a:gridCol>
              </a:tblGrid>
              <a:tr h="286251">
                <a:tc>
                  <a:txBody>
                    <a:bodyPr/>
                    <a:lstStyle/>
                    <a:p>
                      <a:pPr algn="r"/>
                      <a:r>
                        <a:rPr lang="en-GB" sz="800" b="1" dirty="0"/>
                        <a:t>Anti-Contagionist</a:t>
                      </a:r>
                    </a:p>
                  </a:txBody>
                  <a:tcPr/>
                </a:tc>
                <a:tc>
                  <a:txBody>
                    <a:bodyPr/>
                    <a:lstStyle/>
                    <a:p>
                      <a:r>
                        <a:rPr lang="en-GB" sz="900" dirty="0"/>
                        <a:t>Dirty environments cause disease</a:t>
                      </a:r>
                    </a:p>
                  </a:txBody>
                  <a:tcPr anchor="ctr"/>
                </a:tc>
                <a:extLst>
                  <a:ext uri="{0D108BD9-81ED-4DB2-BD59-A6C34878D82A}">
                    <a16:rowId xmlns:a16="http://schemas.microsoft.com/office/drawing/2014/main" val="1002502795"/>
                  </a:ext>
                </a:extLst>
              </a:tr>
              <a:tr h="130114">
                <a:tc>
                  <a:txBody>
                    <a:bodyPr/>
                    <a:lstStyle/>
                    <a:p>
                      <a:pPr algn="r"/>
                      <a:r>
                        <a:rPr lang="en-GB" sz="800" b="1" dirty="0"/>
                        <a:t>Contagionist</a:t>
                      </a:r>
                    </a:p>
                  </a:txBody>
                  <a:tcPr/>
                </a:tc>
                <a:tc>
                  <a:txBody>
                    <a:bodyPr/>
                    <a:lstStyle/>
                    <a:p>
                      <a:r>
                        <a:rPr lang="en-GB" sz="900" dirty="0"/>
                        <a:t>Infection spread by contact with infected </a:t>
                      </a:r>
                    </a:p>
                  </a:txBody>
                  <a:tcPr/>
                </a:tc>
                <a:extLst>
                  <a:ext uri="{0D108BD9-81ED-4DB2-BD59-A6C34878D82A}">
                    <a16:rowId xmlns:a16="http://schemas.microsoft.com/office/drawing/2014/main" val="642370542"/>
                  </a:ext>
                </a:extLst>
              </a:tr>
              <a:tr h="208183">
                <a:tc>
                  <a:txBody>
                    <a:bodyPr/>
                    <a:lstStyle/>
                    <a:p>
                      <a:pPr algn="r"/>
                      <a:r>
                        <a:rPr lang="en-GB" sz="900" b="1" dirty="0"/>
                        <a:t>Germ Theory</a:t>
                      </a:r>
                    </a:p>
                  </a:txBody>
                  <a:tcPr/>
                </a:tc>
                <a:tc>
                  <a:txBody>
                    <a:bodyPr/>
                    <a:lstStyle/>
                    <a:p>
                      <a:r>
                        <a:rPr lang="en-GB" sz="900" dirty="0"/>
                        <a:t>Germs cause disease</a:t>
                      </a:r>
                    </a:p>
                  </a:txBody>
                  <a:tcPr anchor="ctr"/>
                </a:tc>
                <a:extLst>
                  <a:ext uri="{0D108BD9-81ED-4DB2-BD59-A6C34878D82A}">
                    <a16:rowId xmlns:a16="http://schemas.microsoft.com/office/drawing/2014/main" val="3696540008"/>
                  </a:ext>
                </a:extLst>
              </a:tr>
              <a:tr h="208183">
                <a:tc>
                  <a:txBody>
                    <a:bodyPr/>
                    <a:lstStyle/>
                    <a:p>
                      <a:pPr algn="r"/>
                      <a:r>
                        <a:rPr lang="en-GB" sz="900" b="1" dirty="0"/>
                        <a:t>Magic Bullet</a:t>
                      </a:r>
                    </a:p>
                  </a:txBody>
                  <a:tcPr/>
                </a:tc>
                <a:tc>
                  <a:txBody>
                    <a:bodyPr/>
                    <a:lstStyle/>
                    <a:p>
                      <a:r>
                        <a:rPr lang="en-GB" sz="900" dirty="0"/>
                        <a:t>Chemical targeting specific bacteria (Salvarsan 606)</a:t>
                      </a:r>
                    </a:p>
                  </a:txBody>
                  <a:tcPr/>
                </a:tc>
                <a:extLst>
                  <a:ext uri="{0D108BD9-81ED-4DB2-BD59-A6C34878D82A}">
                    <a16:rowId xmlns:a16="http://schemas.microsoft.com/office/drawing/2014/main" val="1859209996"/>
                  </a:ext>
                </a:extLst>
              </a:tr>
              <a:tr h="20818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Specificity</a:t>
                      </a:r>
                    </a:p>
                  </a:txBody>
                  <a:tcPr/>
                </a:tc>
                <a:tc>
                  <a:txBody>
                    <a:bodyPr/>
                    <a:lstStyle/>
                    <a:p>
                      <a:r>
                        <a:rPr lang="en-GB" sz="900" dirty="0"/>
                        <a:t>Specific bacteria cause specific diseases</a:t>
                      </a:r>
                    </a:p>
                  </a:txBody>
                  <a:tcPr/>
                </a:tc>
                <a:extLst>
                  <a:ext uri="{0D108BD9-81ED-4DB2-BD59-A6C34878D82A}">
                    <a16:rowId xmlns:a16="http://schemas.microsoft.com/office/drawing/2014/main" val="2466267838"/>
                  </a:ext>
                </a:extLst>
              </a:tr>
            </a:tbl>
          </a:graphicData>
        </a:graphic>
      </p:graphicFrame>
      <p:cxnSp>
        <p:nvCxnSpPr>
          <p:cNvPr id="23" name="Straight Connector 22">
            <a:extLst>
              <a:ext uri="{FF2B5EF4-FFF2-40B4-BE49-F238E27FC236}">
                <a16:creationId xmlns:a16="http://schemas.microsoft.com/office/drawing/2014/main" id="{32519CD5-B655-4588-83CF-5063C998050E}"/>
              </a:ext>
            </a:extLst>
          </p:cNvPr>
          <p:cNvCxnSpPr/>
          <p:nvPr/>
        </p:nvCxnSpPr>
        <p:spPr>
          <a:xfrm>
            <a:off x="1114697" y="3735030"/>
            <a:ext cx="0" cy="1476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5F286B2-5511-049C-1436-3451B1F92858}"/>
              </a:ext>
            </a:extLst>
          </p:cNvPr>
          <p:cNvCxnSpPr/>
          <p:nvPr/>
        </p:nvCxnSpPr>
        <p:spPr>
          <a:xfrm>
            <a:off x="3909000" y="3641400"/>
            <a:ext cx="0" cy="1584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5" name="Table 8">
            <a:extLst>
              <a:ext uri="{FF2B5EF4-FFF2-40B4-BE49-F238E27FC236}">
                <a16:creationId xmlns:a16="http://schemas.microsoft.com/office/drawing/2014/main" id="{064887E3-6AE5-27E8-89F2-E0751715DED2}"/>
              </a:ext>
            </a:extLst>
          </p:cNvPr>
          <p:cNvGraphicFramePr>
            <a:graphicFrameLocks noGrp="1"/>
          </p:cNvGraphicFramePr>
          <p:nvPr>
            <p:extLst>
              <p:ext uri="{D42A27DB-BD31-4B8C-83A1-F6EECF244321}">
                <p14:modId xmlns:p14="http://schemas.microsoft.com/office/powerpoint/2010/main" val="3715381849"/>
              </p:ext>
            </p:extLst>
          </p:nvPr>
        </p:nvGraphicFramePr>
        <p:xfrm>
          <a:off x="215757" y="5249407"/>
          <a:ext cx="3269897" cy="2011680"/>
        </p:xfrm>
        <a:graphic>
          <a:graphicData uri="http://schemas.openxmlformats.org/drawingml/2006/table">
            <a:tbl>
              <a:tblPr firstRow="1" bandRow="1">
                <a:tableStyleId>{2D5ABB26-0587-4C30-8999-92F81FD0307C}</a:tableStyleId>
              </a:tblPr>
              <a:tblGrid>
                <a:gridCol w="936000">
                  <a:extLst>
                    <a:ext uri="{9D8B030D-6E8A-4147-A177-3AD203B41FA5}">
                      <a16:colId xmlns:a16="http://schemas.microsoft.com/office/drawing/2014/main" val="1279191903"/>
                    </a:ext>
                  </a:extLst>
                </a:gridCol>
                <a:gridCol w="2333897">
                  <a:extLst>
                    <a:ext uri="{9D8B030D-6E8A-4147-A177-3AD203B41FA5}">
                      <a16:colId xmlns:a16="http://schemas.microsoft.com/office/drawing/2014/main" val="504304988"/>
                    </a:ext>
                  </a:extLst>
                </a:gridCol>
              </a:tblGrid>
              <a:tr h="286251">
                <a:tc>
                  <a:txBody>
                    <a:bodyPr/>
                    <a:lstStyle/>
                    <a:p>
                      <a:pPr algn="r"/>
                      <a:r>
                        <a:rPr lang="en-GB" sz="900" b="1" dirty="0"/>
                        <a:t>Alternative Medicine</a:t>
                      </a:r>
                    </a:p>
                  </a:txBody>
                  <a:tcPr/>
                </a:tc>
                <a:tc>
                  <a:txBody>
                    <a:bodyPr/>
                    <a:lstStyle/>
                    <a:p>
                      <a:r>
                        <a:rPr lang="en-GB" sz="900" dirty="0"/>
                        <a:t>Yoga, homeopathy, acupuncture. No chemicals – about balancing humours</a:t>
                      </a:r>
                    </a:p>
                  </a:txBody>
                  <a:tcPr anchor="ctr"/>
                </a:tc>
                <a:extLst>
                  <a:ext uri="{0D108BD9-81ED-4DB2-BD59-A6C34878D82A}">
                    <a16:rowId xmlns:a16="http://schemas.microsoft.com/office/drawing/2014/main" val="1002502795"/>
                  </a:ext>
                </a:extLst>
              </a:tr>
              <a:tr h="286251">
                <a:tc>
                  <a:txBody>
                    <a:bodyPr/>
                    <a:lstStyle/>
                    <a:p>
                      <a:pPr algn="r"/>
                      <a:r>
                        <a:rPr lang="en-GB" sz="900" b="1" dirty="0"/>
                        <a:t>Antibiotic</a:t>
                      </a:r>
                    </a:p>
                  </a:txBody>
                  <a:tcPr/>
                </a:tc>
                <a:tc>
                  <a:txBody>
                    <a:bodyPr/>
                    <a:lstStyle/>
                    <a:p>
                      <a:r>
                        <a:rPr lang="en-GB" sz="900" dirty="0"/>
                        <a:t>Fights infections – Penicillin is first mass produced antibiotic</a:t>
                      </a:r>
                    </a:p>
                  </a:txBody>
                  <a:tcPr anchor="ctr"/>
                </a:tc>
                <a:extLst>
                  <a:ext uri="{0D108BD9-81ED-4DB2-BD59-A6C34878D82A}">
                    <a16:rowId xmlns:a16="http://schemas.microsoft.com/office/drawing/2014/main" val="3391563244"/>
                  </a:ext>
                </a:extLst>
              </a:tr>
              <a:tr h="286251">
                <a:tc>
                  <a:txBody>
                    <a:bodyPr/>
                    <a:lstStyle/>
                    <a:p>
                      <a:pPr algn="r"/>
                      <a:r>
                        <a:rPr lang="en-GB" sz="900" b="1" dirty="0"/>
                        <a:t>Antibiotic resistance</a:t>
                      </a:r>
                    </a:p>
                  </a:txBody>
                  <a:tcPr/>
                </a:tc>
                <a:tc>
                  <a:txBody>
                    <a:bodyPr/>
                    <a:lstStyle/>
                    <a:p>
                      <a:r>
                        <a:rPr lang="en-GB" sz="900" dirty="0"/>
                        <a:t>Bacteria grows resistant to chemicals designed to kill them, less effective </a:t>
                      </a:r>
                    </a:p>
                  </a:txBody>
                  <a:tcPr anchor="ctr"/>
                </a:tc>
                <a:extLst>
                  <a:ext uri="{0D108BD9-81ED-4DB2-BD59-A6C34878D82A}">
                    <a16:rowId xmlns:a16="http://schemas.microsoft.com/office/drawing/2014/main" val="3217228281"/>
                  </a:ext>
                </a:extLst>
              </a:tr>
              <a:tr h="130114">
                <a:tc>
                  <a:txBody>
                    <a:bodyPr/>
                    <a:lstStyle/>
                    <a:p>
                      <a:pPr algn="r"/>
                      <a:r>
                        <a:rPr lang="en-GB" sz="900" b="1" dirty="0"/>
                        <a:t>Radiotherapy</a:t>
                      </a:r>
                    </a:p>
                  </a:txBody>
                  <a:tcPr/>
                </a:tc>
                <a:tc>
                  <a:txBody>
                    <a:bodyPr/>
                    <a:lstStyle/>
                    <a:p>
                      <a:r>
                        <a:rPr lang="en-GB" sz="900" dirty="0"/>
                        <a:t>Radiation treatment for disease like cancer </a:t>
                      </a:r>
                    </a:p>
                  </a:txBody>
                  <a:tcPr/>
                </a:tc>
                <a:extLst>
                  <a:ext uri="{0D108BD9-81ED-4DB2-BD59-A6C34878D82A}">
                    <a16:rowId xmlns:a16="http://schemas.microsoft.com/office/drawing/2014/main" val="642370542"/>
                  </a:ext>
                </a:extLst>
              </a:tr>
              <a:tr h="208183">
                <a:tc>
                  <a:txBody>
                    <a:bodyPr/>
                    <a:lstStyle/>
                    <a:p>
                      <a:pPr algn="r"/>
                      <a:r>
                        <a:rPr lang="en-GB" sz="900" b="1" dirty="0"/>
                        <a:t>Staphylococcus </a:t>
                      </a:r>
                    </a:p>
                  </a:txBody>
                  <a:tcPr/>
                </a:tc>
                <a:tc>
                  <a:txBody>
                    <a:bodyPr/>
                    <a:lstStyle/>
                    <a:p>
                      <a:r>
                        <a:rPr lang="en-GB" sz="900" dirty="0"/>
                        <a:t>Bacteria causing a range of infection</a:t>
                      </a:r>
                    </a:p>
                  </a:txBody>
                  <a:tcPr anchor="ctr"/>
                </a:tc>
                <a:extLst>
                  <a:ext uri="{0D108BD9-81ED-4DB2-BD59-A6C34878D82A}">
                    <a16:rowId xmlns:a16="http://schemas.microsoft.com/office/drawing/2014/main" val="3696540008"/>
                  </a:ext>
                </a:extLst>
              </a:tr>
              <a:tr h="208183">
                <a:tc>
                  <a:txBody>
                    <a:bodyPr/>
                    <a:lstStyle/>
                    <a:p>
                      <a:pPr algn="r"/>
                      <a:endParaRPr lang="en-GB" sz="900" b="1" dirty="0"/>
                    </a:p>
                  </a:txBody>
                  <a:tcPr/>
                </a:tc>
                <a:tc>
                  <a:txBody>
                    <a:bodyPr/>
                    <a:lstStyle/>
                    <a:p>
                      <a:endParaRPr lang="en-GB" sz="900" dirty="0"/>
                    </a:p>
                  </a:txBody>
                  <a:tcPr/>
                </a:tc>
                <a:extLst>
                  <a:ext uri="{0D108BD9-81ED-4DB2-BD59-A6C34878D82A}">
                    <a16:rowId xmlns:a16="http://schemas.microsoft.com/office/drawing/2014/main" val="1859209996"/>
                  </a:ext>
                </a:extLst>
              </a:tr>
              <a:tr h="20818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Specificity</a:t>
                      </a:r>
                    </a:p>
                  </a:txBody>
                  <a:tcPr/>
                </a:tc>
                <a:tc>
                  <a:txBody>
                    <a:bodyPr/>
                    <a:lstStyle/>
                    <a:p>
                      <a:r>
                        <a:rPr lang="en-GB" sz="900" dirty="0"/>
                        <a:t>Specific bacteria cause specific diseases</a:t>
                      </a:r>
                    </a:p>
                  </a:txBody>
                  <a:tcPr/>
                </a:tc>
                <a:extLst>
                  <a:ext uri="{0D108BD9-81ED-4DB2-BD59-A6C34878D82A}">
                    <a16:rowId xmlns:a16="http://schemas.microsoft.com/office/drawing/2014/main" val="2466267838"/>
                  </a:ext>
                </a:extLst>
              </a:tr>
            </a:tbl>
          </a:graphicData>
        </a:graphic>
      </p:graphicFrame>
      <p:cxnSp>
        <p:nvCxnSpPr>
          <p:cNvPr id="26" name="Straight Connector 25">
            <a:extLst>
              <a:ext uri="{FF2B5EF4-FFF2-40B4-BE49-F238E27FC236}">
                <a16:creationId xmlns:a16="http://schemas.microsoft.com/office/drawing/2014/main" id="{CD4464EE-3F79-8FF6-1068-D5663E367F2D}"/>
              </a:ext>
            </a:extLst>
          </p:cNvPr>
          <p:cNvCxnSpPr/>
          <p:nvPr/>
        </p:nvCxnSpPr>
        <p:spPr>
          <a:xfrm>
            <a:off x="1114697" y="5308519"/>
            <a:ext cx="0" cy="1476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7" name="Table 11">
            <a:extLst>
              <a:ext uri="{FF2B5EF4-FFF2-40B4-BE49-F238E27FC236}">
                <a16:creationId xmlns:a16="http://schemas.microsoft.com/office/drawing/2014/main" id="{226FB7B9-6A76-6FB9-77E0-C63A7C0B93C4}"/>
              </a:ext>
            </a:extLst>
          </p:cNvPr>
          <p:cNvGraphicFramePr>
            <a:graphicFrameLocks noGrp="1"/>
          </p:cNvGraphicFramePr>
          <p:nvPr>
            <p:extLst>
              <p:ext uri="{D42A27DB-BD31-4B8C-83A1-F6EECF244321}">
                <p14:modId xmlns:p14="http://schemas.microsoft.com/office/powerpoint/2010/main" val="64887705"/>
              </p:ext>
            </p:extLst>
          </p:nvPr>
        </p:nvGraphicFramePr>
        <p:xfrm>
          <a:off x="3111715" y="5293074"/>
          <a:ext cx="2667535" cy="1555026"/>
        </p:xfrm>
        <a:graphic>
          <a:graphicData uri="http://schemas.openxmlformats.org/drawingml/2006/table">
            <a:tbl>
              <a:tblPr firstRow="1" bandRow="1">
                <a:tableStyleId>{2D5ABB26-0587-4C30-8999-92F81FD0307C}</a:tableStyleId>
              </a:tblPr>
              <a:tblGrid>
                <a:gridCol w="797458">
                  <a:extLst>
                    <a:ext uri="{9D8B030D-6E8A-4147-A177-3AD203B41FA5}">
                      <a16:colId xmlns:a16="http://schemas.microsoft.com/office/drawing/2014/main" val="984579929"/>
                    </a:ext>
                  </a:extLst>
                </a:gridCol>
                <a:gridCol w="1870077">
                  <a:extLst>
                    <a:ext uri="{9D8B030D-6E8A-4147-A177-3AD203B41FA5}">
                      <a16:colId xmlns:a16="http://schemas.microsoft.com/office/drawing/2014/main" val="2015580262"/>
                    </a:ext>
                  </a:extLst>
                </a:gridCol>
              </a:tblGrid>
              <a:tr h="518342">
                <a:tc>
                  <a:txBody>
                    <a:bodyPr/>
                    <a:lstStyle/>
                    <a:p>
                      <a:pPr algn="r"/>
                      <a:r>
                        <a:rPr lang="en-GB" sz="900" b="1" dirty="0"/>
                        <a:t>Alexander Fleming</a:t>
                      </a:r>
                    </a:p>
                  </a:txBody>
                  <a:tcPr anchor="ctr"/>
                </a:tc>
                <a:tc>
                  <a:txBody>
                    <a:bodyPr/>
                    <a:lstStyle/>
                    <a:p>
                      <a:r>
                        <a:rPr lang="en-GB" sz="900" dirty="0"/>
                        <a:t>Discovered penicillin kills staphylococcus in 1928 but could not purify for human consumption.</a:t>
                      </a:r>
                    </a:p>
                  </a:txBody>
                  <a:tcPr anchor="ctr"/>
                </a:tc>
                <a:extLst>
                  <a:ext uri="{0D108BD9-81ED-4DB2-BD59-A6C34878D82A}">
                    <a16:rowId xmlns:a16="http://schemas.microsoft.com/office/drawing/2014/main" val="450050712"/>
                  </a:ext>
                </a:extLst>
              </a:tr>
              <a:tr h="518342">
                <a:tc>
                  <a:txBody>
                    <a:bodyPr/>
                    <a:lstStyle/>
                    <a:p>
                      <a:pPr algn="r"/>
                      <a:r>
                        <a:rPr lang="en-GB" sz="900" b="1" dirty="0"/>
                        <a:t>Howard Florey &amp; Ernst Chain</a:t>
                      </a:r>
                    </a:p>
                  </a:txBody>
                  <a:tcPr anchor="ctr"/>
                </a:tc>
                <a:tc>
                  <a:txBody>
                    <a:bodyPr/>
                    <a:lstStyle/>
                    <a:p>
                      <a:r>
                        <a:rPr lang="en-GB" sz="900" i="0" dirty="0"/>
                        <a:t>Funded by the US government, they led the mass production of Penicillin during WWII. </a:t>
                      </a:r>
                    </a:p>
                  </a:txBody>
                  <a:tcPr anchor="ctr"/>
                </a:tc>
                <a:extLst>
                  <a:ext uri="{0D108BD9-81ED-4DB2-BD59-A6C34878D82A}">
                    <a16:rowId xmlns:a16="http://schemas.microsoft.com/office/drawing/2014/main" val="4027682318"/>
                  </a:ext>
                </a:extLst>
              </a:tr>
              <a:tr h="518342">
                <a:tc>
                  <a:txBody>
                    <a:bodyPr/>
                    <a:lstStyle/>
                    <a:p>
                      <a:pPr algn="r"/>
                      <a:r>
                        <a:rPr lang="en-GB" sz="900" b="1" dirty="0"/>
                        <a:t>Crick &amp; Watson</a:t>
                      </a:r>
                    </a:p>
                  </a:txBody>
                  <a:tcPr anchor="ctr"/>
                </a:tc>
                <a:tc>
                  <a:txBody>
                    <a:bodyPr/>
                    <a:lstStyle/>
                    <a:p>
                      <a:r>
                        <a:rPr lang="en-GB" sz="900" b="0" i="0" dirty="0"/>
                        <a:t>Discovered DNA sequencing which led to better understanding of make up of human body. </a:t>
                      </a:r>
                    </a:p>
                  </a:txBody>
                  <a:tcPr anchor="ctr"/>
                </a:tc>
                <a:extLst>
                  <a:ext uri="{0D108BD9-81ED-4DB2-BD59-A6C34878D82A}">
                    <a16:rowId xmlns:a16="http://schemas.microsoft.com/office/drawing/2014/main" val="913800412"/>
                  </a:ext>
                </a:extLst>
              </a:tr>
            </a:tbl>
          </a:graphicData>
        </a:graphic>
      </p:graphicFrame>
      <p:cxnSp>
        <p:nvCxnSpPr>
          <p:cNvPr id="28" name="Straight Connector 27">
            <a:extLst>
              <a:ext uri="{FF2B5EF4-FFF2-40B4-BE49-F238E27FC236}">
                <a16:creationId xmlns:a16="http://schemas.microsoft.com/office/drawing/2014/main" id="{50078B99-D3E8-E0B0-3180-B7FAD3BFF2E7}"/>
              </a:ext>
            </a:extLst>
          </p:cNvPr>
          <p:cNvCxnSpPr/>
          <p:nvPr/>
        </p:nvCxnSpPr>
        <p:spPr>
          <a:xfrm>
            <a:off x="3909000" y="5293075"/>
            <a:ext cx="0" cy="1584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2108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460224-14D9-08F7-9651-02649DB82C6F}"/>
              </a:ext>
            </a:extLst>
          </p:cNvPr>
          <p:cNvSpPr txBox="1"/>
          <p:nvPr/>
        </p:nvSpPr>
        <p:spPr>
          <a:xfrm>
            <a:off x="0" y="-23904"/>
            <a:ext cx="9237256" cy="261610"/>
          </a:xfrm>
          <a:prstGeom prst="rect">
            <a:avLst/>
          </a:prstGeom>
          <a:noFill/>
        </p:spPr>
        <p:txBody>
          <a:bodyPr wrap="square" rtlCol="0">
            <a:spAutoFit/>
          </a:bodyPr>
          <a:lstStyle/>
          <a:p>
            <a:r>
              <a:rPr lang="en-GB" sz="1100" b="1" dirty="0"/>
              <a:t>History: Health and the People				                           Surgery</a:t>
            </a:r>
            <a:endParaRPr lang="en-GB" sz="700" b="1" u="sng" dirty="0">
              <a:solidFill>
                <a:schemeClr val="bg1"/>
              </a:solidFill>
            </a:endParaRPr>
          </a:p>
        </p:txBody>
      </p:sp>
      <p:graphicFrame>
        <p:nvGraphicFramePr>
          <p:cNvPr id="6" name="Table 6">
            <a:extLst>
              <a:ext uri="{FF2B5EF4-FFF2-40B4-BE49-F238E27FC236}">
                <a16:creationId xmlns:a16="http://schemas.microsoft.com/office/drawing/2014/main" id="{545B9727-E177-1D80-3F6D-D3B73A65D47F}"/>
              </a:ext>
            </a:extLst>
          </p:cNvPr>
          <p:cNvGraphicFramePr>
            <a:graphicFrameLocks noGrp="1"/>
          </p:cNvGraphicFramePr>
          <p:nvPr/>
        </p:nvGraphicFramePr>
        <p:xfrm>
          <a:off x="-56903" y="226032"/>
          <a:ext cx="9237256" cy="6687444"/>
        </p:xfrm>
        <a:graphic>
          <a:graphicData uri="http://schemas.openxmlformats.org/drawingml/2006/table">
            <a:tbl>
              <a:tblPr firstRow="1" bandRow="1">
                <a:tableStyleId>{5940675A-B579-460E-94D1-54222C63F5DA}</a:tableStyleId>
              </a:tblPr>
              <a:tblGrid>
                <a:gridCol w="2309314">
                  <a:extLst>
                    <a:ext uri="{9D8B030D-6E8A-4147-A177-3AD203B41FA5}">
                      <a16:colId xmlns:a16="http://schemas.microsoft.com/office/drawing/2014/main" val="3383242377"/>
                    </a:ext>
                  </a:extLst>
                </a:gridCol>
                <a:gridCol w="2088361">
                  <a:extLst>
                    <a:ext uri="{9D8B030D-6E8A-4147-A177-3AD203B41FA5}">
                      <a16:colId xmlns:a16="http://schemas.microsoft.com/office/drawing/2014/main" val="482902956"/>
                    </a:ext>
                  </a:extLst>
                </a:gridCol>
                <a:gridCol w="2530267">
                  <a:extLst>
                    <a:ext uri="{9D8B030D-6E8A-4147-A177-3AD203B41FA5}">
                      <a16:colId xmlns:a16="http://schemas.microsoft.com/office/drawing/2014/main" val="1232369515"/>
                    </a:ext>
                  </a:extLst>
                </a:gridCol>
                <a:gridCol w="2309314">
                  <a:extLst>
                    <a:ext uri="{9D8B030D-6E8A-4147-A177-3AD203B41FA5}">
                      <a16:colId xmlns:a16="http://schemas.microsoft.com/office/drawing/2014/main" val="1228683915"/>
                    </a:ext>
                  </a:extLst>
                </a:gridCol>
              </a:tblGrid>
              <a:tr h="3343722">
                <a:tc>
                  <a:txBody>
                    <a:bodyPr/>
                    <a:lstStyle/>
                    <a:p>
                      <a:pPr algn="ctr"/>
                      <a:r>
                        <a:rPr lang="en-GB" sz="1000" b="1" dirty="0"/>
                        <a:t>Medieval (1000-1450)</a:t>
                      </a:r>
                    </a:p>
                    <a:p>
                      <a:pPr algn="ctr"/>
                      <a:endParaRPr lang="en-GB" sz="1000" b="0" dirty="0"/>
                    </a:p>
                  </a:txBody>
                  <a:tcPr marL="84406" marR="84406" marT="42203" marB="42203">
                    <a:lnR w="28575" cap="flat" cmpd="sng" algn="ctr">
                      <a:solidFill>
                        <a:schemeClr val="bg1">
                          <a:lumMod val="65000"/>
                        </a:schemeClr>
                      </a:solidFill>
                      <a:prstDash val="dash"/>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000" b="1" dirty="0"/>
                        <a:t>Renaissance (1450-1750)</a:t>
                      </a:r>
                    </a:p>
                  </a:txBody>
                  <a:tcPr marL="84406" marR="84406" marT="42203" marB="42203">
                    <a:lnL w="28575" cap="flat" cmpd="sng" algn="ctr">
                      <a:solidFill>
                        <a:schemeClr val="bg1">
                          <a:lumMod val="65000"/>
                        </a:schemeClr>
                      </a:solidFill>
                      <a:prstDash val="dash"/>
                      <a:round/>
                      <a:headEnd type="none" w="med" len="med"/>
                      <a:tailEnd type="none" w="med" len="med"/>
                    </a:lnL>
                    <a:lnR w="28575" cap="flat" cmpd="sng" algn="ctr">
                      <a:solidFill>
                        <a:schemeClr val="bg1">
                          <a:lumMod val="65000"/>
                        </a:schemeClr>
                      </a:solidFill>
                      <a:prstDash val="lgDash"/>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000" b="1" dirty="0"/>
                        <a:t>Industrial (1750-1900)</a:t>
                      </a:r>
                    </a:p>
                  </a:txBody>
                  <a:tcPr marL="84406" marR="84406" marT="42203" marB="42203">
                    <a:lnL w="28575" cap="flat" cmpd="sng" algn="ctr">
                      <a:solidFill>
                        <a:schemeClr val="bg1">
                          <a:lumMod val="65000"/>
                        </a:schemeClr>
                      </a:solidFill>
                      <a:prstDash val="lgDash"/>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000" b="1" dirty="0"/>
                        <a:t>Modern (1900-present)</a:t>
                      </a:r>
                    </a:p>
                  </a:txBody>
                  <a:tcPr marL="84406" marR="84406" marT="42203" marB="42203">
                    <a:lnL w="28575" cap="flat" cmpd="sng" algn="ctr">
                      <a:solidFill>
                        <a:schemeClr val="bg1">
                          <a:lumMod val="65000"/>
                        </a:schemeClr>
                      </a:solidFill>
                      <a:prstDash val="solid"/>
                      <a:round/>
                      <a:headEnd type="none" w="med" len="med"/>
                      <a:tailEnd type="none" w="med" len="med"/>
                    </a:lnL>
                    <a:lnT w="28575"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408719492"/>
                  </a:ext>
                </a:extLst>
              </a:tr>
              <a:tr h="3343722">
                <a:tc>
                  <a:txBody>
                    <a:bodyPr/>
                    <a:lstStyle/>
                    <a:p>
                      <a:pPr algn="ctr"/>
                      <a:endParaRPr lang="en-GB" sz="1000" b="0" dirty="0"/>
                    </a:p>
                  </a:txBody>
                  <a:tcPr marL="84406" marR="84406" marT="42203" marB="42203">
                    <a:lnR w="28575" cap="flat" cmpd="sng" algn="ctr">
                      <a:solidFill>
                        <a:schemeClr val="bg1">
                          <a:lumMod val="65000"/>
                        </a:schemeClr>
                      </a:solidFill>
                      <a:prstDash val="dash"/>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GB" sz="1000" b="1" dirty="0"/>
                    </a:p>
                  </a:txBody>
                  <a:tcPr marL="84406" marR="84406" marT="42203" marB="42203">
                    <a:lnL w="28575" cap="flat" cmpd="sng" algn="ctr">
                      <a:solidFill>
                        <a:schemeClr val="bg1">
                          <a:lumMod val="65000"/>
                        </a:schemeClr>
                      </a:solidFill>
                      <a:prstDash val="dash"/>
                      <a:round/>
                      <a:headEnd type="none" w="med" len="med"/>
                      <a:tailEnd type="none" w="med" len="med"/>
                    </a:lnL>
                    <a:lnR w="28575" cap="flat" cmpd="sng" algn="ctr">
                      <a:solidFill>
                        <a:schemeClr val="bg1">
                          <a:lumMod val="65000"/>
                        </a:schemeClr>
                      </a:solidFill>
                      <a:prstDash val="lgDash"/>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GB" sz="1000" b="1" dirty="0"/>
                    </a:p>
                  </a:txBody>
                  <a:tcPr marL="84406" marR="84406" marT="42203" marB="42203">
                    <a:lnL w="28575" cap="flat" cmpd="sng" algn="ctr">
                      <a:solidFill>
                        <a:schemeClr val="bg1">
                          <a:lumMod val="65000"/>
                        </a:schemeClr>
                      </a:solidFill>
                      <a:prstDash val="lgDash"/>
                      <a:round/>
                      <a:headEnd type="none" w="med" len="med"/>
                      <a:tailEnd type="none" w="med" len="med"/>
                    </a:lnL>
                    <a:lnR w="28575"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GB" sz="1000" b="1" dirty="0"/>
                    </a:p>
                  </a:txBody>
                  <a:tcPr marL="84406" marR="84406" marT="42203" marB="42203">
                    <a:lnL w="28575" cap="flat" cmpd="sng" algn="ctr">
                      <a:solidFill>
                        <a:schemeClr val="bg1">
                          <a:lumMod val="65000"/>
                        </a:schemeClr>
                      </a:solidFill>
                      <a:prstDash val="solid"/>
                      <a:round/>
                      <a:headEnd type="none" w="med" len="med"/>
                      <a:tailEnd type="none" w="med" len="med"/>
                    </a:lnL>
                    <a:lnT w="12700" cap="flat" cmpd="sng" algn="ctr">
                      <a:noFill/>
                      <a:prstDash val="solid"/>
                      <a:round/>
                      <a:headEnd type="none" w="med" len="med"/>
                      <a:tailEnd type="none" w="med" len="med"/>
                    </a:lnT>
                  </a:tcPr>
                </a:tc>
                <a:extLst>
                  <a:ext uri="{0D108BD9-81ED-4DB2-BD59-A6C34878D82A}">
                    <a16:rowId xmlns:a16="http://schemas.microsoft.com/office/drawing/2014/main" val="322589137"/>
                  </a:ext>
                </a:extLst>
              </a:tr>
            </a:tbl>
          </a:graphicData>
        </a:graphic>
      </p:graphicFrame>
      <p:cxnSp>
        <p:nvCxnSpPr>
          <p:cNvPr id="8" name="Straight Connector 7">
            <a:extLst>
              <a:ext uri="{FF2B5EF4-FFF2-40B4-BE49-F238E27FC236}">
                <a16:creationId xmlns:a16="http://schemas.microsoft.com/office/drawing/2014/main" id="{77FD0111-EBA4-466D-D3B3-04F083A5CBBA}"/>
              </a:ext>
            </a:extLst>
          </p:cNvPr>
          <p:cNvCxnSpPr>
            <a:cxnSpLocks/>
          </p:cNvCxnSpPr>
          <p:nvPr/>
        </p:nvCxnSpPr>
        <p:spPr>
          <a:xfrm>
            <a:off x="6858074" y="3565989"/>
            <a:ext cx="2322279" cy="0"/>
          </a:xfrm>
          <a:prstGeom prst="line">
            <a:avLst/>
          </a:prstGeom>
          <a:ln w="571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9500F36-6C73-75A8-3D24-07200014E69E}"/>
              </a:ext>
            </a:extLst>
          </p:cNvPr>
          <p:cNvCxnSpPr>
            <a:cxnSpLocks/>
          </p:cNvCxnSpPr>
          <p:nvPr/>
        </p:nvCxnSpPr>
        <p:spPr>
          <a:xfrm>
            <a:off x="4344894" y="3560003"/>
            <a:ext cx="2551437" cy="0"/>
          </a:xfrm>
          <a:prstGeom prst="line">
            <a:avLst/>
          </a:prstGeom>
          <a:ln w="57150">
            <a:solidFill>
              <a:schemeClr val="tx1">
                <a:lumMod val="95000"/>
                <a:lumOff val="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D93921-1E47-1CBA-7782-D5650FD019DC}"/>
              </a:ext>
            </a:extLst>
          </p:cNvPr>
          <p:cNvCxnSpPr>
            <a:cxnSpLocks/>
          </p:cNvCxnSpPr>
          <p:nvPr/>
        </p:nvCxnSpPr>
        <p:spPr>
          <a:xfrm>
            <a:off x="2247669" y="3560003"/>
            <a:ext cx="2324331" cy="0"/>
          </a:xfrm>
          <a:prstGeom prst="line">
            <a:avLst/>
          </a:prstGeom>
          <a:ln w="57150">
            <a:solidFill>
              <a:schemeClr val="tx1">
                <a:lumMod val="95000"/>
                <a:lumOff val="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F2315C3-DB05-AE09-A0B8-796C25233585}"/>
              </a:ext>
            </a:extLst>
          </p:cNvPr>
          <p:cNvCxnSpPr>
            <a:cxnSpLocks/>
          </p:cNvCxnSpPr>
          <p:nvPr/>
        </p:nvCxnSpPr>
        <p:spPr>
          <a:xfrm>
            <a:off x="0" y="3560003"/>
            <a:ext cx="2324331" cy="0"/>
          </a:xfrm>
          <a:prstGeom prst="line">
            <a:avLst/>
          </a:prstGeom>
          <a:ln w="57150">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7C171CCA-7BDC-35DD-53F8-F5864C247F5E}"/>
              </a:ext>
            </a:extLst>
          </p:cNvPr>
          <p:cNvGrpSpPr/>
          <p:nvPr/>
        </p:nvGrpSpPr>
        <p:grpSpPr>
          <a:xfrm>
            <a:off x="201037" y="464023"/>
            <a:ext cx="646331" cy="3185921"/>
            <a:chOff x="-459564" y="479465"/>
            <a:chExt cx="646331" cy="2592715"/>
          </a:xfrm>
        </p:grpSpPr>
        <p:sp>
          <p:nvSpPr>
            <p:cNvPr id="19" name="Oval 18">
              <a:extLst>
                <a:ext uri="{FF2B5EF4-FFF2-40B4-BE49-F238E27FC236}">
                  <a16:creationId xmlns:a16="http://schemas.microsoft.com/office/drawing/2014/main" id="{9A643451-9926-E94F-4A17-53ACAC38DB66}"/>
                </a:ext>
              </a:extLst>
            </p:cNvPr>
            <p:cNvSpPr/>
            <p:nvPr/>
          </p:nvSpPr>
          <p:spPr>
            <a:xfrm>
              <a:off x="-24253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21" name="Straight Connector 20">
              <a:extLst>
                <a:ext uri="{FF2B5EF4-FFF2-40B4-BE49-F238E27FC236}">
                  <a16:creationId xmlns:a16="http://schemas.microsoft.com/office/drawing/2014/main" id="{9FD0F637-9600-CF05-AA1C-D297966B0039}"/>
                </a:ext>
              </a:extLst>
            </p:cNvPr>
            <p:cNvCxnSpPr>
              <a:cxnSpLocks/>
            </p:cNvCxnSpPr>
            <p:nvPr/>
          </p:nvCxnSpPr>
          <p:spPr>
            <a:xfrm flipH="1" flipV="1">
              <a:off x="-136399" y="238343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B587700-8B83-4B6B-D5DD-1B7ABB1D7A74}"/>
                </a:ext>
              </a:extLst>
            </p:cNvPr>
            <p:cNvSpPr txBox="1"/>
            <p:nvPr/>
          </p:nvSpPr>
          <p:spPr>
            <a:xfrm rot="16200000">
              <a:off x="-1270182" y="1290083"/>
              <a:ext cx="2267568"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Islamic surgeon </a:t>
              </a:r>
              <a:r>
                <a:rPr lang="en-GB" sz="900" dirty="0" err="1"/>
                <a:t>Abulcasis</a:t>
              </a:r>
              <a:r>
                <a:rPr lang="en-GB" sz="900" dirty="0"/>
                <a:t> is regarded as ‘Father of Modern Surgery’. His work </a:t>
              </a:r>
              <a:r>
                <a:rPr lang="en-GB" sz="900" i="1" dirty="0"/>
                <a:t>‘Al </a:t>
              </a:r>
              <a:r>
                <a:rPr lang="en-GB" sz="900" i="1" dirty="0" err="1"/>
                <a:t>Tasrif</a:t>
              </a:r>
              <a:r>
                <a:rPr lang="en-GB" sz="900" i="1" dirty="0"/>
                <a:t>’ </a:t>
              </a:r>
              <a:r>
                <a:rPr lang="en-GB" sz="900" dirty="0"/>
                <a:t>(c.1000) was a 30-volume medical textbook. He invented 26 new surgical instruments.</a:t>
              </a:r>
              <a:endParaRPr lang="en-GB" sz="900" b="1" dirty="0"/>
            </a:p>
          </p:txBody>
        </p:sp>
      </p:grpSp>
      <p:grpSp>
        <p:nvGrpSpPr>
          <p:cNvPr id="24" name="Group 23">
            <a:extLst>
              <a:ext uri="{FF2B5EF4-FFF2-40B4-BE49-F238E27FC236}">
                <a16:creationId xmlns:a16="http://schemas.microsoft.com/office/drawing/2014/main" id="{906D662F-11E5-7F26-1928-873FE677E2E6}"/>
              </a:ext>
            </a:extLst>
          </p:cNvPr>
          <p:cNvGrpSpPr/>
          <p:nvPr/>
        </p:nvGrpSpPr>
        <p:grpSpPr>
          <a:xfrm>
            <a:off x="192079" y="3469944"/>
            <a:ext cx="646331" cy="3324720"/>
            <a:chOff x="-877219" y="2908742"/>
            <a:chExt cx="646331" cy="3324720"/>
          </a:xfrm>
        </p:grpSpPr>
        <p:cxnSp>
          <p:nvCxnSpPr>
            <p:cNvPr id="26" name="Straight Connector 25">
              <a:extLst>
                <a:ext uri="{FF2B5EF4-FFF2-40B4-BE49-F238E27FC236}">
                  <a16:creationId xmlns:a16="http://schemas.microsoft.com/office/drawing/2014/main" id="{E678ABD1-2496-B39D-F000-368353983B71}"/>
                </a:ext>
              </a:extLst>
            </p:cNvPr>
            <p:cNvCxnSpPr>
              <a:cxnSpLocks/>
            </p:cNvCxnSpPr>
            <p:nvPr/>
          </p:nvCxnSpPr>
          <p:spPr>
            <a:xfrm flipH="1" flipV="1">
              <a:off x="-732938" y="3038883"/>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5B06C101-EB91-63BE-7540-0C42E93B04DD}"/>
                </a:ext>
              </a:extLst>
            </p:cNvPr>
            <p:cNvSpPr txBox="1"/>
            <p:nvPr/>
          </p:nvSpPr>
          <p:spPr>
            <a:xfrm rot="16200000">
              <a:off x="-2016644" y="4447706"/>
              <a:ext cx="2925181"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Galen </a:t>
              </a:r>
              <a:r>
                <a:rPr lang="en-GB" sz="900" dirty="0"/>
                <a:t>remains the authority on the human body, based on his experiments with pigs and dogs. His findings include the fact the brain controls the body and that blood is made and destroyed in the liver</a:t>
              </a:r>
              <a:endParaRPr lang="en-GB" sz="900" b="1" dirty="0"/>
            </a:p>
          </p:txBody>
        </p:sp>
        <p:sp>
          <p:nvSpPr>
            <p:cNvPr id="25" name="Oval 24">
              <a:extLst>
                <a:ext uri="{FF2B5EF4-FFF2-40B4-BE49-F238E27FC236}">
                  <a16:creationId xmlns:a16="http://schemas.microsoft.com/office/drawing/2014/main" id="{6464C2F7-DEE1-36FA-6226-C9611647C6CE}"/>
                </a:ext>
              </a:extLst>
            </p:cNvPr>
            <p:cNvSpPr/>
            <p:nvPr/>
          </p:nvSpPr>
          <p:spPr>
            <a:xfrm>
              <a:off x="-831470" y="2908742"/>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 name="TextBox 2">
            <a:extLst>
              <a:ext uri="{FF2B5EF4-FFF2-40B4-BE49-F238E27FC236}">
                <a16:creationId xmlns:a16="http://schemas.microsoft.com/office/drawing/2014/main" id="{66399BE1-8F0B-4F44-F8B2-8DEF92FA87B2}"/>
              </a:ext>
            </a:extLst>
          </p:cNvPr>
          <p:cNvSpPr txBox="1"/>
          <p:nvPr/>
        </p:nvSpPr>
        <p:spPr>
          <a:xfrm rot="16200000">
            <a:off x="-1502735" y="1754582"/>
            <a:ext cx="3287934" cy="230832"/>
          </a:xfrm>
          <a:prstGeom prst="rect">
            <a:avLst/>
          </a:prstGeom>
          <a:noFill/>
        </p:spPr>
        <p:txBody>
          <a:bodyPr wrap="square" rtlCol="0">
            <a:spAutoFit/>
          </a:bodyPr>
          <a:lstStyle/>
          <a:p>
            <a:pPr algn="ctr"/>
            <a:r>
              <a:rPr lang="en-GB" sz="900" b="1" dirty="0"/>
              <a:t>Operations </a:t>
            </a:r>
          </a:p>
        </p:txBody>
      </p:sp>
      <p:sp>
        <p:nvSpPr>
          <p:cNvPr id="136" name="TextBox 135">
            <a:extLst>
              <a:ext uri="{FF2B5EF4-FFF2-40B4-BE49-F238E27FC236}">
                <a16:creationId xmlns:a16="http://schemas.microsoft.com/office/drawing/2014/main" id="{3921DB27-3AFE-300D-9442-C59DE0C37813}"/>
              </a:ext>
            </a:extLst>
          </p:cNvPr>
          <p:cNvSpPr txBox="1"/>
          <p:nvPr/>
        </p:nvSpPr>
        <p:spPr>
          <a:xfrm rot="16200000">
            <a:off x="-1543850" y="5073916"/>
            <a:ext cx="3287934" cy="230832"/>
          </a:xfrm>
          <a:prstGeom prst="rect">
            <a:avLst/>
          </a:prstGeom>
          <a:noFill/>
        </p:spPr>
        <p:txBody>
          <a:bodyPr wrap="square" rtlCol="0">
            <a:spAutoFit/>
          </a:bodyPr>
          <a:lstStyle/>
          <a:p>
            <a:pPr algn="ctr"/>
            <a:r>
              <a:rPr lang="en-GB" sz="900" b="1" dirty="0"/>
              <a:t>Understanding Anatomy</a:t>
            </a:r>
          </a:p>
        </p:txBody>
      </p:sp>
      <p:grpSp>
        <p:nvGrpSpPr>
          <p:cNvPr id="98" name="Group 97">
            <a:extLst>
              <a:ext uri="{FF2B5EF4-FFF2-40B4-BE49-F238E27FC236}">
                <a16:creationId xmlns:a16="http://schemas.microsoft.com/office/drawing/2014/main" id="{ABBD1CEB-222A-2199-FBEB-D99A437A138D}"/>
              </a:ext>
            </a:extLst>
          </p:cNvPr>
          <p:cNvGrpSpPr/>
          <p:nvPr/>
        </p:nvGrpSpPr>
        <p:grpSpPr>
          <a:xfrm>
            <a:off x="885742" y="3475690"/>
            <a:ext cx="784830" cy="3318974"/>
            <a:chOff x="-946468" y="2914488"/>
            <a:chExt cx="784830" cy="3318974"/>
          </a:xfrm>
        </p:grpSpPr>
        <p:cxnSp>
          <p:nvCxnSpPr>
            <p:cNvPr id="99" name="Straight Connector 98">
              <a:extLst>
                <a:ext uri="{FF2B5EF4-FFF2-40B4-BE49-F238E27FC236}">
                  <a16:creationId xmlns:a16="http://schemas.microsoft.com/office/drawing/2014/main" id="{0C55A5CB-CB73-66ED-7706-2DC2891B6D02}"/>
                </a:ext>
              </a:extLst>
            </p:cNvPr>
            <p:cNvCxnSpPr>
              <a:cxnSpLocks/>
            </p:cNvCxnSpPr>
            <p:nvPr/>
          </p:nvCxnSpPr>
          <p:spPr>
            <a:xfrm flipH="1" flipV="1">
              <a:off x="-573897" y="3081964"/>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780030A8-58D1-75B8-ABA9-09A959A9A5C2}"/>
                </a:ext>
              </a:extLst>
            </p:cNvPr>
            <p:cNvSpPr txBox="1"/>
            <p:nvPr/>
          </p:nvSpPr>
          <p:spPr>
            <a:xfrm rot="16200000">
              <a:off x="-2016644" y="4378457"/>
              <a:ext cx="2925181"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Medieval Christian Church </a:t>
              </a:r>
              <a:r>
                <a:rPr lang="en-GB" sz="900" dirty="0"/>
                <a:t>bans dissection, meaning doctors and surgeons are unable to understand the inner workings of the body. Knowledge of the body relies on Galen’s works. If any findings question Galen’s, it is argued the body or surgeon were incorrect. </a:t>
              </a:r>
              <a:endParaRPr lang="en-GB" sz="900" b="1" dirty="0"/>
            </a:p>
          </p:txBody>
        </p:sp>
        <p:sp>
          <p:nvSpPr>
            <p:cNvPr id="101" name="Oval 100">
              <a:extLst>
                <a:ext uri="{FF2B5EF4-FFF2-40B4-BE49-F238E27FC236}">
                  <a16:creationId xmlns:a16="http://schemas.microsoft.com/office/drawing/2014/main" id="{D550CBF9-9CFE-AD6C-08F6-C28D1C359EC1}"/>
                </a:ext>
              </a:extLst>
            </p:cNvPr>
            <p:cNvSpPr/>
            <p:nvPr/>
          </p:nvSpPr>
          <p:spPr>
            <a:xfrm>
              <a:off x="-647520" y="2914488"/>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2" name="Group 101">
            <a:extLst>
              <a:ext uri="{FF2B5EF4-FFF2-40B4-BE49-F238E27FC236}">
                <a16:creationId xmlns:a16="http://schemas.microsoft.com/office/drawing/2014/main" id="{108A5393-288D-922E-5147-2A5436E29C6A}"/>
              </a:ext>
            </a:extLst>
          </p:cNvPr>
          <p:cNvGrpSpPr/>
          <p:nvPr/>
        </p:nvGrpSpPr>
        <p:grpSpPr>
          <a:xfrm>
            <a:off x="886926" y="457245"/>
            <a:ext cx="646331" cy="3185921"/>
            <a:chOff x="-459564" y="479465"/>
            <a:chExt cx="646331" cy="2592715"/>
          </a:xfrm>
        </p:grpSpPr>
        <p:sp>
          <p:nvSpPr>
            <p:cNvPr id="103" name="Oval 102">
              <a:extLst>
                <a:ext uri="{FF2B5EF4-FFF2-40B4-BE49-F238E27FC236}">
                  <a16:creationId xmlns:a16="http://schemas.microsoft.com/office/drawing/2014/main" id="{9539EA89-EABE-38CB-6568-CCCB2F14C1B2}"/>
                </a:ext>
              </a:extLst>
            </p:cNvPr>
            <p:cNvSpPr/>
            <p:nvPr/>
          </p:nvSpPr>
          <p:spPr>
            <a:xfrm>
              <a:off x="-24253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04" name="Straight Connector 103">
              <a:extLst>
                <a:ext uri="{FF2B5EF4-FFF2-40B4-BE49-F238E27FC236}">
                  <a16:creationId xmlns:a16="http://schemas.microsoft.com/office/drawing/2014/main" id="{7C2CC3AA-2D1B-B514-93A5-B2E9F7AA57FA}"/>
                </a:ext>
              </a:extLst>
            </p:cNvPr>
            <p:cNvCxnSpPr>
              <a:cxnSpLocks/>
            </p:cNvCxnSpPr>
            <p:nvPr/>
          </p:nvCxnSpPr>
          <p:spPr>
            <a:xfrm flipH="1" flipV="1">
              <a:off x="-136399" y="2383439"/>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C299026D-A2DF-FE2F-5314-18941CFC7230}"/>
                </a:ext>
              </a:extLst>
            </p:cNvPr>
            <p:cNvSpPr txBox="1"/>
            <p:nvPr/>
          </p:nvSpPr>
          <p:spPr>
            <a:xfrm rot="16200000">
              <a:off x="-1270182" y="1290083"/>
              <a:ext cx="2267568"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Medieval surgery</a:t>
              </a:r>
              <a:r>
                <a:rPr lang="en-GB" sz="900" dirty="0"/>
                <a:t> included amputations, blood-letting and trepanning. Wounds were cauterised with hot oil. Most surgery was done by a barber-surgeon. Alcohol, opium and mandrake were all used as mild painkillers.</a:t>
              </a:r>
              <a:r>
                <a:rPr lang="en-GB" sz="900" b="1" dirty="0"/>
                <a:t> </a:t>
              </a:r>
            </a:p>
          </p:txBody>
        </p:sp>
      </p:grpSp>
      <p:grpSp>
        <p:nvGrpSpPr>
          <p:cNvPr id="106" name="Group 105">
            <a:extLst>
              <a:ext uri="{FF2B5EF4-FFF2-40B4-BE49-F238E27FC236}">
                <a16:creationId xmlns:a16="http://schemas.microsoft.com/office/drawing/2014/main" id="{1599851E-BEEF-5987-4FDF-C682F53DAA4E}"/>
              </a:ext>
            </a:extLst>
          </p:cNvPr>
          <p:cNvGrpSpPr/>
          <p:nvPr/>
        </p:nvGrpSpPr>
        <p:grpSpPr>
          <a:xfrm>
            <a:off x="1573059" y="465147"/>
            <a:ext cx="646331" cy="3185921"/>
            <a:chOff x="-459564" y="479465"/>
            <a:chExt cx="646331" cy="2592715"/>
          </a:xfrm>
        </p:grpSpPr>
        <p:cxnSp>
          <p:nvCxnSpPr>
            <p:cNvPr id="108" name="Straight Connector 107">
              <a:extLst>
                <a:ext uri="{FF2B5EF4-FFF2-40B4-BE49-F238E27FC236}">
                  <a16:creationId xmlns:a16="http://schemas.microsoft.com/office/drawing/2014/main" id="{456B7F3E-C209-97B2-C6C8-115C1BC584B3}"/>
                </a:ext>
              </a:extLst>
            </p:cNvPr>
            <p:cNvCxnSpPr>
              <a:cxnSpLocks/>
            </p:cNvCxnSpPr>
            <p:nvPr/>
          </p:nvCxnSpPr>
          <p:spPr>
            <a:xfrm flipH="1" flipV="1">
              <a:off x="-54511" y="251672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7" name="Oval 106">
              <a:extLst>
                <a:ext uri="{FF2B5EF4-FFF2-40B4-BE49-F238E27FC236}">
                  <a16:creationId xmlns:a16="http://schemas.microsoft.com/office/drawing/2014/main" id="{C214DCAA-E39F-3C1B-F9D7-7C58E02D4651}"/>
                </a:ext>
              </a:extLst>
            </p:cNvPr>
            <p:cNvSpPr/>
            <p:nvPr/>
          </p:nvSpPr>
          <p:spPr>
            <a:xfrm>
              <a:off x="-14017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9" name="TextBox 108">
              <a:extLst>
                <a:ext uri="{FF2B5EF4-FFF2-40B4-BE49-F238E27FC236}">
                  <a16:creationId xmlns:a16="http://schemas.microsoft.com/office/drawing/2014/main" id="{76CEEFBB-3148-76DB-ADF3-62A713EA3B45}"/>
                </a:ext>
              </a:extLst>
            </p:cNvPr>
            <p:cNvSpPr txBox="1"/>
            <p:nvPr/>
          </p:nvSpPr>
          <p:spPr>
            <a:xfrm rot="16200000">
              <a:off x="-1270182" y="1290083"/>
              <a:ext cx="2267568"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1376 – John of </a:t>
              </a:r>
              <a:r>
                <a:rPr lang="en-GB" sz="900" b="1" dirty="0" err="1"/>
                <a:t>Arderne</a:t>
              </a:r>
              <a:r>
                <a:rPr lang="en-GB" sz="900" dirty="0"/>
                <a:t>, an English surgeon, wrote </a:t>
              </a:r>
              <a:r>
                <a:rPr lang="en-GB" sz="900" i="1" dirty="0" err="1"/>
                <a:t>Practia</a:t>
              </a:r>
              <a:r>
                <a:rPr lang="en-GB" sz="900" dirty="0"/>
                <a:t> which became a surgical manual based on Greek ad Arab knowledge and his knowledge from war. He tried to separate surgeons from lower-class barbers.</a:t>
              </a:r>
              <a:r>
                <a:rPr lang="en-GB" sz="900" b="1" dirty="0"/>
                <a:t> </a:t>
              </a:r>
            </a:p>
          </p:txBody>
        </p:sp>
      </p:grpSp>
      <p:grpSp>
        <p:nvGrpSpPr>
          <p:cNvPr id="110" name="Group 109">
            <a:extLst>
              <a:ext uri="{FF2B5EF4-FFF2-40B4-BE49-F238E27FC236}">
                <a16:creationId xmlns:a16="http://schemas.microsoft.com/office/drawing/2014/main" id="{623F9D6A-0EAB-5649-D8B1-645D266734F0}"/>
              </a:ext>
            </a:extLst>
          </p:cNvPr>
          <p:cNvGrpSpPr/>
          <p:nvPr/>
        </p:nvGrpSpPr>
        <p:grpSpPr>
          <a:xfrm>
            <a:off x="1740568" y="3480992"/>
            <a:ext cx="373669" cy="3318974"/>
            <a:chOff x="-743056" y="2914488"/>
            <a:chExt cx="373669" cy="3318974"/>
          </a:xfrm>
        </p:grpSpPr>
        <p:cxnSp>
          <p:nvCxnSpPr>
            <p:cNvPr id="111" name="Straight Connector 110">
              <a:extLst>
                <a:ext uri="{FF2B5EF4-FFF2-40B4-BE49-F238E27FC236}">
                  <a16:creationId xmlns:a16="http://schemas.microsoft.com/office/drawing/2014/main" id="{B58AA168-4A7D-319D-E49E-4C1B422865D5}"/>
                </a:ext>
              </a:extLst>
            </p:cNvPr>
            <p:cNvCxnSpPr>
              <a:cxnSpLocks/>
            </p:cNvCxnSpPr>
            <p:nvPr/>
          </p:nvCxnSpPr>
          <p:spPr>
            <a:xfrm flipH="1" flipV="1">
              <a:off x="-648961" y="3081964"/>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447E0CB6-191F-3180-E02D-9B92789F6FB6}"/>
                </a:ext>
              </a:extLst>
            </p:cNvPr>
            <p:cNvSpPr txBox="1"/>
            <p:nvPr/>
          </p:nvSpPr>
          <p:spPr>
            <a:xfrm rot="16200000">
              <a:off x="-2016644" y="4586206"/>
              <a:ext cx="2925181" cy="3693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1267 – Hugh of Lucca </a:t>
              </a:r>
              <a:r>
                <a:rPr lang="en-GB" sz="900" dirty="0"/>
                <a:t>argued that pus was not needed for healing. Because this contradicted Galen, it didn’t catch on</a:t>
              </a:r>
              <a:endParaRPr lang="en-GB" sz="900" b="1" dirty="0"/>
            </a:p>
          </p:txBody>
        </p:sp>
        <p:sp>
          <p:nvSpPr>
            <p:cNvPr id="113" name="Oval 112">
              <a:extLst>
                <a:ext uri="{FF2B5EF4-FFF2-40B4-BE49-F238E27FC236}">
                  <a16:creationId xmlns:a16="http://schemas.microsoft.com/office/drawing/2014/main" id="{CACBD494-C533-5E62-88EE-0EB4AB84F4AE}"/>
                </a:ext>
              </a:extLst>
            </p:cNvPr>
            <p:cNvSpPr/>
            <p:nvPr/>
          </p:nvSpPr>
          <p:spPr>
            <a:xfrm>
              <a:off x="-743056" y="2914488"/>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4" name="Group 113">
            <a:extLst>
              <a:ext uri="{FF2B5EF4-FFF2-40B4-BE49-F238E27FC236}">
                <a16:creationId xmlns:a16="http://schemas.microsoft.com/office/drawing/2014/main" id="{AC937463-F592-85BB-EC73-5FF2DCAF8DB8}"/>
              </a:ext>
            </a:extLst>
          </p:cNvPr>
          <p:cNvGrpSpPr/>
          <p:nvPr/>
        </p:nvGrpSpPr>
        <p:grpSpPr>
          <a:xfrm>
            <a:off x="2296842" y="3475690"/>
            <a:ext cx="507831" cy="3324720"/>
            <a:chOff x="-807969" y="2908742"/>
            <a:chExt cx="507831" cy="3324720"/>
          </a:xfrm>
        </p:grpSpPr>
        <p:cxnSp>
          <p:nvCxnSpPr>
            <p:cNvPr id="115" name="Straight Connector 114">
              <a:extLst>
                <a:ext uri="{FF2B5EF4-FFF2-40B4-BE49-F238E27FC236}">
                  <a16:creationId xmlns:a16="http://schemas.microsoft.com/office/drawing/2014/main" id="{9513C262-6D90-F2A6-AE53-6A6CF9A44E61}"/>
                </a:ext>
              </a:extLst>
            </p:cNvPr>
            <p:cNvCxnSpPr>
              <a:cxnSpLocks/>
            </p:cNvCxnSpPr>
            <p:nvPr/>
          </p:nvCxnSpPr>
          <p:spPr>
            <a:xfrm flipH="1" flipV="1">
              <a:off x="-543243" y="3033137"/>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D46B256F-4EB5-851A-AB55-B86B281C40F6}"/>
                </a:ext>
              </a:extLst>
            </p:cNvPr>
            <p:cNvSpPr txBox="1"/>
            <p:nvPr/>
          </p:nvSpPr>
          <p:spPr>
            <a:xfrm rot="16200000">
              <a:off x="-2016644" y="4516956"/>
              <a:ext cx="2925181"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1543 – Andreas Vesalius </a:t>
              </a:r>
              <a:r>
                <a:rPr lang="en-GB" sz="900" dirty="0"/>
                <a:t>publishes </a:t>
              </a:r>
              <a:r>
                <a:rPr lang="en-GB" sz="900" i="1" dirty="0"/>
                <a:t>‘Fabric of the Human Body’ </a:t>
              </a:r>
              <a:r>
                <a:rPr lang="en-GB" sz="900" dirty="0"/>
                <a:t>which used dissections to accurately portray the body. He disproves many of Galen’s assumptions.</a:t>
              </a:r>
              <a:endParaRPr lang="en-GB" sz="900" b="1" dirty="0"/>
            </a:p>
          </p:txBody>
        </p:sp>
        <p:sp>
          <p:nvSpPr>
            <p:cNvPr id="117" name="Oval 116">
              <a:extLst>
                <a:ext uri="{FF2B5EF4-FFF2-40B4-BE49-F238E27FC236}">
                  <a16:creationId xmlns:a16="http://schemas.microsoft.com/office/drawing/2014/main" id="{BA6E3CB9-3CDA-F089-5391-28141F0C4C1C}"/>
                </a:ext>
              </a:extLst>
            </p:cNvPr>
            <p:cNvSpPr/>
            <p:nvPr/>
          </p:nvSpPr>
          <p:spPr>
            <a:xfrm>
              <a:off x="-639121" y="2908742"/>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8" name="Group 117">
            <a:extLst>
              <a:ext uri="{FF2B5EF4-FFF2-40B4-BE49-F238E27FC236}">
                <a16:creationId xmlns:a16="http://schemas.microsoft.com/office/drawing/2014/main" id="{DE881071-59CC-E1BE-E517-C00F8B6E62D1}"/>
              </a:ext>
            </a:extLst>
          </p:cNvPr>
          <p:cNvGrpSpPr/>
          <p:nvPr/>
        </p:nvGrpSpPr>
        <p:grpSpPr>
          <a:xfrm>
            <a:off x="2876977" y="3475690"/>
            <a:ext cx="784830" cy="3324720"/>
            <a:chOff x="-946468" y="2908742"/>
            <a:chExt cx="784830" cy="3324720"/>
          </a:xfrm>
        </p:grpSpPr>
        <p:cxnSp>
          <p:nvCxnSpPr>
            <p:cNvPr id="119" name="Straight Connector 118">
              <a:extLst>
                <a:ext uri="{FF2B5EF4-FFF2-40B4-BE49-F238E27FC236}">
                  <a16:creationId xmlns:a16="http://schemas.microsoft.com/office/drawing/2014/main" id="{514DC484-4039-B7C9-A4A1-5C5D8D36684B}"/>
                </a:ext>
              </a:extLst>
            </p:cNvPr>
            <p:cNvCxnSpPr>
              <a:cxnSpLocks/>
            </p:cNvCxnSpPr>
            <p:nvPr/>
          </p:nvCxnSpPr>
          <p:spPr>
            <a:xfrm flipH="1" flipV="1">
              <a:off x="-543243" y="3033137"/>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0" name="TextBox 119">
              <a:extLst>
                <a:ext uri="{FF2B5EF4-FFF2-40B4-BE49-F238E27FC236}">
                  <a16:creationId xmlns:a16="http://schemas.microsoft.com/office/drawing/2014/main" id="{29E4E271-A777-12B5-81BC-7043FCCFA111}"/>
                </a:ext>
              </a:extLst>
            </p:cNvPr>
            <p:cNvSpPr txBox="1"/>
            <p:nvPr/>
          </p:nvSpPr>
          <p:spPr>
            <a:xfrm rot="16200000">
              <a:off x="-2016644" y="4378457"/>
              <a:ext cx="2925181"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1628 – William Harvey </a:t>
              </a:r>
              <a:r>
                <a:rPr lang="en-GB" sz="900" dirty="0"/>
                <a:t>discovers that blood travels in one direction around the body, pumped by the heart. This disproves Galen’s idea that blood is made and destroyed in the liver. His work </a:t>
              </a:r>
              <a:r>
                <a:rPr lang="en-GB" sz="900" i="1" dirty="0"/>
                <a:t>‘An Anatomical Account of the Motion of the Heart and Blood’.</a:t>
              </a:r>
              <a:endParaRPr lang="en-GB" sz="900" b="1" dirty="0"/>
            </a:p>
          </p:txBody>
        </p:sp>
        <p:sp>
          <p:nvSpPr>
            <p:cNvPr id="121" name="Oval 120">
              <a:extLst>
                <a:ext uri="{FF2B5EF4-FFF2-40B4-BE49-F238E27FC236}">
                  <a16:creationId xmlns:a16="http://schemas.microsoft.com/office/drawing/2014/main" id="{0B90F974-C0FE-300E-2F44-5D642A2009BB}"/>
                </a:ext>
              </a:extLst>
            </p:cNvPr>
            <p:cNvSpPr/>
            <p:nvPr/>
          </p:nvSpPr>
          <p:spPr>
            <a:xfrm>
              <a:off x="-639121" y="2908742"/>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22" name="Group 121">
            <a:extLst>
              <a:ext uri="{FF2B5EF4-FFF2-40B4-BE49-F238E27FC236}">
                <a16:creationId xmlns:a16="http://schemas.microsoft.com/office/drawing/2014/main" id="{19B1B635-2072-C8E9-BDA6-A9F7CAEBDB43}"/>
              </a:ext>
            </a:extLst>
          </p:cNvPr>
          <p:cNvGrpSpPr/>
          <p:nvPr/>
        </p:nvGrpSpPr>
        <p:grpSpPr>
          <a:xfrm>
            <a:off x="2417862" y="463739"/>
            <a:ext cx="784830" cy="3185920"/>
            <a:chOff x="-528813" y="479466"/>
            <a:chExt cx="784830" cy="2592714"/>
          </a:xfrm>
        </p:grpSpPr>
        <p:cxnSp>
          <p:nvCxnSpPr>
            <p:cNvPr id="123" name="Straight Connector 122">
              <a:extLst>
                <a:ext uri="{FF2B5EF4-FFF2-40B4-BE49-F238E27FC236}">
                  <a16:creationId xmlns:a16="http://schemas.microsoft.com/office/drawing/2014/main" id="{FA08B410-F641-186F-C409-CB3F2F91163F}"/>
                </a:ext>
              </a:extLst>
            </p:cNvPr>
            <p:cNvCxnSpPr>
              <a:cxnSpLocks/>
            </p:cNvCxnSpPr>
            <p:nvPr/>
          </p:nvCxnSpPr>
          <p:spPr>
            <a:xfrm flipH="1" flipV="1">
              <a:off x="-54511" y="251672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4" name="Oval 123">
              <a:extLst>
                <a:ext uri="{FF2B5EF4-FFF2-40B4-BE49-F238E27FC236}">
                  <a16:creationId xmlns:a16="http://schemas.microsoft.com/office/drawing/2014/main" id="{4124E806-3DF8-6B07-56CD-9DF8D621ABDD}"/>
                </a:ext>
              </a:extLst>
            </p:cNvPr>
            <p:cNvSpPr/>
            <p:nvPr/>
          </p:nvSpPr>
          <p:spPr>
            <a:xfrm>
              <a:off x="-14017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5" name="TextBox 124">
              <a:extLst>
                <a:ext uri="{FF2B5EF4-FFF2-40B4-BE49-F238E27FC236}">
                  <a16:creationId xmlns:a16="http://schemas.microsoft.com/office/drawing/2014/main" id="{F3C3A2F0-A629-6554-AF6F-F4DCCC93E474}"/>
                </a:ext>
              </a:extLst>
            </p:cNvPr>
            <p:cNvSpPr txBox="1"/>
            <p:nvPr/>
          </p:nvSpPr>
          <p:spPr>
            <a:xfrm rot="16200000">
              <a:off x="-1270182" y="1220835"/>
              <a:ext cx="2267568"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1575 – </a:t>
              </a:r>
              <a:r>
                <a:rPr lang="en-GB" sz="900" b="1" dirty="0" err="1"/>
                <a:t>Ambroise</a:t>
              </a:r>
              <a:r>
                <a:rPr lang="en-GB" sz="900" b="1" dirty="0"/>
                <a:t> Pare</a:t>
              </a:r>
              <a:r>
                <a:rPr lang="en-GB" sz="900" dirty="0"/>
                <a:t>, a French battlefield surgeon, wrote ‘</a:t>
              </a:r>
              <a:r>
                <a:rPr lang="en-GB" sz="900" i="1" dirty="0"/>
                <a:t>Work on Surgery’.</a:t>
              </a:r>
              <a:r>
                <a:rPr lang="en-GB" sz="900" dirty="0"/>
                <a:t> He developed a cauterising ointment using egg whites, turpentine and rose oil, less painful than cauterising oil. He also used ligatures to tie-off blood vessels which stemmed bleeding.</a:t>
              </a:r>
              <a:endParaRPr lang="en-GB" sz="900" b="1" dirty="0"/>
            </a:p>
          </p:txBody>
        </p:sp>
      </p:grpSp>
      <p:grpSp>
        <p:nvGrpSpPr>
          <p:cNvPr id="47" name="Group 46">
            <a:extLst>
              <a:ext uri="{FF2B5EF4-FFF2-40B4-BE49-F238E27FC236}">
                <a16:creationId xmlns:a16="http://schemas.microsoft.com/office/drawing/2014/main" id="{A13AD06A-F051-0EBB-7272-48D120356113}"/>
              </a:ext>
            </a:extLst>
          </p:cNvPr>
          <p:cNvGrpSpPr/>
          <p:nvPr/>
        </p:nvGrpSpPr>
        <p:grpSpPr>
          <a:xfrm>
            <a:off x="3586737" y="457247"/>
            <a:ext cx="784830" cy="3185919"/>
            <a:chOff x="-528813" y="479467"/>
            <a:chExt cx="784830" cy="2592713"/>
          </a:xfrm>
        </p:grpSpPr>
        <p:cxnSp>
          <p:nvCxnSpPr>
            <p:cNvPr id="48" name="Straight Connector 47">
              <a:extLst>
                <a:ext uri="{FF2B5EF4-FFF2-40B4-BE49-F238E27FC236}">
                  <a16:creationId xmlns:a16="http://schemas.microsoft.com/office/drawing/2014/main" id="{80B3CDDE-304E-58B2-7479-BF941BF11635}"/>
                </a:ext>
              </a:extLst>
            </p:cNvPr>
            <p:cNvCxnSpPr>
              <a:cxnSpLocks/>
            </p:cNvCxnSpPr>
            <p:nvPr/>
          </p:nvCxnSpPr>
          <p:spPr>
            <a:xfrm flipH="1" flipV="1">
              <a:off x="-54511" y="251672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0C247418-F79B-81DA-5FD9-FB67C1BC2A07}"/>
                </a:ext>
              </a:extLst>
            </p:cNvPr>
            <p:cNvSpPr/>
            <p:nvPr/>
          </p:nvSpPr>
          <p:spPr>
            <a:xfrm>
              <a:off x="-14017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TextBox 49">
              <a:extLst>
                <a:ext uri="{FF2B5EF4-FFF2-40B4-BE49-F238E27FC236}">
                  <a16:creationId xmlns:a16="http://schemas.microsoft.com/office/drawing/2014/main" id="{62930DC6-57FC-ECEB-82E2-11B1197F4820}"/>
                </a:ext>
              </a:extLst>
            </p:cNvPr>
            <p:cNvSpPr txBox="1"/>
            <p:nvPr/>
          </p:nvSpPr>
          <p:spPr>
            <a:xfrm rot="16200000">
              <a:off x="-1270182" y="1220836"/>
              <a:ext cx="2267568" cy="784830"/>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1794 – John Hunter</a:t>
              </a:r>
              <a:r>
                <a:rPr lang="en-GB" sz="900" dirty="0"/>
                <a:t>, an English surgeon, learned through dissecting cadavers (often dug from graves). Hunter learnt to restrict blood vessels rather than amputating, tying off aneurisms and the fact that gunshot wounds should not be cut out of skin.</a:t>
              </a:r>
              <a:endParaRPr lang="en-GB" sz="900" b="1" dirty="0"/>
            </a:p>
          </p:txBody>
        </p:sp>
      </p:grpSp>
      <p:cxnSp>
        <p:nvCxnSpPr>
          <p:cNvPr id="56" name="Straight Connector 55">
            <a:extLst>
              <a:ext uri="{FF2B5EF4-FFF2-40B4-BE49-F238E27FC236}">
                <a16:creationId xmlns:a16="http://schemas.microsoft.com/office/drawing/2014/main" id="{986EFFD5-7EBC-5E36-0BF1-7C2FEF69BC04}"/>
              </a:ext>
            </a:extLst>
          </p:cNvPr>
          <p:cNvCxnSpPr>
            <a:cxnSpLocks/>
          </p:cNvCxnSpPr>
          <p:nvPr/>
        </p:nvCxnSpPr>
        <p:spPr>
          <a:xfrm flipH="1" flipV="1">
            <a:off x="4069333" y="3643166"/>
            <a:ext cx="0" cy="66207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59C97CAC-A374-9B99-504B-248965EA14E4}"/>
              </a:ext>
            </a:extLst>
          </p:cNvPr>
          <p:cNvSpPr txBox="1"/>
          <p:nvPr/>
        </p:nvSpPr>
        <p:spPr>
          <a:xfrm rot="16200000">
            <a:off x="2593635" y="5008907"/>
            <a:ext cx="2909533"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1794 – John Hunter</a:t>
            </a:r>
            <a:r>
              <a:rPr lang="en-GB" sz="900" dirty="0"/>
              <a:t> developed a museum of 3000 specimens of animals and human, to show the purpose of anatomical research. This altered the perception of science and surgery to the public.</a:t>
            </a:r>
            <a:endParaRPr lang="en-GB" sz="900" b="1" dirty="0"/>
          </a:p>
        </p:txBody>
      </p:sp>
      <p:grpSp>
        <p:nvGrpSpPr>
          <p:cNvPr id="57" name="Group 56">
            <a:extLst>
              <a:ext uri="{FF2B5EF4-FFF2-40B4-BE49-F238E27FC236}">
                <a16:creationId xmlns:a16="http://schemas.microsoft.com/office/drawing/2014/main" id="{814E3ED8-1D60-0A31-F99C-0D666FAB422F}"/>
              </a:ext>
            </a:extLst>
          </p:cNvPr>
          <p:cNvGrpSpPr/>
          <p:nvPr/>
        </p:nvGrpSpPr>
        <p:grpSpPr>
          <a:xfrm>
            <a:off x="4413094" y="458265"/>
            <a:ext cx="1061829" cy="3185917"/>
            <a:chOff x="-667313" y="479469"/>
            <a:chExt cx="1061829" cy="2592711"/>
          </a:xfrm>
        </p:grpSpPr>
        <p:cxnSp>
          <p:nvCxnSpPr>
            <p:cNvPr id="58" name="Straight Connector 57">
              <a:extLst>
                <a:ext uri="{FF2B5EF4-FFF2-40B4-BE49-F238E27FC236}">
                  <a16:creationId xmlns:a16="http://schemas.microsoft.com/office/drawing/2014/main" id="{49A64442-572B-FC38-AFDE-476E3F256BC2}"/>
                </a:ext>
              </a:extLst>
            </p:cNvPr>
            <p:cNvCxnSpPr>
              <a:cxnSpLocks/>
            </p:cNvCxnSpPr>
            <p:nvPr/>
          </p:nvCxnSpPr>
          <p:spPr>
            <a:xfrm flipH="1" flipV="1">
              <a:off x="-54511" y="251672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CB80CCA2-2019-CFEF-086D-2DA45E4B3CDF}"/>
                </a:ext>
              </a:extLst>
            </p:cNvPr>
            <p:cNvSpPr/>
            <p:nvPr/>
          </p:nvSpPr>
          <p:spPr>
            <a:xfrm>
              <a:off x="-14017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TextBox 59">
              <a:extLst>
                <a:ext uri="{FF2B5EF4-FFF2-40B4-BE49-F238E27FC236}">
                  <a16:creationId xmlns:a16="http://schemas.microsoft.com/office/drawing/2014/main" id="{41C31922-8338-E5B4-7F3C-BC2C5AB7DE97}"/>
                </a:ext>
              </a:extLst>
            </p:cNvPr>
            <p:cNvSpPr txBox="1"/>
            <p:nvPr/>
          </p:nvSpPr>
          <p:spPr>
            <a:xfrm rot="16200000">
              <a:off x="-1270182" y="1082338"/>
              <a:ext cx="2267568" cy="1061829"/>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Killer of Surgery – Pain </a:t>
              </a:r>
            </a:p>
            <a:p>
              <a:r>
                <a:rPr lang="en-GB" sz="900" b="1" dirty="0"/>
                <a:t>Ether – </a:t>
              </a:r>
              <a:r>
                <a:rPr lang="en-GB" sz="900" dirty="0"/>
                <a:t>numbed pain but caused vomiting &amp; flammable </a:t>
              </a:r>
              <a:endParaRPr lang="en-GB" sz="900" b="1" dirty="0"/>
            </a:p>
            <a:p>
              <a:r>
                <a:rPr lang="en-GB" sz="900" b="1" dirty="0"/>
                <a:t>Nitrous Oxide – </a:t>
              </a:r>
              <a:r>
                <a:rPr lang="en-GB" sz="900" dirty="0"/>
                <a:t>used by dentists but difficult dosage</a:t>
              </a:r>
              <a:endParaRPr lang="en-GB" sz="900" b="1" dirty="0"/>
            </a:p>
            <a:p>
              <a:r>
                <a:rPr lang="en-GB" sz="900" b="1" dirty="0"/>
                <a:t>1847 – James Simpson</a:t>
              </a:r>
              <a:r>
                <a:rPr lang="en-GB" sz="900" dirty="0"/>
                <a:t>, a Scottish doctor discovers the first effective anaesthetic, chloroform. It was popularised by Queen Victoria but still showed difficulties with dosage (as seen with Hannah Greener)</a:t>
              </a:r>
              <a:endParaRPr lang="en-GB" sz="900" b="1" dirty="0"/>
            </a:p>
          </p:txBody>
        </p:sp>
      </p:grpSp>
      <p:grpSp>
        <p:nvGrpSpPr>
          <p:cNvPr id="61" name="Group 60">
            <a:extLst>
              <a:ext uri="{FF2B5EF4-FFF2-40B4-BE49-F238E27FC236}">
                <a16:creationId xmlns:a16="http://schemas.microsoft.com/office/drawing/2014/main" id="{63781974-6439-2080-7883-174A1A6ED51D}"/>
              </a:ext>
            </a:extLst>
          </p:cNvPr>
          <p:cNvGrpSpPr/>
          <p:nvPr/>
        </p:nvGrpSpPr>
        <p:grpSpPr>
          <a:xfrm>
            <a:off x="5540978" y="468200"/>
            <a:ext cx="1200329" cy="3185916"/>
            <a:chOff x="-736563" y="479470"/>
            <a:chExt cx="1200329" cy="2592710"/>
          </a:xfrm>
        </p:grpSpPr>
        <p:cxnSp>
          <p:nvCxnSpPr>
            <p:cNvPr id="62" name="Straight Connector 61">
              <a:extLst>
                <a:ext uri="{FF2B5EF4-FFF2-40B4-BE49-F238E27FC236}">
                  <a16:creationId xmlns:a16="http://schemas.microsoft.com/office/drawing/2014/main" id="{E290C685-2BAC-9425-F24A-50D69BFAAD77}"/>
                </a:ext>
              </a:extLst>
            </p:cNvPr>
            <p:cNvCxnSpPr>
              <a:cxnSpLocks/>
            </p:cNvCxnSpPr>
            <p:nvPr/>
          </p:nvCxnSpPr>
          <p:spPr>
            <a:xfrm flipH="1" flipV="1">
              <a:off x="-54511" y="251672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35B3ED21-F77A-4561-F219-608DFC52FF56}"/>
                </a:ext>
              </a:extLst>
            </p:cNvPr>
            <p:cNvSpPr/>
            <p:nvPr/>
          </p:nvSpPr>
          <p:spPr>
            <a:xfrm>
              <a:off x="-14017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TextBox 63">
              <a:extLst>
                <a:ext uri="{FF2B5EF4-FFF2-40B4-BE49-F238E27FC236}">
                  <a16:creationId xmlns:a16="http://schemas.microsoft.com/office/drawing/2014/main" id="{A09117E2-2108-8165-7AE3-B142F95D9EE1}"/>
                </a:ext>
              </a:extLst>
            </p:cNvPr>
            <p:cNvSpPr txBox="1"/>
            <p:nvPr/>
          </p:nvSpPr>
          <p:spPr>
            <a:xfrm rot="16200000">
              <a:off x="-1270182" y="1013089"/>
              <a:ext cx="2267568" cy="1200329"/>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Killer of Surgery – Infection </a:t>
              </a:r>
            </a:p>
            <a:p>
              <a:r>
                <a:rPr lang="en-GB" sz="900" b="1" dirty="0"/>
                <a:t>1867 – Joseph Lister </a:t>
              </a:r>
              <a:r>
                <a:rPr lang="en-GB" sz="900" dirty="0"/>
                <a:t>was one of the first doctors to apply Pasteur’s Germ Theory to improve surgery. Carbolic acid is used as the first effective antiseptic which dropped mortality rates from 46% to 15%. </a:t>
              </a:r>
            </a:p>
            <a:p>
              <a:r>
                <a:rPr lang="en-GB" sz="900" b="1" dirty="0"/>
                <a:t>1890s – aseptic surgery </a:t>
              </a:r>
              <a:r>
                <a:rPr lang="en-GB" sz="900" dirty="0"/>
                <a:t>develops which used antiseptic substances to completely sterilise equipment, gowns and surgeons hands to completely remove any germs. </a:t>
              </a:r>
              <a:endParaRPr lang="en-GB" sz="900" b="1" dirty="0"/>
            </a:p>
          </p:txBody>
        </p:sp>
      </p:grpSp>
      <p:grpSp>
        <p:nvGrpSpPr>
          <p:cNvPr id="2" name="Group 1">
            <a:extLst>
              <a:ext uri="{FF2B5EF4-FFF2-40B4-BE49-F238E27FC236}">
                <a16:creationId xmlns:a16="http://schemas.microsoft.com/office/drawing/2014/main" id="{5A05129B-DB56-3876-E37F-886CC4427B02}"/>
              </a:ext>
            </a:extLst>
          </p:cNvPr>
          <p:cNvGrpSpPr/>
          <p:nvPr/>
        </p:nvGrpSpPr>
        <p:grpSpPr>
          <a:xfrm>
            <a:off x="6044411" y="3476814"/>
            <a:ext cx="507831" cy="3326515"/>
            <a:chOff x="6317371" y="3463166"/>
            <a:chExt cx="507831" cy="3326515"/>
          </a:xfrm>
        </p:grpSpPr>
        <p:cxnSp>
          <p:nvCxnSpPr>
            <p:cNvPr id="71" name="Straight Connector 70">
              <a:extLst>
                <a:ext uri="{FF2B5EF4-FFF2-40B4-BE49-F238E27FC236}">
                  <a16:creationId xmlns:a16="http://schemas.microsoft.com/office/drawing/2014/main" id="{96413B6C-FBF3-77E1-9BC7-E5AF6BEB0643}"/>
                </a:ext>
              </a:extLst>
            </p:cNvPr>
            <p:cNvCxnSpPr>
              <a:cxnSpLocks/>
            </p:cNvCxnSpPr>
            <p:nvPr/>
          </p:nvCxnSpPr>
          <p:spPr>
            <a:xfrm flipH="1" flipV="1">
              <a:off x="6599847" y="3644567"/>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EF6BBAF2-9A6D-F5B9-4315-29C0C7C5782C}"/>
                </a:ext>
              </a:extLst>
            </p:cNvPr>
            <p:cNvSpPr txBox="1"/>
            <p:nvPr/>
          </p:nvSpPr>
          <p:spPr>
            <a:xfrm rot="16200000">
              <a:off x="5116520" y="5080999"/>
              <a:ext cx="2909533"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1895 – X-rays </a:t>
              </a:r>
              <a:r>
                <a:rPr lang="en-GB" sz="900" dirty="0"/>
                <a:t>are developed allowing a greater understanding of bone structure. Used on a mass scale during World War I.</a:t>
              </a:r>
              <a:endParaRPr lang="en-GB" sz="900" b="1" dirty="0"/>
            </a:p>
          </p:txBody>
        </p:sp>
        <p:sp>
          <p:nvSpPr>
            <p:cNvPr id="70" name="Oval 69">
              <a:extLst>
                <a:ext uri="{FF2B5EF4-FFF2-40B4-BE49-F238E27FC236}">
                  <a16:creationId xmlns:a16="http://schemas.microsoft.com/office/drawing/2014/main" id="{8D113339-D887-4285-C469-FFEE3607FA5D}"/>
                </a:ext>
              </a:extLst>
            </p:cNvPr>
            <p:cNvSpPr/>
            <p:nvPr/>
          </p:nvSpPr>
          <p:spPr>
            <a:xfrm>
              <a:off x="6504372" y="3463166"/>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73" name="Group 72">
            <a:extLst>
              <a:ext uri="{FF2B5EF4-FFF2-40B4-BE49-F238E27FC236}">
                <a16:creationId xmlns:a16="http://schemas.microsoft.com/office/drawing/2014/main" id="{C72C00AA-25F8-5E4F-A973-033D066443AD}"/>
              </a:ext>
            </a:extLst>
          </p:cNvPr>
          <p:cNvGrpSpPr/>
          <p:nvPr/>
        </p:nvGrpSpPr>
        <p:grpSpPr>
          <a:xfrm>
            <a:off x="6592269" y="3480614"/>
            <a:ext cx="507831" cy="3326515"/>
            <a:chOff x="6317371" y="3463166"/>
            <a:chExt cx="507831" cy="3326515"/>
          </a:xfrm>
        </p:grpSpPr>
        <p:cxnSp>
          <p:nvCxnSpPr>
            <p:cNvPr id="74" name="Straight Connector 73">
              <a:extLst>
                <a:ext uri="{FF2B5EF4-FFF2-40B4-BE49-F238E27FC236}">
                  <a16:creationId xmlns:a16="http://schemas.microsoft.com/office/drawing/2014/main" id="{C13A210C-06E7-3321-9D2A-371ABDE485B7}"/>
                </a:ext>
              </a:extLst>
            </p:cNvPr>
            <p:cNvCxnSpPr>
              <a:cxnSpLocks/>
            </p:cNvCxnSpPr>
            <p:nvPr/>
          </p:nvCxnSpPr>
          <p:spPr>
            <a:xfrm flipH="1" flipV="1">
              <a:off x="6599847" y="3644567"/>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FB5818F7-9CB2-0F99-9FAF-9F2A51F7CD18}"/>
                </a:ext>
              </a:extLst>
            </p:cNvPr>
            <p:cNvSpPr txBox="1"/>
            <p:nvPr/>
          </p:nvSpPr>
          <p:spPr>
            <a:xfrm rot="16200000">
              <a:off x="5116520" y="5080999"/>
              <a:ext cx="2909533" cy="5078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Killer of Surgery – Blood Loss</a:t>
              </a:r>
            </a:p>
            <a:p>
              <a:r>
                <a:rPr lang="en-GB" sz="900" b="1" dirty="0"/>
                <a:t>1900 – Karl Landsteiner</a:t>
              </a:r>
              <a:r>
                <a:rPr lang="en-GB" sz="900" dirty="0"/>
                <a:t>, Austrian-American biologist, discovers different blood type groups. </a:t>
              </a:r>
              <a:r>
                <a:rPr lang="en-GB" sz="900" b="1" dirty="0"/>
                <a:t> </a:t>
              </a:r>
            </a:p>
          </p:txBody>
        </p:sp>
        <p:sp>
          <p:nvSpPr>
            <p:cNvPr id="76" name="Oval 75">
              <a:extLst>
                <a:ext uri="{FF2B5EF4-FFF2-40B4-BE49-F238E27FC236}">
                  <a16:creationId xmlns:a16="http://schemas.microsoft.com/office/drawing/2014/main" id="{D8899166-2F09-07FA-29C1-80CE457FD641}"/>
                </a:ext>
              </a:extLst>
            </p:cNvPr>
            <p:cNvSpPr/>
            <p:nvPr/>
          </p:nvSpPr>
          <p:spPr>
            <a:xfrm>
              <a:off x="6504372" y="3463166"/>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77" name="Group 76">
            <a:extLst>
              <a:ext uri="{FF2B5EF4-FFF2-40B4-BE49-F238E27FC236}">
                <a16:creationId xmlns:a16="http://schemas.microsoft.com/office/drawing/2014/main" id="{569FFFBC-54AD-EC06-83D9-909861B321CC}"/>
              </a:ext>
            </a:extLst>
          </p:cNvPr>
          <p:cNvGrpSpPr/>
          <p:nvPr/>
        </p:nvGrpSpPr>
        <p:grpSpPr>
          <a:xfrm>
            <a:off x="6948552" y="487643"/>
            <a:ext cx="1200329" cy="3185915"/>
            <a:chOff x="-736563" y="479471"/>
            <a:chExt cx="1200329" cy="2592709"/>
          </a:xfrm>
        </p:grpSpPr>
        <p:cxnSp>
          <p:nvCxnSpPr>
            <p:cNvPr id="78" name="Straight Connector 77">
              <a:extLst>
                <a:ext uri="{FF2B5EF4-FFF2-40B4-BE49-F238E27FC236}">
                  <a16:creationId xmlns:a16="http://schemas.microsoft.com/office/drawing/2014/main" id="{926C677B-A0AE-776B-3CDA-EE6A0C9CAEE9}"/>
                </a:ext>
              </a:extLst>
            </p:cNvPr>
            <p:cNvCxnSpPr>
              <a:cxnSpLocks/>
            </p:cNvCxnSpPr>
            <p:nvPr/>
          </p:nvCxnSpPr>
          <p:spPr>
            <a:xfrm flipH="1" flipV="1">
              <a:off x="-54511" y="251672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39B85FAB-518F-5342-84AF-7AF58D447E51}"/>
                </a:ext>
              </a:extLst>
            </p:cNvPr>
            <p:cNvSpPr/>
            <p:nvPr/>
          </p:nvSpPr>
          <p:spPr>
            <a:xfrm>
              <a:off x="-14017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0" name="TextBox 79">
              <a:extLst>
                <a:ext uri="{FF2B5EF4-FFF2-40B4-BE49-F238E27FC236}">
                  <a16:creationId xmlns:a16="http://schemas.microsoft.com/office/drawing/2014/main" id="{73EE7CA9-474B-A4BB-110D-73CF179ACDD4}"/>
                </a:ext>
              </a:extLst>
            </p:cNvPr>
            <p:cNvSpPr txBox="1"/>
            <p:nvPr/>
          </p:nvSpPr>
          <p:spPr>
            <a:xfrm rot="16200000">
              <a:off x="-1270182" y="1013090"/>
              <a:ext cx="2267568" cy="1200329"/>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World War One</a:t>
              </a:r>
            </a:p>
            <a:p>
              <a:pPr marL="171450" indent="-171450">
                <a:buFont typeface="Arial" panose="020B0604020202020204" pitchFamily="34" charset="0"/>
                <a:buChar char="•"/>
              </a:pPr>
              <a:r>
                <a:rPr lang="en-GB" sz="900" dirty="0"/>
                <a:t>Plastic surgery is pioneered by </a:t>
              </a:r>
              <a:r>
                <a:rPr lang="en-GB" sz="900" b="1" dirty="0"/>
                <a:t>Harold Gillies</a:t>
              </a:r>
            </a:p>
            <a:p>
              <a:pPr marL="171450" indent="-171450">
                <a:buFont typeface="Arial" panose="020B0604020202020204" pitchFamily="34" charset="0"/>
                <a:buChar char="•"/>
              </a:pPr>
              <a:r>
                <a:rPr lang="en-GB" sz="900" dirty="0"/>
                <a:t>Broken bones mended by Army Leg Splint </a:t>
              </a:r>
            </a:p>
            <a:p>
              <a:pPr marL="171450" indent="-171450">
                <a:buFont typeface="Arial" panose="020B0604020202020204" pitchFamily="34" charset="0"/>
                <a:buChar char="•"/>
              </a:pPr>
              <a:r>
                <a:rPr lang="en-GB" sz="900" dirty="0"/>
                <a:t>Blood transfusions are made possible when </a:t>
              </a:r>
              <a:r>
                <a:rPr lang="en-GB" sz="900" b="1" dirty="0" err="1"/>
                <a:t>Hustin</a:t>
              </a:r>
              <a:r>
                <a:rPr lang="en-GB" sz="900" dirty="0"/>
                <a:t> develops technique to store blood using sodium, meaning blood banks are possible.</a:t>
              </a:r>
              <a:r>
                <a:rPr lang="en-GB" sz="900" b="1" dirty="0"/>
                <a:t> </a:t>
              </a:r>
            </a:p>
            <a:p>
              <a:pPr marL="171450" indent="-171450">
                <a:buFont typeface="Arial" panose="020B0604020202020204" pitchFamily="34" charset="0"/>
                <a:buChar char="•"/>
              </a:pPr>
              <a:r>
                <a:rPr lang="en-GB" sz="900" dirty="0"/>
                <a:t>X-Rays are used to discover shrapnel in gunshot wounds.</a:t>
              </a:r>
            </a:p>
          </p:txBody>
        </p:sp>
      </p:grpSp>
      <p:grpSp>
        <p:nvGrpSpPr>
          <p:cNvPr id="81" name="Group 80">
            <a:extLst>
              <a:ext uri="{FF2B5EF4-FFF2-40B4-BE49-F238E27FC236}">
                <a16:creationId xmlns:a16="http://schemas.microsoft.com/office/drawing/2014/main" id="{8DEF8CC5-008E-ECA2-7E95-5B3EC3AF85AE}"/>
              </a:ext>
            </a:extLst>
          </p:cNvPr>
          <p:cNvGrpSpPr/>
          <p:nvPr/>
        </p:nvGrpSpPr>
        <p:grpSpPr>
          <a:xfrm>
            <a:off x="8186310" y="487643"/>
            <a:ext cx="646331" cy="3185915"/>
            <a:chOff x="-459564" y="479471"/>
            <a:chExt cx="646331" cy="2592709"/>
          </a:xfrm>
        </p:grpSpPr>
        <p:cxnSp>
          <p:nvCxnSpPr>
            <p:cNvPr id="82" name="Straight Connector 81">
              <a:extLst>
                <a:ext uri="{FF2B5EF4-FFF2-40B4-BE49-F238E27FC236}">
                  <a16:creationId xmlns:a16="http://schemas.microsoft.com/office/drawing/2014/main" id="{41BBA319-0467-C800-6320-396121125C81}"/>
                </a:ext>
              </a:extLst>
            </p:cNvPr>
            <p:cNvCxnSpPr>
              <a:cxnSpLocks/>
            </p:cNvCxnSpPr>
            <p:nvPr/>
          </p:nvCxnSpPr>
          <p:spPr>
            <a:xfrm flipH="1" flipV="1">
              <a:off x="-54511" y="2516720"/>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3" name="Oval 82">
              <a:extLst>
                <a:ext uri="{FF2B5EF4-FFF2-40B4-BE49-F238E27FC236}">
                  <a16:creationId xmlns:a16="http://schemas.microsoft.com/office/drawing/2014/main" id="{11FB8C86-83C6-55B3-BE00-4E3C58B5AB70}"/>
                </a:ext>
              </a:extLst>
            </p:cNvPr>
            <p:cNvSpPr/>
            <p:nvPr/>
          </p:nvSpPr>
          <p:spPr>
            <a:xfrm>
              <a:off x="-140170" y="2925695"/>
              <a:ext cx="180000" cy="146485"/>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4" name="TextBox 83">
              <a:extLst>
                <a:ext uri="{FF2B5EF4-FFF2-40B4-BE49-F238E27FC236}">
                  <a16:creationId xmlns:a16="http://schemas.microsoft.com/office/drawing/2014/main" id="{7FE69A19-F234-56E6-437B-5FE895A51AFC}"/>
                </a:ext>
              </a:extLst>
            </p:cNvPr>
            <p:cNvSpPr txBox="1"/>
            <p:nvPr/>
          </p:nvSpPr>
          <p:spPr>
            <a:xfrm rot="16200000">
              <a:off x="-1270182" y="1290089"/>
              <a:ext cx="2267568" cy="646331"/>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World War Two </a:t>
              </a:r>
            </a:p>
            <a:p>
              <a:pPr marL="171450" indent="-171450">
                <a:buFont typeface="Arial" panose="020B0604020202020204" pitchFamily="34" charset="0"/>
                <a:buChar char="•"/>
              </a:pPr>
              <a:r>
                <a:rPr lang="en-GB" sz="900" b="1" dirty="0"/>
                <a:t>Harken </a:t>
              </a:r>
              <a:r>
                <a:rPr lang="en-GB" sz="900" dirty="0"/>
                <a:t>develops open heart surgery</a:t>
              </a:r>
            </a:p>
            <a:p>
              <a:pPr marL="171450" indent="-171450">
                <a:buFont typeface="Arial" panose="020B0604020202020204" pitchFamily="34" charset="0"/>
                <a:buChar char="•"/>
              </a:pPr>
              <a:r>
                <a:rPr lang="en-GB" sz="900" dirty="0"/>
                <a:t>Blood banks used on a mass scale</a:t>
              </a:r>
            </a:p>
            <a:p>
              <a:pPr marL="171450" indent="-171450">
                <a:buFont typeface="Arial" panose="020B0604020202020204" pitchFamily="34" charset="0"/>
                <a:buChar char="•"/>
              </a:pPr>
              <a:r>
                <a:rPr lang="en-GB" sz="900" dirty="0"/>
                <a:t>Penicillin developed as antibiotic </a:t>
              </a:r>
            </a:p>
          </p:txBody>
        </p:sp>
      </p:grpSp>
      <p:grpSp>
        <p:nvGrpSpPr>
          <p:cNvPr id="85" name="Group 84">
            <a:extLst>
              <a:ext uri="{FF2B5EF4-FFF2-40B4-BE49-F238E27FC236}">
                <a16:creationId xmlns:a16="http://schemas.microsoft.com/office/drawing/2014/main" id="{C98F25B2-3634-B28D-3008-3BE949BF19B9}"/>
              </a:ext>
            </a:extLst>
          </p:cNvPr>
          <p:cNvGrpSpPr/>
          <p:nvPr/>
        </p:nvGrpSpPr>
        <p:grpSpPr>
          <a:xfrm>
            <a:off x="8638973" y="3500057"/>
            <a:ext cx="369332" cy="3312630"/>
            <a:chOff x="6425075" y="3463166"/>
            <a:chExt cx="369332" cy="3312630"/>
          </a:xfrm>
        </p:grpSpPr>
        <p:cxnSp>
          <p:nvCxnSpPr>
            <p:cNvPr id="86" name="Straight Connector 85">
              <a:extLst>
                <a:ext uri="{FF2B5EF4-FFF2-40B4-BE49-F238E27FC236}">
                  <a16:creationId xmlns:a16="http://schemas.microsoft.com/office/drawing/2014/main" id="{C1D92568-C485-A2F6-79DD-92B0FCE61A7E}"/>
                </a:ext>
              </a:extLst>
            </p:cNvPr>
            <p:cNvCxnSpPr>
              <a:cxnSpLocks/>
            </p:cNvCxnSpPr>
            <p:nvPr/>
          </p:nvCxnSpPr>
          <p:spPr>
            <a:xfrm flipH="1" flipV="1">
              <a:off x="6599847" y="3644567"/>
              <a:ext cx="0" cy="53879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A0B3B880-2680-70F9-1B6F-2368BBA861B2}"/>
                </a:ext>
              </a:extLst>
            </p:cNvPr>
            <p:cNvSpPr txBox="1"/>
            <p:nvPr/>
          </p:nvSpPr>
          <p:spPr>
            <a:xfrm rot="16200000">
              <a:off x="5154974" y="5136364"/>
              <a:ext cx="2909533" cy="369332"/>
            </a:xfrm>
            <a:prstGeom prst="rect">
              <a:avLst/>
            </a:prstGeom>
            <a:solidFill>
              <a:schemeClr val="bg1"/>
            </a:solidFill>
            <a:ln>
              <a:solidFill>
                <a:schemeClr val="tx1">
                  <a:lumMod val="95000"/>
                  <a:lumOff val="5000"/>
                </a:schemeClr>
              </a:solidFill>
            </a:ln>
          </p:spPr>
          <p:txBody>
            <a:bodyPr wrap="square" rtlCol="0">
              <a:spAutoFit/>
            </a:bodyPr>
            <a:lstStyle/>
            <a:p>
              <a:r>
                <a:rPr lang="en-GB" sz="900" b="1" dirty="0"/>
                <a:t>1973 – CAT Scans </a:t>
              </a:r>
              <a:r>
                <a:rPr lang="en-GB" sz="900" dirty="0"/>
                <a:t>develop meaning a 3D X-ray of body </a:t>
              </a:r>
            </a:p>
            <a:p>
              <a:r>
                <a:rPr lang="en-GB" sz="900" b="1" dirty="0"/>
                <a:t>1987 – MRI Scans </a:t>
              </a:r>
              <a:r>
                <a:rPr lang="en-GB" sz="900" dirty="0"/>
                <a:t>used to </a:t>
              </a:r>
              <a:r>
                <a:rPr lang="en-GB" sz="900" dirty="0" err="1"/>
                <a:t>monitr</a:t>
              </a:r>
              <a:r>
                <a:rPr lang="en-GB" sz="900" dirty="0"/>
                <a:t> brain activity</a:t>
              </a:r>
              <a:endParaRPr lang="en-GB" sz="900" b="1" dirty="0"/>
            </a:p>
          </p:txBody>
        </p:sp>
        <p:sp>
          <p:nvSpPr>
            <p:cNvPr id="88" name="Oval 87">
              <a:extLst>
                <a:ext uri="{FF2B5EF4-FFF2-40B4-BE49-F238E27FC236}">
                  <a16:creationId xmlns:a16="http://schemas.microsoft.com/office/drawing/2014/main" id="{0BB80CF9-3C79-FA87-2A63-5BBD6CEFFE69}"/>
                </a:ext>
              </a:extLst>
            </p:cNvPr>
            <p:cNvSpPr/>
            <p:nvPr/>
          </p:nvSpPr>
          <p:spPr>
            <a:xfrm>
              <a:off x="6504372" y="3463166"/>
              <a:ext cx="180000" cy="180000"/>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263834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1">
            <a:extLst>
              <a:ext uri="{FF2B5EF4-FFF2-40B4-BE49-F238E27FC236}">
                <a16:creationId xmlns:a16="http://schemas.microsoft.com/office/drawing/2014/main" id="{813AE25E-DBED-DAF9-0A95-4F48BDB94E71}"/>
              </a:ext>
            </a:extLst>
          </p:cNvPr>
          <p:cNvGraphicFramePr>
            <a:graphicFrameLocks noGrp="1"/>
          </p:cNvGraphicFramePr>
          <p:nvPr/>
        </p:nvGraphicFramePr>
        <p:xfrm>
          <a:off x="3159524" y="379976"/>
          <a:ext cx="2545718" cy="1600200"/>
        </p:xfrm>
        <a:graphic>
          <a:graphicData uri="http://schemas.openxmlformats.org/drawingml/2006/table">
            <a:tbl>
              <a:tblPr firstRow="1" bandRow="1">
                <a:tableStyleId>{2D5ABB26-0587-4C30-8999-92F81FD0307C}</a:tableStyleId>
              </a:tblPr>
              <a:tblGrid>
                <a:gridCol w="761041">
                  <a:extLst>
                    <a:ext uri="{9D8B030D-6E8A-4147-A177-3AD203B41FA5}">
                      <a16:colId xmlns:a16="http://schemas.microsoft.com/office/drawing/2014/main" val="984579929"/>
                    </a:ext>
                  </a:extLst>
                </a:gridCol>
                <a:gridCol w="1784677">
                  <a:extLst>
                    <a:ext uri="{9D8B030D-6E8A-4147-A177-3AD203B41FA5}">
                      <a16:colId xmlns:a16="http://schemas.microsoft.com/office/drawing/2014/main" val="2015580262"/>
                    </a:ext>
                  </a:extLst>
                </a:gridCol>
              </a:tblGrid>
              <a:tr h="349136">
                <a:tc>
                  <a:txBody>
                    <a:bodyPr/>
                    <a:lstStyle/>
                    <a:p>
                      <a:pPr algn="r"/>
                      <a:r>
                        <a:rPr lang="en-GB" sz="900" b="1" dirty="0"/>
                        <a:t>Hippocrates</a:t>
                      </a:r>
                    </a:p>
                  </a:txBody>
                  <a:tcPr anchor="ctr"/>
                </a:tc>
                <a:tc>
                  <a:txBody>
                    <a:bodyPr/>
                    <a:lstStyle/>
                    <a:p>
                      <a:r>
                        <a:rPr lang="en-GB" sz="900" dirty="0"/>
                        <a:t>Creator of theory of Four Humours </a:t>
                      </a:r>
                    </a:p>
                  </a:txBody>
                  <a:tcPr anchor="ctr"/>
                </a:tc>
                <a:extLst>
                  <a:ext uri="{0D108BD9-81ED-4DB2-BD59-A6C34878D82A}">
                    <a16:rowId xmlns:a16="http://schemas.microsoft.com/office/drawing/2014/main" val="450050712"/>
                  </a:ext>
                </a:extLst>
              </a:tr>
              <a:tr h="349136">
                <a:tc>
                  <a:txBody>
                    <a:bodyPr/>
                    <a:lstStyle/>
                    <a:p>
                      <a:pPr algn="r"/>
                      <a:r>
                        <a:rPr lang="en-GB" sz="900" b="1" dirty="0"/>
                        <a:t>Galen</a:t>
                      </a:r>
                    </a:p>
                  </a:txBody>
                  <a:tcPr anchor="ctr"/>
                </a:tc>
                <a:tc>
                  <a:txBody>
                    <a:bodyPr/>
                    <a:lstStyle/>
                    <a:p>
                      <a:r>
                        <a:rPr lang="en-GB" sz="900" dirty="0"/>
                        <a:t>Dissected animals to develop Four Humours. Favoured by Church.</a:t>
                      </a:r>
                      <a:endParaRPr lang="en-GB" sz="900" i="1" dirty="0"/>
                    </a:p>
                  </a:txBody>
                  <a:tcPr anchor="ctr"/>
                </a:tc>
                <a:extLst>
                  <a:ext uri="{0D108BD9-81ED-4DB2-BD59-A6C34878D82A}">
                    <a16:rowId xmlns:a16="http://schemas.microsoft.com/office/drawing/2014/main" val="4027682318"/>
                  </a:ext>
                </a:extLst>
              </a:tr>
              <a:tr h="349136">
                <a:tc>
                  <a:txBody>
                    <a:bodyPr/>
                    <a:lstStyle/>
                    <a:p>
                      <a:pPr algn="r"/>
                      <a:r>
                        <a:rPr lang="en-GB" sz="900" b="1" dirty="0"/>
                        <a:t>Al-Razi (Rhazes)</a:t>
                      </a:r>
                    </a:p>
                  </a:txBody>
                  <a:tcPr anchor="ctr"/>
                </a:tc>
                <a:tc>
                  <a:txBody>
                    <a:bodyPr/>
                    <a:lstStyle/>
                    <a:p>
                      <a:r>
                        <a:rPr lang="en-GB" sz="900" b="0" i="0" dirty="0"/>
                        <a:t>Islamic surgeon stressed observation. Follower of Galen.</a:t>
                      </a:r>
                    </a:p>
                  </a:txBody>
                  <a:tcPr anchor="ctr"/>
                </a:tc>
                <a:extLst>
                  <a:ext uri="{0D108BD9-81ED-4DB2-BD59-A6C34878D82A}">
                    <a16:rowId xmlns:a16="http://schemas.microsoft.com/office/drawing/2014/main" val="913800412"/>
                  </a:ext>
                </a:extLst>
              </a:tr>
              <a:tr h="269113">
                <a:tc>
                  <a:txBody>
                    <a:bodyPr/>
                    <a:lstStyle/>
                    <a:p>
                      <a:pPr algn="r"/>
                      <a:r>
                        <a:rPr lang="en-GB" sz="900" b="1" dirty="0"/>
                        <a:t>Ibn </a:t>
                      </a:r>
                      <a:r>
                        <a:rPr lang="en-GB" sz="900" b="1" dirty="0" err="1"/>
                        <a:t>Sina</a:t>
                      </a:r>
                      <a:r>
                        <a:rPr lang="en-GB" sz="900" b="1" dirty="0"/>
                        <a:t> (Avicenna)</a:t>
                      </a:r>
                    </a:p>
                  </a:txBody>
                  <a:tcPr anchor="ctr"/>
                </a:tc>
                <a:tc>
                  <a:txBody>
                    <a:bodyPr/>
                    <a:lstStyle/>
                    <a:p>
                      <a:r>
                        <a:rPr lang="en-GB" sz="900" b="0" i="0" dirty="0"/>
                        <a:t>Wrote ‘</a:t>
                      </a:r>
                      <a:r>
                        <a:rPr lang="en-GB" sz="900" b="0" i="1" dirty="0"/>
                        <a:t>Canon of Medicine’ </a:t>
                      </a:r>
                      <a:r>
                        <a:rPr lang="en-GB" sz="900" b="0" i="0" dirty="0"/>
                        <a:t>which became medical textbook until 17</a:t>
                      </a:r>
                      <a:r>
                        <a:rPr lang="en-GB" sz="900" b="0" i="0" baseline="30000" dirty="0"/>
                        <a:t>th</a:t>
                      </a:r>
                      <a:r>
                        <a:rPr lang="en-GB" sz="900" b="0" i="0" dirty="0"/>
                        <a:t> century.</a:t>
                      </a:r>
                    </a:p>
                  </a:txBody>
                  <a:tcPr anchor="ctr"/>
                </a:tc>
                <a:extLst>
                  <a:ext uri="{0D108BD9-81ED-4DB2-BD59-A6C34878D82A}">
                    <a16:rowId xmlns:a16="http://schemas.microsoft.com/office/drawing/2014/main" val="495702658"/>
                  </a:ext>
                </a:extLst>
              </a:tr>
            </a:tbl>
          </a:graphicData>
        </a:graphic>
      </p:graphicFrame>
      <p:sp>
        <p:nvSpPr>
          <p:cNvPr id="5" name="TextBox 4">
            <a:extLst>
              <a:ext uri="{FF2B5EF4-FFF2-40B4-BE49-F238E27FC236}">
                <a16:creationId xmlns:a16="http://schemas.microsoft.com/office/drawing/2014/main" id="{7F43BD5A-F5D4-9332-5119-F96BF59CA862}"/>
              </a:ext>
            </a:extLst>
          </p:cNvPr>
          <p:cNvSpPr txBox="1"/>
          <p:nvPr/>
        </p:nvSpPr>
        <p:spPr>
          <a:xfrm>
            <a:off x="0" y="7348"/>
            <a:ext cx="8450729" cy="261610"/>
          </a:xfrm>
          <a:prstGeom prst="rect">
            <a:avLst/>
          </a:prstGeom>
          <a:noFill/>
        </p:spPr>
        <p:txBody>
          <a:bodyPr wrap="square" rtlCol="0">
            <a:spAutoFit/>
          </a:bodyPr>
          <a:lstStyle/>
          <a:p>
            <a:r>
              <a:rPr lang="en-GB" sz="1100" b="1" dirty="0"/>
              <a:t>History: Health and the People				</a:t>
            </a:r>
            <a:r>
              <a:rPr lang="en-GB" sz="1100" b="1"/>
              <a:t>        Surgery</a:t>
            </a:r>
            <a:endParaRPr lang="en-GB" sz="700" b="1" u="sng" dirty="0">
              <a:solidFill>
                <a:schemeClr val="bg1"/>
              </a:solidFill>
            </a:endParaRPr>
          </a:p>
        </p:txBody>
      </p:sp>
      <p:graphicFrame>
        <p:nvGraphicFramePr>
          <p:cNvPr id="7" name="Table 7">
            <a:extLst>
              <a:ext uri="{FF2B5EF4-FFF2-40B4-BE49-F238E27FC236}">
                <a16:creationId xmlns:a16="http://schemas.microsoft.com/office/drawing/2014/main" id="{005215E0-188C-E600-90E1-3C891913F854}"/>
              </a:ext>
            </a:extLst>
          </p:cNvPr>
          <p:cNvGraphicFramePr>
            <a:graphicFrameLocks noGrp="1"/>
          </p:cNvGraphicFramePr>
          <p:nvPr/>
        </p:nvGraphicFramePr>
        <p:xfrm>
          <a:off x="-71918" y="410680"/>
          <a:ext cx="9284090" cy="6447320"/>
        </p:xfrm>
        <a:graphic>
          <a:graphicData uri="http://schemas.openxmlformats.org/drawingml/2006/table">
            <a:tbl>
              <a:tblPr firstRow="1" bandRow="1">
                <a:tableStyleId>{5940675A-B579-460E-94D1-54222C63F5DA}</a:tableStyleId>
              </a:tblPr>
              <a:tblGrid>
                <a:gridCol w="358952">
                  <a:extLst>
                    <a:ext uri="{9D8B030D-6E8A-4147-A177-3AD203B41FA5}">
                      <a16:colId xmlns:a16="http://schemas.microsoft.com/office/drawing/2014/main" val="896292151"/>
                    </a:ext>
                  </a:extLst>
                </a:gridCol>
                <a:gridCol w="2975046">
                  <a:extLst>
                    <a:ext uri="{9D8B030D-6E8A-4147-A177-3AD203B41FA5}">
                      <a16:colId xmlns:a16="http://schemas.microsoft.com/office/drawing/2014/main" val="550083616"/>
                    </a:ext>
                  </a:extLst>
                </a:gridCol>
                <a:gridCol w="2429803">
                  <a:extLst>
                    <a:ext uri="{9D8B030D-6E8A-4147-A177-3AD203B41FA5}">
                      <a16:colId xmlns:a16="http://schemas.microsoft.com/office/drawing/2014/main" val="1097975987"/>
                    </a:ext>
                  </a:extLst>
                </a:gridCol>
                <a:gridCol w="3520289">
                  <a:extLst>
                    <a:ext uri="{9D8B030D-6E8A-4147-A177-3AD203B41FA5}">
                      <a16:colId xmlns:a16="http://schemas.microsoft.com/office/drawing/2014/main" val="2072134504"/>
                    </a:ext>
                  </a:extLst>
                </a:gridCol>
              </a:tblGrid>
              <a:tr h="1611830">
                <a:tc>
                  <a:txBody>
                    <a:bodyPr/>
                    <a:lstStyle/>
                    <a:p>
                      <a:pPr algn="ctr"/>
                      <a:r>
                        <a:rPr lang="en-GB" sz="1000" b="1" dirty="0"/>
                        <a:t>Medieval (1000-1450)</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12700" cmpd="sng">
                      <a:noFill/>
                    </a:lnT>
                    <a:lnB w="28575" cap="flat" cmpd="sng" algn="ctr">
                      <a:solidFill>
                        <a:schemeClr val="bg1">
                          <a:lumMod val="65000"/>
                        </a:schemeClr>
                      </a:solidFill>
                      <a:prstDash val="dash"/>
                      <a:round/>
                      <a:headEnd type="none" w="med" len="med"/>
                      <a:tailEnd type="none" w="med" len="med"/>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12700" cmpd="sng">
                      <a:noFill/>
                    </a:lnT>
                    <a:lnB w="28575" cap="flat" cmpd="sng" algn="ctr">
                      <a:solidFill>
                        <a:schemeClr val="bg1">
                          <a:lumMod val="65000"/>
                        </a:schemeClr>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Arial" panose="020B0604020202020204" pitchFamily="34" charset="0"/>
                        <a:buNone/>
                      </a:pPr>
                      <a:r>
                        <a:rPr lang="en-GB" sz="900" b="1" dirty="0">
                          <a:latin typeface="+mn-lt"/>
                          <a:cs typeface="Arial" panose="020B0604020202020204" pitchFamily="34" charset="0"/>
                        </a:rPr>
                        <a:t>Ideas about illness</a:t>
                      </a:r>
                    </a:p>
                    <a:p>
                      <a:pPr marL="171450" indent="-171450" algn="l">
                        <a:buFont typeface="Arial" panose="020B0604020202020204" pitchFamily="34" charset="0"/>
                        <a:buChar char="•"/>
                      </a:pPr>
                      <a:r>
                        <a:rPr lang="en-GB" sz="900" dirty="0">
                          <a:latin typeface="+mn-lt"/>
                          <a:cs typeface="Arial" panose="020B0604020202020204" pitchFamily="34" charset="0"/>
                        </a:rPr>
                        <a:t>Hippocrates and Galen’s Four Humours dominated Western medicine. Church supports Galen meaning questioning Galen is questioning the Church. In 1277, monk Roger Bacon is arrested for anti-Church views questioning Galen.</a:t>
                      </a:r>
                    </a:p>
                    <a:p>
                      <a:pPr marL="171450" indent="-171450" algn="l">
                        <a:buFont typeface="Arial" panose="020B0604020202020204" pitchFamily="34" charset="0"/>
                        <a:buChar char="•"/>
                      </a:pPr>
                      <a:r>
                        <a:rPr lang="en-GB" sz="900" dirty="0">
                          <a:latin typeface="+mn-lt"/>
                          <a:cs typeface="Arial" panose="020B0604020202020204" pitchFamily="34" charset="0"/>
                        </a:rPr>
                        <a:t>Urine charts, astrology charts and zodiac charts all used to diagnose disease. Major cause of disease is viewed as punishment from God.</a:t>
                      </a:r>
                    </a:p>
                    <a:p>
                      <a:pPr marL="0" indent="0" algn="l">
                        <a:buFont typeface="Arial" panose="020B0604020202020204" pitchFamily="34" charset="0"/>
                        <a:buNone/>
                      </a:pPr>
                      <a:r>
                        <a:rPr lang="en-GB" sz="900" b="1" dirty="0">
                          <a:latin typeface="+mn-lt"/>
                          <a:cs typeface="Arial" panose="020B0604020202020204" pitchFamily="34" charset="0"/>
                        </a:rPr>
                        <a:t>Treatment</a:t>
                      </a:r>
                    </a:p>
                    <a:p>
                      <a:pPr marL="171450" indent="-171450" algn="l">
                        <a:buFont typeface="Arial" panose="020B0604020202020204" pitchFamily="34" charset="0"/>
                        <a:buChar char="•"/>
                      </a:pPr>
                      <a:r>
                        <a:rPr lang="en-GB" sz="900" b="0" dirty="0">
                          <a:latin typeface="+mn-lt"/>
                          <a:cs typeface="Arial" panose="020B0604020202020204" pitchFamily="34" charset="0"/>
                        </a:rPr>
                        <a:t>Focus on rebalancing the Four Humours</a:t>
                      </a:r>
                    </a:p>
                    <a:p>
                      <a:pPr marL="171450" indent="-171450" algn="l">
                        <a:buFont typeface="Arial" panose="020B0604020202020204" pitchFamily="34" charset="0"/>
                        <a:buChar char="•"/>
                      </a:pPr>
                      <a:r>
                        <a:rPr lang="en-GB" sz="900" b="0" dirty="0">
                          <a:latin typeface="+mn-lt"/>
                          <a:cs typeface="Arial" panose="020B0604020202020204" pitchFamily="34" charset="0"/>
                        </a:rPr>
                        <a:t>Purging, bleeding, leeching, cupping all used to rebalance Humours.</a:t>
                      </a:r>
                    </a:p>
                    <a:p>
                      <a:pPr marL="171450" indent="-171450" algn="l">
                        <a:buFont typeface="Arial" panose="020B0604020202020204" pitchFamily="34" charset="0"/>
                        <a:buChar char="•"/>
                      </a:pPr>
                      <a:r>
                        <a:rPr lang="en-GB" sz="900" b="0" dirty="0">
                          <a:latin typeface="+mn-lt"/>
                          <a:cs typeface="Arial" panose="020B0604020202020204" pitchFamily="34" charset="0"/>
                        </a:rPr>
                        <a:t>Prayer and smelling sweet-smelling flowers used to combat miasma</a:t>
                      </a:r>
                    </a:p>
                  </a:txBody>
                  <a:tcPr>
                    <a:lnL w="12700" cmpd="sng">
                      <a:noFill/>
                    </a:lnL>
                    <a:lnR w="12700" cmpd="sng">
                      <a:noFill/>
                    </a:lnR>
                    <a:lnT w="12700" cmpd="sng">
                      <a:noFill/>
                    </a:lnT>
                    <a:lnB w="28575" cap="flat" cmpd="sng" algn="ctr">
                      <a:solidFill>
                        <a:schemeClr val="bg1">
                          <a:lumMod val="65000"/>
                        </a:schemeClr>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5859514"/>
                  </a:ext>
                </a:extLst>
              </a:tr>
              <a:tr h="1611830">
                <a:tc>
                  <a:txBody>
                    <a:bodyPr/>
                    <a:lstStyle/>
                    <a:p>
                      <a:pPr algn="ctr"/>
                      <a:r>
                        <a:rPr lang="en-GB" sz="1000" b="1"/>
                        <a:t>Renaissance (1450-1750)</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dash"/>
                      <a:round/>
                      <a:headEnd type="none" w="med" len="med"/>
                      <a:tailEnd type="none" w="med" len="med"/>
                    </a:lnT>
                    <a:lnB w="28575" cap="flat" cmpd="sng" algn="ctr">
                      <a:solidFill>
                        <a:schemeClr val="bg1">
                          <a:lumMod val="65000"/>
                        </a:schemeClr>
                      </a:solidFill>
                      <a:prstDash val="lgDash"/>
                      <a:round/>
                      <a:headEnd type="none" w="med" len="med"/>
                      <a:tailEnd type="none" w="med" len="med"/>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dash"/>
                      <a:round/>
                      <a:headEnd type="none" w="med" len="med"/>
                      <a:tailEnd type="none" w="med" len="med"/>
                    </a:lnT>
                    <a:lnB w="28575" cap="flat" cmpd="sng" algn="ctr">
                      <a:solidFill>
                        <a:schemeClr val="bg1">
                          <a:lumMod val="65000"/>
                        </a:schemeClr>
                      </a:solidFill>
                      <a:prstDash val="lgDash"/>
                      <a:round/>
                      <a:headEnd type="none" w="med" len="med"/>
                      <a:tailEnd type="none" w="med" len="med"/>
                    </a:lnB>
                    <a:lnTlToBr w="12700" cmpd="sng">
                      <a:noFill/>
                      <a:prstDash val="solid"/>
                    </a:lnTlToBr>
                    <a:lnBlToTr w="12700" cmpd="sng">
                      <a:noFill/>
                      <a:prstDash val="solid"/>
                    </a:lnBlToTr>
                  </a:tcPr>
                </a:tc>
                <a:tc>
                  <a:txBody>
                    <a:bodyPr/>
                    <a:lstStyle/>
                    <a:p>
                      <a:r>
                        <a:rPr lang="en-GB" sz="900" b="1" dirty="0"/>
                        <a:t>Ideas about illness</a:t>
                      </a:r>
                    </a:p>
                    <a:p>
                      <a:pPr marL="171450" indent="-171450">
                        <a:buFont typeface="Arial" panose="020B0604020202020204" pitchFamily="34" charset="0"/>
                        <a:buChar char="•"/>
                      </a:pPr>
                      <a:r>
                        <a:rPr lang="en-GB" sz="900" b="0" dirty="0"/>
                        <a:t>Still belief in miasma which leads to scientific research.</a:t>
                      </a:r>
                    </a:p>
                    <a:p>
                      <a:pPr marL="171450" indent="-171450">
                        <a:buFont typeface="Arial" panose="020B0604020202020204" pitchFamily="34" charset="0"/>
                        <a:buChar char="•"/>
                      </a:pPr>
                      <a:r>
                        <a:rPr lang="en-GB" sz="900" b="0" dirty="0"/>
                        <a:t>Inventions like the printing press (1475) and microscope (1600) spread medical knowledge. </a:t>
                      </a:r>
                    </a:p>
                    <a:p>
                      <a:pPr marL="0" indent="0">
                        <a:buFont typeface="Arial" panose="020B0604020202020204" pitchFamily="34" charset="0"/>
                        <a:buNone/>
                      </a:pPr>
                      <a:r>
                        <a:rPr lang="en-GB" sz="900" b="1" dirty="0"/>
                        <a:t>Treatment</a:t>
                      </a:r>
                    </a:p>
                    <a:p>
                      <a:pPr marL="171450" indent="-171450">
                        <a:buFont typeface="Arial" panose="020B0604020202020204" pitchFamily="34" charset="0"/>
                        <a:buChar char="•"/>
                      </a:pPr>
                      <a:r>
                        <a:rPr lang="en-GB" sz="900" b="0" dirty="0"/>
                        <a:t>Still traditional treatments like purging, bleeding and prayer. The touch of a king was still believed to cure scrofula.</a:t>
                      </a:r>
                    </a:p>
                    <a:p>
                      <a:pPr marL="171450" indent="-171450">
                        <a:buFont typeface="Arial" panose="020B0604020202020204" pitchFamily="34" charset="0"/>
                        <a:buChar char="•"/>
                      </a:pPr>
                      <a:r>
                        <a:rPr lang="en-GB" sz="900" b="0" dirty="0"/>
                        <a:t>Voyages of Discovery brought new plants and treatments.</a:t>
                      </a:r>
                    </a:p>
                    <a:p>
                      <a:pPr marL="0" indent="0">
                        <a:buFont typeface="Arial" panose="020B0604020202020204" pitchFamily="34" charset="0"/>
                        <a:buNone/>
                      </a:pPr>
                      <a:r>
                        <a:rPr lang="en-GB" sz="900" b="1" dirty="0"/>
                        <a:t>Vaccination </a:t>
                      </a:r>
                    </a:p>
                    <a:p>
                      <a:pPr marL="171450" indent="-171450">
                        <a:buFont typeface="Arial" panose="020B0604020202020204" pitchFamily="34" charset="0"/>
                        <a:buChar char="•"/>
                      </a:pPr>
                      <a:r>
                        <a:rPr lang="en-GB" sz="900" b="1" dirty="0"/>
                        <a:t>1798 </a:t>
                      </a:r>
                      <a:r>
                        <a:rPr lang="en-GB" sz="900" b="0" dirty="0"/>
                        <a:t>– Edward Jenner discovers that cowpox can be used as vaccination against smallpox, but cannot explain why. </a:t>
                      </a:r>
                    </a:p>
                  </a:txBody>
                  <a:tcPr>
                    <a:lnL w="12700" cmpd="sng">
                      <a:noFill/>
                    </a:lnL>
                    <a:lnR w="12700" cmpd="sng">
                      <a:noFill/>
                    </a:lnR>
                    <a:lnT w="28575" cap="flat" cmpd="sng" algn="ctr">
                      <a:solidFill>
                        <a:schemeClr val="bg1">
                          <a:lumMod val="65000"/>
                        </a:schemeClr>
                      </a:solidFill>
                      <a:prstDash val="dash"/>
                      <a:round/>
                      <a:headEnd type="none" w="med" len="med"/>
                      <a:tailEnd type="none" w="med" len="med"/>
                    </a:lnT>
                    <a:lnB w="28575" cap="flat" cmpd="sng" algn="ctr">
                      <a:solidFill>
                        <a:schemeClr val="bg1">
                          <a:lumMod val="65000"/>
                        </a:schemeClr>
                      </a:solidFill>
                      <a:prstDash val="lg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9874084"/>
                  </a:ext>
                </a:extLst>
              </a:tr>
              <a:tr h="1611830">
                <a:tc>
                  <a:txBody>
                    <a:bodyPr/>
                    <a:lstStyle/>
                    <a:p>
                      <a:pPr algn="ctr"/>
                      <a:r>
                        <a:rPr lang="en-GB" sz="1000" b="1"/>
                        <a:t>Industrial (1750-1900)</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lgDash"/>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00"/>
                    </a:p>
                  </a:txBody>
                  <a:tcPr>
                    <a:lnL w="12700" cmpd="sng">
                      <a:noFill/>
                    </a:lnL>
                    <a:lnR w="12700" cmpd="sng">
                      <a:noFill/>
                    </a:lnR>
                    <a:lnT w="28575" cap="flat" cmpd="sng" algn="ctr">
                      <a:solidFill>
                        <a:schemeClr val="bg1">
                          <a:lumMod val="65000"/>
                        </a:schemeClr>
                      </a:solidFill>
                      <a:prstDash val="lgDash"/>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900" b="1" dirty="0"/>
                        <a:t>Ideas about illness</a:t>
                      </a:r>
                    </a:p>
                    <a:p>
                      <a:pPr marL="171450" indent="-171450">
                        <a:buFont typeface="Arial" panose="020B0604020202020204" pitchFamily="34" charset="0"/>
                        <a:buChar char="•"/>
                      </a:pPr>
                      <a:r>
                        <a:rPr lang="en-GB" sz="900" b="0" dirty="0"/>
                        <a:t>Miasma still believed, argued as </a:t>
                      </a:r>
                      <a:r>
                        <a:rPr lang="en-GB" sz="900" b="1" dirty="0"/>
                        <a:t>spontaneous generation,</a:t>
                      </a:r>
                      <a:r>
                        <a:rPr lang="en-GB" sz="900" b="0" dirty="0"/>
                        <a:t> but gives way to anti-contagionists in early 1800s.</a:t>
                      </a:r>
                    </a:p>
                    <a:p>
                      <a:pPr marL="171450" indent="-171450">
                        <a:buFont typeface="Arial" panose="020B0604020202020204" pitchFamily="34" charset="0"/>
                        <a:buChar char="•"/>
                      </a:pPr>
                      <a:r>
                        <a:rPr lang="en-GB" sz="900" b="1" dirty="0"/>
                        <a:t>1861 – </a:t>
                      </a:r>
                      <a:r>
                        <a:rPr lang="en-GB" sz="900" b="0" dirty="0"/>
                        <a:t>Pasteur’s Germ Theory disproves spontaneous generation and shows existence of germs.</a:t>
                      </a:r>
                    </a:p>
                    <a:p>
                      <a:pPr marL="171450" indent="-171450">
                        <a:buFont typeface="Arial" panose="020B0604020202020204" pitchFamily="34" charset="0"/>
                        <a:buChar char="•"/>
                      </a:pPr>
                      <a:r>
                        <a:rPr lang="en-GB" sz="900" b="1" dirty="0"/>
                        <a:t>1882 – </a:t>
                      </a:r>
                      <a:r>
                        <a:rPr lang="en-GB" sz="900" b="0" dirty="0"/>
                        <a:t>Koch develops Pasteur’s work with theory of specificity</a:t>
                      </a:r>
                    </a:p>
                    <a:p>
                      <a:pPr marL="0" indent="0">
                        <a:buFont typeface="Arial" panose="020B0604020202020204" pitchFamily="34" charset="0"/>
                        <a:buNone/>
                      </a:pPr>
                      <a:r>
                        <a:rPr lang="en-GB" sz="900" b="1" dirty="0"/>
                        <a:t>Treatment</a:t>
                      </a:r>
                    </a:p>
                    <a:p>
                      <a:pPr marL="171450" indent="-171450">
                        <a:buFont typeface="Arial" panose="020B0604020202020204" pitchFamily="34" charset="0"/>
                        <a:buChar char="•"/>
                      </a:pPr>
                      <a:r>
                        <a:rPr lang="en-GB" sz="900" b="1" dirty="0"/>
                        <a:t>1853 </a:t>
                      </a:r>
                      <a:r>
                        <a:rPr lang="en-GB" sz="900" b="0" dirty="0"/>
                        <a:t>– Vaccination against smallpox becomes compulsory </a:t>
                      </a:r>
                      <a:endParaRPr lang="en-GB" sz="900" b="1" dirty="0"/>
                    </a:p>
                    <a:p>
                      <a:pPr marL="171450" indent="-171450">
                        <a:buFont typeface="Arial" panose="020B0604020202020204" pitchFamily="34" charset="0"/>
                        <a:buChar char="•"/>
                      </a:pPr>
                      <a:r>
                        <a:rPr lang="en-GB" sz="900" b="1" dirty="0"/>
                        <a:t>Pasteur – </a:t>
                      </a:r>
                      <a:r>
                        <a:rPr lang="en-GB" sz="900" b="0" dirty="0"/>
                        <a:t>vaccine for Chicken Cholera, Anthrax and Rabies</a:t>
                      </a:r>
                      <a:endParaRPr lang="en-GB" sz="900" b="1" dirty="0"/>
                    </a:p>
                    <a:p>
                      <a:pPr marL="171450" indent="-171450">
                        <a:buFont typeface="Arial" panose="020B0604020202020204" pitchFamily="34" charset="0"/>
                        <a:buChar char="•"/>
                      </a:pPr>
                      <a:r>
                        <a:rPr lang="en-GB" sz="900" b="1" dirty="0"/>
                        <a:t>Koch – </a:t>
                      </a:r>
                      <a:r>
                        <a:rPr lang="en-GB" sz="900" b="0" dirty="0"/>
                        <a:t>discover germs responsible for Cholera and Tuberculosis</a:t>
                      </a:r>
                    </a:p>
                    <a:p>
                      <a:pPr marL="171450" indent="-171450">
                        <a:buFont typeface="Arial" panose="020B0604020202020204" pitchFamily="34" charset="0"/>
                        <a:buChar char="•"/>
                      </a:pPr>
                      <a:r>
                        <a:rPr lang="en-GB" sz="900" b="1" dirty="0"/>
                        <a:t>Ehrlich – </a:t>
                      </a:r>
                      <a:r>
                        <a:rPr lang="en-GB" sz="900" b="0" dirty="0"/>
                        <a:t>creates first ‘Magic Bullet’ to treat syphilis </a:t>
                      </a:r>
                      <a:endParaRPr lang="en-GB" sz="900" b="1" dirty="0"/>
                    </a:p>
                  </a:txBody>
                  <a:tcPr>
                    <a:lnL w="12700" cmpd="sng">
                      <a:noFill/>
                    </a:lnL>
                    <a:lnR w="12700" cmpd="sng">
                      <a:noFill/>
                    </a:lnR>
                    <a:lnT w="28575" cap="flat" cmpd="sng" algn="ctr">
                      <a:solidFill>
                        <a:schemeClr val="bg1">
                          <a:lumMod val="65000"/>
                        </a:schemeClr>
                      </a:solidFill>
                      <a:prstDash val="lgDash"/>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0518453"/>
                  </a:ext>
                </a:extLst>
              </a:tr>
              <a:tr h="1611830">
                <a:tc>
                  <a:txBody>
                    <a:bodyPr/>
                    <a:lstStyle/>
                    <a:p>
                      <a:pPr algn="ctr"/>
                      <a:r>
                        <a:rPr lang="en-GB" sz="1000" b="1"/>
                        <a:t>Modern (1900-present)</a:t>
                      </a:r>
                    </a:p>
                  </a:txBody>
                  <a:tcPr vert="vert27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sz="900" dirty="0"/>
                    </a:p>
                  </a:txBody>
                  <a:tcPr>
                    <a:lnL w="12700" cmpd="sng">
                      <a:noFill/>
                    </a:lnL>
                    <a:lnR w="12700" cmpd="sng">
                      <a:noFill/>
                    </a:lnR>
                    <a:lnT w="28575"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GB" sz="900" dirty="0"/>
                    </a:p>
                  </a:txBody>
                  <a:tcPr>
                    <a:lnL w="12700" cmpd="sng">
                      <a:noFill/>
                    </a:lnL>
                    <a:lnR w="12700" cmpd="sng">
                      <a:noFill/>
                    </a:lnR>
                    <a:lnT w="28575"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GB" sz="900" b="1" dirty="0"/>
                        <a:t>Treatment</a:t>
                      </a:r>
                    </a:p>
                    <a:p>
                      <a:pPr marL="171450" indent="-171450">
                        <a:buFont typeface="Arial" panose="020B0604020202020204" pitchFamily="34" charset="0"/>
                        <a:buChar char="•"/>
                      </a:pPr>
                      <a:r>
                        <a:rPr lang="en-GB" sz="900" b="1" dirty="0"/>
                        <a:t>1928 – </a:t>
                      </a:r>
                      <a:r>
                        <a:rPr lang="en-GB" sz="900" b="0" dirty="0"/>
                        <a:t>Fleming discovers penicillin kills Staphylococcus. He struggles to purify for human testing. Publishes but does not realise its potential.</a:t>
                      </a:r>
                    </a:p>
                    <a:p>
                      <a:pPr marL="171450" indent="-171450">
                        <a:buFont typeface="Arial" panose="020B0604020202020204" pitchFamily="34" charset="0"/>
                        <a:buChar char="•"/>
                      </a:pPr>
                      <a:r>
                        <a:rPr lang="en-GB" sz="900" b="1" dirty="0"/>
                        <a:t>1942 </a:t>
                      </a:r>
                      <a:r>
                        <a:rPr lang="en-GB" sz="900" b="0" dirty="0"/>
                        <a:t>– Florey and Chain are funded $80m by US government to develop and mass produce penicillin. During the war, 250,000 soldiers were treated with the ‘Wonder Drug’.</a:t>
                      </a:r>
                    </a:p>
                    <a:p>
                      <a:pPr marL="171450" indent="-171450">
                        <a:buFont typeface="Arial" panose="020B0604020202020204" pitchFamily="34" charset="0"/>
                        <a:buChar char="•"/>
                      </a:pPr>
                      <a:r>
                        <a:rPr lang="en-GB" sz="900" b="1" dirty="0"/>
                        <a:t>Alternative Medicine </a:t>
                      </a:r>
                      <a:r>
                        <a:rPr lang="en-GB" sz="900" b="0" dirty="0"/>
                        <a:t>– with increased antibiotic resistance, more people are turning to alternative treatments like homeopathy, acupuncture, hypnotherapy. These treatments similar to rebalancing the Humours and do not involve chemicals. </a:t>
                      </a:r>
                      <a:endParaRPr lang="en-GB" sz="900" b="1" dirty="0"/>
                    </a:p>
                  </a:txBody>
                  <a:tcPr>
                    <a:lnL w="12700" cmpd="sng">
                      <a:noFill/>
                    </a:lnL>
                    <a:lnR w="12700" cmpd="sng">
                      <a:noFill/>
                    </a:lnR>
                    <a:lnT w="28575"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07376254"/>
                  </a:ext>
                </a:extLst>
              </a:tr>
            </a:tbl>
          </a:graphicData>
        </a:graphic>
      </p:graphicFrame>
      <p:graphicFrame>
        <p:nvGraphicFramePr>
          <p:cNvPr id="8" name="Table 8">
            <a:extLst>
              <a:ext uri="{FF2B5EF4-FFF2-40B4-BE49-F238E27FC236}">
                <a16:creationId xmlns:a16="http://schemas.microsoft.com/office/drawing/2014/main" id="{6CCEDB4D-F0FD-9C58-E6B1-239DFAF9321D}"/>
              </a:ext>
            </a:extLst>
          </p:cNvPr>
          <p:cNvGraphicFramePr>
            <a:graphicFrameLocks noGrp="1"/>
          </p:cNvGraphicFramePr>
          <p:nvPr/>
        </p:nvGraphicFramePr>
        <p:xfrm>
          <a:off x="335655" y="379976"/>
          <a:ext cx="3100987" cy="1600200"/>
        </p:xfrm>
        <a:graphic>
          <a:graphicData uri="http://schemas.openxmlformats.org/drawingml/2006/table">
            <a:tbl>
              <a:tblPr firstRow="1" bandRow="1">
                <a:tableStyleId>{2D5ABB26-0587-4C30-8999-92F81FD0307C}</a:tableStyleId>
              </a:tblPr>
              <a:tblGrid>
                <a:gridCol w="767090">
                  <a:extLst>
                    <a:ext uri="{9D8B030D-6E8A-4147-A177-3AD203B41FA5}">
                      <a16:colId xmlns:a16="http://schemas.microsoft.com/office/drawing/2014/main" val="1279191903"/>
                    </a:ext>
                  </a:extLst>
                </a:gridCol>
                <a:gridCol w="2333897">
                  <a:extLst>
                    <a:ext uri="{9D8B030D-6E8A-4147-A177-3AD203B41FA5}">
                      <a16:colId xmlns:a16="http://schemas.microsoft.com/office/drawing/2014/main" val="504304988"/>
                    </a:ext>
                  </a:extLst>
                </a:gridCol>
              </a:tblGrid>
              <a:tr h="169862">
                <a:tc>
                  <a:txBody>
                    <a:bodyPr/>
                    <a:lstStyle/>
                    <a:p>
                      <a:pPr algn="r"/>
                      <a:r>
                        <a:rPr lang="en-GB" sz="900" b="1" dirty="0"/>
                        <a:t>Apothecary</a:t>
                      </a:r>
                    </a:p>
                  </a:txBody>
                  <a:tcPr/>
                </a:tc>
                <a:tc>
                  <a:txBody>
                    <a:bodyPr/>
                    <a:lstStyle/>
                    <a:p>
                      <a:r>
                        <a:rPr lang="en-GB" sz="900" dirty="0"/>
                        <a:t>A medieval pharmacist/chemist</a:t>
                      </a:r>
                    </a:p>
                  </a:txBody>
                  <a:tcPr/>
                </a:tc>
                <a:extLst>
                  <a:ext uri="{0D108BD9-81ED-4DB2-BD59-A6C34878D82A}">
                    <a16:rowId xmlns:a16="http://schemas.microsoft.com/office/drawing/2014/main" val="642370542"/>
                  </a:ext>
                </a:extLst>
              </a:tr>
              <a:tr h="219219">
                <a:tc>
                  <a:txBody>
                    <a:bodyPr/>
                    <a:lstStyle/>
                    <a:p>
                      <a:pPr algn="r"/>
                      <a:r>
                        <a:rPr lang="en-GB" sz="900" b="1" dirty="0"/>
                        <a:t>Astrology</a:t>
                      </a:r>
                    </a:p>
                  </a:txBody>
                  <a:tcPr/>
                </a:tc>
                <a:tc>
                  <a:txBody>
                    <a:bodyPr/>
                    <a:lstStyle/>
                    <a:p>
                      <a:r>
                        <a:rPr lang="en-GB" sz="900" dirty="0"/>
                        <a:t>Study of planets and their affects on health</a:t>
                      </a:r>
                    </a:p>
                  </a:txBody>
                  <a:tcPr/>
                </a:tc>
                <a:extLst>
                  <a:ext uri="{0D108BD9-81ED-4DB2-BD59-A6C34878D82A}">
                    <a16:rowId xmlns:a16="http://schemas.microsoft.com/office/drawing/2014/main" val="3696540008"/>
                  </a:ext>
                </a:extLst>
              </a:tr>
              <a:tr h="219219">
                <a:tc>
                  <a:txBody>
                    <a:bodyPr/>
                    <a:lstStyle/>
                    <a:p>
                      <a:pPr algn="r"/>
                      <a:r>
                        <a:rPr lang="en-GB" sz="900" b="1"/>
                        <a:t>Miasma</a:t>
                      </a:r>
                    </a:p>
                  </a:txBody>
                  <a:tcPr/>
                </a:tc>
                <a:tc>
                  <a:txBody>
                    <a:bodyPr/>
                    <a:lstStyle/>
                    <a:p>
                      <a:r>
                        <a:rPr lang="en-GB" sz="900" dirty="0"/>
                        <a:t>‘Cursed air’ believed to cause disease</a:t>
                      </a:r>
                    </a:p>
                  </a:txBody>
                  <a:tcPr/>
                </a:tc>
                <a:extLst>
                  <a:ext uri="{0D108BD9-81ED-4DB2-BD59-A6C34878D82A}">
                    <a16:rowId xmlns:a16="http://schemas.microsoft.com/office/drawing/2014/main" val="1859209996"/>
                  </a:ext>
                </a:extLst>
              </a:tr>
              <a:tr h="219219">
                <a:tc>
                  <a:txBody>
                    <a:bodyPr/>
                    <a:lstStyle/>
                    <a:p>
                      <a:pPr algn="r"/>
                      <a:r>
                        <a:rPr lang="en-GB" sz="900" b="1" dirty="0"/>
                        <a:t>Physician</a:t>
                      </a:r>
                    </a:p>
                  </a:txBody>
                  <a:tcPr/>
                </a:tc>
                <a:tc>
                  <a:txBody>
                    <a:bodyPr/>
                    <a:lstStyle/>
                    <a:p>
                      <a:r>
                        <a:rPr lang="en-GB" sz="900" dirty="0"/>
                        <a:t>Male, university-trained doctor</a:t>
                      </a:r>
                    </a:p>
                  </a:txBody>
                  <a:tcPr/>
                </a:tc>
                <a:extLst>
                  <a:ext uri="{0D108BD9-81ED-4DB2-BD59-A6C34878D82A}">
                    <a16:rowId xmlns:a16="http://schemas.microsoft.com/office/drawing/2014/main" val="2329965696"/>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Purging</a:t>
                      </a:r>
                    </a:p>
                  </a:txBody>
                  <a:tcPr/>
                </a:tc>
                <a:tc>
                  <a:txBody>
                    <a:bodyPr/>
                    <a:lstStyle/>
                    <a:p>
                      <a:r>
                        <a:rPr lang="en-GB" sz="900" dirty="0"/>
                        <a:t>Rid the body of excess (blood or vomit)</a:t>
                      </a:r>
                    </a:p>
                  </a:txBody>
                  <a:tcPr/>
                </a:tc>
                <a:extLst>
                  <a:ext uri="{0D108BD9-81ED-4DB2-BD59-A6C34878D82A}">
                    <a16:rowId xmlns:a16="http://schemas.microsoft.com/office/drawing/2014/main" val="2466267838"/>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Urine Chart</a:t>
                      </a:r>
                    </a:p>
                  </a:txBody>
                  <a:tcPr/>
                </a:tc>
                <a:tc>
                  <a:txBody>
                    <a:bodyPr/>
                    <a:lstStyle/>
                    <a:p>
                      <a:r>
                        <a:rPr lang="en-GB" sz="900" dirty="0"/>
                        <a:t>Used to examine urine to define illness</a:t>
                      </a:r>
                    </a:p>
                  </a:txBody>
                  <a:tcPr/>
                </a:tc>
                <a:extLst>
                  <a:ext uri="{0D108BD9-81ED-4DB2-BD59-A6C34878D82A}">
                    <a16:rowId xmlns:a16="http://schemas.microsoft.com/office/drawing/2014/main" val="3737227535"/>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800" b="1" dirty="0"/>
                        <a:t>Wise Woman</a:t>
                      </a:r>
                      <a:endParaRPr lang="en-GB" sz="900" b="1" dirty="0"/>
                    </a:p>
                  </a:txBody>
                  <a:tcPr/>
                </a:tc>
                <a:tc>
                  <a:txBody>
                    <a:bodyPr/>
                    <a:lstStyle/>
                    <a:p>
                      <a:r>
                        <a:rPr lang="en-GB" sz="900" dirty="0"/>
                        <a:t>Female healer who used herbal remedies</a:t>
                      </a:r>
                    </a:p>
                  </a:txBody>
                  <a:tcPr/>
                </a:tc>
                <a:extLst>
                  <a:ext uri="{0D108BD9-81ED-4DB2-BD59-A6C34878D82A}">
                    <a16:rowId xmlns:a16="http://schemas.microsoft.com/office/drawing/2014/main" val="2340476271"/>
                  </a:ext>
                </a:extLst>
              </a:tr>
            </a:tbl>
          </a:graphicData>
        </a:graphic>
      </p:graphicFrame>
      <p:cxnSp>
        <p:nvCxnSpPr>
          <p:cNvPr id="10" name="Straight Connector 9">
            <a:extLst>
              <a:ext uri="{FF2B5EF4-FFF2-40B4-BE49-F238E27FC236}">
                <a16:creationId xmlns:a16="http://schemas.microsoft.com/office/drawing/2014/main" id="{E6283D4D-A03F-0EE6-C080-1D2261A99A7D}"/>
              </a:ext>
            </a:extLst>
          </p:cNvPr>
          <p:cNvCxnSpPr/>
          <p:nvPr/>
        </p:nvCxnSpPr>
        <p:spPr>
          <a:xfrm>
            <a:off x="1114697" y="473606"/>
            <a:ext cx="0" cy="1476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7507B3B-AF0A-63BD-D35D-FFEFEEAB2B62}"/>
              </a:ext>
            </a:extLst>
          </p:cNvPr>
          <p:cNvCxnSpPr/>
          <p:nvPr/>
        </p:nvCxnSpPr>
        <p:spPr>
          <a:xfrm>
            <a:off x="3909000" y="379976"/>
            <a:ext cx="0" cy="1584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6E3AB12-981F-921B-AB07-3CDABF90502C}"/>
              </a:ext>
            </a:extLst>
          </p:cNvPr>
          <p:cNvSpPr txBox="1"/>
          <p:nvPr/>
        </p:nvSpPr>
        <p:spPr>
          <a:xfrm>
            <a:off x="215757" y="220556"/>
            <a:ext cx="3140758" cy="238527"/>
          </a:xfrm>
          <a:prstGeom prst="rect">
            <a:avLst/>
          </a:prstGeom>
          <a:noFill/>
        </p:spPr>
        <p:txBody>
          <a:bodyPr wrap="square" rtlCol="0">
            <a:spAutoFit/>
          </a:bodyPr>
          <a:lstStyle/>
          <a:p>
            <a:pPr algn="ctr"/>
            <a:r>
              <a:rPr lang="en-GB" sz="950" b="1" u="sng"/>
              <a:t>Keywords</a:t>
            </a:r>
          </a:p>
        </p:txBody>
      </p:sp>
      <p:sp>
        <p:nvSpPr>
          <p:cNvPr id="14" name="TextBox 13">
            <a:extLst>
              <a:ext uri="{FF2B5EF4-FFF2-40B4-BE49-F238E27FC236}">
                <a16:creationId xmlns:a16="http://schemas.microsoft.com/office/drawing/2014/main" id="{7DAAF078-E1DC-C07D-A7BE-AC042DC37CDF}"/>
              </a:ext>
            </a:extLst>
          </p:cNvPr>
          <p:cNvSpPr txBox="1"/>
          <p:nvPr/>
        </p:nvSpPr>
        <p:spPr>
          <a:xfrm>
            <a:off x="2999748" y="219456"/>
            <a:ext cx="3140758" cy="238527"/>
          </a:xfrm>
          <a:prstGeom prst="rect">
            <a:avLst/>
          </a:prstGeom>
          <a:noFill/>
        </p:spPr>
        <p:txBody>
          <a:bodyPr wrap="square" rtlCol="0">
            <a:spAutoFit/>
          </a:bodyPr>
          <a:lstStyle/>
          <a:p>
            <a:pPr algn="ctr"/>
            <a:r>
              <a:rPr lang="en-GB" sz="950" b="1" u="sng"/>
              <a:t>Key Individuals</a:t>
            </a:r>
          </a:p>
        </p:txBody>
      </p:sp>
      <p:sp>
        <p:nvSpPr>
          <p:cNvPr id="15" name="TextBox 14">
            <a:extLst>
              <a:ext uri="{FF2B5EF4-FFF2-40B4-BE49-F238E27FC236}">
                <a16:creationId xmlns:a16="http://schemas.microsoft.com/office/drawing/2014/main" id="{ADFA9040-15B5-B296-A300-260964D178DD}"/>
              </a:ext>
            </a:extLst>
          </p:cNvPr>
          <p:cNvSpPr txBox="1"/>
          <p:nvPr/>
        </p:nvSpPr>
        <p:spPr>
          <a:xfrm>
            <a:off x="5873006" y="218356"/>
            <a:ext cx="3270994" cy="238527"/>
          </a:xfrm>
          <a:prstGeom prst="rect">
            <a:avLst/>
          </a:prstGeom>
          <a:noFill/>
        </p:spPr>
        <p:txBody>
          <a:bodyPr wrap="square" rtlCol="0">
            <a:spAutoFit/>
          </a:bodyPr>
          <a:lstStyle/>
          <a:p>
            <a:pPr algn="ctr"/>
            <a:r>
              <a:rPr lang="en-GB" sz="950" b="1" u="sng"/>
              <a:t>Key Information</a:t>
            </a:r>
          </a:p>
        </p:txBody>
      </p:sp>
      <p:graphicFrame>
        <p:nvGraphicFramePr>
          <p:cNvPr id="17" name="Table 11">
            <a:extLst>
              <a:ext uri="{FF2B5EF4-FFF2-40B4-BE49-F238E27FC236}">
                <a16:creationId xmlns:a16="http://schemas.microsoft.com/office/drawing/2014/main" id="{01531B44-A534-56E9-2105-E30371AA843A}"/>
              </a:ext>
            </a:extLst>
          </p:cNvPr>
          <p:cNvGraphicFramePr>
            <a:graphicFrameLocks noGrp="1"/>
          </p:cNvGraphicFramePr>
          <p:nvPr/>
        </p:nvGraphicFramePr>
        <p:xfrm>
          <a:off x="3111715" y="2018788"/>
          <a:ext cx="2667535" cy="1616832"/>
        </p:xfrm>
        <a:graphic>
          <a:graphicData uri="http://schemas.openxmlformats.org/drawingml/2006/table">
            <a:tbl>
              <a:tblPr firstRow="1" bandRow="1">
                <a:tableStyleId>{2D5ABB26-0587-4C30-8999-92F81FD0307C}</a:tableStyleId>
              </a:tblPr>
              <a:tblGrid>
                <a:gridCol w="797458">
                  <a:extLst>
                    <a:ext uri="{9D8B030D-6E8A-4147-A177-3AD203B41FA5}">
                      <a16:colId xmlns:a16="http://schemas.microsoft.com/office/drawing/2014/main" val="984579929"/>
                    </a:ext>
                  </a:extLst>
                </a:gridCol>
                <a:gridCol w="1870077">
                  <a:extLst>
                    <a:ext uri="{9D8B030D-6E8A-4147-A177-3AD203B41FA5}">
                      <a16:colId xmlns:a16="http://schemas.microsoft.com/office/drawing/2014/main" val="2015580262"/>
                    </a:ext>
                  </a:extLst>
                </a:gridCol>
              </a:tblGrid>
              <a:tr h="296887">
                <a:tc>
                  <a:txBody>
                    <a:bodyPr/>
                    <a:lstStyle/>
                    <a:p>
                      <a:pPr algn="r"/>
                      <a:r>
                        <a:rPr lang="en-GB" sz="900" b="1" dirty="0"/>
                        <a:t>James </a:t>
                      </a:r>
                    </a:p>
                    <a:p>
                      <a:pPr algn="r"/>
                      <a:r>
                        <a:rPr lang="en-GB" sz="900" b="1" dirty="0"/>
                        <a:t>Lind</a:t>
                      </a:r>
                    </a:p>
                  </a:txBody>
                  <a:tcPr anchor="ctr"/>
                </a:tc>
                <a:tc>
                  <a:txBody>
                    <a:bodyPr/>
                    <a:lstStyle/>
                    <a:p>
                      <a:r>
                        <a:rPr lang="en-GB" sz="900" dirty="0"/>
                        <a:t>Vitamin C as cure for scurvy. </a:t>
                      </a:r>
                    </a:p>
                  </a:txBody>
                  <a:tcPr anchor="ctr"/>
                </a:tc>
                <a:extLst>
                  <a:ext uri="{0D108BD9-81ED-4DB2-BD59-A6C34878D82A}">
                    <a16:rowId xmlns:a16="http://schemas.microsoft.com/office/drawing/2014/main" val="450050712"/>
                  </a:ext>
                </a:extLst>
              </a:tr>
              <a:tr h="296887">
                <a:tc>
                  <a:txBody>
                    <a:bodyPr/>
                    <a:lstStyle/>
                    <a:p>
                      <a:pPr algn="r"/>
                      <a:r>
                        <a:rPr lang="en-GB" sz="900" b="1" dirty="0"/>
                        <a:t>Nicholas Culpepper</a:t>
                      </a:r>
                    </a:p>
                  </a:txBody>
                  <a:tcPr anchor="ctr"/>
                </a:tc>
                <a:tc>
                  <a:txBody>
                    <a:bodyPr/>
                    <a:lstStyle/>
                    <a:p>
                      <a:r>
                        <a:rPr lang="en-GB" sz="900" dirty="0"/>
                        <a:t>Published </a:t>
                      </a:r>
                      <a:r>
                        <a:rPr lang="en-GB" sz="900" i="1" dirty="0"/>
                        <a:t>Complete Herbal </a:t>
                      </a:r>
                      <a:r>
                        <a:rPr lang="en-GB" sz="900" i="0" dirty="0"/>
                        <a:t>in English.</a:t>
                      </a:r>
                      <a:endParaRPr lang="en-GB" sz="900" i="1" dirty="0"/>
                    </a:p>
                  </a:txBody>
                  <a:tcPr anchor="ctr"/>
                </a:tc>
                <a:extLst>
                  <a:ext uri="{0D108BD9-81ED-4DB2-BD59-A6C34878D82A}">
                    <a16:rowId xmlns:a16="http://schemas.microsoft.com/office/drawing/2014/main" val="4027682318"/>
                  </a:ext>
                </a:extLst>
              </a:tr>
              <a:tr h="296887">
                <a:tc>
                  <a:txBody>
                    <a:bodyPr/>
                    <a:lstStyle/>
                    <a:p>
                      <a:pPr algn="r"/>
                      <a:r>
                        <a:rPr lang="en-GB" sz="900" b="1" dirty="0"/>
                        <a:t>Thomas Sydenham</a:t>
                      </a:r>
                    </a:p>
                  </a:txBody>
                  <a:tcPr anchor="ctr"/>
                </a:tc>
                <a:tc>
                  <a:txBody>
                    <a:bodyPr/>
                    <a:lstStyle/>
                    <a:p>
                      <a:r>
                        <a:rPr lang="en-GB" sz="900" b="0" i="0" dirty="0"/>
                        <a:t>‘English Hippocrates’ who emphasised observation.</a:t>
                      </a:r>
                    </a:p>
                  </a:txBody>
                  <a:tcPr anchor="ctr"/>
                </a:tc>
                <a:extLst>
                  <a:ext uri="{0D108BD9-81ED-4DB2-BD59-A6C34878D82A}">
                    <a16:rowId xmlns:a16="http://schemas.microsoft.com/office/drawing/2014/main" val="913800412"/>
                  </a:ext>
                </a:extLst>
              </a:tr>
              <a:tr h="519552">
                <a:tc>
                  <a:txBody>
                    <a:bodyPr/>
                    <a:lstStyle/>
                    <a:p>
                      <a:pPr algn="r"/>
                      <a:r>
                        <a:rPr lang="en-GB" sz="900" b="1" dirty="0"/>
                        <a:t>Edward Jenner</a:t>
                      </a:r>
                    </a:p>
                  </a:txBody>
                  <a:tcPr anchor="ctr"/>
                </a:tc>
                <a:tc>
                  <a:txBody>
                    <a:bodyPr/>
                    <a:lstStyle/>
                    <a:p>
                      <a:r>
                        <a:rPr lang="en-GB" sz="700" dirty="0"/>
                        <a:t>(1749-1823) </a:t>
                      </a:r>
                      <a:r>
                        <a:rPr lang="en-GB" sz="900" dirty="0"/>
                        <a:t>Discovered first vaccine for smallpox using Cowpox and published </a:t>
                      </a:r>
                      <a:r>
                        <a:rPr lang="en-GB" sz="900" i="1" dirty="0"/>
                        <a:t>‘On Vaccination’ </a:t>
                      </a:r>
                      <a:r>
                        <a:rPr lang="en-GB" sz="900" i="0" dirty="0"/>
                        <a:t>in 1798.</a:t>
                      </a:r>
                      <a:endParaRPr lang="en-GB" sz="700" dirty="0"/>
                    </a:p>
                  </a:txBody>
                  <a:tcPr anchor="ctr"/>
                </a:tc>
                <a:extLst>
                  <a:ext uri="{0D108BD9-81ED-4DB2-BD59-A6C34878D82A}">
                    <a16:rowId xmlns:a16="http://schemas.microsoft.com/office/drawing/2014/main" val="495702658"/>
                  </a:ext>
                </a:extLst>
              </a:tr>
            </a:tbl>
          </a:graphicData>
        </a:graphic>
      </p:graphicFrame>
      <p:graphicFrame>
        <p:nvGraphicFramePr>
          <p:cNvPr id="18" name="Table 8">
            <a:extLst>
              <a:ext uri="{FF2B5EF4-FFF2-40B4-BE49-F238E27FC236}">
                <a16:creationId xmlns:a16="http://schemas.microsoft.com/office/drawing/2014/main" id="{A38EBC6D-48C8-0C1C-F28E-5B04AE293AC1}"/>
              </a:ext>
            </a:extLst>
          </p:cNvPr>
          <p:cNvGraphicFramePr>
            <a:graphicFrameLocks noGrp="1"/>
          </p:cNvGraphicFramePr>
          <p:nvPr/>
        </p:nvGraphicFramePr>
        <p:xfrm>
          <a:off x="335655" y="2018788"/>
          <a:ext cx="3100987" cy="2011680"/>
        </p:xfrm>
        <a:graphic>
          <a:graphicData uri="http://schemas.openxmlformats.org/drawingml/2006/table">
            <a:tbl>
              <a:tblPr firstRow="1" bandRow="1">
                <a:tableStyleId>{2D5ABB26-0587-4C30-8999-92F81FD0307C}</a:tableStyleId>
              </a:tblPr>
              <a:tblGrid>
                <a:gridCol w="767090">
                  <a:extLst>
                    <a:ext uri="{9D8B030D-6E8A-4147-A177-3AD203B41FA5}">
                      <a16:colId xmlns:a16="http://schemas.microsoft.com/office/drawing/2014/main" val="1279191903"/>
                    </a:ext>
                  </a:extLst>
                </a:gridCol>
                <a:gridCol w="2333897">
                  <a:extLst>
                    <a:ext uri="{9D8B030D-6E8A-4147-A177-3AD203B41FA5}">
                      <a16:colId xmlns:a16="http://schemas.microsoft.com/office/drawing/2014/main" val="504304988"/>
                    </a:ext>
                  </a:extLst>
                </a:gridCol>
              </a:tblGrid>
              <a:tr h="169862">
                <a:tc>
                  <a:txBody>
                    <a:bodyPr/>
                    <a:lstStyle/>
                    <a:p>
                      <a:pPr algn="r"/>
                      <a:r>
                        <a:rPr lang="en-GB" sz="900" b="1" dirty="0"/>
                        <a:t>Midwives Book</a:t>
                      </a:r>
                    </a:p>
                  </a:txBody>
                  <a:tcPr/>
                </a:tc>
                <a:tc>
                  <a:txBody>
                    <a:bodyPr/>
                    <a:lstStyle/>
                    <a:p>
                      <a:r>
                        <a:rPr lang="en-GB" sz="900" dirty="0"/>
                        <a:t>Jane Sharp’s book combining medical knowledge and argument that women should be midwives</a:t>
                      </a:r>
                    </a:p>
                  </a:txBody>
                  <a:tcPr/>
                </a:tc>
                <a:extLst>
                  <a:ext uri="{0D108BD9-81ED-4DB2-BD59-A6C34878D82A}">
                    <a16:rowId xmlns:a16="http://schemas.microsoft.com/office/drawing/2014/main" val="1002502795"/>
                  </a:ext>
                </a:extLst>
              </a:tr>
              <a:tr h="169862">
                <a:tc>
                  <a:txBody>
                    <a:bodyPr/>
                    <a:lstStyle/>
                    <a:p>
                      <a:pPr algn="r"/>
                      <a:r>
                        <a:rPr lang="en-GB" sz="900" b="1" dirty="0"/>
                        <a:t>Quack</a:t>
                      </a:r>
                    </a:p>
                  </a:txBody>
                  <a:tcPr/>
                </a:tc>
                <a:tc>
                  <a:txBody>
                    <a:bodyPr/>
                    <a:lstStyle/>
                    <a:p>
                      <a:r>
                        <a:rPr lang="en-GB" sz="900" dirty="0"/>
                        <a:t>Sold medicines knowing they don’t work</a:t>
                      </a:r>
                    </a:p>
                  </a:txBody>
                  <a:tcPr/>
                </a:tc>
                <a:extLst>
                  <a:ext uri="{0D108BD9-81ED-4DB2-BD59-A6C34878D82A}">
                    <a16:rowId xmlns:a16="http://schemas.microsoft.com/office/drawing/2014/main" val="642370542"/>
                  </a:ext>
                </a:extLst>
              </a:tr>
              <a:tr h="219219">
                <a:tc>
                  <a:txBody>
                    <a:bodyPr/>
                    <a:lstStyle/>
                    <a:p>
                      <a:pPr algn="r"/>
                      <a:r>
                        <a:rPr lang="en-GB" sz="900" b="1" dirty="0"/>
                        <a:t>Scrofula</a:t>
                      </a:r>
                    </a:p>
                  </a:txBody>
                  <a:tcPr/>
                </a:tc>
                <a:tc>
                  <a:txBody>
                    <a:bodyPr/>
                    <a:lstStyle/>
                    <a:p>
                      <a:r>
                        <a:rPr lang="en-GB" sz="900" dirty="0"/>
                        <a:t>Highly infectious disease</a:t>
                      </a:r>
                    </a:p>
                  </a:txBody>
                  <a:tcPr/>
                </a:tc>
                <a:extLst>
                  <a:ext uri="{0D108BD9-81ED-4DB2-BD59-A6C34878D82A}">
                    <a16:rowId xmlns:a16="http://schemas.microsoft.com/office/drawing/2014/main" val="3696540008"/>
                  </a:ext>
                </a:extLst>
              </a:tr>
              <a:tr h="219219">
                <a:tc>
                  <a:txBody>
                    <a:bodyPr/>
                    <a:lstStyle/>
                    <a:p>
                      <a:pPr algn="r"/>
                      <a:r>
                        <a:rPr lang="en-GB" sz="900" b="1" dirty="0"/>
                        <a:t>Scurvy</a:t>
                      </a:r>
                    </a:p>
                  </a:txBody>
                  <a:tcPr/>
                </a:tc>
                <a:tc>
                  <a:txBody>
                    <a:bodyPr/>
                    <a:lstStyle/>
                    <a:p>
                      <a:r>
                        <a:rPr lang="en-GB" sz="900" dirty="0"/>
                        <a:t>Sailor’s disease</a:t>
                      </a:r>
                    </a:p>
                  </a:txBody>
                  <a:tcPr/>
                </a:tc>
                <a:extLst>
                  <a:ext uri="{0D108BD9-81ED-4DB2-BD59-A6C34878D82A}">
                    <a16:rowId xmlns:a16="http://schemas.microsoft.com/office/drawing/2014/main" val="1859209996"/>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Printing Press</a:t>
                      </a:r>
                    </a:p>
                  </a:txBody>
                  <a:tcPr/>
                </a:tc>
                <a:tc>
                  <a:txBody>
                    <a:bodyPr/>
                    <a:lstStyle/>
                    <a:p>
                      <a:r>
                        <a:rPr lang="en-GB" sz="900" dirty="0"/>
                        <a:t>William Caxton introduced to England in 1475. Meant quick spread of information</a:t>
                      </a:r>
                    </a:p>
                  </a:txBody>
                  <a:tcPr/>
                </a:tc>
                <a:extLst>
                  <a:ext uri="{0D108BD9-81ED-4DB2-BD59-A6C34878D82A}">
                    <a16:rowId xmlns:a16="http://schemas.microsoft.com/office/drawing/2014/main" val="2466267838"/>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GB" sz="900" b="1" dirty="0"/>
                    </a:p>
                  </a:txBody>
                  <a:tcPr/>
                </a:tc>
                <a:tc>
                  <a:txBody>
                    <a:bodyPr/>
                    <a:lstStyle/>
                    <a:p>
                      <a:endParaRPr lang="en-GB" sz="900" dirty="0"/>
                    </a:p>
                  </a:txBody>
                  <a:tcPr/>
                </a:tc>
                <a:extLst>
                  <a:ext uri="{0D108BD9-81ED-4DB2-BD59-A6C34878D82A}">
                    <a16:rowId xmlns:a16="http://schemas.microsoft.com/office/drawing/2014/main" val="3737227535"/>
                  </a:ext>
                </a:extLst>
              </a:tr>
              <a:tr h="2192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GB" sz="900" b="1" dirty="0"/>
                    </a:p>
                  </a:txBody>
                  <a:tcPr/>
                </a:tc>
                <a:tc>
                  <a:txBody>
                    <a:bodyPr/>
                    <a:lstStyle/>
                    <a:p>
                      <a:endParaRPr lang="en-GB" sz="900" dirty="0"/>
                    </a:p>
                  </a:txBody>
                  <a:tcPr/>
                </a:tc>
                <a:extLst>
                  <a:ext uri="{0D108BD9-81ED-4DB2-BD59-A6C34878D82A}">
                    <a16:rowId xmlns:a16="http://schemas.microsoft.com/office/drawing/2014/main" val="2340476271"/>
                  </a:ext>
                </a:extLst>
              </a:tr>
            </a:tbl>
          </a:graphicData>
        </a:graphic>
      </p:graphicFrame>
      <p:cxnSp>
        <p:nvCxnSpPr>
          <p:cNvPr id="19" name="Straight Connector 18">
            <a:extLst>
              <a:ext uri="{FF2B5EF4-FFF2-40B4-BE49-F238E27FC236}">
                <a16:creationId xmlns:a16="http://schemas.microsoft.com/office/drawing/2014/main" id="{138D893D-29FB-B26D-CB75-21AEFF5ABB67}"/>
              </a:ext>
            </a:extLst>
          </p:cNvPr>
          <p:cNvCxnSpPr/>
          <p:nvPr/>
        </p:nvCxnSpPr>
        <p:spPr>
          <a:xfrm>
            <a:off x="1114697" y="2112418"/>
            <a:ext cx="0" cy="1476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69091AE-694F-1520-CC15-30CE88B56DB0}"/>
              </a:ext>
            </a:extLst>
          </p:cNvPr>
          <p:cNvCxnSpPr/>
          <p:nvPr/>
        </p:nvCxnSpPr>
        <p:spPr>
          <a:xfrm>
            <a:off x="3909000" y="2018788"/>
            <a:ext cx="0" cy="1584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1" name="Table 11">
            <a:extLst>
              <a:ext uri="{FF2B5EF4-FFF2-40B4-BE49-F238E27FC236}">
                <a16:creationId xmlns:a16="http://schemas.microsoft.com/office/drawing/2014/main" id="{2157C870-19E5-7CF9-60A7-D1DC51D95C0C}"/>
              </a:ext>
            </a:extLst>
          </p:cNvPr>
          <p:cNvGraphicFramePr>
            <a:graphicFrameLocks noGrp="1"/>
          </p:cNvGraphicFramePr>
          <p:nvPr/>
        </p:nvGraphicFramePr>
        <p:xfrm>
          <a:off x="3111715" y="3641399"/>
          <a:ext cx="2667535" cy="1555026"/>
        </p:xfrm>
        <a:graphic>
          <a:graphicData uri="http://schemas.openxmlformats.org/drawingml/2006/table">
            <a:tbl>
              <a:tblPr firstRow="1" bandRow="1">
                <a:tableStyleId>{2D5ABB26-0587-4C30-8999-92F81FD0307C}</a:tableStyleId>
              </a:tblPr>
              <a:tblGrid>
                <a:gridCol w="797458">
                  <a:extLst>
                    <a:ext uri="{9D8B030D-6E8A-4147-A177-3AD203B41FA5}">
                      <a16:colId xmlns:a16="http://schemas.microsoft.com/office/drawing/2014/main" val="984579929"/>
                    </a:ext>
                  </a:extLst>
                </a:gridCol>
                <a:gridCol w="1870077">
                  <a:extLst>
                    <a:ext uri="{9D8B030D-6E8A-4147-A177-3AD203B41FA5}">
                      <a16:colId xmlns:a16="http://schemas.microsoft.com/office/drawing/2014/main" val="2015580262"/>
                    </a:ext>
                  </a:extLst>
                </a:gridCol>
              </a:tblGrid>
              <a:tr h="518342">
                <a:tc>
                  <a:txBody>
                    <a:bodyPr/>
                    <a:lstStyle/>
                    <a:p>
                      <a:pPr algn="r"/>
                      <a:r>
                        <a:rPr lang="en-GB" sz="900" b="1" dirty="0"/>
                        <a:t>Louis Pasteur</a:t>
                      </a:r>
                    </a:p>
                  </a:txBody>
                  <a:tcPr anchor="ctr"/>
                </a:tc>
                <a:tc>
                  <a:txBody>
                    <a:bodyPr/>
                    <a:lstStyle/>
                    <a:p>
                      <a:r>
                        <a:rPr lang="en-GB" sz="900" dirty="0"/>
                        <a:t>Discovered Germ Theory as replacement of miasma.</a:t>
                      </a:r>
                    </a:p>
                  </a:txBody>
                  <a:tcPr anchor="ctr"/>
                </a:tc>
                <a:extLst>
                  <a:ext uri="{0D108BD9-81ED-4DB2-BD59-A6C34878D82A}">
                    <a16:rowId xmlns:a16="http://schemas.microsoft.com/office/drawing/2014/main" val="450050712"/>
                  </a:ext>
                </a:extLst>
              </a:tr>
              <a:tr h="518342">
                <a:tc>
                  <a:txBody>
                    <a:bodyPr/>
                    <a:lstStyle/>
                    <a:p>
                      <a:pPr algn="r"/>
                      <a:r>
                        <a:rPr lang="en-GB" sz="900" b="1" dirty="0"/>
                        <a:t>Robert   Koch</a:t>
                      </a:r>
                    </a:p>
                  </a:txBody>
                  <a:tcPr anchor="ctr"/>
                </a:tc>
                <a:tc>
                  <a:txBody>
                    <a:bodyPr/>
                    <a:lstStyle/>
                    <a:p>
                      <a:r>
                        <a:rPr lang="en-GB" sz="900" dirty="0"/>
                        <a:t>Developed theory of specificity. </a:t>
                      </a:r>
                      <a:endParaRPr lang="en-GB" sz="900" i="1" dirty="0"/>
                    </a:p>
                  </a:txBody>
                  <a:tcPr anchor="ctr"/>
                </a:tc>
                <a:extLst>
                  <a:ext uri="{0D108BD9-81ED-4DB2-BD59-A6C34878D82A}">
                    <a16:rowId xmlns:a16="http://schemas.microsoft.com/office/drawing/2014/main" val="4027682318"/>
                  </a:ext>
                </a:extLst>
              </a:tr>
              <a:tr h="518342">
                <a:tc>
                  <a:txBody>
                    <a:bodyPr/>
                    <a:lstStyle/>
                    <a:p>
                      <a:pPr algn="r"/>
                      <a:r>
                        <a:rPr lang="en-GB" sz="900" b="1" dirty="0"/>
                        <a:t>Paul </a:t>
                      </a:r>
                    </a:p>
                    <a:p>
                      <a:pPr algn="r"/>
                      <a:r>
                        <a:rPr lang="en-GB" sz="900" b="1" dirty="0"/>
                        <a:t>Ehrlich</a:t>
                      </a:r>
                    </a:p>
                  </a:txBody>
                  <a:tcPr anchor="ctr"/>
                </a:tc>
                <a:tc>
                  <a:txBody>
                    <a:bodyPr/>
                    <a:lstStyle/>
                    <a:p>
                      <a:r>
                        <a:rPr lang="en-GB" sz="900" b="0" i="0" dirty="0"/>
                        <a:t>Created first ‘Magic Bullet’ – Salvarsan 606 as cure for syphilis. </a:t>
                      </a:r>
                    </a:p>
                  </a:txBody>
                  <a:tcPr anchor="ctr"/>
                </a:tc>
                <a:extLst>
                  <a:ext uri="{0D108BD9-81ED-4DB2-BD59-A6C34878D82A}">
                    <a16:rowId xmlns:a16="http://schemas.microsoft.com/office/drawing/2014/main" val="913800412"/>
                  </a:ext>
                </a:extLst>
              </a:tr>
            </a:tbl>
          </a:graphicData>
        </a:graphic>
      </p:graphicFrame>
      <p:graphicFrame>
        <p:nvGraphicFramePr>
          <p:cNvPr id="22" name="Table 8">
            <a:extLst>
              <a:ext uri="{FF2B5EF4-FFF2-40B4-BE49-F238E27FC236}">
                <a16:creationId xmlns:a16="http://schemas.microsoft.com/office/drawing/2014/main" id="{D3438FAD-715D-79F8-921E-32D3029943A5}"/>
              </a:ext>
            </a:extLst>
          </p:cNvPr>
          <p:cNvGraphicFramePr>
            <a:graphicFrameLocks noGrp="1"/>
          </p:cNvGraphicFramePr>
          <p:nvPr/>
        </p:nvGraphicFramePr>
        <p:xfrm>
          <a:off x="335655" y="3641400"/>
          <a:ext cx="3100987" cy="1524000"/>
        </p:xfrm>
        <a:graphic>
          <a:graphicData uri="http://schemas.openxmlformats.org/drawingml/2006/table">
            <a:tbl>
              <a:tblPr firstRow="1" bandRow="1">
                <a:tableStyleId>{2D5ABB26-0587-4C30-8999-92F81FD0307C}</a:tableStyleId>
              </a:tblPr>
              <a:tblGrid>
                <a:gridCol w="767090">
                  <a:extLst>
                    <a:ext uri="{9D8B030D-6E8A-4147-A177-3AD203B41FA5}">
                      <a16:colId xmlns:a16="http://schemas.microsoft.com/office/drawing/2014/main" val="1279191903"/>
                    </a:ext>
                  </a:extLst>
                </a:gridCol>
                <a:gridCol w="2333897">
                  <a:extLst>
                    <a:ext uri="{9D8B030D-6E8A-4147-A177-3AD203B41FA5}">
                      <a16:colId xmlns:a16="http://schemas.microsoft.com/office/drawing/2014/main" val="504304988"/>
                    </a:ext>
                  </a:extLst>
                </a:gridCol>
              </a:tblGrid>
              <a:tr h="286251">
                <a:tc>
                  <a:txBody>
                    <a:bodyPr/>
                    <a:lstStyle/>
                    <a:p>
                      <a:pPr algn="r"/>
                      <a:r>
                        <a:rPr lang="en-GB" sz="800" b="1" dirty="0"/>
                        <a:t>Anti-Contagionist</a:t>
                      </a:r>
                    </a:p>
                  </a:txBody>
                  <a:tcPr/>
                </a:tc>
                <a:tc>
                  <a:txBody>
                    <a:bodyPr/>
                    <a:lstStyle/>
                    <a:p>
                      <a:r>
                        <a:rPr lang="en-GB" sz="900" dirty="0"/>
                        <a:t>Dirty environments cause disease</a:t>
                      </a:r>
                    </a:p>
                  </a:txBody>
                  <a:tcPr anchor="ctr"/>
                </a:tc>
                <a:extLst>
                  <a:ext uri="{0D108BD9-81ED-4DB2-BD59-A6C34878D82A}">
                    <a16:rowId xmlns:a16="http://schemas.microsoft.com/office/drawing/2014/main" val="1002502795"/>
                  </a:ext>
                </a:extLst>
              </a:tr>
              <a:tr h="130114">
                <a:tc>
                  <a:txBody>
                    <a:bodyPr/>
                    <a:lstStyle/>
                    <a:p>
                      <a:pPr algn="r"/>
                      <a:r>
                        <a:rPr lang="en-GB" sz="800" b="1" dirty="0"/>
                        <a:t>Contagionist</a:t>
                      </a:r>
                    </a:p>
                  </a:txBody>
                  <a:tcPr/>
                </a:tc>
                <a:tc>
                  <a:txBody>
                    <a:bodyPr/>
                    <a:lstStyle/>
                    <a:p>
                      <a:r>
                        <a:rPr lang="en-GB" sz="900" dirty="0"/>
                        <a:t>Infection spread by contact with infected </a:t>
                      </a:r>
                    </a:p>
                  </a:txBody>
                  <a:tcPr/>
                </a:tc>
                <a:extLst>
                  <a:ext uri="{0D108BD9-81ED-4DB2-BD59-A6C34878D82A}">
                    <a16:rowId xmlns:a16="http://schemas.microsoft.com/office/drawing/2014/main" val="642370542"/>
                  </a:ext>
                </a:extLst>
              </a:tr>
              <a:tr h="208183">
                <a:tc>
                  <a:txBody>
                    <a:bodyPr/>
                    <a:lstStyle/>
                    <a:p>
                      <a:pPr algn="r"/>
                      <a:r>
                        <a:rPr lang="en-GB" sz="900" b="1" dirty="0"/>
                        <a:t>Germ Theory</a:t>
                      </a:r>
                    </a:p>
                  </a:txBody>
                  <a:tcPr/>
                </a:tc>
                <a:tc>
                  <a:txBody>
                    <a:bodyPr/>
                    <a:lstStyle/>
                    <a:p>
                      <a:r>
                        <a:rPr lang="en-GB" sz="900" dirty="0"/>
                        <a:t>Germs cause disease</a:t>
                      </a:r>
                    </a:p>
                  </a:txBody>
                  <a:tcPr anchor="ctr"/>
                </a:tc>
                <a:extLst>
                  <a:ext uri="{0D108BD9-81ED-4DB2-BD59-A6C34878D82A}">
                    <a16:rowId xmlns:a16="http://schemas.microsoft.com/office/drawing/2014/main" val="3696540008"/>
                  </a:ext>
                </a:extLst>
              </a:tr>
              <a:tr h="208183">
                <a:tc>
                  <a:txBody>
                    <a:bodyPr/>
                    <a:lstStyle/>
                    <a:p>
                      <a:pPr algn="r"/>
                      <a:r>
                        <a:rPr lang="en-GB" sz="900" b="1" dirty="0"/>
                        <a:t>Magic Bullet</a:t>
                      </a:r>
                    </a:p>
                  </a:txBody>
                  <a:tcPr/>
                </a:tc>
                <a:tc>
                  <a:txBody>
                    <a:bodyPr/>
                    <a:lstStyle/>
                    <a:p>
                      <a:r>
                        <a:rPr lang="en-GB" sz="900" dirty="0"/>
                        <a:t>Chemical targeting specific bacteria (Salvarsan 606)</a:t>
                      </a:r>
                    </a:p>
                  </a:txBody>
                  <a:tcPr/>
                </a:tc>
                <a:extLst>
                  <a:ext uri="{0D108BD9-81ED-4DB2-BD59-A6C34878D82A}">
                    <a16:rowId xmlns:a16="http://schemas.microsoft.com/office/drawing/2014/main" val="1859209996"/>
                  </a:ext>
                </a:extLst>
              </a:tr>
              <a:tr h="20818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Specificity</a:t>
                      </a:r>
                    </a:p>
                  </a:txBody>
                  <a:tcPr/>
                </a:tc>
                <a:tc>
                  <a:txBody>
                    <a:bodyPr/>
                    <a:lstStyle/>
                    <a:p>
                      <a:r>
                        <a:rPr lang="en-GB" sz="900" dirty="0"/>
                        <a:t>Specific bacteria cause specific diseases</a:t>
                      </a:r>
                    </a:p>
                  </a:txBody>
                  <a:tcPr/>
                </a:tc>
                <a:extLst>
                  <a:ext uri="{0D108BD9-81ED-4DB2-BD59-A6C34878D82A}">
                    <a16:rowId xmlns:a16="http://schemas.microsoft.com/office/drawing/2014/main" val="2466267838"/>
                  </a:ext>
                </a:extLst>
              </a:tr>
            </a:tbl>
          </a:graphicData>
        </a:graphic>
      </p:graphicFrame>
      <p:cxnSp>
        <p:nvCxnSpPr>
          <p:cNvPr id="23" name="Straight Connector 22">
            <a:extLst>
              <a:ext uri="{FF2B5EF4-FFF2-40B4-BE49-F238E27FC236}">
                <a16:creationId xmlns:a16="http://schemas.microsoft.com/office/drawing/2014/main" id="{32519CD5-B655-4588-83CF-5063C998050E}"/>
              </a:ext>
            </a:extLst>
          </p:cNvPr>
          <p:cNvCxnSpPr/>
          <p:nvPr/>
        </p:nvCxnSpPr>
        <p:spPr>
          <a:xfrm>
            <a:off x="1114697" y="3735030"/>
            <a:ext cx="0" cy="1476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5F286B2-5511-049C-1436-3451B1F92858}"/>
              </a:ext>
            </a:extLst>
          </p:cNvPr>
          <p:cNvCxnSpPr/>
          <p:nvPr/>
        </p:nvCxnSpPr>
        <p:spPr>
          <a:xfrm>
            <a:off x="3909000" y="3641400"/>
            <a:ext cx="0" cy="1584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5" name="Table 8">
            <a:extLst>
              <a:ext uri="{FF2B5EF4-FFF2-40B4-BE49-F238E27FC236}">
                <a16:creationId xmlns:a16="http://schemas.microsoft.com/office/drawing/2014/main" id="{064887E3-6AE5-27E8-89F2-E0751715DED2}"/>
              </a:ext>
            </a:extLst>
          </p:cNvPr>
          <p:cNvGraphicFramePr>
            <a:graphicFrameLocks noGrp="1"/>
          </p:cNvGraphicFramePr>
          <p:nvPr/>
        </p:nvGraphicFramePr>
        <p:xfrm>
          <a:off x="215757" y="5249407"/>
          <a:ext cx="3269897" cy="2011680"/>
        </p:xfrm>
        <a:graphic>
          <a:graphicData uri="http://schemas.openxmlformats.org/drawingml/2006/table">
            <a:tbl>
              <a:tblPr firstRow="1" bandRow="1">
                <a:tableStyleId>{2D5ABB26-0587-4C30-8999-92F81FD0307C}</a:tableStyleId>
              </a:tblPr>
              <a:tblGrid>
                <a:gridCol w="936000">
                  <a:extLst>
                    <a:ext uri="{9D8B030D-6E8A-4147-A177-3AD203B41FA5}">
                      <a16:colId xmlns:a16="http://schemas.microsoft.com/office/drawing/2014/main" val="1279191903"/>
                    </a:ext>
                  </a:extLst>
                </a:gridCol>
                <a:gridCol w="2333897">
                  <a:extLst>
                    <a:ext uri="{9D8B030D-6E8A-4147-A177-3AD203B41FA5}">
                      <a16:colId xmlns:a16="http://schemas.microsoft.com/office/drawing/2014/main" val="504304988"/>
                    </a:ext>
                  </a:extLst>
                </a:gridCol>
              </a:tblGrid>
              <a:tr h="286251">
                <a:tc>
                  <a:txBody>
                    <a:bodyPr/>
                    <a:lstStyle/>
                    <a:p>
                      <a:pPr algn="r"/>
                      <a:r>
                        <a:rPr lang="en-GB" sz="900" b="1" dirty="0"/>
                        <a:t>Alternative Medicine</a:t>
                      </a:r>
                    </a:p>
                  </a:txBody>
                  <a:tcPr/>
                </a:tc>
                <a:tc>
                  <a:txBody>
                    <a:bodyPr/>
                    <a:lstStyle/>
                    <a:p>
                      <a:r>
                        <a:rPr lang="en-GB" sz="900" dirty="0"/>
                        <a:t>Yoga, homeopathy, acupuncture. No chemicals – about balancing humours</a:t>
                      </a:r>
                    </a:p>
                  </a:txBody>
                  <a:tcPr anchor="ctr"/>
                </a:tc>
                <a:extLst>
                  <a:ext uri="{0D108BD9-81ED-4DB2-BD59-A6C34878D82A}">
                    <a16:rowId xmlns:a16="http://schemas.microsoft.com/office/drawing/2014/main" val="1002502795"/>
                  </a:ext>
                </a:extLst>
              </a:tr>
              <a:tr h="286251">
                <a:tc>
                  <a:txBody>
                    <a:bodyPr/>
                    <a:lstStyle/>
                    <a:p>
                      <a:pPr algn="r"/>
                      <a:r>
                        <a:rPr lang="en-GB" sz="900" b="1" dirty="0"/>
                        <a:t>Antibiotic</a:t>
                      </a:r>
                    </a:p>
                  </a:txBody>
                  <a:tcPr/>
                </a:tc>
                <a:tc>
                  <a:txBody>
                    <a:bodyPr/>
                    <a:lstStyle/>
                    <a:p>
                      <a:r>
                        <a:rPr lang="en-GB" sz="900" dirty="0"/>
                        <a:t>Fights infections – Penicillin is first mass produced antibiotic</a:t>
                      </a:r>
                    </a:p>
                  </a:txBody>
                  <a:tcPr anchor="ctr"/>
                </a:tc>
                <a:extLst>
                  <a:ext uri="{0D108BD9-81ED-4DB2-BD59-A6C34878D82A}">
                    <a16:rowId xmlns:a16="http://schemas.microsoft.com/office/drawing/2014/main" val="3391563244"/>
                  </a:ext>
                </a:extLst>
              </a:tr>
              <a:tr h="286251">
                <a:tc>
                  <a:txBody>
                    <a:bodyPr/>
                    <a:lstStyle/>
                    <a:p>
                      <a:pPr algn="r"/>
                      <a:r>
                        <a:rPr lang="en-GB" sz="900" b="1" dirty="0"/>
                        <a:t>Antibiotic resistance</a:t>
                      </a:r>
                    </a:p>
                  </a:txBody>
                  <a:tcPr/>
                </a:tc>
                <a:tc>
                  <a:txBody>
                    <a:bodyPr/>
                    <a:lstStyle/>
                    <a:p>
                      <a:r>
                        <a:rPr lang="en-GB" sz="900" dirty="0"/>
                        <a:t>Bacteria grows resistant to chemicals designed to kill them, less effective </a:t>
                      </a:r>
                    </a:p>
                  </a:txBody>
                  <a:tcPr anchor="ctr"/>
                </a:tc>
                <a:extLst>
                  <a:ext uri="{0D108BD9-81ED-4DB2-BD59-A6C34878D82A}">
                    <a16:rowId xmlns:a16="http://schemas.microsoft.com/office/drawing/2014/main" val="3217228281"/>
                  </a:ext>
                </a:extLst>
              </a:tr>
              <a:tr h="130114">
                <a:tc>
                  <a:txBody>
                    <a:bodyPr/>
                    <a:lstStyle/>
                    <a:p>
                      <a:pPr algn="r"/>
                      <a:r>
                        <a:rPr lang="en-GB" sz="900" b="1" dirty="0"/>
                        <a:t>Radiotherapy</a:t>
                      </a:r>
                    </a:p>
                  </a:txBody>
                  <a:tcPr/>
                </a:tc>
                <a:tc>
                  <a:txBody>
                    <a:bodyPr/>
                    <a:lstStyle/>
                    <a:p>
                      <a:r>
                        <a:rPr lang="en-GB" sz="900" dirty="0"/>
                        <a:t>Radiation treatment for disease like cancer </a:t>
                      </a:r>
                    </a:p>
                  </a:txBody>
                  <a:tcPr/>
                </a:tc>
                <a:extLst>
                  <a:ext uri="{0D108BD9-81ED-4DB2-BD59-A6C34878D82A}">
                    <a16:rowId xmlns:a16="http://schemas.microsoft.com/office/drawing/2014/main" val="642370542"/>
                  </a:ext>
                </a:extLst>
              </a:tr>
              <a:tr h="208183">
                <a:tc>
                  <a:txBody>
                    <a:bodyPr/>
                    <a:lstStyle/>
                    <a:p>
                      <a:pPr algn="r"/>
                      <a:r>
                        <a:rPr lang="en-GB" sz="900" b="1" dirty="0"/>
                        <a:t>Staphylococcus </a:t>
                      </a:r>
                    </a:p>
                  </a:txBody>
                  <a:tcPr/>
                </a:tc>
                <a:tc>
                  <a:txBody>
                    <a:bodyPr/>
                    <a:lstStyle/>
                    <a:p>
                      <a:r>
                        <a:rPr lang="en-GB" sz="900" dirty="0"/>
                        <a:t>Bacteria causing a range of infection</a:t>
                      </a:r>
                    </a:p>
                  </a:txBody>
                  <a:tcPr anchor="ctr"/>
                </a:tc>
                <a:extLst>
                  <a:ext uri="{0D108BD9-81ED-4DB2-BD59-A6C34878D82A}">
                    <a16:rowId xmlns:a16="http://schemas.microsoft.com/office/drawing/2014/main" val="3696540008"/>
                  </a:ext>
                </a:extLst>
              </a:tr>
              <a:tr h="208183">
                <a:tc>
                  <a:txBody>
                    <a:bodyPr/>
                    <a:lstStyle/>
                    <a:p>
                      <a:pPr algn="r"/>
                      <a:endParaRPr lang="en-GB" sz="900" b="1" dirty="0"/>
                    </a:p>
                  </a:txBody>
                  <a:tcPr/>
                </a:tc>
                <a:tc>
                  <a:txBody>
                    <a:bodyPr/>
                    <a:lstStyle/>
                    <a:p>
                      <a:endParaRPr lang="en-GB" sz="900" dirty="0"/>
                    </a:p>
                  </a:txBody>
                  <a:tcPr/>
                </a:tc>
                <a:extLst>
                  <a:ext uri="{0D108BD9-81ED-4DB2-BD59-A6C34878D82A}">
                    <a16:rowId xmlns:a16="http://schemas.microsoft.com/office/drawing/2014/main" val="1859209996"/>
                  </a:ext>
                </a:extLst>
              </a:tr>
              <a:tr h="20818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dirty="0"/>
                        <a:t>Specificity</a:t>
                      </a:r>
                    </a:p>
                  </a:txBody>
                  <a:tcPr/>
                </a:tc>
                <a:tc>
                  <a:txBody>
                    <a:bodyPr/>
                    <a:lstStyle/>
                    <a:p>
                      <a:r>
                        <a:rPr lang="en-GB" sz="900" dirty="0"/>
                        <a:t>Specific bacteria cause specific diseases</a:t>
                      </a:r>
                    </a:p>
                  </a:txBody>
                  <a:tcPr/>
                </a:tc>
                <a:extLst>
                  <a:ext uri="{0D108BD9-81ED-4DB2-BD59-A6C34878D82A}">
                    <a16:rowId xmlns:a16="http://schemas.microsoft.com/office/drawing/2014/main" val="2466267838"/>
                  </a:ext>
                </a:extLst>
              </a:tr>
            </a:tbl>
          </a:graphicData>
        </a:graphic>
      </p:graphicFrame>
      <p:cxnSp>
        <p:nvCxnSpPr>
          <p:cNvPr id="26" name="Straight Connector 25">
            <a:extLst>
              <a:ext uri="{FF2B5EF4-FFF2-40B4-BE49-F238E27FC236}">
                <a16:creationId xmlns:a16="http://schemas.microsoft.com/office/drawing/2014/main" id="{CD4464EE-3F79-8FF6-1068-D5663E367F2D}"/>
              </a:ext>
            </a:extLst>
          </p:cNvPr>
          <p:cNvCxnSpPr/>
          <p:nvPr/>
        </p:nvCxnSpPr>
        <p:spPr>
          <a:xfrm>
            <a:off x="1114697" y="5308519"/>
            <a:ext cx="0" cy="1476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7" name="Table 11">
            <a:extLst>
              <a:ext uri="{FF2B5EF4-FFF2-40B4-BE49-F238E27FC236}">
                <a16:creationId xmlns:a16="http://schemas.microsoft.com/office/drawing/2014/main" id="{226FB7B9-6A76-6FB9-77E0-C63A7C0B93C4}"/>
              </a:ext>
            </a:extLst>
          </p:cNvPr>
          <p:cNvGraphicFramePr>
            <a:graphicFrameLocks noGrp="1"/>
          </p:cNvGraphicFramePr>
          <p:nvPr/>
        </p:nvGraphicFramePr>
        <p:xfrm>
          <a:off x="3111715" y="5293074"/>
          <a:ext cx="2667535" cy="1555026"/>
        </p:xfrm>
        <a:graphic>
          <a:graphicData uri="http://schemas.openxmlformats.org/drawingml/2006/table">
            <a:tbl>
              <a:tblPr firstRow="1" bandRow="1">
                <a:tableStyleId>{2D5ABB26-0587-4C30-8999-92F81FD0307C}</a:tableStyleId>
              </a:tblPr>
              <a:tblGrid>
                <a:gridCol w="797458">
                  <a:extLst>
                    <a:ext uri="{9D8B030D-6E8A-4147-A177-3AD203B41FA5}">
                      <a16:colId xmlns:a16="http://schemas.microsoft.com/office/drawing/2014/main" val="984579929"/>
                    </a:ext>
                  </a:extLst>
                </a:gridCol>
                <a:gridCol w="1870077">
                  <a:extLst>
                    <a:ext uri="{9D8B030D-6E8A-4147-A177-3AD203B41FA5}">
                      <a16:colId xmlns:a16="http://schemas.microsoft.com/office/drawing/2014/main" val="2015580262"/>
                    </a:ext>
                  </a:extLst>
                </a:gridCol>
              </a:tblGrid>
              <a:tr h="518342">
                <a:tc>
                  <a:txBody>
                    <a:bodyPr/>
                    <a:lstStyle/>
                    <a:p>
                      <a:pPr algn="r"/>
                      <a:r>
                        <a:rPr lang="en-GB" sz="900" b="1" dirty="0"/>
                        <a:t>Alexander Fleming</a:t>
                      </a:r>
                    </a:p>
                  </a:txBody>
                  <a:tcPr anchor="ctr"/>
                </a:tc>
                <a:tc>
                  <a:txBody>
                    <a:bodyPr/>
                    <a:lstStyle/>
                    <a:p>
                      <a:r>
                        <a:rPr lang="en-GB" sz="900" dirty="0"/>
                        <a:t>Discovered penicillin kills staphylococcus in 1928 but could not purify for human consumption.</a:t>
                      </a:r>
                    </a:p>
                  </a:txBody>
                  <a:tcPr anchor="ctr"/>
                </a:tc>
                <a:extLst>
                  <a:ext uri="{0D108BD9-81ED-4DB2-BD59-A6C34878D82A}">
                    <a16:rowId xmlns:a16="http://schemas.microsoft.com/office/drawing/2014/main" val="450050712"/>
                  </a:ext>
                </a:extLst>
              </a:tr>
              <a:tr h="518342">
                <a:tc>
                  <a:txBody>
                    <a:bodyPr/>
                    <a:lstStyle/>
                    <a:p>
                      <a:pPr algn="r"/>
                      <a:r>
                        <a:rPr lang="en-GB" sz="900" b="1" dirty="0"/>
                        <a:t>Howard Florey &amp; Ernst Chain</a:t>
                      </a:r>
                    </a:p>
                  </a:txBody>
                  <a:tcPr anchor="ctr"/>
                </a:tc>
                <a:tc>
                  <a:txBody>
                    <a:bodyPr/>
                    <a:lstStyle/>
                    <a:p>
                      <a:r>
                        <a:rPr lang="en-GB" sz="900" i="0" dirty="0"/>
                        <a:t>Funded by the US government, they led the mass production of Penicillin during WWII. </a:t>
                      </a:r>
                    </a:p>
                  </a:txBody>
                  <a:tcPr anchor="ctr"/>
                </a:tc>
                <a:extLst>
                  <a:ext uri="{0D108BD9-81ED-4DB2-BD59-A6C34878D82A}">
                    <a16:rowId xmlns:a16="http://schemas.microsoft.com/office/drawing/2014/main" val="4027682318"/>
                  </a:ext>
                </a:extLst>
              </a:tr>
              <a:tr h="518342">
                <a:tc>
                  <a:txBody>
                    <a:bodyPr/>
                    <a:lstStyle/>
                    <a:p>
                      <a:pPr algn="r"/>
                      <a:r>
                        <a:rPr lang="en-GB" sz="900" b="1" dirty="0"/>
                        <a:t>Crick &amp; Watson</a:t>
                      </a:r>
                    </a:p>
                  </a:txBody>
                  <a:tcPr anchor="ctr"/>
                </a:tc>
                <a:tc>
                  <a:txBody>
                    <a:bodyPr/>
                    <a:lstStyle/>
                    <a:p>
                      <a:r>
                        <a:rPr lang="en-GB" sz="900" b="0" i="0" dirty="0"/>
                        <a:t>Discovered DNA sequencing which led to better understanding of make up of human body. </a:t>
                      </a:r>
                    </a:p>
                  </a:txBody>
                  <a:tcPr anchor="ctr"/>
                </a:tc>
                <a:extLst>
                  <a:ext uri="{0D108BD9-81ED-4DB2-BD59-A6C34878D82A}">
                    <a16:rowId xmlns:a16="http://schemas.microsoft.com/office/drawing/2014/main" val="913800412"/>
                  </a:ext>
                </a:extLst>
              </a:tr>
            </a:tbl>
          </a:graphicData>
        </a:graphic>
      </p:graphicFrame>
      <p:cxnSp>
        <p:nvCxnSpPr>
          <p:cNvPr id="28" name="Straight Connector 27">
            <a:extLst>
              <a:ext uri="{FF2B5EF4-FFF2-40B4-BE49-F238E27FC236}">
                <a16:creationId xmlns:a16="http://schemas.microsoft.com/office/drawing/2014/main" id="{50078B99-D3E8-E0B0-3180-B7FAD3BFF2E7}"/>
              </a:ext>
            </a:extLst>
          </p:cNvPr>
          <p:cNvCxnSpPr/>
          <p:nvPr/>
        </p:nvCxnSpPr>
        <p:spPr>
          <a:xfrm>
            <a:off x="3909000" y="5293075"/>
            <a:ext cx="0" cy="1584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4502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0" ma:contentTypeDescription="Create a new document." ma:contentTypeScope="" ma:versionID="516a172a61d577d737d163feef2349a4">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1f097487a82abf7780c90b143dfcb662"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8A5129-AEF7-4A17-B5A6-72A043C1F7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daa2f3-06b5-47f8-a85d-067055f32ca7"/>
    <ds:schemaRef ds:uri="4276e521-d8f5-44a8-8722-75164a36e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F083D8-FB09-4EAF-8D74-251B95C97CE1}">
  <ds:schemaRefs>
    <ds:schemaRef ds:uri="http://schemas.microsoft.com/sharepoint/v3/contenttype/forms"/>
  </ds:schemaRefs>
</ds:datastoreItem>
</file>

<file path=customXml/itemProps3.xml><?xml version="1.0" encoding="utf-8"?>
<ds:datastoreItem xmlns:ds="http://schemas.openxmlformats.org/officeDocument/2006/customXml" ds:itemID="{9C78E428-C6D4-4A80-A7A9-4329A771DB2E}">
  <ds:schemaRefs>
    <ds:schemaRef ds:uri="http://purl.org/dc/terms/"/>
    <ds:schemaRef ds:uri="http://schemas.microsoft.com/office/2006/documentManagement/types"/>
    <ds:schemaRef ds:uri="http://schemas.openxmlformats.org/package/2006/metadata/core-properties"/>
    <ds:schemaRef ds:uri="http://www.w3.org/XML/1998/namespace"/>
    <ds:schemaRef ds:uri="http://purl.org/dc/dcmitype/"/>
    <ds:schemaRef ds:uri="http://purl.org/dc/elements/1.1/"/>
    <ds:schemaRef ds:uri="b6daa2f3-06b5-47f8-a85d-067055f32ca7"/>
    <ds:schemaRef ds:uri="http://schemas.microsoft.com/office/infopath/2007/PartnerControls"/>
    <ds:schemaRef ds:uri="4276e521-d8f5-44a8-8722-75164a36e36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4563</Words>
  <Application>Microsoft Office PowerPoint</Application>
  <PresentationFormat>On-screen Show (4:3)</PresentationFormat>
  <Paragraphs>438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ReithSans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dc:creator>
  <cp:lastModifiedBy>Cheryl Aston-Ottey</cp:lastModifiedBy>
  <cp:revision>8</cp:revision>
  <dcterms:created xsi:type="dcterms:W3CDTF">2023-05-21T10:29:50Z</dcterms:created>
  <dcterms:modified xsi:type="dcterms:W3CDTF">2024-12-29T14:24:35Z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0x01010064A85D441D5968479B2FFF3A7C88333F</vt:lpwstr>
  </property>
</Properties>
</file>