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8" r:id="rId2"/>
    <p:sldId id="269" r:id="rId3"/>
    <p:sldId id="277" r:id="rId4"/>
    <p:sldId id="279" r:id="rId5"/>
    <p:sldId id="280" r:id="rId6"/>
    <p:sldId id="281" r:id="rId7"/>
    <p:sldId id="271" r:id="rId8"/>
    <p:sldId id="272" r:id="rId9"/>
    <p:sldId id="273" r:id="rId10"/>
    <p:sldId id="274" r:id="rId11"/>
    <p:sldId id="275" r:id="rId12"/>
    <p:sldId id="276" r:id="rId13"/>
  </p:sldIdLst>
  <p:sldSz cx="12801600" cy="9601200" type="A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812" y="7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BCCCE53F-AB4C-4127-A818-70DB51D90636}" type="datetimeFigureOut">
              <a:rPr lang="en-GB" smtClean="0"/>
              <a:t>13/09/2020</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96621C3B-637D-4229-B8DB-70A1B928223F}" type="slidenum">
              <a:rPr lang="en-GB" smtClean="0"/>
              <a:t>‹#›</a:t>
            </a:fld>
            <a:endParaRPr lang="en-GB"/>
          </a:p>
        </p:txBody>
      </p:sp>
    </p:spTree>
    <p:extLst>
      <p:ext uri="{BB962C8B-B14F-4D97-AF65-F5344CB8AC3E}">
        <p14:creationId xmlns:p14="http://schemas.microsoft.com/office/powerpoint/2010/main" val="4144438757"/>
      </p:ext>
    </p:extLst>
  </p:cSld>
  <p:clrMap bg1="lt1" tx1="dk1" bg2="lt2" tx2="dk2" accent1="accent1" accent2="accent2" accent3="accent3" accent4="accent4" accent5="accent5" accent6="accent6" hlink="hlink" folHlink="folHlink"/>
  <p:notesStyle>
    <a:lvl1pPr marL="0" algn="l" defTabSz="1221913" rtl="0" eaLnBrk="1" latinLnBrk="0" hangingPunct="1">
      <a:defRPr sz="1604" kern="1200">
        <a:solidFill>
          <a:schemeClr val="tx1"/>
        </a:solidFill>
        <a:latin typeface="+mn-lt"/>
        <a:ea typeface="+mn-ea"/>
        <a:cs typeface="+mn-cs"/>
      </a:defRPr>
    </a:lvl1pPr>
    <a:lvl2pPr marL="610956" algn="l" defTabSz="1221913" rtl="0" eaLnBrk="1" latinLnBrk="0" hangingPunct="1">
      <a:defRPr sz="1604" kern="1200">
        <a:solidFill>
          <a:schemeClr val="tx1"/>
        </a:solidFill>
        <a:latin typeface="+mn-lt"/>
        <a:ea typeface="+mn-ea"/>
        <a:cs typeface="+mn-cs"/>
      </a:defRPr>
    </a:lvl2pPr>
    <a:lvl3pPr marL="1221913" algn="l" defTabSz="1221913" rtl="0" eaLnBrk="1" latinLnBrk="0" hangingPunct="1">
      <a:defRPr sz="1604" kern="1200">
        <a:solidFill>
          <a:schemeClr val="tx1"/>
        </a:solidFill>
        <a:latin typeface="+mn-lt"/>
        <a:ea typeface="+mn-ea"/>
        <a:cs typeface="+mn-cs"/>
      </a:defRPr>
    </a:lvl3pPr>
    <a:lvl4pPr marL="1832869" algn="l" defTabSz="1221913" rtl="0" eaLnBrk="1" latinLnBrk="0" hangingPunct="1">
      <a:defRPr sz="1604" kern="1200">
        <a:solidFill>
          <a:schemeClr val="tx1"/>
        </a:solidFill>
        <a:latin typeface="+mn-lt"/>
        <a:ea typeface="+mn-ea"/>
        <a:cs typeface="+mn-cs"/>
      </a:defRPr>
    </a:lvl4pPr>
    <a:lvl5pPr marL="2443825" algn="l" defTabSz="1221913" rtl="0" eaLnBrk="1" latinLnBrk="0" hangingPunct="1">
      <a:defRPr sz="1604" kern="1200">
        <a:solidFill>
          <a:schemeClr val="tx1"/>
        </a:solidFill>
        <a:latin typeface="+mn-lt"/>
        <a:ea typeface="+mn-ea"/>
        <a:cs typeface="+mn-cs"/>
      </a:defRPr>
    </a:lvl5pPr>
    <a:lvl6pPr marL="3054782" algn="l" defTabSz="1221913" rtl="0" eaLnBrk="1" latinLnBrk="0" hangingPunct="1">
      <a:defRPr sz="1604" kern="1200">
        <a:solidFill>
          <a:schemeClr val="tx1"/>
        </a:solidFill>
        <a:latin typeface="+mn-lt"/>
        <a:ea typeface="+mn-ea"/>
        <a:cs typeface="+mn-cs"/>
      </a:defRPr>
    </a:lvl6pPr>
    <a:lvl7pPr marL="3665738" algn="l" defTabSz="1221913" rtl="0" eaLnBrk="1" latinLnBrk="0" hangingPunct="1">
      <a:defRPr sz="1604" kern="1200">
        <a:solidFill>
          <a:schemeClr val="tx1"/>
        </a:solidFill>
        <a:latin typeface="+mn-lt"/>
        <a:ea typeface="+mn-ea"/>
        <a:cs typeface="+mn-cs"/>
      </a:defRPr>
    </a:lvl7pPr>
    <a:lvl8pPr marL="4276695" algn="l" defTabSz="1221913" rtl="0" eaLnBrk="1" latinLnBrk="0" hangingPunct="1">
      <a:defRPr sz="1604" kern="1200">
        <a:solidFill>
          <a:schemeClr val="tx1"/>
        </a:solidFill>
        <a:latin typeface="+mn-lt"/>
        <a:ea typeface="+mn-ea"/>
        <a:cs typeface="+mn-cs"/>
      </a:defRPr>
    </a:lvl8pPr>
    <a:lvl9pPr marL="4887651" algn="l" defTabSz="1221913" rtl="0" eaLnBrk="1" latinLnBrk="0" hangingPunct="1">
      <a:defRPr sz="16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r>
              <a:rPr lang="en-GB" dirty="0"/>
              <a:t>Portion control, water intake, fibre, RI/GDAs</a:t>
            </a:r>
            <a:r>
              <a:rPr lang="en-GB" baseline="0" dirty="0"/>
              <a:t> </a:t>
            </a:r>
            <a:r>
              <a:rPr lang="en-GB" baseline="0" dirty="0" err="1"/>
              <a:t>etc</a:t>
            </a:r>
            <a:endParaRPr lang="en-GB" dirty="0"/>
          </a:p>
        </p:txBody>
      </p:sp>
      <p:sp>
        <p:nvSpPr>
          <p:cNvPr id="4" name="Slide Number Placeholder 3"/>
          <p:cNvSpPr>
            <a:spLocks noGrp="1"/>
          </p:cNvSpPr>
          <p:nvPr>
            <p:ph type="sldNum" sz="quarter" idx="10"/>
          </p:nvPr>
        </p:nvSpPr>
        <p:spPr/>
        <p:txBody>
          <a:bodyPr/>
          <a:lstStyle/>
          <a:p>
            <a:fld id="{96621C3B-637D-4229-B8DB-70A1B928223F}" type="slidenum">
              <a:rPr lang="en-GB" smtClean="0"/>
              <a:t>1</a:t>
            </a:fld>
            <a:endParaRPr lang="en-GB"/>
          </a:p>
        </p:txBody>
      </p:sp>
    </p:spTree>
    <p:extLst>
      <p:ext uri="{BB962C8B-B14F-4D97-AF65-F5344CB8AC3E}">
        <p14:creationId xmlns:p14="http://schemas.microsoft.com/office/powerpoint/2010/main" val="374776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335" y="8961120"/>
            <a:ext cx="12798267"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8868043"/>
            <a:ext cx="12798267" cy="896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52144" y="1062533"/>
            <a:ext cx="10561320" cy="4992624"/>
          </a:xfrm>
        </p:spPr>
        <p:txBody>
          <a:bodyPr anchor="b">
            <a:normAutofit/>
          </a:bodyPr>
          <a:lstStyle>
            <a:lvl1pPr algn="l">
              <a:lnSpc>
                <a:spcPct val="85000"/>
              </a:lnSpc>
              <a:defRPr sz="11200" spc="-7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55053" y="6237869"/>
            <a:ext cx="10561320" cy="1600200"/>
          </a:xfrm>
        </p:spPr>
        <p:txBody>
          <a:bodyPr lIns="91440" rIns="91440">
            <a:normAutofit/>
          </a:bodyPr>
          <a:lstStyle>
            <a:lvl1pPr marL="0" indent="0" algn="l">
              <a:buNone/>
              <a:defRPr sz="3360" cap="all" spc="280" baseline="0">
                <a:solidFill>
                  <a:schemeClr val="tx2"/>
                </a:solidFill>
                <a:latin typeface="+mj-lt"/>
              </a:defRPr>
            </a:lvl1pPr>
            <a:lvl2pPr marL="640080" indent="0" algn="ctr">
              <a:buNone/>
              <a:defRPr sz="3360"/>
            </a:lvl2pPr>
            <a:lvl3pPr marL="1280160" indent="0" algn="ctr">
              <a:buNone/>
              <a:defRPr sz="3360"/>
            </a:lvl3pPr>
            <a:lvl4pPr marL="1920240" indent="0" algn="ctr">
              <a:buNone/>
              <a:defRPr sz="2800"/>
            </a:lvl4pPr>
            <a:lvl5pPr marL="2560320" indent="0" algn="ctr">
              <a:buNone/>
              <a:defRPr sz="2800"/>
            </a:lvl5pPr>
            <a:lvl6pPr marL="3200400" indent="0" algn="ctr">
              <a:buNone/>
              <a:defRPr sz="2800"/>
            </a:lvl6pPr>
            <a:lvl7pPr marL="3840480" indent="0" algn="ctr">
              <a:buNone/>
              <a:defRPr sz="2800"/>
            </a:lvl7pPr>
            <a:lvl8pPr marL="4480560" indent="0" algn="ctr">
              <a:buNone/>
              <a:defRPr sz="2800"/>
            </a:lvl8pPr>
            <a:lvl9pPr marL="5120640" indent="0" algn="ctr">
              <a:buNone/>
              <a:defRPr sz="2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790696-E516-48CC-8D60-117BC0FE9A0C}" type="datetime1">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cxnSp>
        <p:nvCxnSpPr>
          <p:cNvPr id="9" name="Straight Connector 8"/>
          <p:cNvCxnSpPr/>
          <p:nvPr/>
        </p:nvCxnSpPr>
        <p:spPr>
          <a:xfrm>
            <a:off x="1268042" y="6080760"/>
            <a:ext cx="103692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35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D07EF-C10F-4553-B604-484752EBAA83}" type="datetime1">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243960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335" y="8961120"/>
            <a:ext cx="12798267"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8868043"/>
            <a:ext cx="12798267" cy="896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1146" y="577223"/>
            <a:ext cx="2760345" cy="80638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77223"/>
            <a:ext cx="8121015" cy="8063857"/>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CD30F3-B229-4044-A324-83B19F11F086}" type="datetime1">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61841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2081C-1650-4F1C-9D44-C9681D74E93C}" type="datetime1">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9034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335" y="8961120"/>
            <a:ext cx="12798267"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8868043"/>
            <a:ext cx="12798267" cy="896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52144" y="1062533"/>
            <a:ext cx="10561320" cy="4992624"/>
          </a:xfrm>
        </p:spPr>
        <p:txBody>
          <a:bodyPr anchor="b" anchorCtr="0">
            <a:normAutofit/>
          </a:bodyPr>
          <a:lstStyle>
            <a:lvl1pPr>
              <a:lnSpc>
                <a:spcPct val="85000"/>
              </a:lnSpc>
              <a:defRPr sz="112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52144" y="6234379"/>
            <a:ext cx="10561320" cy="1600200"/>
          </a:xfrm>
        </p:spPr>
        <p:txBody>
          <a:bodyPr lIns="91440" rIns="91440" anchor="t" anchorCtr="0">
            <a:normAutofit/>
          </a:bodyPr>
          <a:lstStyle>
            <a:lvl1pPr marL="0" indent="0">
              <a:buNone/>
              <a:defRPr sz="3360" cap="all" spc="280" baseline="0">
                <a:solidFill>
                  <a:schemeClr val="tx2"/>
                </a:solidFill>
                <a:latin typeface="+mj-lt"/>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737EE2-7056-492C-87F8-2782B53BC03A}" type="datetime1">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cxnSp>
        <p:nvCxnSpPr>
          <p:cNvPr id="9" name="Straight Connector 8"/>
          <p:cNvCxnSpPr/>
          <p:nvPr/>
        </p:nvCxnSpPr>
        <p:spPr>
          <a:xfrm>
            <a:off x="1268042" y="6080760"/>
            <a:ext cx="103692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80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52144" y="401246"/>
            <a:ext cx="10561320" cy="20310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52144" y="2584028"/>
            <a:ext cx="5184648" cy="5632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8816" y="2584029"/>
            <a:ext cx="5184648" cy="5632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6CACCD-8B61-443A-AAAF-FCBB70261AE9}" type="datetime1">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108915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52144" y="401246"/>
            <a:ext cx="10561320" cy="20310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52144" y="2584473"/>
            <a:ext cx="5184648" cy="1030795"/>
          </a:xfrm>
        </p:spPr>
        <p:txBody>
          <a:bodyPr lIns="91440" rIns="91440" anchor="ctr">
            <a:normAutofit/>
          </a:bodyPr>
          <a:lstStyle>
            <a:lvl1pPr marL="0" indent="0">
              <a:buNone/>
              <a:defRPr sz="2800" b="0" cap="all" baseline="0">
                <a:solidFill>
                  <a:schemeClr val="tx2"/>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1152144" y="3615268"/>
            <a:ext cx="5184648" cy="4729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8816" y="2584473"/>
            <a:ext cx="5184648" cy="1030795"/>
          </a:xfrm>
        </p:spPr>
        <p:txBody>
          <a:bodyPr lIns="91440" rIns="91440" anchor="ctr">
            <a:normAutofit/>
          </a:bodyPr>
          <a:lstStyle>
            <a:lvl1pPr marL="0" indent="0">
              <a:buNone/>
              <a:defRPr sz="2800" b="0" cap="all" baseline="0">
                <a:solidFill>
                  <a:schemeClr val="tx2"/>
                </a:solidFill>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528816" y="3615268"/>
            <a:ext cx="5184648" cy="4729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59A74-E1F1-45E5-BEF2-9481DF7F8445}" type="datetime1">
              <a:rPr lang="en-GB" smtClean="0"/>
              <a:t>13/09/2020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298511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DF6EE-2A86-4070-99B1-561880CE3CF0}" type="datetime1">
              <a:rPr lang="en-GB" smtClean="0"/>
              <a:t>13/09/2020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402203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335" y="8961120"/>
            <a:ext cx="12798267"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8868043"/>
            <a:ext cx="12798267" cy="896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8AA98A-E85D-4A2C-97E8-8976C599703E}" type="datetime1">
              <a:rPr lang="en-GB" smtClean="0"/>
              <a:t>13/09/2020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9509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253330" cy="960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242074" y="0"/>
            <a:ext cx="67208" cy="960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060" y="832103"/>
            <a:ext cx="3360420" cy="3200400"/>
          </a:xfrm>
        </p:spPr>
        <p:txBody>
          <a:bodyPr anchor="b">
            <a:normAutofit/>
          </a:bodyPr>
          <a:lstStyle>
            <a:lvl1pPr>
              <a:defRPr sz="504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040630" y="1024128"/>
            <a:ext cx="6816852" cy="73609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0060" y="4096512"/>
            <a:ext cx="3360420" cy="4730774"/>
          </a:xfrm>
        </p:spPr>
        <p:txBody>
          <a:bodyPr lIns="91440" rIns="91440">
            <a:normAutofit/>
          </a:bodyPr>
          <a:lstStyle>
            <a:lvl1pPr marL="0" indent="0">
              <a:buNone/>
              <a:defRPr sz="2100">
                <a:solidFill>
                  <a:srgbClr val="FFFFFF"/>
                </a:solidFill>
              </a:defRPr>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Edit Master text styles</a:t>
            </a:r>
          </a:p>
        </p:txBody>
      </p:sp>
      <p:sp>
        <p:nvSpPr>
          <p:cNvPr id="5" name="Date Placeholder 4"/>
          <p:cNvSpPr>
            <a:spLocks noGrp="1"/>
          </p:cNvSpPr>
          <p:nvPr>
            <p:ph type="dt" sz="half" idx="10"/>
          </p:nvPr>
        </p:nvSpPr>
        <p:spPr>
          <a:xfrm>
            <a:off x="488788" y="9043701"/>
            <a:ext cx="2749436" cy="511175"/>
          </a:xfrm>
        </p:spPr>
        <p:txBody>
          <a:bodyPr/>
          <a:lstStyle>
            <a:lvl1pPr algn="l">
              <a:defRPr/>
            </a:lvl1pPr>
          </a:lstStyle>
          <a:p>
            <a:fld id="{EAF45BC7-E337-4918-A2F6-BDD13BC0378A}" type="datetime1">
              <a:rPr lang="en-GB" smtClean="0"/>
              <a:t>13/09/2020</a:t>
            </a:fld>
            <a:endParaRPr lang="en-GB"/>
          </a:p>
        </p:txBody>
      </p:sp>
      <p:sp>
        <p:nvSpPr>
          <p:cNvPr id="6" name="Footer Placeholder 5"/>
          <p:cNvSpPr>
            <a:spLocks noGrp="1"/>
          </p:cNvSpPr>
          <p:nvPr>
            <p:ph type="ftr" sz="quarter" idx="11"/>
          </p:nvPr>
        </p:nvSpPr>
        <p:spPr>
          <a:xfrm>
            <a:off x="5040630" y="9043701"/>
            <a:ext cx="4880610" cy="51117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26789D-5CB1-48F7-9675-DB280239265E}" type="slidenum">
              <a:rPr lang="en-GB" smtClean="0"/>
              <a:t>‹#›</a:t>
            </a:fld>
            <a:endParaRPr lang="en-GB"/>
          </a:p>
        </p:txBody>
      </p:sp>
    </p:spTree>
    <p:extLst>
      <p:ext uri="{BB962C8B-B14F-4D97-AF65-F5344CB8AC3E}">
        <p14:creationId xmlns:p14="http://schemas.microsoft.com/office/powerpoint/2010/main" val="313742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6934200"/>
            <a:ext cx="12798267" cy="266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881106"/>
            <a:ext cx="12798267" cy="896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52144" y="7104888"/>
            <a:ext cx="10619328" cy="1152144"/>
          </a:xfrm>
        </p:spPr>
        <p:txBody>
          <a:bodyPr tIns="0" bIns="0" anchor="b">
            <a:noAutofit/>
          </a:bodyPr>
          <a:lstStyle>
            <a:lvl1pPr>
              <a:defRPr sz="504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801585" cy="6881106"/>
          </a:xfrm>
          <a:solidFill>
            <a:schemeClr val="bg2">
              <a:lumMod val="90000"/>
            </a:schemeClr>
          </a:solidFill>
        </p:spPr>
        <p:txBody>
          <a:bodyPr lIns="457200" tIns="457200"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1152144" y="8269834"/>
            <a:ext cx="10625328" cy="832104"/>
          </a:xfrm>
        </p:spPr>
        <p:txBody>
          <a:bodyPr lIns="91440" tIns="0" rIns="91440" bIns="0">
            <a:normAutofit/>
          </a:bodyPr>
          <a:lstStyle>
            <a:lvl1pPr marL="0" indent="0">
              <a:spcBef>
                <a:spcPts val="0"/>
              </a:spcBef>
              <a:spcAft>
                <a:spcPts val="840"/>
              </a:spcAft>
              <a:buNone/>
              <a:defRPr sz="2100">
                <a:solidFill>
                  <a:srgbClr val="FFFFFF"/>
                </a:solidFill>
              </a:defRPr>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Edit Master text styles</a:t>
            </a:r>
          </a:p>
        </p:txBody>
      </p:sp>
      <p:sp>
        <p:nvSpPr>
          <p:cNvPr id="5" name="Date Placeholder 4"/>
          <p:cNvSpPr>
            <a:spLocks noGrp="1"/>
          </p:cNvSpPr>
          <p:nvPr>
            <p:ph type="dt" sz="half" idx="10"/>
          </p:nvPr>
        </p:nvSpPr>
        <p:spPr/>
        <p:txBody>
          <a:bodyPr/>
          <a:lstStyle/>
          <a:p>
            <a:fld id="{D2CC0F86-458D-438F-96F5-83CCC2752CB1}" type="datetime1">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412145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8961120"/>
            <a:ext cx="12801601"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8868042"/>
            <a:ext cx="12801601" cy="92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52144" y="401246"/>
            <a:ext cx="10561320" cy="203106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2143" y="2584028"/>
            <a:ext cx="10561321" cy="5632704"/>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2146" y="9043701"/>
            <a:ext cx="2595884" cy="511175"/>
          </a:xfrm>
          <a:prstGeom prst="rect">
            <a:avLst/>
          </a:prstGeom>
        </p:spPr>
        <p:txBody>
          <a:bodyPr vert="horz" lIns="91440" tIns="45720" rIns="91440" bIns="45720" rtlCol="0" anchor="ctr"/>
          <a:lstStyle>
            <a:lvl1pPr algn="l">
              <a:defRPr sz="1260">
                <a:solidFill>
                  <a:srgbClr val="FFFFFF"/>
                </a:solidFill>
              </a:defRPr>
            </a:lvl1pPr>
          </a:lstStyle>
          <a:p>
            <a:fld id="{95918D16-262A-4F45-9D05-8BE41FF3161E}" type="datetime1">
              <a:rPr lang="en-GB" smtClean="0"/>
              <a:t>13/09/2020</a:t>
            </a:fld>
            <a:endParaRPr lang="en-GB"/>
          </a:p>
        </p:txBody>
      </p:sp>
      <p:sp>
        <p:nvSpPr>
          <p:cNvPr id="5" name="Footer Placeholder 4"/>
          <p:cNvSpPr>
            <a:spLocks noGrp="1"/>
          </p:cNvSpPr>
          <p:nvPr>
            <p:ph type="ftr" sz="quarter" idx="3"/>
          </p:nvPr>
        </p:nvSpPr>
        <p:spPr>
          <a:xfrm>
            <a:off x="3870495" y="9043701"/>
            <a:ext cx="5063944" cy="511175"/>
          </a:xfrm>
          <a:prstGeom prst="rect">
            <a:avLst/>
          </a:prstGeom>
        </p:spPr>
        <p:txBody>
          <a:bodyPr vert="horz" lIns="91440" tIns="45720" rIns="91440" bIns="45720" rtlCol="0" anchor="ctr"/>
          <a:lstStyle>
            <a:lvl1pPr algn="ctr">
              <a:defRPr sz="126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10395482" y="9043701"/>
            <a:ext cx="1377627" cy="511175"/>
          </a:xfrm>
          <a:prstGeom prst="rect">
            <a:avLst/>
          </a:prstGeom>
        </p:spPr>
        <p:txBody>
          <a:bodyPr vert="horz" lIns="91440" tIns="45720" rIns="91440" bIns="45720" rtlCol="0" anchor="ctr"/>
          <a:lstStyle>
            <a:lvl1pPr algn="r">
              <a:defRPr sz="1470">
                <a:solidFill>
                  <a:srgbClr val="FFFFFF"/>
                </a:solidFill>
              </a:defRPr>
            </a:lvl1pPr>
          </a:lstStyle>
          <a:p>
            <a:fld id="{8126789D-5CB1-48F7-9675-DB280239265E}" type="slidenum">
              <a:rPr lang="en-GB" smtClean="0"/>
              <a:t>‹#›</a:t>
            </a:fld>
            <a:endParaRPr lang="en-GB"/>
          </a:p>
        </p:txBody>
      </p:sp>
      <p:cxnSp>
        <p:nvCxnSpPr>
          <p:cNvPr id="10" name="Straight Connector 9"/>
          <p:cNvCxnSpPr/>
          <p:nvPr/>
        </p:nvCxnSpPr>
        <p:spPr>
          <a:xfrm>
            <a:off x="1253209" y="2432983"/>
            <a:ext cx="104653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s://lh5.googleusercontent.com/dn1S65ptBzocIYvLITmaedjmypxnvvGFn0z4YIRQ_Pp_8m_PLKTAjB-2j3HOJcGX6ZhEZO1CXrnkc6Xlrrh_5_LdIsSsYxWHZhVjZFgb1XJ2mHeBud6i8Wxt78600bykwdHavj8">
            <a:extLst>
              <a:ext uri="{FF2B5EF4-FFF2-40B4-BE49-F238E27FC236}">
                <a16:creationId xmlns:a16="http://schemas.microsoft.com/office/drawing/2014/main" id="{FBC6ACC8-9DDC-40FB-B7DD-BC3E336F8930}"/>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0" y="9000788"/>
            <a:ext cx="1375748" cy="54471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0217261-4104-4DA8-9F5E-4571828836B7}"/>
              </a:ext>
            </a:extLst>
          </p:cNvPr>
          <p:cNvSpPr txBox="1">
            <a:spLocks/>
          </p:cNvSpPr>
          <p:nvPr userDrawn="1"/>
        </p:nvSpPr>
        <p:spPr>
          <a:xfrm>
            <a:off x="1282693" y="9098232"/>
            <a:ext cx="11038116" cy="5395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26" b="1" dirty="0">
                <a:solidFill>
                  <a:schemeClr val="accent5"/>
                </a:solidFill>
                <a:latin typeface="Berlin Sans FB Demi" panose="020E0802020502020306" pitchFamily="34" charset="0"/>
              </a:rPr>
              <a:t>L2 Food and Cookery Knowledge Organiser Unit 3: Exploring Balanced Diets</a:t>
            </a:r>
          </a:p>
        </p:txBody>
      </p:sp>
    </p:spTree>
    <p:extLst>
      <p:ext uri="{BB962C8B-B14F-4D97-AF65-F5344CB8AC3E}">
        <p14:creationId xmlns:p14="http://schemas.microsoft.com/office/powerpoint/2010/main" val="1330110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280160" rtl="0" eaLnBrk="1" latinLnBrk="0" hangingPunct="1">
        <a:lnSpc>
          <a:spcPct val="85000"/>
        </a:lnSpc>
        <a:spcBef>
          <a:spcPct val="0"/>
        </a:spcBef>
        <a:buNone/>
        <a:defRPr sz="6720" kern="1200" spc="-70" baseline="0">
          <a:solidFill>
            <a:schemeClr val="tx1">
              <a:lumMod val="75000"/>
              <a:lumOff val="25000"/>
            </a:schemeClr>
          </a:solidFill>
          <a:latin typeface="+mj-lt"/>
          <a:ea typeface="+mj-ea"/>
          <a:cs typeface="+mj-cs"/>
        </a:defRPr>
      </a:lvl1pPr>
    </p:titleStyle>
    <p:bodyStyle>
      <a:lvl1pPr marL="128016" indent="-128016" algn="l" defTabSz="1280160" rtl="0" eaLnBrk="1" latinLnBrk="0" hangingPunct="1">
        <a:lnSpc>
          <a:spcPct val="90000"/>
        </a:lnSpc>
        <a:spcBef>
          <a:spcPts val="1680"/>
        </a:spcBef>
        <a:spcAft>
          <a:spcPts val="28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537667" indent="-256032" algn="l" defTabSz="1280160" rtl="0" eaLnBrk="1" latinLnBrk="0" hangingPunct="1">
        <a:lnSpc>
          <a:spcPct val="90000"/>
        </a:lnSpc>
        <a:spcBef>
          <a:spcPts val="280"/>
        </a:spcBef>
        <a:spcAft>
          <a:spcPts val="560"/>
        </a:spcAft>
        <a:buClr>
          <a:schemeClr val="accent1"/>
        </a:buClr>
        <a:buFont typeface="Calibri" pitchFamily="34" charset="0"/>
        <a:buChar char="◦"/>
        <a:defRPr sz="2520" kern="1200">
          <a:solidFill>
            <a:schemeClr val="tx1">
              <a:lumMod val="75000"/>
              <a:lumOff val="25000"/>
            </a:schemeClr>
          </a:solidFill>
          <a:latin typeface="+mn-lt"/>
          <a:ea typeface="+mn-ea"/>
          <a:cs typeface="+mn-cs"/>
        </a:defRPr>
      </a:lvl2pPr>
      <a:lvl3pPr marL="793699" indent="-256032" algn="l" defTabSz="1280160" rtl="0" eaLnBrk="1" latinLnBrk="0" hangingPunct="1">
        <a:lnSpc>
          <a:spcPct val="90000"/>
        </a:lnSpc>
        <a:spcBef>
          <a:spcPts val="280"/>
        </a:spcBef>
        <a:spcAft>
          <a:spcPts val="560"/>
        </a:spcAft>
        <a:buClr>
          <a:schemeClr val="accent1"/>
        </a:buClr>
        <a:buFont typeface="Calibri" pitchFamily="34" charset="0"/>
        <a:buChar char="◦"/>
        <a:defRPr sz="1960" kern="1200">
          <a:solidFill>
            <a:schemeClr val="tx1">
              <a:lumMod val="75000"/>
              <a:lumOff val="25000"/>
            </a:schemeClr>
          </a:solidFill>
          <a:latin typeface="+mn-lt"/>
          <a:ea typeface="+mn-ea"/>
          <a:cs typeface="+mn-cs"/>
        </a:defRPr>
      </a:lvl3pPr>
      <a:lvl4pPr marL="1049731" indent="-256032" algn="l" defTabSz="1280160" rtl="0" eaLnBrk="1" latinLnBrk="0" hangingPunct="1">
        <a:lnSpc>
          <a:spcPct val="90000"/>
        </a:lnSpc>
        <a:spcBef>
          <a:spcPts val="280"/>
        </a:spcBef>
        <a:spcAft>
          <a:spcPts val="560"/>
        </a:spcAft>
        <a:buClr>
          <a:schemeClr val="accent1"/>
        </a:buClr>
        <a:buFont typeface="Calibri" pitchFamily="34" charset="0"/>
        <a:buChar char="◦"/>
        <a:defRPr sz="1960" kern="1200">
          <a:solidFill>
            <a:schemeClr val="tx1">
              <a:lumMod val="75000"/>
              <a:lumOff val="25000"/>
            </a:schemeClr>
          </a:solidFill>
          <a:latin typeface="+mn-lt"/>
          <a:ea typeface="+mn-ea"/>
          <a:cs typeface="+mn-cs"/>
        </a:defRPr>
      </a:lvl4pPr>
      <a:lvl5pPr marL="1305763" indent="-256032" algn="l" defTabSz="1280160" rtl="0" eaLnBrk="1" latinLnBrk="0" hangingPunct="1">
        <a:lnSpc>
          <a:spcPct val="90000"/>
        </a:lnSpc>
        <a:spcBef>
          <a:spcPts val="280"/>
        </a:spcBef>
        <a:spcAft>
          <a:spcPts val="560"/>
        </a:spcAft>
        <a:buClr>
          <a:schemeClr val="accent1"/>
        </a:buClr>
        <a:buFont typeface="Calibri" pitchFamily="34" charset="0"/>
        <a:buChar char="◦"/>
        <a:defRPr sz="1960" kern="1200">
          <a:solidFill>
            <a:schemeClr val="tx1">
              <a:lumMod val="75000"/>
              <a:lumOff val="25000"/>
            </a:schemeClr>
          </a:solidFill>
          <a:latin typeface="+mn-lt"/>
          <a:ea typeface="+mn-ea"/>
          <a:cs typeface="+mn-cs"/>
        </a:defRPr>
      </a:lvl5pPr>
      <a:lvl6pPr marL="1540000" indent="-320040" algn="l" defTabSz="1280160" rtl="0" eaLnBrk="1" latinLnBrk="0" hangingPunct="1">
        <a:lnSpc>
          <a:spcPct val="90000"/>
        </a:lnSpc>
        <a:spcBef>
          <a:spcPts val="280"/>
        </a:spcBef>
        <a:spcAft>
          <a:spcPts val="560"/>
        </a:spcAft>
        <a:buClr>
          <a:schemeClr val="accent1"/>
        </a:buClr>
        <a:buFont typeface="Calibri" pitchFamily="34" charset="0"/>
        <a:buChar char="◦"/>
        <a:defRPr sz="1960" kern="1200">
          <a:solidFill>
            <a:schemeClr val="tx1">
              <a:lumMod val="75000"/>
              <a:lumOff val="25000"/>
            </a:schemeClr>
          </a:solidFill>
          <a:latin typeface="+mn-lt"/>
          <a:ea typeface="+mn-ea"/>
          <a:cs typeface="+mn-cs"/>
        </a:defRPr>
      </a:lvl6pPr>
      <a:lvl7pPr marL="1820000" indent="-320040" algn="l" defTabSz="1280160" rtl="0" eaLnBrk="1" latinLnBrk="0" hangingPunct="1">
        <a:lnSpc>
          <a:spcPct val="90000"/>
        </a:lnSpc>
        <a:spcBef>
          <a:spcPts val="280"/>
        </a:spcBef>
        <a:spcAft>
          <a:spcPts val="560"/>
        </a:spcAft>
        <a:buClr>
          <a:schemeClr val="accent1"/>
        </a:buClr>
        <a:buFont typeface="Calibri" pitchFamily="34" charset="0"/>
        <a:buChar char="◦"/>
        <a:defRPr sz="1960" kern="1200">
          <a:solidFill>
            <a:schemeClr val="tx1">
              <a:lumMod val="75000"/>
              <a:lumOff val="25000"/>
            </a:schemeClr>
          </a:solidFill>
          <a:latin typeface="+mn-lt"/>
          <a:ea typeface="+mn-ea"/>
          <a:cs typeface="+mn-cs"/>
        </a:defRPr>
      </a:lvl7pPr>
      <a:lvl8pPr marL="2100000" indent="-320040" algn="l" defTabSz="1280160" rtl="0" eaLnBrk="1" latinLnBrk="0" hangingPunct="1">
        <a:lnSpc>
          <a:spcPct val="90000"/>
        </a:lnSpc>
        <a:spcBef>
          <a:spcPts val="280"/>
        </a:spcBef>
        <a:spcAft>
          <a:spcPts val="560"/>
        </a:spcAft>
        <a:buClr>
          <a:schemeClr val="accent1"/>
        </a:buClr>
        <a:buFont typeface="Calibri" pitchFamily="34" charset="0"/>
        <a:buChar char="◦"/>
        <a:defRPr sz="1960" kern="1200">
          <a:solidFill>
            <a:schemeClr val="tx1">
              <a:lumMod val="75000"/>
              <a:lumOff val="25000"/>
            </a:schemeClr>
          </a:solidFill>
          <a:latin typeface="+mn-lt"/>
          <a:ea typeface="+mn-ea"/>
          <a:cs typeface="+mn-cs"/>
        </a:defRPr>
      </a:lvl8pPr>
      <a:lvl9pPr marL="2380000" indent="-320040" algn="l" defTabSz="1280160" rtl="0" eaLnBrk="1" latinLnBrk="0" hangingPunct="1">
        <a:lnSpc>
          <a:spcPct val="90000"/>
        </a:lnSpc>
        <a:spcBef>
          <a:spcPts val="280"/>
        </a:spcBef>
        <a:spcAft>
          <a:spcPts val="560"/>
        </a:spcAft>
        <a:buClr>
          <a:schemeClr val="accent1"/>
        </a:buClr>
        <a:buFont typeface="Calibri" pitchFamily="34" charset="0"/>
        <a:buChar char="◦"/>
        <a:defRPr sz="1960" kern="1200">
          <a:solidFill>
            <a:schemeClr val="tx1">
              <a:lumMod val="75000"/>
              <a:lumOff val="25000"/>
            </a:schemeClr>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png"/><Relationship Id="rId18" Type="http://schemas.openxmlformats.org/officeDocument/2006/relationships/image" Target="../media/image60.jpeg"/><Relationship Id="rId3" Type="http://schemas.openxmlformats.org/officeDocument/2006/relationships/image" Target="../media/image45.jpe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jpe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2.jpe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jpeg"/><Relationship Id="rId14" Type="http://schemas.openxmlformats.org/officeDocument/2006/relationships/image" Target="../media/image56.png"/><Relationship Id="rId22" Type="http://schemas.openxmlformats.org/officeDocument/2006/relationships/image" Target="../media/image64.jpeg"/></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pn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hyperlink" Target="http://www.nhs.uk/Livewell/Goodfood/Pages/sugars.aspx" TargetMode="External"/><Relationship Id="rId3" Type="http://schemas.openxmlformats.org/officeDocument/2006/relationships/image" Target="../media/image40.png"/><Relationship Id="rId7" Type="http://schemas.openxmlformats.org/officeDocument/2006/relationships/hyperlink" Target="http://www.nhs.uk/Livewell/Goodfood/Pages/Eat-less-saturated-fat.aspx" TargetMode="Externa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www.nhs.uk/Livewell/Goodfood/Pages/Fat.aspx" TargetMode="External"/><Relationship Id="rId11" Type="http://schemas.openxmlformats.org/officeDocument/2006/relationships/image" Target="../media/image42.png"/><Relationship Id="rId5" Type="http://schemas.openxmlformats.org/officeDocument/2006/relationships/hyperlink" Target="http://www.nhs.uk/livewell/loseweight/pages/understanding-calories.aspx" TargetMode="External"/><Relationship Id="rId10" Type="http://schemas.openxmlformats.org/officeDocument/2006/relationships/hyperlink" Target="http://www.nhs.uk/livewell/goodfood/pages/food-labelling.aspx#GDA" TargetMode="External"/><Relationship Id="rId4" Type="http://schemas.openxmlformats.org/officeDocument/2006/relationships/image" Target="../media/image41.png"/><Relationship Id="rId9" Type="http://schemas.openxmlformats.org/officeDocument/2006/relationships/hyperlink" Target="http://www.nhs.uk/Livewell/Goodfood/Pages/salt.asp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 y="6167411"/>
            <a:ext cx="3702160" cy="2541562"/>
          </a:xfrm>
          <a:prstGeom prst="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422" b="1" dirty="0">
                <a:solidFill>
                  <a:schemeClr val="tx1"/>
                </a:solidFill>
                <a:latin typeface="Arial"/>
                <a:ea typeface="Arial"/>
              </a:rPr>
              <a:t>Beans, Pulses, Eggs, Meat, Fish</a:t>
            </a:r>
            <a:endParaRPr lang="en-GB" sz="1422" dirty="0">
              <a:solidFill>
                <a:schemeClr val="tx1"/>
              </a:solidFill>
              <a:latin typeface="Arial"/>
              <a:ea typeface="Arial"/>
            </a:endParaRPr>
          </a:p>
          <a:p>
            <a:pPr marL="221565" indent="-221565">
              <a:lnSpc>
                <a:spcPct val="115000"/>
              </a:lnSpc>
              <a:buFont typeface="Arial" panose="020B0604020202020204" pitchFamily="34" charset="0"/>
              <a:buChar char="•"/>
            </a:pPr>
            <a:r>
              <a:rPr lang="en-GB" sz="1422" dirty="0">
                <a:solidFill>
                  <a:schemeClr val="tx1"/>
                </a:solidFill>
                <a:latin typeface="Arial"/>
                <a:ea typeface="Arial"/>
              </a:rPr>
              <a:t>Provide protein for growth, repair and maintenance of body cells</a:t>
            </a:r>
          </a:p>
          <a:p>
            <a:pPr marL="221565" indent="-221565">
              <a:lnSpc>
                <a:spcPct val="115000"/>
              </a:lnSpc>
              <a:buFont typeface="Arial" panose="020B0604020202020204" pitchFamily="34" charset="0"/>
              <a:buChar char="•"/>
            </a:pPr>
            <a:r>
              <a:rPr lang="en-GB" sz="1422" dirty="0">
                <a:solidFill>
                  <a:schemeClr val="tx1"/>
                </a:solidFill>
                <a:latin typeface="Arial"/>
                <a:ea typeface="Arial"/>
              </a:rPr>
              <a:t>Choose a combination of plant proteins</a:t>
            </a:r>
          </a:p>
          <a:p>
            <a:pPr marL="221565" indent="-221565">
              <a:lnSpc>
                <a:spcPct val="115000"/>
              </a:lnSpc>
              <a:buFont typeface="Arial" panose="020B0604020202020204" pitchFamily="34" charset="0"/>
              <a:buChar char="•"/>
            </a:pPr>
            <a:r>
              <a:rPr lang="en-GB" sz="1422" dirty="0">
                <a:solidFill>
                  <a:schemeClr val="tx1"/>
                </a:solidFill>
                <a:latin typeface="Arial"/>
                <a:ea typeface="Arial"/>
              </a:rPr>
              <a:t>Avoid eating too much processed meat like bacon and sausages as these are linked with increased risk of bowel and stomach cancer</a:t>
            </a:r>
          </a:p>
          <a:p>
            <a:pPr algn="ctr"/>
            <a:endParaRPr lang="en-GB" sz="1422" dirty="0">
              <a:solidFill>
                <a:schemeClr val="tx1"/>
              </a:solidFill>
            </a:endParaRPr>
          </a:p>
        </p:txBody>
      </p:sp>
      <p:sp>
        <p:nvSpPr>
          <p:cNvPr id="23" name="Rectangle 22"/>
          <p:cNvSpPr/>
          <p:nvPr/>
        </p:nvSpPr>
        <p:spPr>
          <a:xfrm>
            <a:off x="0" y="3704414"/>
            <a:ext cx="3235884" cy="24076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422" b="1" dirty="0">
                <a:solidFill>
                  <a:srgbClr val="000000"/>
                </a:solidFill>
                <a:latin typeface="Arial" panose="020B0604020202020204" pitchFamily="34" charset="0"/>
                <a:ea typeface="Arial"/>
                <a:cs typeface="Arial" panose="020B0604020202020204" pitchFamily="34" charset="0"/>
              </a:rPr>
              <a:t>Fatty and Sugary Foods</a:t>
            </a:r>
            <a:endParaRPr lang="en-GB" sz="1422" dirty="0">
              <a:solidFill>
                <a:srgbClr val="000000"/>
              </a:solidFill>
              <a:latin typeface="Arial" panose="020B0604020202020204" pitchFamily="34" charset="0"/>
              <a:ea typeface="Arial"/>
              <a:cs typeface="Arial" panose="020B0604020202020204" pitchFamily="34" charset="0"/>
            </a:endParaRPr>
          </a:p>
          <a:p>
            <a:pPr marL="221565" indent="-221565">
              <a:lnSpc>
                <a:spcPct val="115000"/>
              </a:lnSpc>
              <a:buFont typeface="Arial" panose="020B0604020202020204" pitchFamily="34" charset="0"/>
              <a:buChar char="•"/>
            </a:pPr>
            <a:r>
              <a:rPr lang="en-GB" sz="1422" dirty="0">
                <a:solidFill>
                  <a:srgbClr val="000000"/>
                </a:solidFill>
                <a:latin typeface="Arial" panose="020B0604020202020204" pitchFamily="34" charset="0"/>
                <a:ea typeface="Arial"/>
                <a:cs typeface="Arial" panose="020B0604020202020204" pitchFamily="34" charset="0"/>
              </a:rPr>
              <a:t>These are the danger foods!</a:t>
            </a:r>
          </a:p>
          <a:p>
            <a:pPr marL="221565" indent="-221565">
              <a:lnSpc>
                <a:spcPct val="115000"/>
              </a:lnSpc>
              <a:buFont typeface="Arial" panose="020B0604020202020204" pitchFamily="34" charset="0"/>
              <a:buChar char="•"/>
            </a:pPr>
            <a:r>
              <a:rPr lang="en-GB" sz="1422" dirty="0">
                <a:solidFill>
                  <a:srgbClr val="000000"/>
                </a:solidFill>
                <a:latin typeface="Arial" panose="020B0604020202020204" pitchFamily="34" charset="0"/>
                <a:ea typeface="Arial"/>
                <a:cs typeface="Arial" panose="020B0604020202020204" pitchFamily="34" charset="0"/>
              </a:rPr>
              <a:t>They are not part of a healthy diet</a:t>
            </a:r>
          </a:p>
          <a:p>
            <a:pPr marL="221565" indent="-221565">
              <a:lnSpc>
                <a:spcPct val="115000"/>
              </a:lnSpc>
              <a:buFont typeface="Arial" panose="020B0604020202020204" pitchFamily="34" charset="0"/>
              <a:buChar char="•"/>
            </a:pPr>
            <a:r>
              <a:rPr lang="en-GB" sz="1422" dirty="0">
                <a:solidFill>
                  <a:srgbClr val="000000"/>
                </a:solidFill>
                <a:latin typeface="Arial" panose="020B0604020202020204" pitchFamily="34" charset="0"/>
                <a:ea typeface="Arial"/>
                <a:cs typeface="Arial" panose="020B0604020202020204" pitchFamily="34" charset="0"/>
              </a:rPr>
              <a:t>Eat them only occasionally</a:t>
            </a:r>
          </a:p>
          <a:p>
            <a:pPr marL="221565" indent="-221565">
              <a:lnSpc>
                <a:spcPct val="115000"/>
              </a:lnSpc>
              <a:buFont typeface="Arial" panose="020B0604020202020204" pitchFamily="34" charset="0"/>
              <a:buChar char="•"/>
            </a:pPr>
            <a:r>
              <a:rPr lang="en-GB" sz="1422" dirty="0">
                <a:solidFill>
                  <a:srgbClr val="000000"/>
                </a:solidFill>
                <a:latin typeface="Arial" panose="020B0604020202020204" pitchFamily="34" charset="0"/>
                <a:ea typeface="Arial"/>
                <a:cs typeface="Arial" panose="020B0604020202020204" pitchFamily="34" charset="0"/>
              </a:rPr>
              <a:t>Eating too much fatty and sugary processed food is linked to increased risk of weight gain/obesity, diabetes , tooth decay and cardiovascular disease</a:t>
            </a:r>
          </a:p>
        </p:txBody>
      </p:sp>
      <p:sp>
        <p:nvSpPr>
          <p:cNvPr id="2" name="Title 1"/>
          <p:cNvSpPr txBox="1">
            <a:spLocks/>
          </p:cNvSpPr>
          <p:nvPr/>
        </p:nvSpPr>
        <p:spPr>
          <a:xfrm>
            <a:off x="-43892" y="35611"/>
            <a:ext cx="12801600" cy="5622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43" b="1" dirty="0">
                <a:solidFill>
                  <a:schemeClr val="accent5"/>
                </a:solidFill>
                <a:latin typeface="Berlin Sans FB Demi" panose="020E0802020502020306" pitchFamily="34" charset="0"/>
              </a:rPr>
              <a:t>Knowledge Organiser</a:t>
            </a:r>
          </a:p>
        </p:txBody>
      </p:sp>
      <p:sp>
        <p:nvSpPr>
          <p:cNvPr id="3" name="Slide Number Placeholder 2"/>
          <p:cNvSpPr>
            <a:spLocks noGrp="1"/>
          </p:cNvSpPr>
          <p:nvPr>
            <p:ph type="sldNum" sz="quarter" idx="12"/>
          </p:nvPr>
        </p:nvSpPr>
        <p:spPr/>
        <p:txBody>
          <a:bodyPr/>
          <a:lstStyle/>
          <a:p>
            <a:fld id="{8126789D-5CB1-48F7-9675-DB280239265E}" type="slidenum">
              <a:rPr lang="en-GB" smtClean="0"/>
              <a:t>1</a:t>
            </a:fld>
            <a:endParaRPr lang="en-GB"/>
          </a:p>
        </p:txBody>
      </p:sp>
      <p:sp>
        <p:nvSpPr>
          <p:cNvPr id="5" name="Title 1"/>
          <p:cNvSpPr txBox="1">
            <a:spLocks/>
          </p:cNvSpPr>
          <p:nvPr/>
        </p:nvSpPr>
        <p:spPr>
          <a:xfrm>
            <a:off x="17373" y="583025"/>
            <a:ext cx="7052195"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Explain what is meant by a balanced diet</a:t>
            </a:r>
          </a:p>
        </p:txBody>
      </p:sp>
      <p:graphicFrame>
        <p:nvGraphicFramePr>
          <p:cNvPr id="7" name="Table 6"/>
          <p:cNvGraphicFramePr>
            <a:graphicFrameLocks noGrp="1"/>
          </p:cNvGraphicFramePr>
          <p:nvPr>
            <p:extLst>
              <p:ext uri="{D42A27DB-BD31-4B8C-83A1-F6EECF244321}">
                <p14:modId xmlns:p14="http://schemas.microsoft.com/office/powerpoint/2010/main" val="2979596769"/>
              </p:ext>
            </p:extLst>
          </p:nvPr>
        </p:nvGraphicFramePr>
        <p:xfrm>
          <a:off x="7893999" y="940934"/>
          <a:ext cx="4866026" cy="3441469"/>
        </p:xfrm>
        <a:graphic>
          <a:graphicData uri="http://schemas.openxmlformats.org/drawingml/2006/table">
            <a:tbl>
              <a:tblPr firstRow="1" bandRow="1">
                <a:tableStyleId>{5940675A-B579-460E-94D1-54222C63F5DA}</a:tableStyleId>
              </a:tblPr>
              <a:tblGrid>
                <a:gridCol w="4866026">
                  <a:extLst>
                    <a:ext uri="{9D8B030D-6E8A-4147-A177-3AD203B41FA5}">
                      <a16:colId xmlns:a16="http://schemas.microsoft.com/office/drawing/2014/main" val="20000"/>
                    </a:ext>
                  </a:extLst>
                </a:gridCol>
              </a:tblGrid>
              <a:tr h="390040">
                <a:tc>
                  <a:txBody>
                    <a:bodyPr/>
                    <a:lstStyle/>
                    <a:p>
                      <a:r>
                        <a:rPr lang="en-GB" sz="1400" b="1" dirty="0">
                          <a:solidFill>
                            <a:schemeClr val="tx1"/>
                          </a:solidFill>
                          <a:latin typeface="Berlin Sans FB Demi" panose="020E0802020502020306" pitchFamily="34" charset="0"/>
                          <a:cs typeface="Arial" panose="020B0604020202020204" pitchFamily="34" charset="0"/>
                        </a:rPr>
                        <a:t>Portion Control!</a:t>
                      </a:r>
                    </a:p>
                  </a:txBody>
                  <a:tcPr marL="118169" marR="118169" marT="59084" marB="59084">
                    <a:solidFill>
                      <a:schemeClr val="accent5"/>
                    </a:solidFill>
                  </a:tcPr>
                </a:tc>
                <a:extLst>
                  <a:ext uri="{0D108BD9-81ED-4DB2-BD59-A6C34878D82A}">
                    <a16:rowId xmlns:a16="http://schemas.microsoft.com/office/drawing/2014/main" val="10000"/>
                  </a:ext>
                </a:extLst>
              </a:tr>
              <a:tr h="3051429">
                <a:tc>
                  <a:txBody>
                    <a:bodyPr/>
                    <a:lstStyle/>
                    <a:p>
                      <a:r>
                        <a:rPr lang="en-GB" sz="1400" dirty="0">
                          <a:latin typeface="Arial" panose="020B0604020202020204" pitchFamily="34" charset="0"/>
                          <a:cs typeface="Arial" panose="020B0604020202020204" pitchFamily="34" charset="0"/>
                        </a:rPr>
                        <a:t>Healthy diets</a:t>
                      </a:r>
                      <a:r>
                        <a:rPr lang="en-GB" sz="1400" baseline="0" dirty="0">
                          <a:latin typeface="Arial" panose="020B0604020202020204" pitchFamily="34" charset="0"/>
                          <a:cs typeface="Arial" panose="020B0604020202020204" pitchFamily="34" charset="0"/>
                        </a:rPr>
                        <a:t> not only have the correct balance, but have the right portion sizes. Here is a ‘handy’ guide…</a:t>
                      </a:r>
                    </a:p>
                    <a:p>
                      <a:r>
                        <a:rPr lang="en-GB" sz="1400" b="1" baseline="0" dirty="0">
                          <a:latin typeface="Arial" panose="020B0604020202020204" pitchFamily="34" charset="0"/>
                          <a:cs typeface="Arial" panose="020B0604020202020204" pitchFamily="34" charset="0"/>
                        </a:rPr>
                        <a:t>Vegetables</a:t>
                      </a:r>
                      <a:r>
                        <a:rPr lang="en-GB" sz="1400" baseline="0" dirty="0">
                          <a:latin typeface="Arial" panose="020B0604020202020204" pitchFamily="34" charset="0"/>
                          <a:cs typeface="Arial" panose="020B0604020202020204" pitchFamily="34" charset="0"/>
                        </a:rPr>
                        <a:t> = double cupped palm. </a:t>
                      </a:r>
                    </a:p>
                    <a:p>
                      <a:r>
                        <a:rPr lang="en-GB" sz="1400" b="1" baseline="0" dirty="0">
                          <a:latin typeface="Arial" panose="020B0604020202020204" pitchFamily="34" charset="0"/>
                          <a:cs typeface="Arial" panose="020B0604020202020204" pitchFamily="34" charset="0"/>
                        </a:rPr>
                        <a:t>Grains/Starches </a:t>
                      </a:r>
                      <a:r>
                        <a:rPr lang="en-GB" sz="1400" baseline="0" dirty="0">
                          <a:latin typeface="Arial" panose="020B0604020202020204" pitchFamily="34" charset="0"/>
                          <a:cs typeface="Arial" panose="020B0604020202020204" pitchFamily="34" charset="0"/>
                        </a:rPr>
                        <a:t>= clenched fist. </a:t>
                      </a:r>
                    </a:p>
                    <a:p>
                      <a:r>
                        <a:rPr lang="en-GB" sz="1400" b="1" baseline="0" dirty="0">
                          <a:latin typeface="Arial" panose="020B0604020202020204" pitchFamily="34" charset="0"/>
                          <a:cs typeface="Arial" panose="020B0604020202020204" pitchFamily="34" charset="0"/>
                        </a:rPr>
                        <a:t>Protein </a:t>
                      </a:r>
                      <a:r>
                        <a:rPr lang="en-GB" sz="1400" baseline="0" dirty="0">
                          <a:latin typeface="Arial" panose="020B0604020202020204" pitchFamily="34" charset="0"/>
                          <a:cs typeface="Arial" panose="020B0604020202020204" pitchFamily="34" charset="0"/>
                        </a:rPr>
                        <a:t>= palm of hand. </a:t>
                      </a:r>
                    </a:p>
                    <a:p>
                      <a:r>
                        <a:rPr lang="en-GB" sz="1400" b="1" baseline="0" dirty="0">
                          <a:latin typeface="Arial" panose="020B0604020202020204" pitchFamily="34" charset="0"/>
                          <a:cs typeface="Arial" panose="020B0604020202020204" pitchFamily="34" charset="0"/>
                        </a:rPr>
                        <a:t>Fruits </a:t>
                      </a:r>
                      <a:r>
                        <a:rPr lang="en-GB" sz="1400" baseline="0" dirty="0">
                          <a:latin typeface="Arial" panose="020B0604020202020204" pitchFamily="34" charset="0"/>
                          <a:cs typeface="Arial" panose="020B0604020202020204" pitchFamily="34" charset="0"/>
                        </a:rPr>
                        <a:t>= clenched fist. </a:t>
                      </a:r>
                    </a:p>
                    <a:p>
                      <a:r>
                        <a:rPr lang="en-GB" sz="1400" b="1" baseline="0" dirty="0">
                          <a:latin typeface="Arial" panose="020B0604020202020204" pitchFamily="34" charset="0"/>
                          <a:cs typeface="Arial" panose="020B0604020202020204" pitchFamily="34" charset="0"/>
                        </a:rPr>
                        <a:t>Thumb </a:t>
                      </a:r>
                      <a:r>
                        <a:rPr lang="en-GB" sz="1400" baseline="0" dirty="0">
                          <a:latin typeface="Arial" panose="020B0604020202020204" pitchFamily="34" charset="0"/>
                          <a:cs typeface="Arial" panose="020B0604020202020204" pitchFamily="34" charset="0"/>
                        </a:rPr>
                        <a:t>= fats.</a:t>
                      </a:r>
                    </a:p>
                  </a:txBody>
                  <a:tcPr marL="118169" marR="118169" marT="59084" marB="59084"/>
                </a:tc>
                <a:extLst>
                  <a:ext uri="{0D108BD9-81ED-4DB2-BD59-A6C34878D82A}">
                    <a16:rowId xmlns:a16="http://schemas.microsoft.com/office/drawing/2014/main" val="10001"/>
                  </a:ext>
                </a:extLst>
              </a:tr>
            </a:tbl>
          </a:graphicData>
        </a:graphic>
      </p:graphicFrame>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874" y="2979614"/>
            <a:ext cx="4417564" cy="130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2813" y="2908660"/>
            <a:ext cx="4631711" cy="320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884834" y="4423504"/>
            <a:ext cx="4897076" cy="12208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422" b="1" dirty="0">
                <a:solidFill>
                  <a:schemeClr val="tx1"/>
                </a:solidFill>
                <a:latin typeface="Arial"/>
                <a:ea typeface="Arial"/>
              </a:rPr>
              <a:t>Water  Intake</a:t>
            </a:r>
            <a:endParaRPr lang="en-GB" sz="1422" dirty="0">
              <a:solidFill>
                <a:schemeClr val="tx1"/>
              </a:solidFill>
              <a:latin typeface="Arial"/>
              <a:ea typeface="Arial"/>
            </a:endParaRPr>
          </a:p>
          <a:p>
            <a:pPr>
              <a:lnSpc>
                <a:spcPct val="115000"/>
              </a:lnSpc>
            </a:pPr>
            <a:r>
              <a:rPr lang="en-GB" sz="1422" dirty="0">
                <a:solidFill>
                  <a:schemeClr val="tx1"/>
                </a:solidFill>
                <a:latin typeface="Arial"/>
                <a:ea typeface="Arial"/>
              </a:rPr>
              <a:t>A balanced diet must include water, it is  required for nearly all brain and other bodily functions  </a:t>
            </a:r>
          </a:p>
          <a:p>
            <a:pPr>
              <a:lnSpc>
                <a:spcPct val="115000"/>
              </a:lnSpc>
            </a:pPr>
            <a:r>
              <a:rPr lang="en-GB" sz="1422" dirty="0">
                <a:solidFill>
                  <a:schemeClr val="tx1"/>
                </a:solidFill>
                <a:latin typeface="Arial"/>
                <a:ea typeface="Arial"/>
              </a:rPr>
              <a:t>See slide 2 for more details on water</a:t>
            </a:r>
          </a:p>
        </p:txBody>
      </p:sp>
      <p:cxnSp>
        <p:nvCxnSpPr>
          <p:cNvPr id="12" name="Straight Arrow Connector 11"/>
          <p:cNvCxnSpPr>
            <a:stCxn id="9" idx="3"/>
          </p:cNvCxnSpPr>
          <p:nvPr/>
        </p:nvCxnSpPr>
        <p:spPr>
          <a:xfrm flipH="1" flipV="1">
            <a:off x="7652935" y="4254470"/>
            <a:ext cx="251590" cy="255869"/>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Folded Corner 17"/>
          <p:cNvSpPr/>
          <p:nvPr/>
        </p:nvSpPr>
        <p:spPr>
          <a:xfrm>
            <a:off x="3235884" y="1279130"/>
            <a:ext cx="4631711" cy="1567284"/>
          </a:xfrm>
          <a:prstGeom prst="foldedCorner">
            <a:avLst>
              <a:gd name="adj" fmla="val 16667"/>
            </a:avLst>
          </a:prstGeom>
          <a:solidFill>
            <a:schemeClr val="bg1"/>
          </a:solidFill>
          <a:ln w="28575" cap="flat" cmpd="sng">
            <a:solidFill>
              <a:srgbClr val="FFFF00"/>
            </a:solidFill>
            <a:prstDash val="solid"/>
            <a:round/>
            <a:headEnd type="none" w="med" len="med"/>
            <a:tailEnd type="none" w="med" len="med"/>
          </a:ln>
        </p:spPr>
        <p:txBody>
          <a:bodyPr lIns="118149" tIns="118149" rIns="118149" bIns="118149" anchor="ctr" anchorCtr="0"/>
          <a:lstStyle/>
          <a:p>
            <a:pPr>
              <a:lnSpc>
                <a:spcPct val="115000"/>
              </a:lnSpc>
            </a:pPr>
            <a:r>
              <a:rPr lang="en-GB" sz="1422" b="1" dirty="0">
                <a:solidFill>
                  <a:srgbClr val="000000"/>
                </a:solidFill>
                <a:latin typeface="Arial"/>
                <a:ea typeface="Arial"/>
              </a:rPr>
              <a:t>Starchy Foods</a:t>
            </a:r>
            <a:endParaRPr lang="en-GB" sz="1422" dirty="0">
              <a:solidFill>
                <a:srgbClr val="000000"/>
              </a:solidFill>
              <a:latin typeface="Arial"/>
              <a:ea typeface="Arial"/>
            </a:endParaRPr>
          </a:p>
          <a:p>
            <a:pPr marL="221565" indent="-221565">
              <a:lnSpc>
                <a:spcPct val="115000"/>
              </a:lnSpc>
              <a:buFont typeface="Arial" panose="020B0604020202020204" pitchFamily="34" charset="0"/>
              <a:buChar char="•"/>
            </a:pPr>
            <a:r>
              <a:rPr lang="en-GB" sz="1422" dirty="0">
                <a:solidFill>
                  <a:srgbClr val="000000"/>
                </a:solidFill>
                <a:latin typeface="Arial"/>
                <a:ea typeface="Arial"/>
              </a:rPr>
              <a:t>Provide slow release carbohydrate used by the body for energy </a:t>
            </a:r>
          </a:p>
          <a:p>
            <a:pPr marL="221565" indent="-221565">
              <a:lnSpc>
                <a:spcPct val="115000"/>
              </a:lnSpc>
              <a:buFont typeface="Arial" panose="020B0604020202020204" pitchFamily="34" charset="0"/>
              <a:buChar char="•"/>
            </a:pPr>
            <a:r>
              <a:rPr lang="en-GB" sz="1422" dirty="0">
                <a:solidFill>
                  <a:srgbClr val="000000"/>
                </a:solidFill>
                <a:latin typeface="Arial"/>
                <a:ea typeface="Arial"/>
              </a:rPr>
              <a:t>Choose wholegrains for </a:t>
            </a:r>
            <a:r>
              <a:rPr lang="en-GB" sz="1422">
                <a:solidFill>
                  <a:srgbClr val="000000"/>
                </a:solidFill>
                <a:latin typeface="Arial"/>
                <a:ea typeface="Arial"/>
              </a:rPr>
              <a:t>increased fibre </a:t>
            </a:r>
            <a:r>
              <a:rPr lang="en-GB" sz="1422" dirty="0">
                <a:solidFill>
                  <a:srgbClr val="000000"/>
                </a:solidFill>
                <a:latin typeface="Arial"/>
                <a:ea typeface="Arial"/>
              </a:rPr>
              <a:t>(good digestion, reduced risk of heart disease)</a:t>
            </a:r>
          </a:p>
        </p:txBody>
      </p:sp>
      <p:cxnSp>
        <p:nvCxnSpPr>
          <p:cNvPr id="19" name="Straight Arrow Connector 18"/>
          <p:cNvCxnSpPr/>
          <p:nvPr/>
        </p:nvCxnSpPr>
        <p:spPr>
          <a:xfrm>
            <a:off x="6790679" y="2669514"/>
            <a:ext cx="203766" cy="103489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26069" y="5265882"/>
            <a:ext cx="850395" cy="1861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0" y="1413638"/>
            <a:ext cx="3235884" cy="223663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422" b="1" dirty="0">
                <a:solidFill>
                  <a:srgbClr val="000000"/>
                </a:solidFill>
                <a:latin typeface="Arial" panose="020B0604020202020204" pitchFamily="34" charset="0"/>
                <a:ea typeface="Arial"/>
                <a:cs typeface="Arial" panose="020B0604020202020204" pitchFamily="34" charset="0"/>
              </a:rPr>
              <a:t>Fruits &amp; Vegetables</a:t>
            </a:r>
            <a:endParaRPr lang="en-GB" sz="1422" dirty="0">
              <a:solidFill>
                <a:srgbClr val="000000"/>
              </a:solidFill>
              <a:latin typeface="Arial" panose="020B0604020202020204" pitchFamily="34" charset="0"/>
              <a:ea typeface="Arial"/>
              <a:cs typeface="Arial" panose="020B0604020202020204" pitchFamily="34" charset="0"/>
            </a:endParaRPr>
          </a:p>
          <a:p>
            <a:pPr marL="221565" indent="-221565">
              <a:lnSpc>
                <a:spcPct val="115000"/>
              </a:lnSpc>
              <a:buFont typeface="Arial" panose="020B0604020202020204" pitchFamily="34" charset="0"/>
              <a:buChar char="•"/>
            </a:pPr>
            <a:r>
              <a:rPr lang="en-GB" sz="1422" dirty="0">
                <a:solidFill>
                  <a:srgbClr val="000000"/>
                </a:solidFill>
                <a:latin typeface="Arial" panose="020B0604020202020204" pitchFamily="34" charset="0"/>
                <a:ea typeface="Arial"/>
                <a:cs typeface="Arial" panose="020B0604020202020204" pitchFamily="34" charset="0"/>
              </a:rPr>
              <a:t>Eat 5 portions s a day!</a:t>
            </a:r>
          </a:p>
          <a:p>
            <a:pPr marL="221565" indent="-221565">
              <a:lnSpc>
                <a:spcPct val="115000"/>
              </a:lnSpc>
              <a:buFont typeface="Arial" panose="020B0604020202020204" pitchFamily="34" charset="0"/>
              <a:buChar char="•"/>
            </a:pPr>
            <a:r>
              <a:rPr lang="en-GB" sz="1422" dirty="0">
                <a:solidFill>
                  <a:srgbClr val="000000"/>
                </a:solidFill>
                <a:latin typeface="Arial" panose="020B0604020202020204" pitchFamily="34" charset="0"/>
                <a:ea typeface="Arial"/>
                <a:cs typeface="Arial" panose="020B0604020202020204" pitchFamily="34" charset="0"/>
              </a:rPr>
              <a:t>Choose a variety</a:t>
            </a:r>
          </a:p>
          <a:p>
            <a:pPr marL="221565" indent="-221565">
              <a:lnSpc>
                <a:spcPct val="115000"/>
              </a:lnSpc>
              <a:buFont typeface="Arial" panose="020B0604020202020204" pitchFamily="34" charset="0"/>
              <a:buChar char="•"/>
            </a:pPr>
            <a:r>
              <a:rPr lang="en-GB" sz="1422" dirty="0">
                <a:solidFill>
                  <a:srgbClr val="000000"/>
                </a:solidFill>
                <a:latin typeface="Arial" panose="020B0604020202020204" pitchFamily="34" charset="0"/>
                <a:ea typeface="Arial"/>
                <a:cs typeface="Arial" panose="020B0604020202020204" pitchFamily="34" charset="0"/>
              </a:rPr>
              <a:t>Provides fibre for healthy digestion </a:t>
            </a:r>
          </a:p>
          <a:p>
            <a:pPr marL="221565" indent="-221565">
              <a:lnSpc>
                <a:spcPct val="115000"/>
              </a:lnSpc>
              <a:buFont typeface="Arial" panose="020B0604020202020204" pitchFamily="34" charset="0"/>
              <a:buChar char="•"/>
            </a:pPr>
            <a:r>
              <a:rPr lang="en-GB" sz="1422" dirty="0">
                <a:solidFill>
                  <a:srgbClr val="000000"/>
                </a:solidFill>
                <a:latin typeface="Arial" panose="020B0604020202020204" pitchFamily="34" charset="0"/>
                <a:ea typeface="Arial"/>
                <a:cs typeface="Arial" panose="020B0604020202020204" pitchFamily="34" charset="0"/>
              </a:rPr>
              <a:t>Provides vitamins and minerals for healthy body functions and immune system</a:t>
            </a:r>
          </a:p>
          <a:p>
            <a:pPr algn="ctr"/>
            <a:endParaRPr lang="en-GB" sz="1422" dirty="0"/>
          </a:p>
        </p:txBody>
      </p:sp>
      <p:cxnSp>
        <p:nvCxnSpPr>
          <p:cNvPr id="17" name="Straight Arrow Connector 16"/>
          <p:cNvCxnSpPr/>
          <p:nvPr/>
        </p:nvCxnSpPr>
        <p:spPr>
          <a:xfrm>
            <a:off x="2771597" y="3032527"/>
            <a:ext cx="1209734" cy="89522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272813" y="5731167"/>
            <a:ext cx="1180965" cy="744451"/>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41295" y="6167738"/>
            <a:ext cx="2382539" cy="254123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422" b="1" dirty="0">
                <a:solidFill>
                  <a:schemeClr val="tx1"/>
                </a:solidFill>
                <a:latin typeface="Arial"/>
                <a:ea typeface="Arial"/>
              </a:rPr>
              <a:t>Dairy Foods</a:t>
            </a:r>
            <a:endParaRPr lang="en-GB" sz="1422" dirty="0">
              <a:solidFill>
                <a:schemeClr val="tx1"/>
              </a:solidFill>
              <a:latin typeface="Arial"/>
              <a:ea typeface="Arial"/>
            </a:endParaRPr>
          </a:p>
          <a:p>
            <a:pPr marL="221565" indent="-221565">
              <a:lnSpc>
                <a:spcPct val="115000"/>
              </a:lnSpc>
              <a:buFont typeface="Arial" panose="020B0604020202020204" pitchFamily="34" charset="0"/>
              <a:buChar char="•"/>
            </a:pPr>
            <a:r>
              <a:rPr lang="en-GB" sz="1422" dirty="0">
                <a:solidFill>
                  <a:schemeClr val="tx1"/>
                </a:solidFill>
                <a:latin typeface="Arial"/>
                <a:ea typeface="Arial"/>
              </a:rPr>
              <a:t>Provide calcium for healthy bones, teeth and nails</a:t>
            </a:r>
          </a:p>
          <a:p>
            <a:pPr marL="221565" indent="-221565">
              <a:lnSpc>
                <a:spcPct val="115000"/>
              </a:lnSpc>
              <a:buFont typeface="Arial" panose="020B0604020202020204" pitchFamily="34" charset="0"/>
              <a:buChar char="•"/>
            </a:pPr>
            <a:r>
              <a:rPr lang="en-GB" sz="1422" dirty="0">
                <a:solidFill>
                  <a:schemeClr val="tx1"/>
                </a:solidFill>
                <a:latin typeface="Arial"/>
                <a:ea typeface="Arial"/>
              </a:rPr>
              <a:t>The body needs Vitamin D to absorb calcium effectively</a:t>
            </a:r>
          </a:p>
          <a:p>
            <a:pPr algn="ctr"/>
            <a:endParaRPr lang="en-GB" sz="1422" dirty="0">
              <a:solidFill>
                <a:schemeClr val="tx1"/>
              </a:solidFill>
            </a:endParaRPr>
          </a:p>
        </p:txBody>
      </p:sp>
      <p:sp>
        <p:nvSpPr>
          <p:cNvPr id="45" name="Rectangle 44"/>
          <p:cNvSpPr/>
          <p:nvPr/>
        </p:nvSpPr>
        <p:spPr>
          <a:xfrm>
            <a:off x="7886060" y="5676986"/>
            <a:ext cx="4897076" cy="122834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422" b="1" dirty="0">
                <a:solidFill>
                  <a:schemeClr val="tx1"/>
                </a:solidFill>
                <a:latin typeface="Arial"/>
                <a:ea typeface="Arial"/>
              </a:rPr>
              <a:t>Fats, Oils &amp; Spreads</a:t>
            </a:r>
            <a:endParaRPr lang="en-GB" sz="1422" dirty="0">
              <a:solidFill>
                <a:schemeClr val="tx1"/>
              </a:solidFill>
              <a:latin typeface="Arial"/>
              <a:ea typeface="Arial"/>
            </a:endParaRPr>
          </a:p>
          <a:p>
            <a:pPr>
              <a:lnSpc>
                <a:spcPct val="115000"/>
              </a:lnSpc>
            </a:pPr>
            <a:r>
              <a:rPr lang="en-GB" sz="1422" dirty="0">
                <a:solidFill>
                  <a:schemeClr val="tx1"/>
                </a:solidFill>
                <a:latin typeface="Arial"/>
                <a:ea typeface="Arial"/>
              </a:rPr>
              <a:t>Provide fat soluble vitamins A,D,E &amp; K</a:t>
            </a:r>
            <a:r>
              <a:rPr lang="en-GB" sz="1422" b="1" dirty="0">
                <a:solidFill>
                  <a:schemeClr val="tx1"/>
                </a:solidFill>
                <a:latin typeface="Arial"/>
                <a:ea typeface="Arial"/>
              </a:rPr>
              <a:t> </a:t>
            </a:r>
            <a:endParaRPr lang="en-GB" sz="1422" dirty="0">
              <a:solidFill>
                <a:schemeClr val="tx1"/>
              </a:solidFill>
              <a:latin typeface="Arial"/>
              <a:ea typeface="Arial"/>
            </a:endParaRPr>
          </a:p>
          <a:p>
            <a:pPr>
              <a:lnSpc>
                <a:spcPct val="115000"/>
              </a:lnSpc>
            </a:pPr>
            <a:r>
              <a:rPr lang="en-GB" sz="1422" dirty="0">
                <a:solidFill>
                  <a:schemeClr val="tx1"/>
                </a:solidFill>
                <a:latin typeface="Arial"/>
                <a:ea typeface="Arial"/>
              </a:rPr>
              <a:t>Are high in calories &amp; energy so keep use to a minimum</a:t>
            </a:r>
          </a:p>
          <a:p>
            <a:pPr>
              <a:lnSpc>
                <a:spcPct val="115000"/>
              </a:lnSpc>
            </a:pPr>
            <a:r>
              <a:rPr lang="en-GB" sz="1422" dirty="0">
                <a:solidFill>
                  <a:schemeClr val="tx1"/>
                </a:solidFill>
                <a:latin typeface="Arial"/>
                <a:ea typeface="Arial"/>
              </a:rPr>
              <a:t>It is recommended to choose unsaturated oils like olive oil</a:t>
            </a:r>
          </a:p>
          <a:p>
            <a:pPr algn="ctr"/>
            <a:endParaRPr lang="en-GB" sz="1422" dirty="0">
              <a:solidFill>
                <a:schemeClr val="tx1"/>
              </a:solidFill>
            </a:endParaRPr>
          </a:p>
        </p:txBody>
      </p:sp>
      <p:cxnSp>
        <p:nvCxnSpPr>
          <p:cNvPr id="48" name="Straight Arrow Connector 47"/>
          <p:cNvCxnSpPr>
            <a:stCxn id="45" idx="1"/>
          </p:cNvCxnSpPr>
          <p:nvPr/>
        </p:nvCxnSpPr>
        <p:spPr>
          <a:xfrm flipH="1" flipV="1">
            <a:off x="7554410" y="5468507"/>
            <a:ext cx="331650" cy="822652"/>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867596" y="6884774"/>
            <a:ext cx="4915539" cy="1843069"/>
          </a:xfrm>
          <a:prstGeom prst="rect">
            <a:avLst/>
          </a:prstGeom>
          <a:noFill/>
        </p:spPr>
        <p:txBody>
          <a:bodyPr wrap="square" rtlCol="0">
            <a:spAutoFit/>
          </a:bodyPr>
          <a:lstStyle/>
          <a:p>
            <a:r>
              <a:rPr lang="en-GB" sz="1422" b="1" dirty="0">
                <a:latin typeface="Arial" panose="020B0604020202020204" pitchFamily="34" charset="0"/>
                <a:cs typeface="Arial" panose="020B0604020202020204" pitchFamily="34" charset="0"/>
              </a:rPr>
              <a:t>The Eatwell Guide is the UK Healthy Eating Model. It shows what we should eat as a balanced diet. The size of the sections represents the proportion of our diet that particular food group should make up. The Eatwell Guide was updated in 2016 to take into account scientific opinion and public opinion. The main change was that sugary and fatty foods are shown off the plate as they are not part of a healthy diet. </a:t>
            </a:r>
          </a:p>
        </p:txBody>
      </p:sp>
      <p:pic>
        <p:nvPicPr>
          <p:cNvPr id="5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2967" y="6925339"/>
            <a:ext cx="1741557" cy="17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Arrow Connector 36"/>
          <p:cNvCxnSpPr/>
          <p:nvPr/>
        </p:nvCxnSpPr>
        <p:spPr>
          <a:xfrm flipV="1">
            <a:off x="5588669" y="5731167"/>
            <a:ext cx="533944" cy="74445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585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49384" y="1896142"/>
            <a:ext cx="1303384" cy="569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Adjustments not necessary</a:t>
            </a:r>
          </a:p>
        </p:txBody>
      </p:sp>
      <p:sp>
        <p:nvSpPr>
          <p:cNvPr id="2" name="Slide Number Placeholder 1"/>
          <p:cNvSpPr>
            <a:spLocks noGrp="1"/>
          </p:cNvSpPr>
          <p:nvPr>
            <p:ph type="sldNum" sz="quarter" idx="12"/>
          </p:nvPr>
        </p:nvSpPr>
        <p:spPr/>
        <p:txBody>
          <a:bodyPr/>
          <a:lstStyle/>
          <a:p>
            <a:fld id="{8126789D-5CB1-48F7-9675-DB280239265E}" type="slidenum">
              <a:rPr lang="en-GB" smtClean="0"/>
              <a:t>10</a:t>
            </a:fld>
            <a:endParaRPr lang="en-GB"/>
          </a:p>
        </p:txBody>
      </p:sp>
      <p:sp>
        <p:nvSpPr>
          <p:cNvPr id="3" name="Title 1"/>
          <p:cNvSpPr txBox="1">
            <a:spLocks/>
          </p:cNvSpPr>
          <p:nvPr/>
        </p:nvSpPr>
        <p:spPr>
          <a:xfrm>
            <a:off x="0" y="369277"/>
            <a:ext cx="10495286"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AC 2.1 Assess a recipe in terms of its contribution to healthy eating</a:t>
            </a:r>
          </a:p>
        </p:txBody>
      </p:sp>
      <p:sp>
        <p:nvSpPr>
          <p:cNvPr id="5" name="TextBox 4"/>
          <p:cNvSpPr txBox="1"/>
          <p:nvPr/>
        </p:nvSpPr>
        <p:spPr>
          <a:xfrm>
            <a:off x="259071" y="737650"/>
            <a:ext cx="3383068" cy="569643"/>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b="1" dirty="0"/>
              <a:t>Is the recipe providing fruits and vegetables at roughly 1/3 of its whole?</a:t>
            </a:r>
          </a:p>
        </p:txBody>
      </p:sp>
      <p:sp>
        <p:nvSpPr>
          <p:cNvPr id="7" name="TextBox 6"/>
          <p:cNvSpPr txBox="1"/>
          <p:nvPr/>
        </p:nvSpPr>
        <p:spPr>
          <a:xfrm>
            <a:off x="4632726" y="6299281"/>
            <a:ext cx="3383068" cy="569643"/>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b="1" dirty="0">
                <a:solidFill>
                  <a:schemeClr val="bg1"/>
                </a:solidFill>
              </a:rPr>
              <a:t>Is the recipe providing calcium from dairy, or a vegetable source?</a:t>
            </a:r>
          </a:p>
        </p:txBody>
      </p:sp>
      <p:sp>
        <p:nvSpPr>
          <p:cNvPr id="8" name="TextBox 7"/>
          <p:cNvSpPr txBox="1"/>
          <p:nvPr/>
        </p:nvSpPr>
        <p:spPr>
          <a:xfrm>
            <a:off x="8949604" y="3264752"/>
            <a:ext cx="3383068" cy="330988"/>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b="1" dirty="0">
                <a:solidFill>
                  <a:schemeClr val="bg1"/>
                </a:solidFill>
              </a:rPr>
              <a:t>Is the recipe high in fat?</a:t>
            </a:r>
          </a:p>
        </p:txBody>
      </p:sp>
      <p:sp>
        <p:nvSpPr>
          <p:cNvPr id="9" name="TextBox 8"/>
          <p:cNvSpPr txBox="1"/>
          <p:nvPr/>
        </p:nvSpPr>
        <p:spPr>
          <a:xfrm>
            <a:off x="61461" y="6282210"/>
            <a:ext cx="3383068" cy="330988"/>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solidFill>
                  <a:schemeClr val="bg1"/>
                </a:solidFill>
              </a:rPr>
              <a:t>Is the recipe high in sugar?</a:t>
            </a:r>
          </a:p>
        </p:txBody>
      </p:sp>
      <p:sp>
        <p:nvSpPr>
          <p:cNvPr id="10" name="TextBox 9"/>
          <p:cNvSpPr txBox="1"/>
          <p:nvPr/>
        </p:nvSpPr>
        <p:spPr>
          <a:xfrm>
            <a:off x="8746192" y="6206193"/>
            <a:ext cx="3383068" cy="569643"/>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solidFill>
                  <a:schemeClr val="bg1"/>
                </a:solidFill>
              </a:rPr>
              <a:t>Is the recipe providing heart healthy oils?</a:t>
            </a:r>
          </a:p>
        </p:txBody>
      </p:sp>
      <p:sp>
        <p:nvSpPr>
          <p:cNvPr id="11" name="TextBox 10"/>
          <p:cNvSpPr txBox="1"/>
          <p:nvPr/>
        </p:nvSpPr>
        <p:spPr>
          <a:xfrm>
            <a:off x="323714" y="4281824"/>
            <a:ext cx="3383068" cy="33098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b="1" dirty="0">
                <a:solidFill>
                  <a:schemeClr val="tx1"/>
                </a:solidFill>
              </a:rPr>
              <a:t>Is the recipe providing oily fish?</a:t>
            </a:r>
          </a:p>
        </p:txBody>
      </p:sp>
      <p:sp>
        <p:nvSpPr>
          <p:cNvPr id="12" name="Right Arrow 11"/>
          <p:cNvSpPr/>
          <p:nvPr/>
        </p:nvSpPr>
        <p:spPr>
          <a:xfrm rot="3171158">
            <a:off x="2350368" y="1413547"/>
            <a:ext cx="446264" cy="3080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13" name="Right Arrow 12"/>
          <p:cNvSpPr/>
          <p:nvPr/>
        </p:nvSpPr>
        <p:spPr>
          <a:xfrm rot="7741045">
            <a:off x="1226637" y="1471812"/>
            <a:ext cx="446264" cy="30801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4" name="TextBox 3"/>
          <p:cNvSpPr txBox="1"/>
          <p:nvPr/>
        </p:nvSpPr>
        <p:spPr>
          <a:xfrm>
            <a:off x="631299" y="1625823"/>
            <a:ext cx="611249" cy="330988"/>
          </a:xfrm>
          <a:prstGeom prst="rect">
            <a:avLst/>
          </a:prstGeom>
          <a:noFill/>
        </p:spPr>
        <p:txBody>
          <a:bodyPr wrap="square" rtlCol="0">
            <a:spAutoFit/>
          </a:bodyPr>
          <a:lstStyle/>
          <a:p>
            <a:pPr algn="r"/>
            <a:r>
              <a:rPr lang="en-GB" sz="1551" b="1" dirty="0"/>
              <a:t>YES</a:t>
            </a:r>
          </a:p>
        </p:txBody>
      </p:sp>
      <p:sp>
        <p:nvSpPr>
          <p:cNvPr id="15" name="TextBox 14"/>
          <p:cNvSpPr txBox="1"/>
          <p:nvPr/>
        </p:nvSpPr>
        <p:spPr>
          <a:xfrm>
            <a:off x="2776218" y="1519997"/>
            <a:ext cx="865921" cy="330988"/>
          </a:xfrm>
          <a:prstGeom prst="rect">
            <a:avLst/>
          </a:prstGeom>
          <a:noFill/>
        </p:spPr>
        <p:txBody>
          <a:bodyPr wrap="square" rtlCol="0">
            <a:spAutoFit/>
          </a:bodyPr>
          <a:lstStyle/>
          <a:p>
            <a:r>
              <a:rPr lang="en-GB" sz="1551" dirty="0"/>
              <a:t>NO</a:t>
            </a:r>
          </a:p>
        </p:txBody>
      </p:sp>
      <p:sp>
        <p:nvSpPr>
          <p:cNvPr id="17" name="TextBox 16"/>
          <p:cNvSpPr txBox="1"/>
          <p:nvPr/>
        </p:nvSpPr>
        <p:spPr>
          <a:xfrm>
            <a:off x="1709902" y="1877965"/>
            <a:ext cx="3201993" cy="22402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Recommend a way to increase the vegetable content.</a:t>
            </a:r>
          </a:p>
          <a:p>
            <a:r>
              <a:rPr lang="en-GB" sz="1551" dirty="0"/>
              <a:t>Make recommendations based on complimenting the existing appearance, flavour and textures of the dish – remember contrast of colours and textures create interesting dishes! </a:t>
            </a:r>
          </a:p>
          <a:p>
            <a:r>
              <a:rPr lang="en-GB" sz="1551" dirty="0"/>
              <a:t>e.g. add chopped red peppers</a:t>
            </a:r>
          </a:p>
        </p:txBody>
      </p:sp>
      <p:grpSp>
        <p:nvGrpSpPr>
          <p:cNvPr id="14" name="Group 13"/>
          <p:cNvGrpSpPr/>
          <p:nvPr/>
        </p:nvGrpSpPr>
        <p:grpSpPr>
          <a:xfrm>
            <a:off x="8559882" y="415607"/>
            <a:ext cx="4119157" cy="2569959"/>
            <a:chOff x="6428916" y="113616"/>
            <a:chExt cx="3187443" cy="1988659"/>
          </a:xfrm>
        </p:grpSpPr>
        <p:sp>
          <p:nvSpPr>
            <p:cNvPr id="6" name="TextBox 5"/>
            <p:cNvSpPr txBox="1"/>
            <p:nvPr/>
          </p:nvSpPr>
          <p:spPr>
            <a:xfrm>
              <a:off x="6998509" y="113616"/>
              <a:ext cx="2617850" cy="44079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b="1" dirty="0"/>
                <a:t>Is the recipe providing wholegrain starchy carbohydrates?</a:t>
              </a:r>
            </a:p>
          </p:txBody>
        </p:sp>
        <p:sp>
          <p:nvSpPr>
            <p:cNvPr id="18" name="TextBox 17"/>
            <p:cNvSpPr txBox="1"/>
            <p:nvPr/>
          </p:nvSpPr>
          <p:spPr>
            <a:xfrm>
              <a:off x="6428916" y="934874"/>
              <a:ext cx="1008571" cy="4407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Adjustments not necessary</a:t>
              </a:r>
            </a:p>
          </p:txBody>
        </p:sp>
        <p:sp>
          <p:nvSpPr>
            <p:cNvPr id="19" name="Right Arrow 18"/>
            <p:cNvSpPr/>
            <p:nvPr/>
          </p:nvSpPr>
          <p:spPr>
            <a:xfrm rot="3171158">
              <a:off x="8191350" y="549349"/>
              <a:ext cx="345323" cy="23834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20" name="Right Arrow 19"/>
            <p:cNvSpPr/>
            <p:nvPr/>
          </p:nvSpPr>
          <p:spPr>
            <a:xfrm rot="7741045">
              <a:off x="7321796" y="594435"/>
              <a:ext cx="345323" cy="238348"/>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21" name="TextBox 20"/>
            <p:cNvSpPr txBox="1"/>
            <p:nvPr/>
          </p:nvSpPr>
          <p:spPr>
            <a:xfrm>
              <a:off x="6861118" y="713610"/>
              <a:ext cx="472990" cy="256122"/>
            </a:xfrm>
            <a:prstGeom prst="rect">
              <a:avLst/>
            </a:prstGeom>
            <a:noFill/>
          </p:spPr>
          <p:txBody>
            <a:bodyPr wrap="square" rtlCol="0">
              <a:spAutoFit/>
            </a:bodyPr>
            <a:lstStyle/>
            <a:p>
              <a:pPr algn="r"/>
              <a:r>
                <a:rPr lang="en-GB" sz="1551" b="1" dirty="0"/>
                <a:t>YES</a:t>
              </a:r>
            </a:p>
          </p:txBody>
        </p:sp>
        <p:sp>
          <p:nvSpPr>
            <p:cNvPr id="22" name="TextBox 21"/>
            <p:cNvSpPr txBox="1"/>
            <p:nvPr/>
          </p:nvSpPr>
          <p:spPr>
            <a:xfrm>
              <a:off x="8520877" y="631721"/>
              <a:ext cx="670058" cy="256122"/>
            </a:xfrm>
            <a:prstGeom prst="rect">
              <a:avLst/>
            </a:prstGeom>
            <a:noFill/>
          </p:spPr>
          <p:txBody>
            <a:bodyPr wrap="square" rtlCol="0">
              <a:spAutoFit/>
            </a:bodyPr>
            <a:lstStyle/>
            <a:p>
              <a:r>
                <a:rPr lang="en-GB" sz="1551" dirty="0"/>
                <a:t>NO</a:t>
              </a:r>
            </a:p>
          </p:txBody>
        </p:sp>
        <p:sp>
          <p:nvSpPr>
            <p:cNvPr id="23" name="TextBox 22"/>
            <p:cNvSpPr txBox="1"/>
            <p:nvPr/>
          </p:nvSpPr>
          <p:spPr>
            <a:xfrm>
              <a:off x="7547018" y="922786"/>
              <a:ext cx="2067762" cy="117948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Recommend a way to change the carbs – can wholegrain /wholemeal option be used instead?</a:t>
              </a:r>
            </a:p>
            <a:p>
              <a:r>
                <a:rPr lang="en-GB" sz="1551" dirty="0"/>
                <a:t>Can the skins be left on potatoes instead?</a:t>
              </a:r>
            </a:p>
          </p:txBody>
        </p:sp>
      </p:grpSp>
      <p:sp>
        <p:nvSpPr>
          <p:cNvPr id="25" name="TextBox 24"/>
          <p:cNvSpPr txBox="1"/>
          <p:nvPr/>
        </p:nvSpPr>
        <p:spPr>
          <a:xfrm>
            <a:off x="8668896" y="4043180"/>
            <a:ext cx="1303384" cy="569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Adjustments not necessary</a:t>
            </a:r>
          </a:p>
        </p:txBody>
      </p:sp>
      <p:sp>
        <p:nvSpPr>
          <p:cNvPr id="26" name="Right Arrow 25"/>
          <p:cNvSpPr/>
          <p:nvPr/>
        </p:nvSpPr>
        <p:spPr>
          <a:xfrm rot="6394420">
            <a:off x="9440776" y="3692007"/>
            <a:ext cx="446264" cy="3080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27" name="Right Arrow 26"/>
          <p:cNvSpPr/>
          <p:nvPr/>
        </p:nvSpPr>
        <p:spPr>
          <a:xfrm rot="4502017">
            <a:off x="10970783" y="3598426"/>
            <a:ext cx="446264" cy="30801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28" name="TextBox 27"/>
          <p:cNvSpPr txBox="1"/>
          <p:nvPr/>
        </p:nvSpPr>
        <p:spPr>
          <a:xfrm>
            <a:off x="11340906" y="3667224"/>
            <a:ext cx="611249" cy="330988"/>
          </a:xfrm>
          <a:prstGeom prst="rect">
            <a:avLst/>
          </a:prstGeom>
          <a:noFill/>
        </p:spPr>
        <p:txBody>
          <a:bodyPr wrap="square" rtlCol="0">
            <a:spAutoFit/>
          </a:bodyPr>
          <a:lstStyle/>
          <a:p>
            <a:pPr algn="r"/>
            <a:r>
              <a:rPr lang="en-GB" sz="1551" b="1" dirty="0"/>
              <a:t>YES</a:t>
            </a:r>
          </a:p>
        </p:txBody>
      </p:sp>
      <p:sp>
        <p:nvSpPr>
          <p:cNvPr id="29" name="TextBox 28"/>
          <p:cNvSpPr txBox="1"/>
          <p:nvPr/>
        </p:nvSpPr>
        <p:spPr>
          <a:xfrm>
            <a:off x="8955456" y="3667034"/>
            <a:ext cx="865921" cy="330988"/>
          </a:xfrm>
          <a:prstGeom prst="rect">
            <a:avLst/>
          </a:prstGeom>
          <a:noFill/>
        </p:spPr>
        <p:txBody>
          <a:bodyPr wrap="square" rtlCol="0">
            <a:spAutoFit/>
          </a:bodyPr>
          <a:lstStyle/>
          <a:p>
            <a:r>
              <a:rPr lang="en-GB" sz="1551" dirty="0"/>
              <a:t>NO</a:t>
            </a:r>
          </a:p>
        </p:txBody>
      </p:sp>
      <p:sp>
        <p:nvSpPr>
          <p:cNvPr id="30" name="TextBox 29"/>
          <p:cNvSpPr txBox="1"/>
          <p:nvPr/>
        </p:nvSpPr>
        <p:spPr>
          <a:xfrm>
            <a:off x="10129415" y="4025002"/>
            <a:ext cx="2672185" cy="20015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Recommend a way to change the fat content…</a:t>
            </a:r>
          </a:p>
          <a:p>
            <a:r>
              <a:rPr lang="en-GB" sz="1551" dirty="0"/>
              <a:t>Can the cooking method be changed to reduce the fat?</a:t>
            </a:r>
          </a:p>
          <a:p>
            <a:r>
              <a:rPr lang="en-GB" sz="1551" dirty="0"/>
              <a:t>Can the amount of fat added to the recipe be reduced? E.g. use fry-light low </a:t>
            </a:r>
            <a:r>
              <a:rPr lang="en-GB" sz="1551" dirty="0" err="1"/>
              <a:t>cal</a:t>
            </a:r>
            <a:r>
              <a:rPr lang="en-GB" sz="1551" dirty="0"/>
              <a:t> cooking spray instead of frying in oil?</a:t>
            </a:r>
          </a:p>
        </p:txBody>
      </p:sp>
      <p:sp>
        <p:nvSpPr>
          <p:cNvPr id="32" name="TextBox 31"/>
          <p:cNvSpPr txBox="1"/>
          <p:nvPr/>
        </p:nvSpPr>
        <p:spPr>
          <a:xfrm>
            <a:off x="11107936" y="7028391"/>
            <a:ext cx="1303384" cy="569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Adjustments not necessary</a:t>
            </a:r>
          </a:p>
        </p:txBody>
      </p:sp>
      <p:sp>
        <p:nvSpPr>
          <p:cNvPr id="33" name="Right Arrow 32"/>
          <p:cNvSpPr/>
          <p:nvPr/>
        </p:nvSpPr>
        <p:spPr>
          <a:xfrm rot="6394420">
            <a:off x="9248249" y="6725234"/>
            <a:ext cx="446264" cy="3080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34" name="Right Arrow 33"/>
          <p:cNvSpPr/>
          <p:nvPr/>
        </p:nvSpPr>
        <p:spPr>
          <a:xfrm rot="4502017">
            <a:off x="10778256" y="6631653"/>
            <a:ext cx="446264" cy="30801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35" name="TextBox 34"/>
          <p:cNvSpPr txBox="1"/>
          <p:nvPr/>
        </p:nvSpPr>
        <p:spPr>
          <a:xfrm>
            <a:off x="11148379" y="6700451"/>
            <a:ext cx="611249" cy="330988"/>
          </a:xfrm>
          <a:prstGeom prst="rect">
            <a:avLst/>
          </a:prstGeom>
          <a:noFill/>
        </p:spPr>
        <p:txBody>
          <a:bodyPr wrap="square" rtlCol="0">
            <a:spAutoFit/>
          </a:bodyPr>
          <a:lstStyle/>
          <a:p>
            <a:pPr algn="r"/>
            <a:r>
              <a:rPr lang="en-GB" sz="1551" b="1" dirty="0"/>
              <a:t>YES</a:t>
            </a:r>
          </a:p>
        </p:txBody>
      </p:sp>
      <p:sp>
        <p:nvSpPr>
          <p:cNvPr id="36" name="TextBox 35"/>
          <p:cNvSpPr txBox="1"/>
          <p:nvPr/>
        </p:nvSpPr>
        <p:spPr>
          <a:xfrm>
            <a:off x="8762929" y="6767477"/>
            <a:ext cx="865921" cy="330988"/>
          </a:xfrm>
          <a:prstGeom prst="rect">
            <a:avLst/>
          </a:prstGeom>
          <a:noFill/>
        </p:spPr>
        <p:txBody>
          <a:bodyPr wrap="square" rtlCol="0">
            <a:spAutoFit/>
          </a:bodyPr>
          <a:lstStyle/>
          <a:p>
            <a:r>
              <a:rPr lang="en-GB" sz="1551" dirty="0"/>
              <a:t>NO</a:t>
            </a:r>
          </a:p>
        </p:txBody>
      </p:sp>
      <p:sp>
        <p:nvSpPr>
          <p:cNvPr id="37" name="TextBox 36"/>
          <p:cNvSpPr txBox="1"/>
          <p:nvPr/>
        </p:nvSpPr>
        <p:spPr>
          <a:xfrm>
            <a:off x="8135287" y="7142058"/>
            <a:ext cx="2672185" cy="15242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Recommend a way to change the fat content…</a:t>
            </a:r>
          </a:p>
          <a:p>
            <a:r>
              <a:rPr lang="en-GB" sz="1551" dirty="0"/>
              <a:t>Can you change from a saturated fat to a heart-healthy unsaturated fat? E.g. olive oil instead of butter?</a:t>
            </a:r>
          </a:p>
        </p:txBody>
      </p:sp>
      <p:sp>
        <p:nvSpPr>
          <p:cNvPr id="38" name="TextBox 37"/>
          <p:cNvSpPr txBox="1"/>
          <p:nvPr/>
        </p:nvSpPr>
        <p:spPr>
          <a:xfrm>
            <a:off x="7199944" y="7279343"/>
            <a:ext cx="711644" cy="12856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Adjustments not necessary</a:t>
            </a:r>
          </a:p>
        </p:txBody>
      </p:sp>
      <p:sp>
        <p:nvSpPr>
          <p:cNvPr id="39" name="Right Arrow 38"/>
          <p:cNvSpPr/>
          <p:nvPr/>
        </p:nvSpPr>
        <p:spPr>
          <a:xfrm rot="6394420">
            <a:off x="4994189" y="6976186"/>
            <a:ext cx="446264" cy="3080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40" name="Right Arrow 39"/>
          <p:cNvSpPr/>
          <p:nvPr/>
        </p:nvSpPr>
        <p:spPr>
          <a:xfrm rot="4502017">
            <a:off x="7345946" y="6864609"/>
            <a:ext cx="446264" cy="30801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41" name="TextBox 40"/>
          <p:cNvSpPr txBox="1"/>
          <p:nvPr/>
        </p:nvSpPr>
        <p:spPr>
          <a:xfrm>
            <a:off x="6894319" y="6951403"/>
            <a:ext cx="611249" cy="330988"/>
          </a:xfrm>
          <a:prstGeom prst="rect">
            <a:avLst/>
          </a:prstGeom>
          <a:noFill/>
        </p:spPr>
        <p:txBody>
          <a:bodyPr wrap="square" rtlCol="0">
            <a:spAutoFit/>
          </a:bodyPr>
          <a:lstStyle/>
          <a:p>
            <a:pPr algn="r"/>
            <a:r>
              <a:rPr lang="en-GB" sz="1551" b="1" dirty="0"/>
              <a:t>YES</a:t>
            </a:r>
          </a:p>
        </p:txBody>
      </p:sp>
      <p:sp>
        <p:nvSpPr>
          <p:cNvPr id="42" name="TextBox 41"/>
          <p:cNvSpPr txBox="1"/>
          <p:nvPr/>
        </p:nvSpPr>
        <p:spPr>
          <a:xfrm>
            <a:off x="4508869" y="7018429"/>
            <a:ext cx="865921" cy="330988"/>
          </a:xfrm>
          <a:prstGeom prst="rect">
            <a:avLst/>
          </a:prstGeom>
          <a:noFill/>
        </p:spPr>
        <p:txBody>
          <a:bodyPr wrap="square" rtlCol="0">
            <a:spAutoFit/>
          </a:bodyPr>
          <a:lstStyle/>
          <a:p>
            <a:r>
              <a:rPr lang="en-GB" sz="1551" dirty="0"/>
              <a:t>NO</a:t>
            </a:r>
          </a:p>
        </p:txBody>
      </p:sp>
      <p:sp>
        <p:nvSpPr>
          <p:cNvPr id="43" name="TextBox 42"/>
          <p:cNvSpPr txBox="1"/>
          <p:nvPr/>
        </p:nvSpPr>
        <p:spPr>
          <a:xfrm>
            <a:off x="3881228" y="7393010"/>
            <a:ext cx="3076602" cy="12856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Recommend a way to increase the calcium content. Can a dairy food, dairy alternative  or a leafy green vegetable be added to the recipe to boost the calcium content?</a:t>
            </a:r>
          </a:p>
        </p:txBody>
      </p:sp>
      <p:sp>
        <p:nvSpPr>
          <p:cNvPr id="44" name="TextBox 43"/>
          <p:cNvSpPr txBox="1"/>
          <p:nvPr/>
        </p:nvSpPr>
        <p:spPr>
          <a:xfrm>
            <a:off x="3209178" y="5039245"/>
            <a:ext cx="1796883" cy="569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Adjustments not necessary</a:t>
            </a:r>
          </a:p>
        </p:txBody>
      </p:sp>
      <p:sp>
        <p:nvSpPr>
          <p:cNvPr id="45" name="Right Arrow 44"/>
          <p:cNvSpPr/>
          <p:nvPr/>
        </p:nvSpPr>
        <p:spPr>
          <a:xfrm rot="6394420">
            <a:off x="1068598" y="4736087"/>
            <a:ext cx="446264" cy="3080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46" name="Right Arrow 45"/>
          <p:cNvSpPr/>
          <p:nvPr/>
        </p:nvSpPr>
        <p:spPr>
          <a:xfrm rot="4502017">
            <a:off x="3419007" y="4659926"/>
            <a:ext cx="446264" cy="30801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47" name="TextBox 46"/>
          <p:cNvSpPr txBox="1"/>
          <p:nvPr/>
        </p:nvSpPr>
        <p:spPr>
          <a:xfrm>
            <a:off x="2968728" y="4711303"/>
            <a:ext cx="611249" cy="330988"/>
          </a:xfrm>
          <a:prstGeom prst="rect">
            <a:avLst/>
          </a:prstGeom>
          <a:noFill/>
        </p:spPr>
        <p:txBody>
          <a:bodyPr wrap="square" rtlCol="0">
            <a:spAutoFit/>
          </a:bodyPr>
          <a:lstStyle/>
          <a:p>
            <a:pPr algn="r"/>
            <a:r>
              <a:rPr lang="en-GB" sz="1551" b="1" dirty="0"/>
              <a:t>YES</a:t>
            </a:r>
          </a:p>
        </p:txBody>
      </p:sp>
      <p:sp>
        <p:nvSpPr>
          <p:cNvPr id="48" name="TextBox 47"/>
          <p:cNvSpPr txBox="1"/>
          <p:nvPr/>
        </p:nvSpPr>
        <p:spPr>
          <a:xfrm>
            <a:off x="583278" y="4778330"/>
            <a:ext cx="865921" cy="330988"/>
          </a:xfrm>
          <a:prstGeom prst="rect">
            <a:avLst/>
          </a:prstGeom>
          <a:noFill/>
        </p:spPr>
        <p:txBody>
          <a:bodyPr wrap="square" rtlCol="0">
            <a:spAutoFit/>
          </a:bodyPr>
          <a:lstStyle/>
          <a:p>
            <a:r>
              <a:rPr lang="en-GB" sz="1551" dirty="0"/>
              <a:t>NO</a:t>
            </a:r>
          </a:p>
        </p:txBody>
      </p:sp>
      <p:sp>
        <p:nvSpPr>
          <p:cNvPr id="49" name="TextBox 48"/>
          <p:cNvSpPr txBox="1"/>
          <p:nvPr/>
        </p:nvSpPr>
        <p:spPr>
          <a:xfrm>
            <a:off x="61461" y="5152911"/>
            <a:ext cx="3013093" cy="104695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Can the protein source be changed to oily fish?</a:t>
            </a:r>
          </a:p>
          <a:p>
            <a:r>
              <a:rPr lang="en-GB" sz="1551" dirty="0"/>
              <a:t>e.g. salmon, mackerel, tuna, sardines?</a:t>
            </a:r>
          </a:p>
        </p:txBody>
      </p:sp>
      <p:sp>
        <p:nvSpPr>
          <p:cNvPr id="50" name="TextBox 49"/>
          <p:cNvSpPr txBox="1"/>
          <p:nvPr/>
        </p:nvSpPr>
        <p:spPr>
          <a:xfrm>
            <a:off x="-8830548" y="9786013"/>
            <a:ext cx="3383068" cy="330988"/>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solidFill>
                  <a:schemeClr val="bg1"/>
                </a:solidFill>
              </a:rPr>
              <a:t>Is the recipe high in sugar?</a:t>
            </a:r>
          </a:p>
        </p:txBody>
      </p:sp>
      <p:sp>
        <p:nvSpPr>
          <p:cNvPr id="51" name="TextBox 50"/>
          <p:cNvSpPr txBox="1"/>
          <p:nvPr/>
        </p:nvSpPr>
        <p:spPr>
          <a:xfrm>
            <a:off x="30332" y="7068442"/>
            <a:ext cx="870744" cy="104695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Adjustments not necessary</a:t>
            </a:r>
          </a:p>
        </p:txBody>
      </p:sp>
      <p:sp>
        <p:nvSpPr>
          <p:cNvPr id="52" name="Right Arrow 51"/>
          <p:cNvSpPr/>
          <p:nvPr/>
        </p:nvSpPr>
        <p:spPr>
          <a:xfrm rot="4502017">
            <a:off x="2986045" y="6609271"/>
            <a:ext cx="446264" cy="30801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53" name="TextBox 52"/>
          <p:cNvSpPr txBox="1"/>
          <p:nvPr/>
        </p:nvSpPr>
        <p:spPr>
          <a:xfrm>
            <a:off x="2448897" y="6660650"/>
            <a:ext cx="611249" cy="330988"/>
          </a:xfrm>
          <a:prstGeom prst="rect">
            <a:avLst/>
          </a:prstGeom>
          <a:noFill/>
        </p:spPr>
        <p:txBody>
          <a:bodyPr wrap="square" rtlCol="0">
            <a:spAutoFit/>
          </a:bodyPr>
          <a:lstStyle/>
          <a:p>
            <a:pPr algn="r"/>
            <a:r>
              <a:rPr lang="en-GB" sz="1551" b="1" dirty="0"/>
              <a:t>YES</a:t>
            </a:r>
          </a:p>
        </p:txBody>
      </p:sp>
      <p:sp>
        <p:nvSpPr>
          <p:cNvPr id="54" name="TextBox 53"/>
          <p:cNvSpPr txBox="1"/>
          <p:nvPr/>
        </p:nvSpPr>
        <p:spPr>
          <a:xfrm>
            <a:off x="63447" y="6660461"/>
            <a:ext cx="865921" cy="330988"/>
          </a:xfrm>
          <a:prstGeom prst="rect">
            <a:avLst/>
          </a:prstGeom>
          <a:noFill/>
        </p:spPr>
        <p:txBody>
          <a:bodyPr wrap="square" rtlCol="0">
            <a:spAutoFit/>
          </a:bodyPr>
          <a:lstStyle/>
          <a:p>
            <a:r>
              <a:rPr lang="en-GB" sz="1551" dirty="0"/>
              <a:t>NO</a:t>
            </a:r>
          </a:p>
        </p:txBody>
      </p:sp>
      <p:sp>
        <p:nvSpPr>
          <p:cNvPr id="55" name="TextBox 54"/>
          <p:cNvSpPr txBox="1"/>
          <p:nvPr/>
        </p:nvSpPr>
        <p:spPr>
          <a:xfrm>
            <a:off x="973261" y="6985001"/>
            <a:ext cx="2672185" cy="15242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Recommend a way to change the sugar content.</a:t>
            </a:r>
          </a:p>
          <a:p>
            <a:r>
              <a:rPr lang="en-GB" sz="1551" dirty="0"/>
              <a:t>Could less sugar be used?</a:t>
            </a:r>
          </a:p>
          <a:p>
            <a:r>
              <a:rPr lang="en-GB" sz="1551" dirty="0"/>
              <a:t>Can fruit be added to improve sweetness instead?</a:t>
            </a:r>
          </a:p>
          <a:p>
            <a:endParaRPr lang="en-GB" sz="1551" dirty="0"/>
          </a:p>
        </p:txBody>
      </p:sp>
      <p:sp>
        <p:nvSpPr>
          <p:cNvPr id="56" name="Right Arrow 55"/>
          <p:cNvSpPr/>
          <p:nvPr/>
        </p:nvSpPr>
        <p:spPr>
          <a:xfrm rot="6394420">
            <a:off x="502534" y="6713643"/>
            <a:ext cx="446264" cy="3080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64" name="TextBox 63"/>
          <p:cNvSpPr txBox="1"/>
          <p:nvPr/>
        </p:nvSpPr>
        <p:spPr>
          <a:xfrm>
            <a:off x="4570393" y="861860"/>
            <a:ext cx="3383068" cy="330988"/>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solidFill>
                  <a:schemeClr val="bg1"/>
                </a:solidFill>
              </a:rPr>
              <a:t>Is the recipe high in salt?</a:t>
            </a:r>
          </a:p>
        </p:txBody>
      </p:sp>
      <p:sp>
        <p:nvSpPr>
          <p:cNvPr id="65" name="TextBox 64"/>
          <p:cNvSpPr txBox="1"/>
          <p:nvPr/>
        </p:nvSpPr>
        <p:spPr>
          <a:xfrm>
            <a:off x="5067263" y="1648092"/>
            <a:ext cx="870744" cy="104695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Adjustments not necessary</a:t>
            </a:r>
          </a:p>
        </p:txBody>
      </p:sp>
      <p:sp>
        <p:nvSpPr>
          <p:cNvPr id="66" name="Right Arrow 65"/>
          <p:cNvSpPr/>
          <p:nvPr/>
        </p:nvSpPr>
        <p:spPr>
          <a:xfrm rot="4502017">
            <a:off x="7494978" y="1188920"/>
            <a:ext cx="446264" cy="30801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67" name="TextBox 66"/>
          <p:cNvSpPr txBox="1"/>
          <p:nvPr/>
        </p:nvSpPr>
        <p:spPr>
          <a:xfrm>
            <a:off x="6957830" y="1240299"/>
            <a:ext cx="611249" cy="330988"/>
          </a:xfrm>
          <a:prstGeom prst="rect">
            <a:avLst/>
          </a:prstGeom>
          <a:noFill/>
        </p:spPr>
        <p:txBody>
          <a:bodyPr wrap="square" rtlCol="0">
            <a:spAutoFit/>
          </a:bodyPr>
          <a:lstStyle/>
          <a:p>
            <a:pPr algn="r"/>
            <a:r>
              <a:rPr lang="en-GB" sz="1551" b="1" dirty="0"/>
              <a:t>YES</a:t>
            </a:r>
          </a:p>
        </p:txBody>
      </p:sp>
      <p:sp>
        <p:nvSpPr>
          <p:cNvPr id="68" name="TextBox 67"/>
          <p:cNvSpPr txBox="1"/>
          <p:nvPr/>
        </p:nvSpPr>
        <p:spPr>
          <a:xfrm>
            <a:off x="5012896" y="1278522"/>
            <a:ext cx="865921" cy="330988"/>
          </a:xfrm>
          <a:prstGeom prst="rect">
            <a:avLst/>
          </a:prstGeom>
          <a:noFill/>
        </p:spPr>
        <p:txBody>
          <a:bodyPr wrap="square" rtlCol="0">
            <a:spAutoFit/>
          </a:bodyPr>
          <a:lstStyle/>
          <a:p>
            <a:r>
              <a:rPr lang="en-GB" sz="1551" dirty="0"/>
              <a:t>NO</a:t>
            </a:r>
          </a:p>
        </p:txBody>
      </p:sp>
      <p:sp>
        <p:nvSpPr>
          <p:cNvPr id="69" name="TextBox 68"/>
          <p:cNvSpPr txBox="1"/>
          <p:nvPr/>
        </p:nvSpPr>
        <p:spPr>
          <a:xfrm>
            <a:off x="6028574" y="1564650"/>
            <a:ext cx="2419469" cy="15242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Recommend a way to reduce the salt content.</a:t>
            </a:r>
          </a:p>
          <a:p>
            <a:r>
              <a:rPr lang="en-GB" sz="1551" dirty="0"/>
              <a:t>Can it be reduced?</a:t>
            </a:r>
          </a:p>
          <a:p>
            <a:r>
              <a:rPr lang="en-GB" sz="1551" dirty="0"/>
              <a:t>Could it be replaced with spices or herbs for flavour?</a:t>
            </a:r>
          </a:p>
          <a:p>
            <a:endParaRPr lang="en-GB" sz="1551" dirty="0"/>
          </a:p>
        </p:txBody>
      </p:sp>
      <p:sp>
        <p:nvSpPr>
          <p:cNvPr id="70" name="Right Arrow 69"/>
          <p:cNvSpPr/>
          <p:nvPr/>
        </p:nvSpPr>
        <p:spPr>
          <a:xfrm rot="6394420">
            <a:off x="5433985" y="1293294"/>
            <a:ext cx="446264" cy="3080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31" name="Oval 30"/>
          <p:cNvSpPr/>
          <p:nvPr/>
        </p:nvSpPr>
        <p:spPr>
          <a:xfrm>
            <a:off x="4968533" y="3241724"/>
            <a:ext cx="3591349" cy="28117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585" b="1" dirty="0"/>
              <a:t>Points to include when assessing a recipe for its contribution to healthy eating</a:t>
            </a:r>
          </a:p>
        </p:txBody>
      </p:sp>
    </p:spTree>
    <p:extLst>
      <p:ext uri="{BB962C8B-B14F-4D97-AF65-F5344CB8AC3E}">
        <p14:creationId xmlns:p14="http://schemas.microsoft.com/office/powerpoint/2010/main" val="71694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9515" y="2939470"/>
            <a:ext cx="1205758" cy="67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126789D-5CB1-48F7-9675-DB280239265E}" type="slidenum">
              <a:rPr lang="en-GB" smtClean="0"/>
              <a:t>11</a:t>
            </a:fld>
            <a:endParaRPr lang="en-GB"/>
          </a:p>
        </p:txBody>
      </p:sp>
      <p:sp>
        <p:nvSpPr>
          <p:cNvPr id="3" name="Title 1"/>
          <p:cNvSpPr txBox="1">
            <a:spLocks/>
          </p:cNvSpPr>
          <p:nvPr/>
        </p:nvSpPr>
        <p:spPr>
          <a:xfrm>
            <a:off x="0" y="369277"/>
            <a:ext cx="10495286"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AC 2.2 Explain how to change recipes to make them healthier</a:t>
            </a:r>
          </a:p>
        </p:txBody>
      </p:sp>
      <p:sp>
        <p:nvSpPr>
          <p:cNvPr id="4" name="Rectangle 3"/>
          <p:cNvSpPr/>
          <p:nvPr/>
        </p:nvSpPr>
        <p:spPr>
          <a:xfrm>
            <a:off x="7016920" y="439827"/>
            <a:ext cx="5714130" cy="2034361"/>
          </a:xfrm>
          <a:prstGeom prst="rect">
            <a:avLst/>
          </a:prstGeom>
          <a:ln>
            <a:solidFill>
              <a:schemeClr val="accent4"/>
            </a:solidFill>
          </a:ln>
        </p:spPr>
        <p:style>
          <a:lnRef idx="2">
            <a:schemeClr val="accent5"/>
          </a:lnRef>
          <a:fillRef idx="1">
            <a:schemeClr val="lt1"/>
          </a:fillRef>
          <a:effectRef idx="0">
            <a:schemeClr val="accent5"/>
          </a:effectRef>
          <a:fontRef idx="minor">
            <a:schemeClr val="dk1"/>
          </a:fontRef>
        </p:style>
        <p:txBody>
          <a:bodyPr rtlCol="0" anchor="t"/>
          <a:lstStyle/>
          <a:p>
            <a:r>
              <a:rPr lang="en-GB" sz="1551" b="1" dirty="0">
                <a:solidFill>
                  <a:schemeClr val="accent4"/>
                </a:solidFill>
              </a:rPr>
              <a:t>Preparation methods</a:t>
            </a:r>
          </a:p>
          <a:p>
            <a:pPr marL="221565" indent="-221565">
              <a:buFont typeface="Wingdings" pitchFamily="2" charset="2"/>
              <a:buChar char="Ø"/>
            </a:pPr>
            <a:r>
              <a:rPr lang="en-GB" sz="1551" dirty="0"/>
              <a:t>Do not add too much extra fat when preparing/marinating or cooking</a:t>
            </a:r>
          </a:p>
          <a:p>
            <a:pPr marL="221565" indent="-221565">
              <a:buFont typeface="Wingdings" pitchFamily="2" charset="2"/>
              <a:buChar char="Ø"/>
            </a:pPr>
            <a:r>
              <a:rPr lang="en-GB" sz="1551" dirty="0"/>
              <a:t>Trim fat off excess fat from meat where possible (leaving some is fine for flavour)</a:t>
            </a:r>
          </a:p>
          <a:p>
            <a:pPr marL="221565" indent="-221565">
              <a:buFont typeface="Wingdings" pitchFamily="2" charset="2"/>
              <a:buChar char="Ø"/>
            </a:pPr>
            <a:r>
              <a:rPr lang="en-GB" sz="1551" dirty="0"/>
              <a:t>Do not add too much extra salt when  seasoning/marinating foods before cooking</a:t>
            </a:r>
          </a:p>
          <a:p>
            <a:pPr marL="221565" indent="-221565">
              <a:buFont typeface="Wingdings" pitchFamily="2" charset="2"/>
              <a:buChar char="Ø"/>
            </a:pPr>
            <a:r>
              <a:rPr lang="en-GB" sz="1551" dirty="0"/>
              <a:t>Do not add too much sugar when marinating foods</a:t>
            </a:r>
          </a:p>
        </p:txBody>
      </p:sp>
      <p:sp>
        <p:nvSpPr>
          <p:cNvPr id="6" name="Rectangle 5"/>
          <p:cNvSpPr/>
          <p:nvPr/>
        </p:nvSpPr>
        <p:spPr>
          <a:xfrm>
            <a:off x="124186" y="698146"/>
            <a:ext cx="6741897" cy="8010827"/>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t"/>
          <a:lstStyle/>
          <a:p>
            <a:r>
              <a:rPr lang="en-GB" sz="1551" b="1" dirty="0">
                <a:solidFill>
                  <a:srgbClr val="FF0000"/>
                </a:solidFill>
              </a:rPr>
              <a:t>Cooking methods</a:t>
            </a:r>
          </a:p>
          <a:p>
            <a:r>
              <a:rPr lang="en-GB" sz="1551" b="1" dirty="0"/>
              <a:t>Some cooking methods add fat, adding too much fat to food increase the calories  (energy content) drastically and is also thought to be a risk factor in cardiovascular disease. Cooks should be minimise their use  where possible. These include:</a:t>
            </a:r>
          </a:p>
          <a:p>
            <a:pPr marL="221565" indent="-221565">
              <a:buFont typeface="Arial" pitchFamily="34" charset="0"/>
              <a:buChar char="•"/>
            </a:pPr>
            <a:r>
              <a:rPr lang="en-GB" sz="1551" dirty="0"/>
              <a:t>Frying  - deep (submerging food in hot fat)</a:t>
            </a:r>
          </a:p>
          <a:p>
            <a:pPr marL="221565" indent="-221565">
              <a:buFont typeface="Arial" pitchFamily="34" charset="0"/>
              <a:buChar char="•"/>
            </a:pPr>
            <a:r>
              <a:rPr lang="en-GB" sz="1551" dirty="0"/>
              <a:t>Frying – shallow (frying food in 1cm or less of fat in a pan)</a:t>
            </a:r>
          </a:p>
          <a:p>
            <a:pPr marL="221565" indent="-221565">
              <a:buFont typeface="Arial" pitchFamily="34" charset="0"/>
              <a:buChar char="•"/>
            </a:pPr>
            <a:r>
              <a:rPr lang="en-GB" sz="1551" dirty="0"/>
              <a:t>Roasting (cooking in fat in the oven)</a:t>
            </a:r>
          </a:p>
          <a:p>
            <a:pPr marL="221565" indent="-221565">
              <a:buFont typeface="Arial" pitchFamily="34" charset="0"/>
              <a:buChar char="•"/>
            </a:pPr>
            <a:endParaRPr lang="en-GB" sz="1551" dirty="0"/>
          </a:p>
          <a:p>
            <a:pPr marL="221565" indent="-221565">
              <a:buFont typeface="Arial" pitchFamily="34" charset="0"/>
              <a:buChar char="•"/>
            </a:pPr>
            <a:endParaRPr lang="en-GB" sz="1551" dirty="0"/>
          </a:p>
          <a:p>
            <a:endParaRPr lang="en-GB" sz="1551" dirty="0"/>
          </a:p>
          <a:p>
            <a:pPr marL="221565" indent="-221565">
              <a:buFont typeface="Arial" pitchFamily="34" charset="0"/>
              <a:buChar char="•"/>
            </a:pPr>
            <a:endParaRPr lang="en-GB" sz="1551" dirty="0"/>
          </a:p>
          <a:p>
            <a:endParaRPr lang="en-GB" sz="1551" dirty="0"/>
          </a:p>
          <a:p>
            <a:r>
              <a:rPr lang="en-GB" sz="1551" b="1" dirty="0"/>
              <a:t>Healthier cooking methods only add small amounts of fat, or do not add fat to food at all. They can be dry (cooking without the use of water) or moist (cooking with water or steam). Healthier cooking methods include: </a:t>
            </a:r>
          </a:p>
          <a:p>
            <a:pPr marL="221565" indent="-221565">
              <a:buFont typeface="Arial" pitchFamily="34" charset="0"/>
              <a:buChar char="•"/>
            </a:pPr>
            <a:r>
              <a:rPr lang="en-GB" sz="1551" dirty="0"/>
              <a:t>Stir frying (cooking quickly in a small amount of oil at v high temps)</a:t>
            </a:r>
          </a:p>
          <a:p>
            <a:pPr marL="221565" indent="-221565">
              <a:buFont typeface="Arial" pitchFamily="34" charset="0"/>
              <a:buChar char="•"/>
            </a:pPr>
            <a:r>
              <a:rPr lang="en-GB" sz="1551" dirty="0"/>
              <a:t>Poaching (cooked gently in simmering liquid)</a:t>
            </a:r>
          </a:p>
          <a:p>
            <a:pPr marL="221565" indent="-221565">
              <a:buFont typeface="Arial" pitchFamily="34" charset="0"/>
              <a:buChar char="•"/>
            </a:pPr>
            <a:r>
              <a:rPr lang="en-GB" sz="1551" dirty="0"/>
              <a:t>Boiling (cooking food submerged in vigorously boiling ‘rolling boil’ water</a:t>
            </a:r>
          </a:p>
          <a:p>
            <a:pPr marL="221565" indent="-221565">
              <a:buFont typeface="Arial" pitchFamily="34" charset="0"/>
              <a:buChar char="•"/>
            </a:pPr>
            <a:r>
              <a:rPr lang="en-GB" sz="1551" dirty="0"/>
              <a:t>Steaming (holding food above boiling water to be cooked by the steam)</a:t>
            </a:r>
          </a:p>
          <a:p>
            <a:pPr marL="221565" indent="-221565">
              <a:buFont typeface="Arial" pitchFamily="34" charset="0"/>
              <a:buChar char="•"/>
            </a:pPr>
            <a:r>
              <a:rPr lang="en-GB" sz="1551" dirty="0"/>
              <a:t>Grilling – on a cooker or on a BBQ (food cooked by radiant heat from a flame or glowing element)</a:t>
            </a:r>
          </a:p>
          <a:p>
            <a:pPr marL="221565" indent="-221565">
              <a:buFont typeface="Arial" pitchFamily="34" charset="0"/>
              <a:buChar char="•"/>
            </a:pPr>
            <a:r>
              <a:rPr lang="en-GB" sz="1551" dirty="0"/>
              <a:t>Baking in the oven (dry heat)</a:t>
            </a:r>
          </a:p>
          <a:p>
            <a:pPr marL="221565" indent="-221565">
              <a:buFont typeface="Arial" pitchFamily="34" charset="0"/>
              <a:buChar char="•"/>
            </a:pPr>
            <a:r>
              <a:rPr lang="en-GB" sz="1551" dirty="0"/>
              <a:t>Stewing (slow-cooking on hob or in slow-cooker with  liquid)</a:t>
            </a:r>
          </a:p>
          <a:p>
            <a:pPr marL="221565" indent="-221565">
              <a:buFont typeface="Arial" pitchFamily="34" charset="0"/>
              <a:buChar char="•"/>
            </a:pPr>
            <a:r>
              <a:rPr lang="en-GB" sz="1551" dirty="0"/>
              <a:t>Casseroling (slow-cooking in oven with  liquid)</a:t>
            </a:r>
          </a:p>
          <a:p>
            <a:pPr marL="221565" indent="-221565">
              <a:buFont typeface="Arial" pitchFamily="34" charset="0"/>
              <a:buChar char="•"/>
            </a:pPr>
            <a:r>
              <a:rPr lang="en-GB" sz="1551" dirty="0"/>
              <a:t>Braising (slow-cooking  </a:t>
            </a:r>
            <a:r>
              <a:rPr lang="en-GB" sz="1551" b="1" dirty="0"/>
              <a:t>pre-sealed </a:t>
            </a:r>
            <a:r>
              <a:rPr lang="en-GB" sz="1551" dirty="0"/>
              <a:t>meat and vegetables in oven with  liquid)</a:t>
            </a:r>
          </a:p>
          <a:p>
            <a:pPr marL="221565" indent="-221565">
              <a:buFont typeface="Arial" pitchFamily="34" charset="0"/>
              <a:buChar char="•"/>
            </a:pPr>
            <a:endParaRPr lang="en-GB" sz="1551" dirty="0"/>
          </a:p>
          <a:p>
            <a:pPr marL="221565" indent="-221565">
              <a:buFont typeface="Arial" pitchFamily="34" charset="0"/>
              <a:buChar char="•"/>
            </a:pPr>
            <a:endParaRPr lang="en-GB" sz="1551" dirty="0"/>
          </a:p>
        </p:txBody>
      </p:sp>
      <p:sp>
        <p:nvSpPr>
          <p:cNvPr id="7" name="Rectangle 6"/>
          <p:cNvSpPr/>
          <p:nvPr/>
        </p:nvSpPr>
        <p:spPr>
          <a:xfrm>
            <a:off x="7007717" y="5265883"/>
            <a:ext cx="5714130" cy="3330853"/>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t"/>
          <a:lstStyle/>
          <a:p>
            <a:r>
              <a:rPr lang="en-GB" sz="1551" b="1" dirty="0">
                <a:solidFill>
                  <a:srgbClr val="00B050"/>
                </a:solidFill>
              </a:rPr>
              <a:t>CHANGE THE INGREDIENTS USED:</a:t>
            </a:r>
          </a:p>
          <a:p>
            <a:pPr marL="221565" indent="-221565">
              <a:buFont typeface="Wingdings" pitchFamily="2" charset="2"/>
              <a:buChar char="ü"/>
            </a:pPr>
            <a:r>
              <a:rPr lang="en-GB" sz="1551" dirty="0"/>
              <a:t>Avoid saturated fats such as butter, lard and dripping - Use heart healthy unsaturated fats such as olive oil, avocado oil</a:t>
            </a:r>
          </a:p>
          <a:p>
            <a:pPr marL="221565" indent="-221565">
              <a:buFont typeface="Wingdings" pitchFamily="2" charset="2"/>
              <a:buChar char="ü"/>
            </a:pPr>
            <a:r>
              <a:rPr lang="en-GB" sz="1551" dirty="0"/>
              <a:t>Avoid using white flour where possible – use wholegrain or brown versions for extra fibre and B vitamins</a:t>
            </a:r>
          </a:p>
          <a:p>
            <a:pPr marL="221565" indent="-221565">
              <a:buFont typeface="Wingdings" pitchFamily="2" charset="2"/>
              <a:buChar char="ü"/>
            </a:pPr>
            <a:r>
              <a:rPr lang="en-GB" sz="1551" dirty="0"/>
              <a:t>Leave the skin on potatoes for extra fibre and vitamin C</a:t>
            </a:r>
          </a:p>
          <a:p>
            <a:pPr marL="221565" indent="-221565">
              <a:buFont typeface="Wingdings" pitchFamily="2" charset="2"/>
              <a:buChar char="ü"/>
            </a:pPr>
            <a:r>
              <a:rPr lang="en-GB" sz="1551" dirty="0"/>
              <a:t>Replace cream in recipes with reduced fat crème fraiche</a:t>
            </a:r>
          </a:p>
          <a:p>
            <a:pPr marL="221565" indent="-221565">
              <a:buFont typeface="Wingdings" pitchFamily="2" charset="2"/>
              <a:buChar char="ü"/>
            </a:pPr>
            <a:r>
              <a:rPr lang="en-GB" sz="1551" dirty="0"/>
              <a:t>Replace mild cheeses with stronger ones, and use less</a:t>
            </a:r>
          </a:p>
          <a:p>
            <a:pPr marL="221565" indent="-221565">
              <a:buFont typeface="Wingdings" pitchFamily="2" charset="2"/>
              <a:buChar char="ü"/>
            </a:pPr>
            <a:r>
              <a:rPr lang="en-GB" sz="1551" dirty="0"/>
              <a:t>REDUCE sugar content of recipes by using naturally sweet ingredients such as fruits</a:t>
            </a:r>
          </a:p>
          <a:p>
            <a:pPr marL="221565" indent="-221565">
              <a:buFont typeface="Wingdings" pitchFamily="2" charset="2"/>
              <a:buChar char="ü"/>
            </a:pPr>
            <a:r>
              <a:rPr lang="en-GB" sz="1551" dirty="0"/>
              <a:t>Add </a:t>
            </a:r>
            <a:r>
              <a:rPr lang="en-GB" sz="1551" b="1" dirty="0"/>
              <a:t>extra VEGETABLES, FRUITS, NUTS and SEEDS </a:t>
            </a:r>
            <a:r>
              <a:rPr lang="en-GB" sz="1551" dirty="0"/>
              <a:t>into recipes where possible, </a:t>
            </a:r>
            <a:r>
              <a:rPr lang="en-GB" sz="1551" b="1" dirty="0"/>
              <a:t>for extra fibre, vitamins and minerals </a:t>
            </a:r>
            <a:r>
              <a:rPr lang="en-GB" sz="1551" dirty="0"/>
              <a:t>-  these can be blended into sauces to ‘hide’ them for fussy eaters</a:t>
            </a:r>
          </a:p>
          <a:p>
            <a:endParaRPr lang="en-GB" sz="1551" dirty="0"/>
          </a:p>
          <a:p>
            <a:endParaRPr lang="en-GB" sz="1551" dirty="0"/>
          </a:p>
          <a:p>
            <a:endParaRPr lang="en-GB" sz="155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84" y="2684648"/>
            <a:ext cx="1222557" cy="103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032" y="2684855"/>
            <a:ext cx="1561046" cy="103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576" y="6966039"/>
            <a:ext cx="1491885" cy="7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1033" y="6966039"/>
            <a:ext cx="1063366" cy="7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1090" y="2684855"/>
            <a:ext cx="1636553" cy="103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3657"/>
          <a:stretch/>
        </p:blipFill>
        <p:spPr bwMode="auto">
          <a:xfrm>
            <a:off x="2982169" y="6966039"/>
            <a:ext cx="1333340" cy="7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9366" y="6966038"/>
            <a:ext cx="1009360" cy="127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26915" y="6986949"/>
            <a:ext cx="1218669" cy="8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65874" y="7783563"/>
            <a:ext cx="813173" cy="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00849" y="7800169"/>
            <a:ext cx="1362639" cy="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43500" y="2939471"/>
            <a:ext cx="1125374" cy="67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150419" y="2607842"/>
            <a:ext cx="704094" cy="98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218260" y="2837559"/>
            <a:ext cx="879247" cy="87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9255272" y="3200728"/>
            <a:ext cx="1705296" cy="29708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pic>
        <p:nvPicPr>
          <p:cNvPr id="1041"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66961" y="2592358"/>
            <a:ext cx="347114" cy="34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898201" y="2503083"/>
            <a:ext cx="398610" cy="45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43500" y="3769947"/>
            <a:ext cx="726388" cy="53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45699" y="3676151"/>
            <a:ext cx="932882" cy="71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ight Arrow 31"/>
          <p:cNvSpPr/>
          <p:nvPr/>
        </p:nvSpPr>
        <p:spPr>
          <a:xfrm>
            <a:off x="9255272" y="3789844"/>
            <a:ext cx="1705296" cy="29708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pic>
        <p:nvPicPr>
          <p:cNvPr id="1046" name="Picture 2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104180" y="3716806"/>
            <a:ext cx="993326" cy="66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059510" y="3646485"/>
            <a:ext cx="742090" cy="74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ight Arrow 34"/>
          <p:cNvSpPr/>
          <p:nvPr/>
        </p:nvSpPr>
        <p:spPr>
          <a:xfrm>
            <a:off x="9260069" y="4555018"/>
            <a:ext cx="1705296" cy="29708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pic>
        <p:nvPicPr>
          <p:cNvPr id="1049" name="Picture 25" descr="Image result for homemade chips"/>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36327" y="4556561"/>
            <a:ext cx="733560" cy="38821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89695" y="4466321"/>
            <a:ext cx="1015523" cy="56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059678" y="4333416"/>
            <a:ext cx="838523" cy="74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2129525" y="4300238"/>
            <a:ext cx="617930" cy="77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6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26789D-5CB1-48F7-9675-DB280239265E}" type="slidenum">
              <a:rPr lang="en-GB" smtClean="0"/>
              <a:t>12</a:t>
            </a:fld>
            <a:endParaRPr lang="en-GB"/>
          </a:p>
        </p:txBody>
      </p:sp>
      <p:sp>
        <p:nvSpPr>
          <p:cNvPr id="3" name="Title 1"/>
          <p:cNvSpPr txBox="1">
            <a:spLocks/>
          </p:cNvSpPr>
          <p:nvPr/>
        </p:nvSpPr>
        <p:spPr>
          <a:xfrm>
            <a:off x="0" y="369277"/>
            <a:ext cx="10495286"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AC 2.3 Describe other factors which can affect the finished dishes</a:t>
            </a:r>
          </a:p>
        </p:txBody>
      </p:sp>
      <p:graphicFrame>
        <p:nvGraphicFramePr>
          <p:cNvPr id="4" name="Table 3"/>
          <p:cNvGraphicFramePr>
            <a:graphicFrameLocks noGrp="1"/>
          </p:cNvGraphicFramePr>
          <p:nvPr>
            <p:extLst>
              <p:ext uri="{D42A27DB-BD31-4B8C-83A1-F6EECF244321}">
                <p14:modId xmlns:p14="http://schemas.microsoft.com/office/powerpoint/2010/main" val="3431031701"/>
              </p:ext>
            </p:extLst>
          </p:nvPr>
        </p:nvGraphicFramePr>
        <p:xfrm>
          <a:off x="120815" y="1035169"/>
          <a:ext cx="12567682" cy="7243344"/>
        </p:xfrm>
        <a:graphic>
          <a:graphicData uri="http://schemas.openxmlformats.org/drawingml/2006/table">
            <a:tbl>
              <a:tblPr firstRow="1" bandRow="1">
                <a:tableStyleId>{5940675A-B579-460E-94D1-54222C63F5DA}</a:tableStyleId>
              </a:tblPr>
              <a:tblGrid>
                <a:gridCol w="6283841">
                  <a:extLst>
                    <a:ext uri="{9D8B030D-6E8A-4147-A177-3AD203B41FA5}">
                      <a16:colId xmlns:a16="http://schemas.microsoft.com/office/drawing/2014/main" val="20000"/>
                    </a:ext>
                  </a:extLst>
                </a:gridCol>
                <a:gridCol w="6283841">
                  <a:extLst>
                    <a:ext uri="{9D8B030D-6E8A-4147-A177-3AD203B41FA5}">
                      <a16:colId xmlns:a16="http://schemas.microsoft.com/office/drawing/2014/main" val="20001"/>
                    </a:ext>
                  </a:extLst>
                </a:gridCol>
              </a:tblGrid>
              <a:tr h="4234375">
                <a:tc>
                  <a:txBody>
                    <a:bodyPr/>
                    <a:lstStyle/>
                    <a:p>
                      <a:r>
                        <a:rPr lang="en-GB" sz="1400" b="1" dirty="0"/>
                        <a:t>Appearance and</a:t>
                      </a:r>
                      <a:r>
                        <a:rPr lang="en-GB" sz="1400" b="1" baseline="0" dirty="0"/>
                        <a:t> presentation of the meal</a:t>
                      </a:r>
                    </a:p>
                    <a:p>
                      <a:endParaRPr lang="en-GB" sz="1400" b="1" baseline="0" dirty="0"/>
                    </a:p>
                    <a:p>
                      <a:pPr marL="171450" indent="-171450">
                        <a:buFont typeface="Arial" pitchFamily="34" charset="0"/>
                        <a:buChar char="•"/>
                      </a:pPr>
                      <a:r>
                        <a:rPr lang="en-GB" sz="1400" b="0" baseline="0" dirty="0"/>
                        <a:t>Adding vegetables to a dish to increase fibre, vitamins and minerals may also affect the </a:t>
                      </a:r>
                      <a:r>
                        <a:rPr lang="en-GB" sz="1400" b="1" baseline="0" dirty="0">
                          <a:solidFill>
                            <a:srgbClr val="00B050"/>
                          </a:solidFill>
                        </a:rPr>
                        <a:t>colour</a:t>
                      </a:r>
                      <a:r>
                        <a:rPr lang="en-GB" sz="1400" b="0" baseline="0" dirty="0"/>
                        <a:t> of the dish.</a:t>
                      </a:r>
                    </a:p>
                    <a:p>
                      <a:pPr marL="171450" indent="-171450">
                        <a:buFont typeface="Arial" pitchFamily="34" charset="0"/>
                        <a:buChar char="•"/>
                      </a:pPr>
                      <a:r>
                        <a:rPr lang="en-GB" sz="1400" b="0" baseline="0" dirty="0"/>
                        <a:t>Adding greens such as green peppers or green beans will create a fresher, more vibrant look.</a:t>
                      </a:r>
                    </a:p>
                    <a:p>
                      <a:pPr marL="171450" indent="-171450">
                        <a:buFont typeface="Arial" pitchFamily="34" charset="0"/>
                        <a:buChar char="•"/>
                      </a:pPr>
                      <a:r>
                        <a:rPr lang="en-GB" sz="1400" b="0" baseline="0" dirty="0"/>
                        <a:t>Adding tomatoes/red peppers to a dish will make it look brighter.</a:t>
                      </a:r>
                    </a:p>
                    <a:p>
                      <a:r>
                        <a:rPr lang="en-GB" sz="1400" b="0" baseline="0" dirty="0"/>
                        <a:t>Remember – contrast in colours within a dish is good, makes dishes look more appealing and delicious!</a:t>
                      </a:r>
                    </a:p>
                    <a:p>
                      <a:endParaRPr lang="en-GB" sz="1400" b="0" baseline="0" dirty="0"/>
                    </a:p>
                    <a:p>
                      <a:r>
                        <a:rPr lang="en-GB" sz="1400" b="0" baseline="0" dirty="0"/>
                        <a:t>Changing carbs to wholegrain or skin-on versions may also change the colour of the dish, however this time may increase the presence of brown in the dish, which is considered a ‘dead’ or dull colour, and will need brightening up in other ways…</a:t>
                      </a:r>
                      <a:endParaRPr lang="en-GB" sz="1400" b="0" dirty="0"/>
                    </a:p>
                  </a:txBody>
                  <a:tcPr marL="118169" marR="118169" marT="59084" marB="59084"/>
                </a:tc>
                <a:tc>
                  <a:txBody>
                    <a:bodyPr/>
                    <a:lstStyle/>
                    <a:p>
                      <a:r>
                        <a:rPr lang="en-GB" sz="1400" b="1" dirty="0"/>
                        <a:t>Taste</a:t>
                      </a:r>
                    </a:p>
                    <a:p>
                      <a:endParaRPr lang="en-GB" sz="1400" b="0" dirty="0"/>
                    </a:p>
                    <a:p>
                      <a:r>
                        <a:rPr lang="en-GB" sz="1400" b="0" dirty="0"/>
                        <a:t>Reducing fat  content in recipe may alter the taste – it can reduce creaminess</a:t>
                      </a:r>
                      <a:r>
                        <a:rPr lang="en-GB" sz="1400" b="0" baseline="0" dirty="0"/>
                        <a:t> aka ‘mouth feel’</a:t>
                      </a:r>
                    </a:p>
                    <a:p>
                      <a:endParaRPr lang="en-GB" sz="1400" b="0" baseline="0" dirty="0"/>
                    </a:p>
                    <a:p>
                      <a:r>
                        <a:rPr lang="en-GB" sz="1400" b="0" baseline="0" dirty="0"/>
                        <a:t>Reducing the fat content of baked goods can also alter the taste – making them taste less rich.</a:t>
                      </a:r>
                    </a:p>
                    <a:p>
                      <a:endParaRPr lang="en-GB" sz="1400" b="0" baseline="0" dirty="0"/>
                    </a:p>
                    <a:p>
                      <a:r>
                        <a:rPr lang="en-GB" sz="1400" b="0" baseline="0" dirty="0"/>
                        <a:t>Adding vegetables to dishes can alter the taste in many ways depending on what fruit/vegetables is added – e.g. red peppers will bring sweetness, adding kale will bring an earthy taste, adding broccoli will add a fresh taste etc…</a:t>
                      </a:r>
                    </a:p>
                    <a:p>
                      <a:endParaRPr lang="en-GB" sz="1400" b="0" baseline="0" dirty="0"/>
                    </a:p>
                    <a:p>
                      <a:r>
                        <a:rPr lang="en-GB" sz="1400" b="0" baseline="0" dirty="0"/>
                        <a:t>Changing carbs to wholegrain or skin-on versions will affect the taste, making the dish have a more ‘nutty’ flavour</a:t>
                      </a:r>
                    </a:p>
                    <a:p>
                      <a:endParaRPr lang="en-GB" sz="1400" b="0" baseline="0" dirty="0"/>
                    </a:p>
                    <a:p>
                      <a:r>
                        <a:rPr lang="en-GB" sz="1400" b="0" baseline="0" dirty="0"/>
                        <a:t>Adapting the cooking method may also change the taste of a dish – steaming or poaching will preserve the flavours of the original food whereas barbecuing or grilling food will also impart charred flavours</a:t>
                      </a:r>
                    </a:p>
                    <a:p>
                      <a:endParaRPr lang="en-GB" sz="1400" b="0" dirty="0"/>
                    </a:p>
                  </a:txBody>
                  <a:tcPr marL="118169" marR="118169" marT="59084" marB="59084"/>
                </a:tc>
                <a:extLst>
                  <a:ext uri="{0D108BD9-81ED-4DB2-BD59-A6C34878D82A}">
                    <a16:rowId xmlns:a16="http://schemas.microsoft.com/office/drawing/2014/main" val="10000"/>
                  </a:ext>
                </a:extLst>
              </a:tr>
              <a:tr h="3008969">
                <a:tc>
                  <a:txBody>
                    <a:bodyPr/>
                    <a:lstStyle/>
                    <a:p>
                      <a:r>
                        <a:rPr lang="en-GB" sz="1400" b="1" dirty="0"/>
                        <a:t>Texture</a:t>
                      </a:r>
                    </a:p>
                    <a:p>
                      <a:endParaRPr lang="en-GB" sz="1400" b="0" dirty="0"/>
                    </a:p>
                    <a:p>
                      <a:r>
                        <a:rPr lang="en-GB" sz="1400" b="0" dirty="0"/>
                        <a:t>Reducing fat  content in recipe may alter the texture, making it drier or more brittle.</a:t>
                      </a:r>
                    </a:p>
                    <a:p>
                      <a:endParaRPr lang="en-GB" sz="1400" b="0" dirty="0"/>
                    </a:p>
                    <a:p>
                      <a:r>
                        <a:rPr lang="en-GB" sz="1400" b="0" dirty="0"/>
                        <a:t>Adding</a:t>
                      </a:r>
                      <a:r>
                        <a:rPr lang="en-GB" sz="1400" b="0" baseline="0" dirty="0"/>
                        <a:t> vegetables or fruits to dishes can bring crunchiness, softness, chewiness. </a:t>
                      </a:r>
                    </a:p>
                    <a:p>
                      <a:endParaRPr lang="en-GB" sz="1400" b="0" baseline="0" dirty="0"/>
                    </a:p>
                    <a:p>
                      <a:r>
                        <a:rPr lang="en-GB" sz="1400" b="0" baseline="0" dirty="0"/>
                        <a:t>Changing the cooking  method will also alter the texture – frying or roasting food in fat creates crispy crunchy textures, whereas replacing frying/roasting with the healthier methods of steaming, boiling, stewing </a:t>
                      </a:r>
                      <a:r>
                        <a:rPr lang="en-GB" sz="1400" b="0" baseline="0" dirty="0" err="1"/>
                        <a:t>etc</a:t>
                      </a:r>
                      <a:r>
                        <a:rPr lang="en-GB" sz="1400" b="0" baseline="0" dirty="0"/>
                        <a:t> will create soft textures. Grilling and barbecuing will also create chewy/crispy textures. </a:t>
                      </a:r>
                      <a:endParaRPr lang="en-GB" sz="1400" b="0" dirty="0"/>
                    </a:p>
                  </a:txBody>
                  <a:tcPr marL="118169" marR="118169" marT="59084" marB="59084"/>
                </a:tc>
                <a:tc>
                  <a:txBody>
                    <a:bodyPr/>
                    <a:lstStyle/>
                    <a:p>
                      <a:r>
                        <a:rPr lang="en-GB" sz="1400" b="1" dirty="0"/>
                        <a:t>Appeal</a:t>
                      </a:r>
                    </a:p>
                    <a:p>
                      <a:endParaRPr lang="en-GB" sz="1400" b="0" dirty="0"/>
                    </a:p>
                    <a:p>
                      <a:r>
                        <a:rPr lang="en-GB" sz="1400" b="0" dirty="0"/>
                        <a:t>Making dishes</a:t>
                      </a:r>
                      <a:r>
                        <a:rPr lang="en-GB" sz="1400" b="0" baseline="0" dirty="0"/>
                        <a:t> ‘healthier’ may also change their appeal – depending on the combinations of ingredients, preparation and cooking techniques selected.</a:t>
                      </a:r>
                    </a:p>
                    <a:p>
                      <a:endParaRPr lang="en-GB" sz="1400" b="0" baseline="0" dirty="0"/>
                    </a:p>
                    <a:p>
                      <a:r>
                        <a:rPr lang="en-GB" sz="1400" b="1" baseline="0" dirty="0"/>
                        <a:t>Remember</a:t>
                      </a:r>
                      <a:r>
                        <a:rPr lang="en-GB" sz="1400" b="0" baseline="0" dirty="0"/>
                        <a:t> -  consider your choices, even though the change will make the dish healthier, will it create a desirable flavour/texture/appearance combination???</a:t>
                      </a:r>
                      <a:endParaRPr lang="en-GB" sz="1400" b="0" dirty="0"/>
                    </a:p>
                  </a:txBody>
                  <a:tcPr marL="118169" marR="118169" marT="59084" marB="59084"/>
                </a:tc>
                <a:extLst>
                  <a:ext uri="{0D108BD9-81ED-4DB2-BD59-A6C34878D82A}">
                    <a16:rowId xmlns:a16="http://schemas.microsoft.com/office/drawing/2014/main" val="10001"/>
                  </a:ext>
                </a:extLst>
              </a:tr>
            </a:tbl>
          </a:graphicData>
        </a:graphic>
      </p:graphicFrame>
      <p:sp>
        <p:nvSpPr>
          <p:cNvPr id="6" name="Rectangle 5"/>
          <p:cNvSpPr/>
          <p:nvPr/>
        </p:nvSpPr>
        <p:spPr>
          <a:xfrm>
            <a:off x="67903" y="680029"/>
            <a:ext cx="12567682" cy="34574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r>
              <a:rPr lang="en-GB" sz="1551" b="1" dirty="0">
                <a:solidFill>
                  <a:schemeClr val="accent4"/>
                </a:solidFill>
              </a:rPr>
              <a:t>Changes to make dishes healthier can affect OTHER aspects of the finished dishes in several ways….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29" y="4056149"/>
            <a:ext cx="882813" cy="101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5750" y="4221362"/>
            <a:ext cx="1281479" cy="85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3292" y="4021504"/>
            <a:ext cx="788452" cy="10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9147" y="4056149"/>
            <a:ext cx="513302" cy="102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4653" y="4237294"/>
            <a:ext cx="1875684" cy="84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913" y="7135369"/>
            <a:ext cx="1548601" cy="103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4206" y="7142596"/>
            <a:ext cx="1548599" cy="103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82446" y="7142597"/>
            <a:ext cx="1530556" cy="103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65915" y="7065665"/>
            <a:ext cx="1105983" cy="11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42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26789D-5CB1-48F7-9675-DB280239265E}" type="slidenum">
              <a:rPr lang="en-GB" smtClean="0"/>
              <a:t>2</a:t>
            </a:fld>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0" y="5065559"/>
            <a:ext cx="4401800" cy="268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 y="754853"/>
            <a:ext cx="4449760" cy="431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987543720"/>
              </p:ext>
            </p:extLst>
          </p:nvPr>
        </p:nvGraphicFramePr>
        <p:xfrm>
          <a:off x="7544565" y="369277"/>
          <a:ext cx="5257035" cy="8271802"/>
        </p:xfrm>
        <a:graphic>
          <a:graphicData uri="http://schemas.openxmlformats.org/drawingml/2006/table">
            <a:tbl>
              <a:tblPr firstRow="1" bandRow="1">
                <a:tableStyleId>{5940675A-B579-460E-94D1-54222C63F5DA}</a:tableStyleId>
              </a:tblPr>
              <a:tblGrid>
                <a:gridCol w="5257035">
                  <a:extLst>
                    <a:ext uri="{9D8B030D-6E8A-4147-A177-3AD203B41FA5}">
                      <a16:colId xmlns:a16="http://schemas.microsoft.com/office/drawing/2014/main" val="20000"/>
                    </a:ext>
                  </a:extLst>
                </a:gridCol>
              </a:tblGrid>
              <a:tr h="334811">
                <a:tc>
                  <a:txBody>
                    <a:bodyPr/>
                    <a:lstStyle/>
                    <a:p>
                      <a:r>
                        <a:rPr lang="en-GB" sz="1400" b="1" dirty="0">
                          <a:solidFill>
                            <a:schemeClr val="tx1"/>
                          </a:solidFill>
                          <a:latin typeface="Berlin Sans FB Demi" panose="020E0802020502020306" pitchFamily="34" charset="0"/>
                        </a:rPr>
                        <a:t>FIBRE</a:t>
                      </a:r>
                    </a:p>
                  </a:txBody>
                  <a:tcPr marL="118169" marR="118169" marT="59084" marB="59084">
                    <a:solidFill>
                      <a:schemeClr val="accent5"/>
                    </a:solidFill>
                  </a:tcPr>
                </a:tc>
                <a:extLst>
                  <a:ext uri="{0D108BD9-81ED-4DB2-BD59-A6C34878D82A}">
                    <a16:rowId xmlns:a16="http://schemas.microsoft.com/office/drawing/2014/main" val="10000"/>
                  </a:ext>
                </a:extLst>
              </a:tr>
              <a:tr h="3801090">
                <a:tc>
                  <a:txBody>
                    <a:bodyPr/>
                    <a:lstStyle/>
                    <a:p>
                      <a:r>
                        <a:rPr lang="en-GB" sz="1400" b="1" dirty="0">
                          <a:latin typeface="Arial" panose="020B0604020202020204" pitchFamily="34" charset="0"/>
                          <a:cs typeface="Arial" panose="020B0604020202020204" pitchFamily="34" charset="0"/>
                        </a:rPr>
                        <a:t>What is it?</a:t>
                      </a:r>
                    </a:p>
                    <a:p>
                      <a:r>
                        <a:rPr lang="en-GB" sz="1400" b="0" dirty="0">
                          <a:latin typeface="Arial" panose="020B0604020202020204" pitchFamily="34" charset="0"/>
                          <a:cs typeface="Arial" panose="020B0604020202020204" pitchFamily="34" charset="0"/>
                        </a:rPr>
                        <a:t>Fibre is found in fruits and vegetables, nuts, seeds,</a:t>
                      </a:r>
                      <a:r>
                        <a:rPr lang="en-GB" sz="1400" b="0" baseline="0" dirty="0">
                          <a:latin typeface="Arial" panose="020B0604020202020204" pitchFamily="34" charset="0"/>
                          <a:cs typeface="Arial" panose="020B0604020202020204" pitchFamily="34" charset="0"/>
                        </a:rPr>
                        <a:t> wholegrain cereal flours and products. It is not digestible and passes through the digestive system, forming the bulk of our stools (poo). </a:t>
                      </a:r>
                    </a:p>
                    <a:p>
                      <a:r>
                        <a:rPr lang="en-GB" sz="1400" b="0" i="0" kern="1200" dirty="0">
                          <a:solidFill>
                            <a:schemeClr val="tx1"/>
                          </a:solidFill>
                          <a:effectLst/>
                          <a:latin typeface="Arial" panose="020B0604020202020204" pitchFamily="34" charset="0"/>
                          <a:ea typeface="+mn-ea"/>
                          <a:cs typeface="Arial" panose="020B0604020202020204" pitchFamily="34" charset="0"/>
                        </a:rPr>
                        <a:t>Dietary fibre has many health benefits:</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It can reduce your risk of heart disease, diabetes and some cancers, and also help weight control. </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Fibre is also important for digestive health - fibre bulks up stools and holds water in them, making them softer</a:t>
                      </a:r>
                      <a:r>
                        <a:rPr lang="en-GB" sz="1400" b="0" i="0" kern="1200" baseline="0" dirty="0">
                          <a:solidFill>
                            <a:schemeClr val="tx1"/>
                          </a:solidFill>
                          <a:effectLst/>
                          <a:latin typeface="Arial" panose="020B0604020202020204" pitchFamily="34" charset="0"/>
                          <a:ea typeface="+mn-ea"/>
                          <a:cs typeface="Arial" panose="020B0604020202020204" pitchFamily="34" charset="0"/>
                        </a:rPr>
                        <a:t> and easier to pass. It also </a:t>
                      </a:r>
                      <a:r>
                        <a:rPr lang="en-GB" sz="1400" b="0" i="0" kern="1200" dirty="0">
                          <a:solidFill>
                            <a:schemeClr val="tx1"/>
                          </a:solidFill>
                          <a:effectLst/>
                          <a:latin typeface="Arial" panose="020B0604020202020204" pitchFamily="34" charset="0"/>
                          <a:ea typeface="+mn-ea"/>
                          <a:cs typeface="Arial" panose="020B0604020202020204" pitchFamily="34" charset="0"/>
                        </a:rPr>
                        <a:t>makes waste move through the digestive tract more quickly, which is better for the gut and can help to prevent constipation.</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Some types of fibre can be fermented by gut bacteria, producing substances that appear to be good for gut health. Providing ‘food’ for gut bacteria can also help increase the number of healthy bacteria in the gut.</a:t>
                      </a:r>
                      <a:endParaRPr lang="en-GB" sz="1400" b="0" dirty="0">
                        <a:latin typeface="Arial" panose="020B0604020202020204" pitchFamily="34" charset="0"/>
                        <a:cs typeface="Arial" panose="020B0604020202020204" pitchFamily="34" charset="0"/>
                      </a:endParaRPr>
                    </a:p>
                  </a:txBody>
                  <a:tcPr marL="118169" marR="118169" marT="59084" marB="59084"/>
                </a:tc>
                <a:extLst>
                  <a:ext uri="{0D108BD9-81ED-4DB2-BD59-A6C34878D82A}">
                    <a16:rowId xmlns:a16="http://schemas.microsoft.com/office/drawing/2014/main" val="10001"/>
                  </a:ext>
                </a:extLst>
              </a:tr>
              <a:tr h="984738">
                <a:tc>
                  <a:txBody>
                    <a:bodyPr/>
                    <a:lstStyle/>
                    <a:p>
                      <a:r>
                        <a:rPr lang="en-GB" sz="1400" b="1" dirty="0">
                          <a:latin typeface="Arial" panose="020B0604020202020204" pitchFamily="34" charset="0"/>
                          <a:cs typeface="Arial" panose="020B0604020202020204" pitchFamily="34" charset="0"/>
                        </a:rPr>
                        <a:t>How Much do</a:t>
                      </a:r>
                      <a:r>
                        <a:rPr lang="en-GB" sz="1400" b="1" baseline="0" dirty="0">
                          <a:latin typeface="Arial" panose="020B0604020202020204" pitchFamily="34" charset="0"/>
                          <a:cs typeface="Arial" panose="020B0604020202020204" pitchFamily="34" charset="0"/>
                        </a:rPr>
                        <a:t> we Need?</a:t>
                      </a:r>
                    </a:p>
                    <a:p>
                      <a:r>
                        <a:rPr lang="en-GB" sz="1400" b="1" i="0" kern="1200" dirty="0">
                          <a:solidFill>
                            <a:schemeClr val="tx1"/>
                          </a:solidFill>
                          <a:effectLst/>
                          <a:latin typeface="Arial" panose="020B0604020202020204" pitchFamily="34" charset="0"/>
                          <a:ea typeface="+mn-ea"/>
                          <a:cs typeface="Arial" panose="020B0604020202020204" pitchFamily="34" charset="0"/>
                        </a:rPr>
                        <a:t>30g a day for adults</a:t>
                      </a:r>
                    </a:p>
                    <a:p>
                      <a:r>
                        <a:rPr lang="en-GB" sz="1400" dirty="0">
                          <a:latin typeface="Arial" panose="020B0604020202020204" pitchFamily="34" charset="0"/>
                          <a:cs typeface="Arial" panose="020B0604020202020204" pitchFamily="34" charset="0"/>
                        </a:rPr>
                        <a:t>2-5  years 15g per day, 5-11  years 20g per day, 11-16 years 25g per day,  16-18  years 30g per day</a:t>
                      </a:r>
                    </a:p>
                  </a:txBody>
                  <a:tcPr marL="118169" marR="118169" marT="59084" marB="59084"/>
                </a:tc>
                <a:extLst>
                  <a:ext uri="{0D108BD9-81ED-4DB2-BD59-A6C34878D82A}">
                    <a16:rowId xmlns:a16="http://schemas.microsoft.com/office/drawing/2014/main" val="10002"/>
                  </a:ext>
                </a:extLst>
              </a:tr>
              <a:tr h="3151163">
                <a:tc>
                  <a:txBody>
                    <a:bodyPr/>
                    <a:lstStyle/>
                    <a:p>
                      <a:r>
                        <a:rPr lang="en-GB" sz="1400" b="1" i="0" kern="1200" dirty="0">
                          <a:solidFill>
                            <a:schemeClr val="tx1"/>
                          </a:solidFill>
                          <a:effectLst/>
                          <a:latin typeface="Arial" panose="020B0604020202020204" pitchFamily="34" charset="0"/>
                          <a:ea typeface="+mn-ea"/>
                          <a:cs typeface="Arial" panose="020B0604020202020204" pitchFamily="34" charset="0"/>
                        </a:rPr>
                        <a:t>To increase your fibre intake you could:</a:t>
                      </a:r>
                      <a:endParaRPr lang="en-GB" sz="14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Choose a high fibre breakfast cereal e.g. bran flakes, or porridge</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Choose wholegrains like whole-wheat pasta, bulgur wheat or brown rice, wholemeal bread</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Go for potatoes with skins </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For snacks try fruit, vegetable sticks, rye crackers, oatcakes, unsalted nuts or seeds</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Include plenty of vegetables with meals – either as a side dish or added to sauces, stews or curries</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Add pulses like beans, lentils or chickpeas to stews, curries and salads</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Eat fruit!</a:t>
                      </a:r>
                    </a:p>
                    <a:p>
                      <a:pPr marL="171450" indent="-171450">
                        <a:buFont typeface="Arial" panose="020B0604020202020204" pitchFamily="34" charset="0"/>
                        <a:buChar char="•"/>
                      </a:pPr>
                      <a:r>
                        <a:rPr lang="en-GB" sz="1400" b="0" i="0" kern="1200" dirty="0">
                          <a:solidFill>
                            <a:schemeClr val="tx1"/>
                          </a:solidFill>
                          <a:effectLst/>
                          <a:latin typeface="Arial" panose="020B0604020202020204" pitchFamily="34" charset="0"/>
                          <a:ea typeface="+mn-ea"/>
                          <a:cs typeface="Arial" panose="020B0604020202020204" pitchFamily="34" charset="0"/>
                        </a:rPr>
                        <a:t>Add nuts and</a:t>
                      </a:r>
                      <a:r>
                        <a:rPr lang="en-GB" sz="1400" b="0" i="0" kern="1200" baseline="0" dirty="0">
                          <a:solidFill>
                            <a:schemeClr val="tx1"/>
                          </a:solidFill>
                          <a:effectLst/>
                          <a:latin typeface="Arial" panose="020B0604020202020204" pitchFamily="34" charset="0"/>
                          <a:ea typeface="+mn-ea"/>
                          <a:cs typeface="Arial" panose="020B0604020202020204" pitchFamily="34" charset="0"/>
                        </a:rPr>
                        <a:t> seeds to recipes</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marL="118169" marR="118169" marT="59084" marB="59084"/>
                </a:tc>
                <a:extLst>
                  <a:ext uri="{0D108BD9-81ED-4DB2-BD59-A6C34878D82A}">
                    <a16:rowId xmlns:a16="http://schemas.microsoft.com/office/drawing/2014/main" val="10003"/>
                  </a:ext>
                </a:extLst>
              </a:tr>
            </a:tbl>
          </a:graphicData>
        </a:graphic>
      </p:graphicFrame>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3039" y="7691116"/>
            <a:ext cx="1428393" cy="114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49" y="7749585"/>
            <a:ext cx="1535514" cy="10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Image result for types of dietary fib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7192" y="7763964"/>
            <a:ext cx="1395847" cy="10190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647609602"/>
              </p:ext>
            </p:extLst>
          </p:nvPr>
        </p:nvGraphicFramePr>
        <p:xfrm>
          <a:off x="4533880" y="719490"/>
          <a:ext cx="2966777" cy="7692300"/>
        </p:xfrm>
        <a:graphic>
          <a:graphicData uri="http://schemas.openxmlformats.org/drawingml/2006/table">
            <a:tbl>
              <a:tblPr>
                <a:tableStyleId>{5940675A-B579-460E-94D1-54222C63F5DA}</a:tableStyleId>
              </a:tblPr>
              <a:tblGrid>
                <a:gridCol w="2966777">
                  <a:extLst>
                    <a:ext uri="{9D8B030D-6E8A-4147-A177-3AD203B41FA5}">
                      <a16:colId xmlns:a16="http://schemas.microsoft.com/office/drawing/2014/main" val="20000"/>
                    </a:ext>
                  </a:extLst>
                </a:gridCol>
              </a:tblGrid>
              <a:tr h="374036">
                <a:tc>
                  <a:txBody>
                    <a:bodyPr/>
                    <a:lstStyle/>
                    <a:p>
                      <a:pPr>
                        <a:lnSpc>
                          <a:spcPct val="115000"/>
                        </a:lnSpc>
                        <a:spcAft>
                          <a:spcPts val="0"/>
                        </a:spcAft>
                      </a:pPr>
                      <a:r>
                        <a:rPr lang="en-GB" sz="1400" dirty="0">
                          <a:solidFill>
                            <a:schemeClr val="tx1"/>
                          </a:solidFill>
                          <a:effectLst/>
                          <a:latin typeface="Berlin Sans FB Demi" panose="020E0802020502020306" pitchFamily="34" charset="0"/>
                        </a:rPr>
                        <a:t>The Bristol</a:t>
                      </a:r>
                      <a:r>
                        <a:rPr lang="en-GB" sz="1400" baseline="0" dirty="0">
                          <a:solidFill>
                            <a:schemeClr val="tx1"/>
                          </a:solidFill>
                          <a:effectLst/>
                          <a:latin typeface="Berlin Sans FB Demi" panose="020E0802020502020306" pitchFamily="34" charset="0"/>
                        </a:rPr>
                        <a:t> Stool Chart</a:t>
                      </a:r>
                      <a:endParaRPr lang="en-GB" sz="1400" dirty="0">
                        <a:solidFill>
                          <a:schemeClr val="tx1"/>
                        </a:solidFill>
                        <a:effectLst/>
                        <a:latin typeface="Berlin Sans FB Demi" panose="020E0802020502020306" pitchFamily="34" charset="0"/>
                        <a:ea typeface="Arial"/>
                      </a:endParaRPr>
                    </a:p>
                  </a:txBody>
                  <a:tcPr marL="73855" marR="73855" marT="73855" marB="73855">
                    <a:solidFill>
                      <a:schemeClr val="accent5"/>
                    </a:solidFill>
                  </a:tcPr>
                </a:tc>
                <a:extLst>
                  <a:ext uri="{0D108BD9-81ED-4DB2-BD59-A6C34878D82A}">
                    <a16:rowId xmlns:a16="http://schemas.microsoft.com/office/drawing/2014/main" val="10000"/>
                  </a:ext>
                </a:extLst>
              </a:tr>
              <a:tr h="7318264">
                <a:tc>
                  <a:txBody>
                    <a:bodyPr/>
                    <a:lstStyle/>
                    <a:p>
                      <a:pPr marL="0" marR="0" indent="0" algn="l" defTabSz="914400" rtl="0" eaLnBrk="1" fontAlgn="auto" latinLnBrk="0" hangingPunct="1">
                        <a:lnSpc>
                          <a:spcPct val="115000"/>
                        </a:lnSpc>
                        <a:spcBef>
                          <a:spcPts val="0"/>
                        </a:spcBef>
                        <a:spcAft>
                          <a:spcPts val="0"/>
                        </a:spcAft>
                        <a:buClrTx/>
                        <a:buSzTx/>
                        <a:buFont typeface="+mj-lt"/>
                        <a:buNone/>
                        <a:tabLst/>
                        <a:defRPr/>
                      </a:pPr>
                      <a:r>
                        <a:rPr lang="en-GB" sz="1400" dirty="0">
                          <a:latin typeface="Arial" pitchFamily="34" charset="0"/>
                          <a:cs typeface="Arial" pitchFamily="34" charset="0"/>
                        </a:rPr>
                        <a:t>The Bristol stool chart shows how the shape of  different stools (poos) on</a:t>
                      </a:r>
                      <a:r>
                        <a:rPr lang="en-GB" sz="1400" baseline="0" dirty="0">
                          <a:latin typeface="Arial" pitchFamily="34" charset="0"/>
                          <a:cs typeface="Arial" pitchFamily="34" charset="0"/>
                        </a:rPr>
                        <a:t> a continuum. </a:t>
                      </a:r>
                    </a:p>
                    <a:p>
                      <a:pPr marL="0" marR="0" indent="0" algn="l" defTabSz="914400" rtl="0" eaLnBrk="1" fontAlgn="auto" latinLnBrk="0" hangingPunct="1">
                        <a:lnSpc>
                          <a:spcPct val="115000"/>
                        </a:lnSpc>
                        <a:spcBef>
                          <a:spcPts val="0"/>
                        </a:spcBef>
                        <a:spcAft>
                          <a:spcPts val="0"/>
                        </a:spcAft>
                        <a:buClrTx/>
                        <a:buSzTx/>
                        <a:buFont typeface="+mj-lt"/>
                        <a:buNone/>
                        <a:tabLst/>
                        <a:defRPr/>
                      </a:pPr>
                      <a:r>
                        <a:rPr lang="en-GB" sz="1400" dirty="0">
                          <a:latin typeface="Arial" pitchFamily="34" charset="0"/>
                          <a:cs typeface="Arial" pitchFamily="34" charset="0"/>
                        </a:rPr>
                        <a:t>Both dietary fibre and water play a HUGE role in keeping the digestive system functioning properly.</a:t>
                      </a:r>
                    </a:p>
                    <a:p>
                      <a:pPr marL="0" marR="0" indent="0" algn="l" defTabSz="914400" rtl="0" eaLnBrk="1" fontAlgn="auto" latinLnBrk="0" hangingPunct="1">
                        <a:lnSpc>
                          <a:spcPct val="115000"/>
                        </a:lnSpc>
                        <a:spcBef>
                          <a:spcPts val="0"/>
                        </a:spcBef>
                        <a:spcAft>
                          <a:spcPts val="0"/>
                        </a:spcAft>
                        <a:buClrTx/>
                        <a:buSzTx/>
                        <a:buFont typeface="+mj-lt"/>
                        <a:buNone/>
                        <a:tabLst/>
                        <a:defRPr/>
                      </a:pPr>
                      <a:r>
                        <a:rPr lang="en-GB" sz="1400" dirty="0">
                          <a:latin typeface="Arial" pitchFamily="34" charset="0"/>
                          <a:cs typeface="Arial" pitchFamily="34" charset="0"/>
                        </a:rPr>
                        <a:t>Too little water</a:t>
                      </a:r>
                      <a:r>
                        <a:rPr lang="en-GB" sz="1400" baseline="0" dirty="0">
                          <a:latin typeface="Arial" pitchFamily="34" charset="0"/>
                          <a:cs typeface="Arial" pitchFamily="34" charset="0"/>
                        </a:rPr>
                        <a:t> and/or fibre can result in constipation (the Type 1 and 2 stools)</a:t>
                      </a:r>
                      <a:endParaRPr lang="en-GB" sz="1400" dirty="0">
                        <a:latin typeface="Arial" pitchFamily="34" charset="0"/>
                        <a:cs typeface="Arial" pitchFamily="34" charset="0"/>
                      </a:endParaRPr>
                    </a:p>
                    <a:p>
                      <a:pPr marL="0" indent="0">
                        <a:lnSpc>
                          <a:spcPct val="115000"/>
                        </a:lnSpc>
                        <a:spcAft>
                          <a:spcPts val="0"/>
                        </a:spcAft>
                        <a:buFont typeface="+mj-lt"/>
                        <a:buNone/>
                      </a:pPr>
                      <a:endParaRPr lang="en-GB" sz="1400" dirty="0">
                        <a:solidFill>
                          <a:srgbClr val="000000"/>
                        </a:solidFill>
                        <a:effectLst/>
                        <a:latin typeface="Arial" panose="020B0604020202020204" pitchFamily="34" charset="0"/>
                        <a:ea typeface="Arial"/>
                        <a:cs typeface="Arial" panose="020B0604020202020204" pitchFamily="34" charset="0"/>
                      </a:endParaRPr>
                    </a:p>
                  </a:txBody>
                  <a:tcPr marL="73855" marR="73855" marT="73855" marB="73855"/>
                </a:tc>
                <a:extLst>
                  <a:ext uri="{0D108BD9-81ED-4DB2-BD59-A6C34878D82A}">
                    <a16:rowId xmlns:a16="http://schemas.microsoft.com/office/drawing/2014/main" val="10001"/>
                  </a:ext>
                </a:extLst>
              </a:tr>
            </a:tbl>
          </a:graphicData>
        </a:graphic>
      </p:graphicFrame>
      <p:pic>
        <p:nvPicPr>
          <p:cNvPr id="11"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50" t="9499" r="3890" b="3395"/>
          <a:stretch/>
        </p:blipFill>
        <p:spPr bwMode="auto">
          <a:xfrm>
            <a:off x="5140640" y="7117263"/>
            <a:ext cx="1706756" cy="166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2619" y="3441171"/>
            <a:ext cx="2922797" cy="366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id="{BE649E3D-4E57-4305-A015-5F384139F2DA}"/>
              </a:ext>
            </a:extLst>
          </p:cNvPr>
          <p:cNvSpPr txBox="1">
            <a:spLocks/>
          </p:cNvSpPr>
          <p:nvPr/>
        </p:nvSpPr>
        <p:spPr>
          <a:xfrm>
            <a:off x="-43892" y="35611"/>
            <a:ext cx="12801600" cy="5622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43" b="1" dirty="0">
                <a:solidFill>
                  <a:schemeClr val="accent5"/>
                </a:solidFill>
                <a:latin typeface="Berlin Sans FB Demi" panose="020E0802020502020306" pitchFamily="34" charset="0"/>
              </a:rPr>
              <a:t>Knowledge Organiser</a:t>
            </a:r>
          </a:p>
        </p:txBody>
      </p:sp>
    </p:spTree>
    <p:extLst>
      <p:ext uri="{BB962C8B-B14F-4D97-AF65-F5344CB8AC3E}">
        <p14:creationId xmlns:p14="http://schemas.microsoft.com/office/powerpoint/2010/main" val="290975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26789D-5CB1-48F7-9675-DB280239265E}" type="slidenum">
              <a:rPr lang="en-GB" smtClean="0"/>
              <a:t>3</a:t>
            </a:fld>
            <a:endParaRPr lang="en-GB"/>
          </a:p>
        </p:txBody>
      </p:sp>
      <p:sp>
        <p:nvSpPr>
          <p:cNvPr id="3" name="Title 1"/>
          <p:cNvSpPr txBox="1">
            <a:spLocks/>
          </p:cNvSpPr>
          <p:nvPr/>
        </p:nvSpPr>
        <p:spPr>
          <a:xfrm>
            <a:off x="43892" y="462737"/>
            <a:ext cx="12542528"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Describe the nutrients that make up a balanced diet - MACRONUTRIENTS</a:t>
            </a:r>
          </a:p>
        </p:txBody>
      </p:sp>
      <p:graphicFrame>
        <p:nvGraphicFramePr>
          <p:cNvPr id="6" name="Table 5"/>
          <p:cNvGraphicFramePr>
            <a:graphicFrameLocks noGrp="1"/>
          </p:cNvGraphicFramePr>
          <p:nvPr>
            <p:extLst>
              <p:ext uri="{D42A27DB-BD31-4B8C-83A1-F6EECF244321}">
                <p14:modId xmlns:p14="http://schemas.microsoft.com/office/powerpoint/2010/main" val="2095804548"/>
              </p:ext>
            </p:extLst>
          </p:nvPr>
        </p:nvGraphicFramePr>
        <p:xfrm>
          <a:off x="43892" y="879312"/>
          <a:ext cx="12728641" cy="5022166"/>
        </p:xfrm>
        <a:graphic>
          <a:graphicData uri="http://schemas.openxmlformats.org/drawingml/2006/table">
            <a:tbl>
              <a:tblPr firstRow="1" bandRow="1">
                <a:tableStyleId>{5940675A-B579-460E-94D1-54222C63F5DA}</a:tableStyleId>
              </a:tblPr>
              <a:tblGrid>
                <a:gridCol w="445184">
                  <a:extLst>
                    <a:ext uri="{9D8B030D-6E8A-4147-A177-3AD203B41FA5}">
                      <a16:colId xmlns:a16="http://schemas.microsoft.com/office/drawing/2014/main" val="20000"/>
                    </a:ext>
                  </a:extLst>
                </a:gridCol>
                <a:gridCol w="1447228">
                  <a:extLst>
                    <a:ext uri="{9D8B030D-6E8A-4147-A177-3AD203B41FA5}">
                      <a16:colId xmlns:a16="http://schemas.microsoft.com/office/drawing/2014/main" val="20001"/>
                    </a:ext>
                  </a:extLst>
                </a:gridCol>
                <a:gridCol w="3298653">
                  <a:extLst>
                    <a:ext uri="{9D8B030D-6E8A-4147-A177-3AD203B41FA5}">
                      <a16:colId xmlns:a16="http://schemas.microsoft.com/office/drawing/2014/main" val="20002"/>
                    </a:ext>
                  </a:extLst>
                </a:gridCol>
                <a:gridCol w="3443090">
                  <a:extLst>
                    <a:ext uri="{9D8B030D-6E8A-4147-A177-3AD203B41FA5}">
                      <a16:colId xmlns:a16="http://schemas.microsoft.com/office/drawing/2014/main" val="20003"/>
                    </a:ext>
                  </a:extLst>
                </a:gridCol>
                <a:gridCol w="4094486">
                  <a:extLst>
                    <a:ext uri="{9D8B030D-6E8A-4147-A177-3AD203B41FA5}">
                      <a16:colId xmlns:a16="http://schemas.microsoft.com/office/drawing/2014/main" val="20004"/>
                    </a:ext>
                  </a:extLst>
                </a:gridCol>
              </a:tblGrid>
              <a:tr h="334811">
                <a:tc>
                  <a:txBody>
                    <a:bodyPr/>
                    <a:lstStyle/>
                    <a:p>
                      <a:endParaRPr lang="en-GB" sz="1400" b="1" dirty="0">
                        <a:latin typeface="Berlin Sans FB Demi" panose="020E0802020502020306" pitchFamily="34" charset="0"/>
                      </a:endParaRPr>
                    </a:p>
                  </a:txBody>
                  <a:tcPr marL="118169" marR="118169" marT="59084" marB="59084">
                    <a:solidFill>
                      <a:schemeClr val="accent5"/>
                    </a:solidFill>
                  </a:tcPr>
                </a:tc>
                <a:tc>
                  <a:txBody>
                    <a:bodyPr/>
                    <a:lstStyle/>
                    <a:p>
                      <a:r>
                        <a:rPr lang="en-GB" sz="1400" b="1" dirty="0">
                          <a:latin typeface="Berlin Sans FB Demi" panose="020E0802020502020306" pitchFamily="34" charset="0"/>
                        </a:rPr>
                        <a:t>Nutrient</a:t>
                      </a:r>
                    </a:p>
                  </a:txBody>
                  <a:tcPr marL="118169" marR="118169" marT="59084" marB="59084">
                    <a:solidFill>
                      <a:schemeClr val="accent5"/>
                    </a:solidFill>
                  </a:tcPr>
                </a:tc>
                <a:tc>
                  <a:txBody>
                    <a:bodyPr/>
                    <a:lstStyle/>
                    <a:p>
                      <a:r>
                        <a:rPr lang="en-GB" sz="1400" b="1" dirty="0">
                          <a:latin typeface="Berlin Sans FB Demi" panose="020E0802020502020306" pitchFamily="34" charset="0"/>
                        </a:rPr>
                        <a:t>Source</a:t>
                      </a:r>
                    </a:p>
                  </a:txBody>
                  <a:tcPr marL="118169" marR="118169" marT="59084" marB="59084">
                    <a:solidFill>
                      <a:schemeClr val="accent5"/>
                    </a:solidFill>
                  </a:tcPr>
                </a:tc>
                <a:tc>
                  <a:txBody>
                    <a:bodyPr/>
                    <a:lstStyle/>
                    <a:p>
                      <a:r>
                        <a:rPr lang="en-GB" sz="1400" b="1" dirty="0">
                          <a:latin typeface="Berlin Sans FB Demi" panose="020E0802020502020306" pitchFamily="34" charset="0"/>
                        </a:rPr>
                        <a:t>Function</a:t>
                      </a:r>
                    </a:p>
                  </a:txBody>
                  <a:tcPr marL="118169" marR="118169" marT="59084" marB="59084">
                    <a:solidFill>
                      <a:schemeClr val="accent5"/>
                    </a:solidFill>
                  </a:tcPr>
                </a:tc>
                <a:tc>
                  <a:txBody>
                    <a:bodyPr/>
                    <a:lstStyle/>
                    <a:p>
                      <a:r>
                        <a:rPr lang="en-GB" sz="1400" b="1" dirty="0">
                          <a:latin typeface="Berlin Sans FB Demi" panose="020E0802020502020306" pitchFamily="34" charset="0"/>
                        </a:rPr>
                        <a:t>Effects</a:t>
                      </a:r>
                      <a:r>
                        <a:rPr lang="en-GB" sz="1400" b="1" baseline="0" dirty="0">
                          <a:latin typeface="Berlin Sans FB Demi" panose="020E0802020502020306" pitchFamily="34" charset="0"/>
                        </a:rPr>
                        <a:t> of deficiency</a:t>
                      </a:r>
                      <a:endParaRPr lang="en-GB" sz="1400" b="1" dirty="0">
                        <a:latin typeface="Berlin Sans FB Demi" panose="020E0802020502020306" pitchFamily="34" charset="0"/>
                      </a:endParaRPr>
                    </a:p>
                  </a:txBody>
                  <a:tcPr marL="118169" marR="118169" marT="59084" marB="59084">
                    <a:solidFill>
                      <a:schemeClr val="accent5"/>
                    </a:solidFill>
                  </a:tcPr>
                </a:tc>
                <a:extLst>
                  <a:ext uri="{0D108BD9-81ED-4DB2-BD59-A6C34878D82A}">
                    <a16:rowId xmlns:a16="http://schemas.microsoft.com/office/drawing/2014/main" val="10000"/>
                  </a:ext>
                </a:extLst>
              </a:tr>
              <a:tr h="1634666">
                <a:tc rowSpan="3">
                  <a:txBody>
                    <a:bodyPr/>
                    <a:lstStyle/>
                    <a:p>
                      <a:pPr algn="ctr"/>
                      <a:r>
                        <a:rPr lang="en-GB" sz="1400" b="1" baseline="0" dirty="0"/>
                        <a:t>MACRONUTRIENTS</a:t>
                      </a:r>
                    </a:p>
                  </a:txBody>
                  <a:tcPr marL="118169" marR="118169" marT="59084" marB="59084" vert="vert270" anchor="ctr"/>
                </a:tc>
                <a:tc>
                  <a:txBody>
                    <a:bodyPr/>
                    <a:lstStyle/>
                    <a:p>
                      <a:r>
                        <a:rPr lang="en-GB" sz="1400" dirty="0"/>
                        <a:t>Carbohydrates </a:t>
                      </a:r>
                    </a:p>
                  </a:txBody>
                  <a:tcPr marL="118169" marR="118169" marT="59084" marB="59084"/>
                </a:tc>
                <a:tc>
                  <a:txBody>
                    <a:bodyPr/>
                    <a:lstStyle/>
                    <a:p>
                      <a:r>
                        <a:rPr lang="en-GB" sz="1400" dirty="0"/>
                        <a:t>Starch</a:t>
                      </a:r>
                      <a:r>
                        <a:rPr lang="en-GB" sz="1400" baseline="0" dirty="0"/>
                        <a:t>es – found in cereal grains such as rice, wheat, oats, plus starchy tubers (potatoes and sweet potatoes) and vegetables (carrots, beets, corn)</a:t>
                      </a:r>
                    </a:p>
                    <a:p>
                      <a:r>
                        <a:rPr lang="en-GB" sz="1400" baseline="0" dirty="0"/>
                        <a:t>Sugars – lactose found in milk and dairy, fructose found in honey, fruits and some vegetables (peppers, tomatoes etc.)</a:t>
                      </a:r>
                      <a:endParaRPr lang="en-GB" sz="1400" dirty="0"/>
                    </a:p>
                  </a:txBody>
                  <a:tcPr marL="118169" marR="118169" marT="59084" marB="59084"/>
                </a:tc>
                <a:tc>
                  <a:txBody>
                    <a:bodyPr/>
                    <a:lstStyle/>
                    <a:p>
                      <a:r>
                        <a:rPr lang="en-GB" sz="1400" dirty="0"/>
                        <a:t>Starches</a:t>
                      </a:r>
                      <a:r>
                        <a:rPr lang="en-GB" sz="1400" baseline="0" dirty="0"/>
                        <a:t> provide energy when broken down – slow release energy to the body (wholegrain provide slower release carbohydrates)</a:t>
                      </a:r>
                    </a:p>
                    <a:p>
                      <a:r>
                        <a:rPr lang="en-GB" sz="1400" baseline="0" dirty="0"/>
                        <a:t>Sugars provide quick release energy to the body's’ cells.</a:t>
                      </a:r>
                      <a:endParaRPr lang="en-GB" sz="1400" dirty="0"/>
                    </a:p>
                  </a:txBody>
                  <a:tcPr marL="118169" marR="118169" marT="59084" marB="59084"/>
                </a:tc>
                <a:tc>
                  <a:txBody>
                    <a:bodyPr/>
                    <a:lstStyle/>
                    <a:p>
                      <a:r>
                        <a:rPr lang="en-GB" sz="1400" dirty="0"/>
                        <a:t>Deficiency</a:t>
                      </a:r>
                      <a:r>
                        <a:rPr lang="en-GB" sz="1400" baseline="0" dirty="0"/>
                        <a:t> of carbohydrates is extremely rare in the UK. </a:t>
                      </a:r>
                    </a:p>
                    <a:p>
                      <a:r>
                        <a:rPr lang="en-GB" sz="1400" baseline="0" dirty="0"/>
                        <a:t>Long term lack of carbohydrates in the diet can cause Ketosis – a condition where the body switches to using protein as an energy source. </a:t>
                      </a:r>
                      <a:endParaRPr lang="en-GB" sz="1400" dirty="0"/>
                    </a:p>
                  </a:txBody>
                  <a:tcPr marL="118169" marR="118169" marT="59084" marB="59084"/>
                </a:tc>
                <a:extLst>
                  <a:ext uri="{0D108BD9-81ED-4DB2-BD59-A6C34878D82A}">
                    <a16:rowId xmlns:a16="http://schemas.microsoft.com/office/drawing/2014/main" val="10001"/>
                  </a:ext>
                </a:extLst>
              </a:tr>
              <a:tr h="1201381">
                <a:tc vMerge="1">
                  <a:txBody>
                    <a:bodyPr/>
                    <a:lstStyle/>
                    <a:p>
                      <a:endParaRPr lang="en-GB" sz="1100" dirty="0"/>
                    </a:p>
                  </a:txBody>
                  <a:tcPr/>
                </a:tc>
                <a:tc>
                  <a:txBody>
                    <a:bodyPr/>
                    <a:lstStyle/>
                    <a:p>
                      <a:r>
                        <a:rPr lang="en-GB" sz="1400" dirty="0"/>
                        <a:t>Proteins </a:t>
                      </a:r>
                    </a:p>
                  </a:txBody>
                  <a:tcPr marL="118169" marR="118169" marT="59084" marB="59084"/>
                </a:tc>
                <a:tc>
                  <a:txBody>
                    <a:bodyPr/>
                    <a:lstStyle/>
                    <a:p>
                      <a:r>
                        <a:rPr lang="en-GB" sz="1400" dirty="0"/>
                        <a:t>High Biological Value (HBV) protein: Meat,</a:t>
                      </a:r>
                      <a:r>
                        <a:rPr lang="en-GB" sz="1400" baseline="0" dirty="0"/>
                        <a:t> fish, poultry, eggs, </a:t>
                      </a:r>
                    </a:p>
                    <a:p>
                      <a:r>
                        <a:rPr lang="en-GB" sz="1400" dirty="0"/>
                        <a:t>Low</a:t>
                      </a:r>
                      <a:r>
                        <a:rPr lang="en-GB" sz="1400" baseline="0" dirty="0"/>
                        <a:t> </a:t>
                      </a:r>
                      <a:r>
                        <a:rPr lang="en-GB" sz="1400" dirty="0"/>
                        <a:t>Biological Value (LBV) protein: </a:t>
                      </a:r>
                      <a:r>
                        <a:rPr lang="en-GB" sz="1400" baseline="0" dirty="0"/>
                        <a:t>Tofu, beans, nuts.</a:t>
                      </a:r>
                      <a:endParaRPr lang="en-GB" sz="1400" dirty="0"/>
                    </a:p>
                  </a:txBody>
                  <a:tcPr marL="118169" marR="118169" marT="59084" marB="59084"/>
                </a:tc>
                <a:tc>
                  <a:txBody>
                    <a:bodyPr/>
                    <a:lstStyle/>
                    <a:p>
                      <a:r>
                        <a:rPr lang="en-GB" sz="1400" dirty="0"/>
                        <a:t>Protein is digested by the body into its component parts – called</a:t>
                      </a:r>
                      <a:r>
                        <a:rPr lang="en-GB" sz="1400" baseline="0" dirty="0"/>
                        <a:t> </a:t>
                      </a:r>
                      <a:r>
                        <a:rPr lang="en-GB" sz="1400" dirty="0"/>
                        <a:t>amino acids. There are 8 which are essential</a:t>
                      </a:r>
                      <a:r>
                        <a:rPr lang="en-GB" sz="1400" baseline="0" dirty="0"/>
                        <a:t> for adults and </a:t>
                      </a:r>
                      <a:r>
                        <a:rPr lang="en-GB" sz="1400" dirty="0"/>
                        <a:t> 12 for</a:t>
                      </a:r>
                      <a:r>
                        <a:rPr lang="en-GB" sz="1400" baseline="0" dirty="0"/>
                        <a:t> children. HBV protein foods contain all the essential amino acids. </a:t>
                      </a:r>
                      <a:endParaRPr lang="en-GB" sz="1400" dirty="0"/>
                    </a:p>
                  </a:txBody>
                  <a:tcPr marL="118169" marR="118169" marT="59084" marB="59084"/>
                </a:tc>
                <a:tc>
                  <a:txBody>
                    <a:bodyPr/>
                    <a:lstStyle/>
                    <a:p>
                      <a:r>
                        <a:rPr lang="en-GB" sz="1400" dirty="0"/>
                        <a:t>Protein deficiency can cause:</a:t>
                      </a:r>
                    </a:p>
                    <a:p>
                      <a:pPr marL="171450" indent="-171450">
                        <a:buFont typeface="Arial" panose="020B0604020202020204" pitchFamily="34" charset="0"/>
                        <a:buChar char="•"/>
                      </a:pPr>
                      <a:r>
                        <a:rPr lang="en-GB" sz="1400" dirty="0"/>
                        <a:t>Wasting of muscle &amp; muscle loss</a:t>
                      </a:r>
                    </a:p>
                    <a:p>
                      <a:pPr marL="171450" indent="-171450">
                        <a:buFont typeface="Arial" panose="020B0604020202020204" pitchFamily="34" charset="0"/>
                        <a:buChar char="•"/>
                      </a:pPr>
                      <a:r>
                        <a:rPr lang="en-GB" sz="1400" dirty="0"/>
                        <a:t>Oedema</a:t>
                      </a:r>
                      <a:r>
                        <a:rPr lang="en-GB" sz="1400" baseline="0" dirty="0"/>
                        <a:t> – build up of fluids in the body</a:t>
                      </a:r>
                    </a:p>
                    <a:p>
                      <a:pPr marL="171450" indent="-171450">
                        <a:buFont typeface="Arial" panose="020B0604020202020204" pitchFamily="34" charset="0"/>
                        <a:buChar char="•"/>
                      </a:pPr>
                      <a:r>
                        <a:rPr lang="en-GB" sz="1400" baseline="0" dirty="0"/>
                        <a:t>Slow growth in children</a:t>
                      </a:r>
                    </a:p>
                    <a:p>
                      <a:pPr marL="0" indent="0">
                        <a:buFont typeface="Arial" panose="020B0604020202020204" pitchFamily="34" charset="0"/>
                        <a:buNone/>
                      </a:pPr>
                      <a:r>
                        <a:rPr lang="en-GB" sz="1400" baseline="0" dirty="0"/>
                        <a:t>Severe deficiency leads to kwashiorkor </a:t>
                      </a:r>
                      <a:r>
                        <a:rPr lang="en-GB" sz="1400" baseline="0" dirty="0">
                          <a:sym typeface="Wingdings" panose="05000000000000000000" pitchFamily="2" charset="2"/>
                        </a:rPr>
                        <a:t></a:t>
                      </a:r>
                      <a:endParaRPr lang="en-GB" sz="1400" dirty="0"/>
                    </a:p>
                  </a:txBody>
                  <a:tcPr marL="118169" marR="118169" marT="59084" marB="59084"/>
                </a:tc>
                <a:extLst>
                  <a:ext uri="{0D108BD9-81ED-4DB2-BD59-A6C34878D82A}">
                    <a16:rowId xmlns:a16="http://schemas.microsoft.com/office/drawing/2014/main" val="10002"/>
                  </a:ext>
                </a:extLst>
              </a:tr>
              <a:tr h="1851308">
                <a:tc vMerge="1">
                  <a:txBody>
                    <a:bodyPr/>
                    <a:lstStyle/>
                    <a:p>
                      <a:endParaRPr lang="en-GB" sz="1100" dirty="0"/>
                    </a:p>
                  </a:txBody>
                  <a:tcPr/>
                </a:tc>
                <a:tc>
                  <a:txBody>
                    <a:bodyPr/>
                    <a:lstStyle/>
                    <a:p>
                      <a:r>
                        <a:rPr lang="en-GB" sz="1400" dirty="0"/>
                        <a:t>Fats </a:t>
                      </a:r>
                    </a:p>
                  </a:txBody>
                  <a:tcPr marL="118169" marR="118169" marT="59084" marB="59084"/>
                </a:tc>
                <a:tc>
                  <a:txBody>
                    <a:bodyPr/>
                    <a:lstStyle/>
                    <a:p>
                      <a:r>
                        <a:rPr lang="en-GB" sz="1400" dirty="0"/>
                        <a:t>Butter, cheese, dairy</a:t>
                      </a:r>
                      <a:r>
                        <a:rPr lang="en-GB" sz="1400" baseline="0" dirty="0"/>
                        <a:t> foods including yogurt, crème fraiche, milk</a:t>
                      </a:r>
                    </a:p>
                    <a:p>
                      <a:r>
                        <a:rPr lang="en-GB" sz="1400" baseline="0" dirty="0"/>
                        <a:t>Oils, lard, suet, dripping.</a:t>
                      </a:r>
                      <a:endParaRPr lang="en-GB" sz="1400" dirty="0"/>
                    </a:p>
                  </a:txBody>
                  <a:tcPr marL="118169" marR="118169" marT="59084" marB="59084"/>
                </a:tc>
                <a:tc>
                  <a:txBody>
                    <a:bodyPr/>
                    <a:lstStyle/>
                    <a:p>
                      <a:r>
                        <a:rPr lang="en-GB" sz="1400" dirty="0"/>
                        <a:t>Fat is a term used to describe lipids – this can refer to solid fats and oils.  Fat is broken down by</a:t>
                      </a:r>
                      <a:r>
                        <a:rPr lang="en-GB" sz="1400" baseline="0" dirty="0"/>
                        <a:t> the body and used for energy,</a:t>
                      </a:r>
                    </a:p>
                    <a:p>
                      <a:r>
                        <a:rPr lang="en-GB" sz="1400" baseline="0" dirty="0"/>
                        <a:t>Also used to provide warmth when stored under the skin.</a:t>
                      </a:r>
                    </a:p>
                    <a:p>
                      <a:r>
                        <a:rPr lang="en-GB" sz="1400" baseline="0" dirty="0"/>
                        <a:t>Is a dietary carrier of fat soluble vitamins A, D, E &amp; K. </a:t>
                      </a:r>
                      <a:endParaRPr lang="en-GB" sz="1400" dirty="0"/>
                    </a:p>
                  </a:txBody>
                  <a:tcPr marL="118169" marR="118169" marT="59084" marB="59084"/>
                </a:tc>
                <a:tc>
                  <a:txBody>
                    <a:bodyPr/>
                    <a:lstStyle/>
                    <a:p>
                      <a:r>
                        <a:rPr lang="en-GB" sz="1400" dirty="0"/>
                        <a:t>Lack of fat in the diet can lead to deficiencies of fat soluble vitamins A,</a:t>
                      </a:r>
                      <a:r>
                        <a:rPr lang="en-GB" sz="1400" baseline="0" dirty="0"/>
                        <a:t> D, E &amp; K.</a:t>
                      </a:r>
                      <a:r>
                        <a:rPr lang="en-GB" sz="1400" dirty="0"/>
                        <a:t> </a:t>
                      </a:r>
                    </a:p>
                  </a:txBody>
                  <a:tcPr marL="118169" marR="118169" marT="59084" marB="59084"/>
                </a:tc>
                <a:extLst>
                  <a:ext uri="{0D108BD9-81ED-4DB2-BD59-A6C34878D82A}">
                    <a16:rowId xmlns:a16="http://schemas.microsoft.com/office/drawing/2014/main" val="10003"/>
                  </a:ext>
                </a:extLst>
              </a:tr>
            </a:tbl>
          </a:graphicData>
        </a:graphic>
      </p:graphicFrame>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4310" y="3219043"/>
            <a:ext cx="732003" cy="87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5" y="6289504"/>
            <a:ext cx="4785763" cy="186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066" y="5982286"/>
            <a:ext cx="3237328" cy="236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4157" y="5926896"/>
            <a:ext cx="4195664" cy="279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88B56DE7-E234-4C2E-A3FB-2FD58E6F39A5}"/>
              </a:ext>
            </a:extLst>
          </p:cNvPr>
          <p:cNvSpPr txBox="1">
            <a:spLocks/>
          </p:cNvSpPr>
          <p:nvPr/>
        </p:nvSpPr>
        <p:spPr>
          <a:xfrm>
            <a:off x="-43892" y="35611"/>
            <a:ext cx="12801600" cy="5622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43" b="1" dirty="0">
                <a:solidFill>
                  <a:schemeClr val="accent5"/>
                </a:solidFill>
                <a:latin typeface="Berlin Sans FB Demi" panose="020E0802020502020306" pitchFamily="34" charset="0"/>
              </a:rPr>
              <a:t>Knowledge Organiser</a:t>
            </a:r>
          </a:p>
        </p:txBody>
      </p:sp>
    </p:spTree>
    <p:extLst>
      <p:ext uri="{BB962C8B-B14F-4D97-AF65-F5344CB8AC3E}">
        <p14:creationId xmlns:p14="http://schemas.microsoft.com/office/powerpoint/2010/main" val="115261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26789D-5CB1-48F7-9675-DB280239265E}" type="slidenum">
              <a:rPr lang="en-GB" smtClean="0"/>
              <a:t>4</a:t>
            </a:fld>
            <a:endParaRPr lang="en-GB"/>
          </a:p>
        </p:txBody>
      </p:sp>
      <p:sp>
        <p:nvSpPr>
          <p:cNvPr id="3" name="Title 1"/>
          <p:cNvSpPr txBox="1">
            <a:spLocks/>
          </p:cNvSpPr>
          <p:nvPr/>
        </p:nvSpPr>
        <p:spPr>
          <a:xfrm>
            <a:off x="0" y="369277"/>
            <a:ext cx="10774455"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Describe the nutrients that make up a balanced diet - MICRONUTRIENTS</a:t>
            </a:r>
          </a:p>
        </p:txBody>
      </p:sp>
      <p:graphicFrame>
        <p:nvGraphicFramePr>
          <p:cNvPr id="6" name="Table 5"/>
          <p:cNvGraphicFramePr>
            <a:graphicFrameLocks noGrp="1"/>
          </p:cNvGraphicFramePr>
          <p:nvPr>
            <p:extLst>
              <p:ext uri="{D42A27DB-BD31-4B8C-83A1-F6EECF244321}">
                <p14:modId xmlns:p14="http://schemas.microsoft.com/office/powerpoint/2010/main" val="1895345899"/>
              </p:ext>
            </p:extLst>
          </p:nvPr>
        </p:nvGraphicFramePr>
        <p:xfrm>
          <a:off x="0" y="785851"/>
          <a:ext cx="12728641" cy="8193023"/>
        </p:xfrm>
        <a:graphic>
          <a:graphicData uri="http://schemas.openxmlformats.org/drawingml/2006/table">
            <a:tbl>
              <a:tblPr firstRow="1" bandRow="1">
                <a:tableStyleId>{5940675A-B579-460E-94D1-54222C63F5DA}</a:tableStyleId>
              </a:tblPr>
              <a:tblGrid>
                <a:gridCol w="445184">
                  <a:extLst>
                    <a:ext uri="{9D8B030D-6E8A-4147-A177-3AD203B41FA5}">
                      <a16:colId xmlns:a16="http://schemas.microsoft.com/office/drawing/2014/main" val="20000"/>
                    </a:ext>
                  </a:extLst>
                </a:gridCol>
                <a:gridCol w="1116678">
                  <a:extLst>
                    <a:ext uri="{9D8B030D-6E8A-4147-A177-3AD203B41FA5}">
                      <a16:colId xmlns:a16="http://schemas.microsoft.com/office/drawing/2014/main" val="20001"/>
                    </a:ext>
                  </a:extLst>
                </a:gridCol>
                <a:gridCol w="3629203">
                  <a:extLst>
                    <a:ext uri="{9D8B030D-6E8A-4147-A177-3AD203B41FA5}">
                      <a16:colId xmlns:a16="http://schemas.microsoft.com/office/drawing/2014/main" val="20002"/>
                    </a:ext>
                  </a:extLst>
                </a:gridCol>
                <a:gridCol w="3443090">
                  <a:extLst>
                    <a:ext uri="{9D8B030D-6E8A-4147-A177-3AD203B41FA5}">
                      <a16:colId xmlns:a16="http://schemas.microsoft.com/office/drawing/2014/main" val="20003"/>
                    </a:ext>
                  </a:extLst>
                </a:gridCol>
                <a:gridCol w="4094486">
                  <a:extLst>
                    <a:ext uri="{9D8B030D-6E8A-4147-A177-3AD203B41FA5}">
                      <a16:colId xmlns:a16="http://schemas.microsoft.com/office/drawing/2014/main" val="20004"/>
                    </a:ext>
                  </a:extLst>
                </a:gridCol>
              </a:tblGrid>
              <a:tr h="334811">
                <a:tc>
                  <a:txBody>
                    <a:bodyPr/>
                    <a:lstStyle/>
                    <a:p>
                      <a:endParaRPr lang="en-GB" sz="1400" b="1" dirty="0">
                        <a:latin typeface="Berlin Sans FB Demi" panose="020E0802020502020306" pitchFamily="34" charset="0"/>
                      </a:endParaRPr>
                    </a:p>
                  </a:txBody>
                  <a:tcPr marL="118169" marR="118169" marT="59084" marB="59084">
                    <a:solidFill>
                      <a:schemeClr val="accent5"/>
                    </a:solidFill>
                  </a:tcPr>
                </a:tc>
                <a:tc>
                  <a:txBody>
                    <a:bodyPr/>
                    <a:lstStyle/>
                    <a:p>
                      <a:r>
                        <a:rPr lang="en-GB" sz="1400" b="1" dirty="0">
                          <a:latin typeface="Berlin Sans FB Demi" panose="020E0802020502020306" pitchFamily="34" charset="0"/>
                        </a:rPr>
                        <a:t>Nutrient</a:t>
                      </a:r>
                    </a:p>
                  </a:txBody>
                  <a:tcPr marL="118169" marR="118169" marT="59084" marB="59084">
                    <a:solidFill>
                      <a:schemeClr val="accent5"/>
                    </a:solidFill>
                  </a:tcPr>
                </a:tc>
                <a:tc>
                  <a:txBody>
                    <a:bodyPr/>
                    <a:lstStyle/>
                    <a:p>
                      <a:r>
                        <a:rPr lang="en-GB" sz="1400" b="1" dirty="0">
                          <a:latin typeface="Berlin Sans FB Demi" panose="020E0802020502020306" pitchFamily="34" charset="0"/>
                        </a:rPr>
                        <a:t>Function </a:t>
                      </a:r>
                    </a:p>
                  </a:txBody>
                  <a:tcPr marL="118169" marR="118169" marT="59084" marB="59084">
                    <a:solidFill>
                      <a:schemeClr val="accent5"/>
                    </a:solidFill>
                  </a:tcPr>
                </a:tc>
                <a:tc>
                  <a:txBody>
                    <a:bodyPr/>
                    <a:lstStyle/>
                    <a:p>
                      <a:r>
                        <a:rPr lang="en-GB" sz="1400" b="1" dirty="0">
                          <a:latin typeface="Berlin Sans FB Demi" panose="020E0802020502020306" pitchFamily="34" charset="0"/>
                        </a:rPr>
                        <a:t>Source</a:t>
                      </a:r>
                    </a:p>
                  </a:txBody>
                  <a:tcPr marL="118169" marR="118169" marT="59084" marB="59084">
                    <a:solidFill>
                      <a:schemeClr val="accent5"/>
                    </a:solidFill>
                  </a:tcPr>
                </a:tc>
                <a:tc>
                  <a:txBody>
                    <a:bodyPr/>
                    <a:lstStyle/>
                    <a:p>
                      <a:r>
                        <a:rPr lang="en-GB" sz="1400" b="1" dirty="0">
                          <a:latin typeface="Berlin Sans FB Demi" panose="020E0802020502020306" pitchFamily="34" charset="0"/>
                        </a:rPr>
                        <a:t>Effects</a:t>
                      </a:r>
                      <a:r>
                        <a:rPr lang="en-GB" sz="1400" b="1" baseline="0" dirty="0">
                          <a:latin typeface="Berlin Sans FB Demi" panose="020E0802020502020306" pitchFamily="34" charset="0"/>
                        </a:rPr>
                        <a:t> of deficiency</a:t>
                      </a:r>
                      <a:endParaRPr lang="en-GB" sz="1400" b="1" dirty="0">
                        <a:latin typeface="Berlin Sans FB Demi" panose="020E0802020502020306" pitchFamily="34" charset="0"/>
                      </a:endParaRPr>
                    </a:p>
                  </a:txBody>
                  <a:tcPr marL="118169" marR="118169" marT="59084" marB="59084">
                    <a:solidFill>
                      <a:schemeClr val="accent5"/>
                    </a:solidFill>
                  </a:tcPr>
                </a:tc>
                <a:extLst>
                  <a:ext uri="{0D108BD9-81ED-4DB2-BD59-A6C34878D82A}">
                    <a16:rowId xmlns:a16="http://schemas.microsoft.com/office/drawing/2014/main" val="10000"/>
                  </a:ext>
                </a:extLst>
              </a:tr>
              <a:tr h="984738">
                <a:tc rowSpan="4">
                  <a:txBody>
                    <a:bodyPr/>
                    <a:lstStyle/>
                    <a:p>
                      <a:pPr algn="ctr"/>
                      <a:r>
                        <a:rPr lang="en-GB" sz="1400" b="1" baseline="0" dirty="0"/>
                        <a:t>VITAMINS</a:t>
                      </a:r>
                    </a:p>
                  </a:txBody>
                  <a:tcPr marL="118169" marR="118169" marT="59084" marB="59084" vert="vert270" anchor="ctr">
                    <a:solidFill>
                      <a:srgbClr val="FFFF00"/>
                    </a:solidFill>
                  </a:tcPr>
                </a:tc>
                <a:tc>
                  <a:txBody>
                    <a:bodyPr/>
                    <a:lstStyle/>
                    <a:p>
                      <a:r>
                        <a:rPr lang="en-GB" sz="1400" b="1" dirty="0"/>
                        <a:t>Vitamin A</a:t>
                      </a:r>
                    </a:p>
                  </a:txBody>
                  <a:tcPr marL="118169" marR="118169" marT="59084" marB="59084"/>
                </a:tc>
                <a:tc>
                  <a:txBody>
                    <a:bodyPr/>
                    <a:lstStyle/>
                    <a:p>
                      <a:r>
                        <a:rPr lang="en-GB" sz="1400" dirty="0"/>
                        <a:t>Required for a healthy immune system</a:t>
                      </a:r>
                    </a:p>
                    <a:p>
                      <a:r>
                        <a:rPr lang="en-GB" sz="1400" dirty="0"/>
                        <a:t>Keeps mucous membranes</a:t>
                      </a:r>
                      <a:r>
                        <a:rPr lang="en-GB" sz="1400" baseline="0" dirty="0"/>
                        <a:t> of eyes, digestive system and lungs healthy</a:t>
                      </a:r>
                    </a:p>
                  </a:txBody>
                  <a:tcPr marL="118169" marR="118169" marT="59084" marB="59084"/>
                </a:tc>
                <a:tc>
                  <a:txBody>
                    <a:bodyPr/>
                    <a:lstStyle/>
                    <a:p>
                      <a:r>
                        <a:rPr lang="en-GB" sz="1400" dirty="0"/>
                        <a:t>Dairy products, fortified spreads,</a:t>
                      </a:r>
                      <a:r>
                        <a:rPr lang="en-GB" sz="1400" baseline="0" dirty="0"/>
                        <a:t> </a:t>
                      </a:r>
                      <a:endParaRPr lang="en-GB" sz="1400" dirty="0"/>
                    </a:p>
                    <a:p>
                      <a:r>
                        <a:rPr lang="en-GB" sz="1400" dirty="0"/>
                        <a:t>Egg yolk,</a:t>
                      </a:r>
                      <a:r>
                        <a:rPr lang="en-GB" sz="1400" baseline="0" dirty="0"/>
                        <a:t> oily fish,  yellow and orange fruits and vegetables,</a:t>
                      </a:r>
                    </a:p>
                  </a:txBody>
                  <a:tcPr marL="118169" marR="118169" marT="59084" marB="59084"/>
                </a:tc>
                <a:tc>
                  <a:txBody>
                    <a:bodyPr/>
                    <a:lstStyle/>
                    <a:p>
                      <a:r>
                        <a:rPr lang="en-GB" sz="1400" dirty="0"/>
                        <a:t>Deficiency is rare in developed countries</a:t>
                      </a:r>
                      <a:r>
                        <a:rPr lang="en-GB" sz="1400" baseline="0" dirty="0"/>
                        <a:t> but can lead to night blindness and a compromised immune system</a:t>
                      </a:r>
                    </a:p>
                    <a:p>
                      <a:r>
                        <a:rPr lang="en-GB" sz="1400" baseline="0" dirty="0"/>
                        <a:t>Dry mucous membranes</a:t>
                      </a:r>
                      <a:endParaRPr lang="en-GB" sz="1400" dirty="0"/>
                    </a:p>
                  </a:txBody>
                  <a:tcPr marL="118169" marR="118169" marT="59084" marB="59084"/>
                </a:tc>
                <a:extLst>
                  <a:ext uri="{0D108BD9-81ED-4DB2-BD59-A6C34878D82A}">
                    <a16:rowId xmlns:a16="http://schemas.microsoft.com/office/drawing/2014/main" val="10001"/>
                  </a:ext>
                </a:extLst>
              </a:tr>
              <a:tr h="768096">
                <a:tc vMerge="1">
                  <a:txBody>
                    <a:bodyPr/>
                    <a:lstStyle/>
                    <a:p>
                      <a:endParaRPr lang="en-GB" sz="1100" dirty="0"/>
                    </a:p>
                  </a:txBody>
                  <a:tcPr/>
                </a:tc>
                <a:tc>
                  <a:txBody>
                    <a:bodyPr/>
                    <a:lstStyle/>
                    <a:p>
                      <a:r>
                        <a:rPr lang="en-GB" sz="1400" b="1" dirty="0"/>
                        <a:t>Vitamin B Group</a:t>
                      </a:r>
                    </a:p>
                  </a:txBody>
                  <a:tcPr marL="118169" marR="118169" marT="59084" marB="59084"/>
                </a:tc>
                <a:tc>
                  <a:txBody>
                    <a:bodyPr/>
                    <a:lstStyle/>
                    <a:p>
                      <a:r>
                        <a:rPr lang="en-GB" sz="1400" dirty="0"/>
                        <a:t>Needed to release energy from foods </a:t>
                      </a:r>
                    </a:p>
                    <a:p>
                      <a:r>
                        <a:rPr lang="en-GB" sz="1400" dirty="0"/>
                        <a:t>Needed to keep the skin, eyes and nervous system healthy</a:t>
                      </a:r>
                    </a:p>
                  </a:txBody>
                  <a:tcPr marL="118169" marR="118169" marT="59084" marB="590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Meat, Liver, Eggs, Wholegrain</a:t>
                      </a:r>
                      <a:r>
                        <a:rPr lang="en-GB" sz="1400" baseline="0" dirty="0"/>
                        <a:t> foods, yeast/yeast extract</a:t>
                      </a:r>
                    </a:p>
                    <a:p>
                      <a:endParaRPr lang="en-GB" sz="1400" dirty="0"/>
                    </a:p>
                  </a:txBody>
                  <a:tcPr marL="118169" marR="118169" marT="59084" marB="59084"/>
                </a:tc>
                <a:tc>
                  <a:txBody>
                    <a:bodyPr/>
                    <a:lstStyle/>
                    <a:p>
                      <a:r>
                        <a:rPr lang="en-GB" sz="1400" dirty="0"/>
                        <a:t>Severe</a:t>
                      </a:r>
                      <a:r>
                        <a:rPr lang="en-GB" sz="1400" baseline="0" dirty="0"/>
                        <a:t> deficiency rare in developed countries. </a:t>
                      </a:r>
                    </a:p>
                    <a:p>
                      <a:r>
                        <a:rPr lang="en-GB" sz="1400" baseline="0" dirty="0"/>
                        <a:t>Lack of B Group vitamins can cause dry, cracked skin</a:t>
                      </a:r>
                      <a:endParaRPr lang="en-GB" sz="1400" dirty="0"/>
                    </a:p>
                  </a:txBody>
                  <a:tcPr marL="118169" marR="118169" marT="59084" marB="59084"/>
                </a:tc>
                <a:extLst>
                  <a:ext uri="{0D108BD9-81ED-4DB2-BD59-A6C34878D82A}">
                    <a16:rowId xmlns:a16="http://schemas.microsoft.com/office/drawing/2014/main" val="10002"/>
                  </a:ext>
                </a:extLst>
              </a:tr>
              <a:tr h="1851308">
                <a:tc vMerge="1">
                  <a:txBody>
                    <a:bodyPr/>
                    <a:lstStyle/>
                    <a:p>
                      <a:endParaRPr lang="en-GB" sz="1100" dirty="0"/>
                    </a:p>
                  </a:txBody>
                  <a:tcPr/>
                </a:tc>
                <a:tc>
                  <a:txBody>
                    <a:bodyPr/>
                    <a:lstStyle/>
                    <a:p>
                      <a:r>
                        <a:rPr lang="en-GB" sz="1400" b="1" dirty="0"/>
                        <a:t>Vitamin C</a:t>
                      </a:r>
                    </a:p>
                  </a:txBody>
                  <a:tcPr marL="118169" marR="118169" marT="59084" marB="59084"/>
                </a:tc>
                <a:tc>
                  <a:txBody>
                    <a:bodyPr/>
                    <a:lstStyle/>
                    <a:p>
                      <a:r>
                        <a:rPr lang="en-GB" sz="1400" dirty="0"/>
                        <a:t>Helps the body absorb iron from food</a:t>
                      </a:r>
                    </a:p>
                    <a:p>
                      <a:r>
                        <a:rPr lang="en-GB" sz="1400" dirty="0"/>
                        <a:t>Essential for the formation of collagen (the</a:t>
                      </a:r>
                      <a:r>
                        <a:rPr lang="en-GB" sz="1400" baseline="0" dirty="0"/>
                        <a:t> body's scaffold tissue)</a:t>
                      </a:r>
                    </a:p>
                    <a:p>
                      <a:r>
                        <a:rPr lang="en-GB" sz="1400" baseline="0" dirty="0"/>
                        <a:t>Aids wound healing </a:t>
                      </a:r>
                    </a:p>
                    <a:p>
                      <a:r>
                        <a:rPr lang="en-GB" sz="1400" baseline="0" dirty="0"/>
                        <a:t>Supports a healthy immune system &amp; fights infection</a:t>
                      </a:r>
                    </a:p>
                  </a:txBody>
                  <a:tcPr marL="118169" marR="118169" marT="59084" marB="59084"/>
                </a:tc>
                <a:tc>
                  <a:txBody>
                    <a:bodyPr/>
                    <a:lstStyle/>
                    <a:p>
                      <a:r>
                        <a:rPr lang="en-GB" sz="1400" dirty="0"/>
                        <a:t>Fruits</a:t>
                      </a:r>
                      <a:r>
                        <a:rPr lang="en-GB" sz="1400" baseline="0" dirty="0"/>
                        <a:t> including – kiwi, strawberry, citrus fruits</a:t>
                      </a:r>
                    </a:p>
                    <a:p>
                      <a:r>
                        <a:rPr lang="en-GB" sz="1400" baseline="0" dirty="0"/>
                        <a:t>Peppers, tomatoes</a:t>
                      </a:r>
                    </a:p>
                    <a:p>
                      <a:r>
                        <a:rPr lang="en-GB" sz="1400" baseline="0" dirty="0"/>
                        <a:t>Dark green vegetables including cabbage, broccoli </a:t>
                      </a:r>
                      <a:endParaRPr lang="en-GB" sz="1400" dirty="0"/>
                    </a:p>
                  </a:txBody>
                  <a:tcPr marL="118169" marR="118169" marT="59084" marB="59084"/>
                </a:tc>
                <a:tc>
                  <a:txBody>
                    <a:bodyPr/>
                    <a:lstStyle/>
                    <a:p>
                      <a:r>
                        <a:rPr lang="en-GB" sz="1400" dirty="0"/>
                        <a:t>Extreme</a:t>
                      </a:r>
                      <a:r>
                        <a:rPr lang="en-GB" sz="1400" baseline="0" dirty="0"/>
                        <a:t> deficiency is called scurvy. This is very rare however symptoms include bleeding gums, wounds not healing properly, tiredness. </a:t>
                      </a:r>
                    </a:p>
                    <a:p>
                      <a:r>
                        <a:rPr lang="en-GB" sz="1400" baseline="0" dirty="0"/>
                        <a:t>Lack of vitamin C can also be linked to iron-deficiency anaemia as  absorption of iron will be affected by lack of vitamin C </a:t>
                      </a:r>
                    </a:p>
                    <a:p>
                      <a:endParaRPr lang="en-GB" sz="1400" baseline="0" dirty="0"/>
                    </a:p>
                    <a:p>
                      <a:endParaRPr lang="en-GB" sz="1400" dirty="0"/>
                    </a:p>
                  </a:txBody>
                  <a:tcPr marL="118169" marR="118169" marT="59084" marB="59084"/>
                </a:tc>
                <a:extLst>
                  <a:ext uri="{0D108BD9-81ED-4DB2-BD59-A6C34878D82A}">
                    <a16:rowId xmlns:a16="http://schemas.microsoft.com/office/drawing/2014/main" val="10003"/>
                  </a:ext>
                </a:extLst>
              </a:tr>
              <a:tr h="1201381">
                <a:tc vMerge="1">
                  <a:txBody>
                    <a:bodyPr/>
                    <a:lstStyle/>
                    <a:p>
                      <a:endParaRPr lang="en-GB" sz="1100" dirty="0"/>
                    </a:p>
                  </a:txBody>
                  <a:tcPr/>
                </a:tc>
                <a:tc>
                  <a:txBody>
                    <a:bodyPr/>
                    <a:lstStyle/>
                    <a:p>
                      <a:r>
                        <a:rPr lang="en-GB" sz="1400" b="1" dirty="0"/>
                        <a:t>Vitamin D</a:t>
                      </a:r>
                    </a:p>
                  </a:txBody>
                  <a:tcPr marL="118169" marR="118169" marT="59084" marB="59084"/>
                </a:tc>
                <a:tc>
                  <a:txBody>
                    <a:bodyPr/>
                    <a:lstStyle/>
                    <a:p>
                      <a:r>
                        <a:rPr lang="en-GB" sz="1400" dirty="0"/>
                        <a:t>Essential</a:t>
                      </a:r>
                      <a:r>
                        <a:rPr lang="en-GB" sz="1400" baseline="0" dirty="0"/>
                        <a:t> for absorbing calcium from foods</a:t>
                      </a:r>
                      <a:endParaRPr lang="en-GB" sz="1400" dirty="0"/>
                    </a:p>
                  </a:txBody>
                  <a:tcPr marL="118169" marR="118169" marT="59084" marB="59084"/>
                </a:tc>
                <a:tc>
                  <a:txBody>
                    <a:bodyPr/>
                    <a:lstStyle/>
                    <a:p>
                      <a:r>
                        <a:rPr lang="en-GB" sz="1400" dirty="0"/>
                        <a:t>Sunlight in UK</a:t>
                      </a:r>
                      <a:r>
                        <a:rPr lang="en-GB" sz="1400" baseline="0" dirty="0"/>
                        <a:t> summer</a:t>
                      </a:r>
                      <a:endParaRPr lang="en-GB" sz="1400" dirty="0"/>
                    </a:p>
                    <a:p>
                      <a:r>
                        <a:rPr lang="en-GB" sz="1400" dirty="0"/>
                        <a:t>Food sources – oily fish, eggs, liver, fortified cereals</a:t>
                      </a:r>
                    </a:p>
                  </a:txBody>
                  <a:tcPr marL="118169" marR="118169" marT="59084" marB="59084"/>
                </a:tc>
                <a:tc>
                  <a:txBody>
                    <a:bodyPr/>
                    <a:lstStyle/>
                    <a:p>
                      <a:r>
                        <a:rPr lang="en-GB" sz="1400" dirty="0"/>
                        <a:t>Poor absorption of calcium – rickets</a:t>
                      </a:r>
                      <a:r>
                        <a:rPr lang="en-GB" sz="1400" baseline="0" dirty="0"/>
                        <a:t> (soft bones) in children and </a:t>
                      </a:r>
                      <a:r>
                        <a:rPr lang="en-GB" sz="1400" baseline="0" dirty="0" err="1"/>
                        <a:t>osteomalacia</a:t>
                      </a:r>
                      <a:r>
                        <a:rPr lang="en-GB" sz="1400" baseline="0" dirty="0"/>
                        <a:t> in adults (See picture below)</a:t>
                      </a:r>
                    </a:p>
                    <a:p>
                      <a:endParaRPr lang="en-GB" sz="1400" dirty="0"/>
                    </a:p>
                    <a:p>
                      <a:endParaRPr lang="en-GB" sz="1400" dirty="0"/>
                    </a:p>
                  </a:txBody>
                  <a:tcPr marL="118169" marR="118169" marT="59084" marB="59084"/>
                </a:tc>
                <a:extLst>
                  <a:ext uri="{0D108BD9-81ED-4DB2-BD59-A6C34878D82A}">
                    <a16:rowId xmlns:a16="http://schemas.microsoft.com/office/drawing/2014/main" val="10004"/>
                  </a:ext>
                </a:extLst>
              </a:tr>
              <a:tr h="1418023">
                <a:tc rowSpan="2">
                  <a:txBody>
                    <a:bodyPr/>
                    <a:lstStyle/>
                    <a:p>
                      <a:pPr algn="ctr"/>
                      <a:r>
                        <a:rPr lang="en-GB" sz="1400" b="1" baseline="0" dirty="0"/>
                        <a:t>MINERALS</a:t>
                      </a:r>
                    </a:p>
                  </a:txBody>
                  <a:tcPr marL="118169" marR="118169" marT="59084" marB="59084" vert="vert270" anchor="ctr">
                    <a:solidFill>
                      <a:srgbClr val="92D050"/>
                    </a:solidFill>
                  </a:tcPr>
                </a:tc>
                <a:tc>
                  <a:txBody>
                    <a:bodyPr/>
                    <a:lstStyle/>
                    <a:p>
                      <a:r>
                        <a:rPr lang="en-GB" sz="1400" b="1" dirty="0"/>
                        <a:t>Iron</a:t>
                      </a:r>
                    </a:p>
                  </a:txBody>
                  <a:tcPr marL="118169" marR="118169" marT="59084" marB="59084"/>
                </a:tc>
                <a:tc>
                  <a:txBody>
                    <a:bodyPr/>
                    <a:lstStyle/>
                    <a:p>
                      <a:r>
                        <a:rPr lang="en-GB" sz="1400" dirty="0"/>
                        <a:t>Iron is needed to make haemoglobin in red blood cells</a:t>
                      </a:r>
                    </a:p>
                  </a:txBody>
                  <a:tcPr marL="118169" marR="118169" marT="59084" marB="59084"/>
                </a:tc>
                <a:tc>
                  <a:txBody>
                    <a:bodyPr/>
                    <a:lstStyle/>
                    <a:p>
                      <a:r>
                        <a:rPr lang="en-GB" sz="1400" dirty="0"/>
                        <a:t>Haem iron found in meat, offal</a:t>
                      </a:r>
                    </a:p>
                    <a:p>
                      <a:r>
                        <a:rPr lang="en-GB" sz="1400" dirty="0"/>
                        <a:t>Non-haem iron found in wholegrain</a:t>
                      </a:r>
                      <a:r>
                        <a:rPr lang="en-GB" sz="1400" baseline="0" dirty="0"/>
                        <a:t> foods, leafy green vegetables, fortified breakfast cereals</a:t>
                      </a:r>
                    </a:p>
                    <a:p>
                      <a:r>
                        <a:rPr lang="en-GB" sz="1400" baseline="0" dirty="0"/>
                        <a:t>Iron is only absorbed in the presence of vitamin C.</a:t>
                      </a:r>
                      <a:endParaRPr lang="en-GB" sz="1400" dirty="0"/>
                    </a:p>
                  </a:txBody>
                  <a:tcPr marL="118169" marR="118169" marT="59084" marB="59084"/>
                </a:tc>
                <a:tc>
                  <a:txBody>
                    <a:bodyPr/>
                    <a:lstStyle/>
                    <a:p>
                      <a:r>
                        <a:rPr lang="en-GB" sz="1400" dirty="0"/>
                        <a:t>Iron deficiency anaemia is the most common</a:t>
                      </a:r>
                      <a:r>
                        <a:rPr lang="en-GB" sz="1400" baseline="0" dirty="0"/>
                        <a:t> dietary deficiency in the UK. </a:t>
                      </a:r>
                    </a:p>
                    <a:p>
                      <a:r>
                        <a:rPr lang="en-GB" sz="1400" baseline="0" dirty="0"/>
                        <a:t>Symptoms include tiredness, paleness, lethargy</a:t>
                      </a:r>
                      <a:endParaRPr lang="en-GB" sz="1400" dirty="0"/>
                    </a:p>
                  </a:txBody>
                  <a:tcPr marL="118169" marR="118169" marT="59084" marB="59084"/>
                </a:tc>
                <a:extLst>
                  <a:ext uri="{0D108BD9-81ED-4DB2-BD59-A6C34878D82A}">
                    <a16:rowId xmlns:a16="http://schemas.microsoft.com/office/drawing/2014/main" val="10005"/>
                  </a:ext>
                </a:extLst>
              </a:tr>
              <a:tr h="1634666">
                <a:tc vMerge="1">
                  <a:txBody>
                    <a:bodyPr/>
                    <a:lstStyle/>
                    <a:p>
                      <a:endParaRPr lang="en-GB" sz="1100" dirty="0"/>
                    </a:p>
                  </a:txBody>
                  <a:tcPr/>
                </a:tc>
                <a:tc>
                  <a:txBody>
                    <a:bodyPr/>
                    <a:lstStyle/>
                    <a:p>
                      <a:r>
                        <a:rPr lang="en-GB" sz="1400" b="1" dirty="0"/>
                        <a:t>Calcium</a:t>
                      </a:r>
                    </a:p>
                  </a:txBody>
                  <a:tcPr marL="118169" marR="118169" marT="59084" marB="59084"/>
                </a:tc>
                <a:tc>
                  <a:txBody>
                    <a:bodyPr/>
                    <a:lstStyle/>
                    <a:p>
                      <a:r>
                        <a:rPr lang="en-GB" sz="1400" dirty="0"/>
                        <a:t>Calcium is needed by the body</a:t>
                      </a:r>
                      <a:r>
                        <a:rPr lang="en-GB" sz="1400" baseline="0" dirty="0"/>
                        <a:t> to build strong bones and teeth.</a:t>
                      </a:r>
                    </a:p>
                    <a:p>
                      <a:r>
                        <a:rPr lang="en-GB" sz="1400" baseline="0" dirty="0"/>
                        <a:t>Essential for blood clotting process</a:t>
                      </a:r>
                    </a:p>
                    <a:p>
                      <a:r>
                        <a:rPr lang="en-GB" sz="1400" baseline="0" dirty="0"/>
                        <a:t>Essential for nerve signal transmission and muscle contraction</a:t>
                      </a:r>
                      <a:endParaRPr lang="en-GB" sz="1400" dirty="0"/>
                    </a:p>
                  </a:txBody>
                  <a:tcPr marL="118169" marR="118169" marT="59084" marB="59084"/>
                </a:tc>
                <a:tc>
                  <a:txBody>
                    <a:bodyPr/>
                    <a:lstStyle/>
                    <a:p>
                      <a:r>
                        <a:rPr lang="en-GB" sz="1400" dirty="0"/>
                        <a:t>Dairy foods including</a:t>
                      </a:r>
                      <a:r>
                        <a:rPr lang="en-GB" sz="1400" baseline="0" dirty="0"/>
                        <a:t> milk, yogurt, cheese, butter </a:t>
                      </a:r>
                    </a:p>
                    <a:p>
                      <a:r>
                        <a:rPr lang="en-GB" sz="1400" baseline="0" dirty="0"/>
                        <a:t>Dark leafy green vegetables, </a:t>
                      </a:r>
                    </a:p>
                    <a:p>
                      <a:r>
                        <a:rPr lang="en-GB" sz="1400" baseline="0" dirty="0"/>
                        <a:t>Fish with edible bones including sardines and pilchards</a:t>
                      </a:r>
                    </a:p>
                    <a:p>
                      <a:r>
                        <a:rPr lang="en-GB" sz="1400" baseline="0" dirty="0"/>
                        <a:t>Non-dairy milks fortified with added calcium</a:t>
                      </a:r>
                    </a:p>
                  </a:txBody>
                  <a:tcPr marL="118169" marR="118169" marT="59084" marB="59084"/>
                </a:tc>
                <a:tc>
                  <a:txBody>
                    <a:bodyPr/>
                    <a:lstStyle/>
                    <a:p>
                      <a:r>
                        <a:rPr lang="en-GB" sz="1400" dirty="0"/>
                        <a:t>Lack of calcium in children can cause rickets Osteoporosis (brittle bones) </a:t>
                      </a:r>
                      <a:r>
                        <a:rPr lang="en-GB" sz="1400" baseline="0" dirty="0"/>
                        <a:t> in adults </a:t>
                      </a:r>
                    </a:p>
                    <a:p>
                      <a:endParaRPr lang="en-GB" sz="1400" baseline="0" dirty="0"/>
                    </a:p>
                    <a:p>
                      <a:endParaRPr lang="en-GB" sz="1400" baseline="0" dirty="0"/>
                    </a:p>
                    <a:p>
                      <a:endParaRPr lang="en-GB" sz="1400" baseline="0" dirty="0"/>
                    </a:p>
                    <a:p>
                      <a:r>
                        <a:rPr lang="en-GB" sz="1400" baseline="0" dirty="0"/>
                        <a:t>Rickets </a:t>
                      </a:r>
                      <a:r>
                        <a:rPr lang="en-GB" sz="1400" baseline="0" dirty="0">
                          <a:sym typeface="Wingdings" panose="05000000000000000000" pitchFamily="2" charset="2"/>
                        </a:rPr>
                        <a:t></a:t>
                      </a:r>
                      <a:endParaRPr lang="en-GB" sz="1400" baseline="0" dirty="0"/>
                    </a:p>
                  </a:txBody>
                  <a:tcPr marL="118169" marR="118169" marT="59084" marB="59084"/>
                </a:tc>
                <a:extLst>
                  <a:ext uri="{0D108BD9-81ED-4DB2-BD59-A6C34878D82A}">
                    <a16:rowId xmlns:a16="http://schemas.microsoft.com/office/drawing/2014/main" val="10006"/>
                  </a:ext>
                </a:extLst>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1953" y="7626335"/>
            <a:ext cx="1865327" cy="1081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6017" y="3751918"/>
            <a:ext cx="1067030" cy="68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74702" y="4971170"/>
            <a:ext cx="947906" cy="62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765488FB-C7C1-4DDE-B75F-843E3D56C1C4}"/>
              </a:ext>
            </a:extLst>
          </p:cNvPr>
          <p:cNvSpPr txBox="1">
            <a:spLocks/>
          </p:cNvSpPr>
          <p:nvPr/>
        </p:nvSpPr>
        <p:spPr>
          <a:xfrm>
            <a:off x="-36480" y="-60570"/>
            <a:ext cx="12801600" cy="5622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43" b="1" dirty="0">
                <a:solidFill>
                  <a:schemeClr val="accent5"/>
                </a:solidFill>
                <a:latin typeface="Berlin Sans FB Demi" panose="020E0802020502020306" pitchFamily="34" charset="0"/>
              </a:rPr>
              <a:t>Knowledge Organiser</a:t>
            </a:r>
          </a:p>
        </p:txBody>
      </p:sp>
    </p:spTree>
    <p:extLst>
      <p:ext uri="{BB962C8B-B14F-4D97-AF65-F5344CB8AC3E}">
        <p14:creationId xmlns:p14="http://schemas.microsoft.com/office/powerpoint/2010/main" val="141970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26789D-5CB1-48F7-9675-DB280239265E}" type="slidenum">
              <a:rPr lang="en-GB" smtClean="0"/>
              <a:t>5</a:t>
            </a:fld>
            <a:endParaRPr lang="en-GB"/>
          </a:p>
        </p:txBody>
      </p:sp>
      <p:sp>
        <p:nvSpPr>
          <p:cNvPr id="3" name="Title 1"/>
          <p:cNvSpPr txBox="1">
            <a:spLocks/>
          </p:cNvSpPr>
          <p:nvPr/>
        </p:nvSpPr>
        <p:spPr>
          <a:xfrm>
            <a:off x="0" y="369277"/>
            <a:ext cx="11984190"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AC 1.3 Nutrient requirements for different groups of people – Age Groups</a:t>
            </a:r>
          </a:p>
        </p:txBody>
      </p:sp>
      <p:graphicFrame>
        <p:nvGraphicFramePr>
          <p:cNvPr id="5" name="Table 4"/>
          <p:cNvGraphicFramePr>
            <a:graphicFrameLocks noGrp="1"/>
          </p:cNvGraphicFramePr>
          <p:nvPr>
            <p:extLst>
              <p:ext uri="{D42A27DB-BD31-4B8C-83A1-F6EECF244321}">
                <p14:modId xmlns:p14="http://schemas.microsoft.com/office/powerpoint/2010/main" val="125541389"/>
              </p:ext>
            </p:extLst>
          </p:nvPr>
        </p:nvGraphicFramePr>
        <p:xfrm>
          <a:off x="-5516" y="2628596"/>
          <a:ext cx="12801600" cy="5823909"/>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1706722">
                <a:tc>
                  <a:txBody>
                    <a:bodyPr/>
                    <a:lstStyle/>
                    <a:p>
                      <a:r>
                        <a:rPr lang="en-GB" sz="1400" b="1" dirty="0">
                          <a:solidFill>
                            <a:schemeClr val="accent5"/>
                          </a:solidFill>
                          <a:latin typeface="Berlin Sans FB Demi" panose="020E0802020502020306" pitchFamily="34" charset="0"/>
                        </a:rPr>
                        <a:t>Babies</a:t>
                      </a:r>
                      <a:r>
                        <a:rPr lang="en-GB" sz="1400" b="1" baseline="0" dirty="0">
                          <a:solidFill>
                            <a:schemeClr val="accent5"/>
                          </a:solidFill>
                          <a:latin typeface="Berlin Sans FB Demi" panose="020E0802020502020306" pitchFamily="34" charset="0"/>
                        </a:rPr>
                        <a:t> and Toddlers</a:t>
                      </a:r>
                    </a:p>
                    <a:p>
                      <a:pPr marL="171450" indent="-171450">
                        <a:buFont typeface="Arial" panose="020B0604020202020204" pitchFamily="34" charset="0"/>
                        <a:buChar char="•"/>
                      </a:pPr>
                      <a:r>
                        <a:rPr lang="en-GB" sz="1400" dirty="0"/>
                        <a:t>Milk only for first 4-6 months</a:t>
                      </a:r>
                    </a:p>
                    <a:p>
                      <a:pPr marL="171450" indent="-171450">
                        <a:buFont typeface="Arial" panose="020B0604020202020204" pitchFamily="34" charset="0"/>
                        <a:buChar char="•"/>
                      </a:pPr>
                      <a:r>
                        <a:rPr lang="en-GB" sz="1400" dirty="0"/>
                        <a:t>Weaning occurs from 6 months</a:t>
                      </a:r>
                      <a:r>
                        <a:rPr lang="en-GB" sz="1400" baseline="0" dirty="0"/>
                        <a:t> – introduce a wide variety of textures and colours </a:t>
                      </a:r>
                    </a:p>
                    <a:p>
                      <a:pPr marL="171450" indent="-171450">
                        <a:buFont typeface="Arial" panose="020B0604020202020204" pitchFamily="34" charset="0"/>
                        <a:buChar char="•"/>
                      </a:pPr>
                      <a:r>
                        <a:rPr lang="en-GB" sz="1400" baseline="0" dirty="0"/>
                        <a:t>Avoid nuts (choking hazard), salt and sugar</a:t>
                      </a:r>
                      <a:endParaRPr lang="en-GB" sz="1400" dirty="0"/>
                    </a:p>
                  </a:txBody>
                  <a:tcPr marL="118169" marR="118169" marT="59084" marB="59084"/>
                </a:tc>
                <a:tc>
                  <a:txBody>
                    <a:bodyPr/>
                    <a:lstStyle/>
                    <a:p>
                      <a:r>
                        <a:rPr lang="en-GB" sz="1400" b="1" dirty="0">
                          <a:solidFill>
                            <a:schemeClr val="accent5"/>
                          </a:solidFill>
                          <a:latin typeface="Berlin Sans FB Demi" panose="020E0802020502020306" pitchFamily="34" charset="0"/>
                        </a:rPr>
                        <a:t>Pre-school children</a:t>
                      </a:r>
                    </a:p>
                    <a:p>
                      <a:pPr marL="171450" indent="-171450">
                        <a:buFont typeface="Arial" panose="020B0604020202020204" pitchFamily="34" charset="0"/>
                        <a:buChar char="•"/>
                      </a:pPr>
                      <a:r>
                        <a:rPr lang="en-GB" sz="1400" dirty="0"/>
                        <a:t>Balanced diet needed</a:t>
                      </a:r>
                      <a:r>
                        <a:rPr lang="en-GB" sz="1400" baseline="0" dirty="0"/>
                        <a:t> – in line with Eatwell Guide from 12 months</a:t>
                      </a:r>
                    </a:p>
                    <a:p>
                      <a:pPr marL="171450" indent="-171450">
                        <a:buFont typeface="Arial" panose="020B0604020202020204" pitchFamily="34" charset="0"/>
                        <a:buChar char="•"/>
                      </a:pPr>
                      <a:r>
                        <a:rPr lang="en-GB" sz="1400" baseline="0" dirty="0"/>
                        <a:t>High needs for energy and protein due to rapid growth and constant movement</a:t>
                      </a:r>
                    </a:p>
                    <a:p>
                      <a:pPr marL="171450" indent="-171450">
                        <a:buFont typeface="Arial" panose="020B0604020202020204" pitchFamily="34" charset="0"/>
                        <a:buChar char="•"/>
                      </a:pPr>
                      <a:r>
                        <a:rPr lang="en-GB" sz="1400" baseline="0" dirty="0"/>
                        <a:t>Full fat dairy products should be consumed</a:t>
                      </a:r>
                    </a:p>
                    <a:p>
                      <a:pPr marL="171450" indent="-171450">
                        <a:buFont typeface="Arial" panose="020B0604020202020204" pitchFamily="34" charset="0"/>
                        <a:buChar char="•"/>
                      </a:pPr>
                      <a:r>
                        <a:rPr lang="en-GB" sz="1400" baseline="0" dirty="0"/>
                        <a:t>Salt and sugar should be avoided</a:t>
                      </a:r>
                      <a:endParaRPr lang="en-GB" sz="1400" dirty="0"/>
                    </a:p>
                  </a:txBody>
                  <a:tcPr marL="118169" marR="118169" marT="59084" marB="59084"/>
                </a:tc>
                <a:tc>
                  <a:txBody>
                    <a:bodyPr/>
                    <a:lstStyle/>
                    <a:p>
                      <a:r>
                        <a:rPr lang="en-GB" sz="1400" b="1" dirty="0">
                          <a:solidFill>
                            <a:schemeClr val="accent5"/>
                          </a:solidFill>
                          <a:latin typeface="Berlin Sans FB Demi" panose="020E0802020502020306" pitchFamily="34" charset="0"/>
                        </a:rPr>
                        <a:t>Children</a:t>
                      </a:r>
                    </a:p>
                    <a:p>
                      <a:pPr marL="171450" indent="-171450">
                        <a:buFont typeface="Arial" panose="020B0604020202020204" pitchFamily="34" charset="0"/>
                        <a:buChar char="•"/>
                      </a:pPr>
                      <a:r>
                        <a:rPr lang="en-GB" sz="1400" dirty="0"/>
                        <a:t>Balanced diet needed</a:t>
                      </a:r>
                      <a:r>
                        <a:rPr lang="en-GB" sz="1400" baseline="0" dirty="0"/>
                        <a:t> – in line with Eatwell Guide from 12 months</a:t>
                      </a:r>
                    </a:p>
                    <a:p>
                      <a:pPr marL="171450" indent="-171450">
                        <a:buFont typeface="Arial" panose="020B0604020202020204" pitchFamily="34" charset="0"/>
                        <a:buChar char="•"/>
                      </a:pPr>
                      <a:r>
                        <a:rPr lang="en-GB" sz="1400" baseline="0" dirty="0"/>
                        <a:t>High needs for energy and protein due to rapid growth and constant movement</a:t>
                      </a:r>
                    </a:p>
                    <a:p>
                      <a:pPr marL="171450" indent="-171450">
                        <a:buFont typeface="Arial" panose="020B0604020202020204" pitchFamily="34" charset="0"/>
                        <a:buChar char="•"/>
                      </a:pPr>
                      <a:r>
                        <a:rPr lang="en-GB" sz="1400" dirty="0"/>
                        <a:t>5-a-day</a:t>
                      </a:r>
                      <a:r>
                        <a:rPr lang="en-GB" sz="1400" baseline="0" dirty="0"/>
                        <a:t> is recommended</a:t>
                      </a:r>
                      <a:endParaRPr lang="en-GB" sz="1400" dirty="0"/>
                    </a:p>
                  </a:txBody>
                  <a:tcPr marL="118169" marR="118169" marT="59084" marB="59084"/>
                </a:tc>
                <a:extLst>
                  <a:ext uri="{0D108BD9-81ED-4DB2-BD59-A6C34878D82A}">
                    <a16:rowId xmlns:a16="http://schemas.microsoft.com/office/drawing/2014/main" val="10000"/>
                  </a:ext>
                </a:extLst>
              </a:tr>
              <a:tr h="2284593">
                <a:tc>
                  <a:txBody>
                    <a:bodyPr/>
                    <a:lstStyle/>
                    <a:p>
                      <a:r>
                        <a:rPr lang="en-GB" sz="1400" b="1" dirty="0">
                          <a:solidFill>
                            <a:schemeClr val="accent5"/>
                          </a:solidFill>
                          <a:latin typeface="Berlin Sans FB Demi" panose="020E0802020502020306" pitchFamily="34" charset="0"/>
                        </a:rPr>
                        <a:t>Teenagers</a:t>
                      </a:r>
                    </a:p>
                    <a:p>
                      <a:r>
                        <a:rPr lang="en-GB" sz="1400" dirty="0"/>
                        <a:t>Increased needs for iron in teenage girls due to menstruation</a:t>
                      </a:r>
                    </a:p>
                    <a:p>
                      <a:r>
                        <a:rPr lang="en-GB" sz="1400" dirty="0"/>
                        <a:t>Calcium intake &amp; vitamin D are</a:t>
                      </a:r>
                      <a:r>
                        <a:rPr lang="en-GB" sz="1400" baseline="0" dirty="0"/>
                        <a:t> really important to ensure Peak Bone Mass is reached – setting up bone health for life</a:t>
                      </a:r>
                    </a:p>
                    <a:p>
                      <a:r>
                        <a:rPr lang="en-GB" sz="1400" i="1" baseline="0" dirty="0"/>
                        <a:t>Many UK teenagers are lacking in calcium, iron and vitamin A.</a:t>
                      </a:r>
                      <a:endParaRPr lang="en-GB" sz="1400" i="1" dirty="0"/>
                    </a:p>
                  </a:txBody>
                  <a:tcPr marL="118169" marR="118169" marT="59084" marB="59084"/>
                </a:tc>
                <a:tc>
                  <a:txBody>
                    <a:bodyPr/>
                    <a:lstStyle/>
                    <a:p>
                      <a:r>
                        <a:rPr lang="en-GB" sz="1400" b="1" dirty="0">
                          <a:solidFill>
                            <a:schemeClr val="accent5"/>
                          </a:solidFill>
                          <a:latin typeface="Berlin Sans FB Demi" panose="020E0802020502020306" pitchFamily="34" charset="0"/>
                        </a:rPr>
                        <a:t>Adults</a:t>
                      </a:r>
                    </a:p>
                    <a:p>
                      <a:r>
                        <a:rPr lang="en-GB" sz="1400" dirty="0"/>
                        <a:t>No more growth means less energy is needed for adults than teenagers</a:t>
                      </a:r>
                    </a:p>
                    <a:p>
                      <a:r>
                        <a:rPr lang="en-GB" sz="1400" dirty="0"/>
                        <a:t>Well balanced diet modelled on the Eatwell Guide essential. </a:t>
                      </a:r>
                    </a:p>
                    <a:p>
                      <a:r>
                        <a:rPr lang="en-GB" sz="1400" i="1" dirty="0"/>
                        <a:t>Many UK adults eat</a:t>
                      </a:r>
                      <a:r>
                        <a:rPr lang="en-GB" sz="1400" i="1" baseline="0" dirty="0"/>
                        <a:t> too much fat, too much salt and not enough fruit and vegetables.</a:t>
                      </a:r>
                      <a:endParaRPr lang="en-GB" sz="1400" i="1" dirty="0"/>
                    </a:p>
                    <a:p>
                      <a:endParaRPr lang="en-GB" sz="1400" dirty="0"/>
                    </a:p>
                    <a:p>
                      <a:endParaRPr lang="en-GB" sz="1400" dirty="0"/>
                    </a:p>
                  </a:txBody>
                  <a:tcPr marL="118169" marR="118169" marT="59084" marB="59084"/>
                </a:tc>
                <a:tc>
                  <a:txBody>
                    <a:bodyPr/>
                    <a:lstStyle/>
                    <a:p>
                      <a:r>
                        <a:rPr lang="en-GB" sz="1400" dirty="0">
                          <a:solidFill>
                            <a:schemeClr val="accent5"/>
                          </a:solidFill>
                          <a:latin typeface="Berlin Sans FB Demi" panose="020E0802020502020306" pitchFamily="34" charset="0"/>
                        </a:rPr>
                        <a:t>Elderly</a:t>
                      </a:r>
                    </a:p>
                    <a:p>
                      <a:r>
                        <a:rPr lang="en-GB" sz="1400" dirty="0"/>
                        <a:t>Sedentary</a:t>
                      </a:r>
                      <a:r>
                        <a:rPr lang="en-GB" sz="1400" baseline="0" dirty="0"/>
                        <a:t> older people will have reduced energy requirements. Calcium and vitamin D are still very important to prevent osteoporosis. </a:t>
                      </a:r>
                      <a:endParaRPr lang="en-GB" sz="1400" dirty="0"/>
                    </a:p>
                    <a:p>
                      <a:r>
                        <a:rPr lang="en-GB" sz="1400" dirty="0"/>
                        <a:t>Some elderly people</a:t>
                      </a:r>
                      <a:r>
                        <a:rPr lang="en-GB" sz="1400" baseline="0" dirty="0"/>
                        <a:t> do not get outside much and can be at risk of Vitamin D deficiency</a:t>
                      </a:r>
                    </a:p>
                    <a:p>
                      <a:r>
                        <a:rPr lang="en-GB" sz="1400" baseline="0" dirty="0"/>
                        <a:t>Sometimes elderly people may have issues getting access to food due to mobility issues, they may also be at risk of lack of variety of nutrients due to poor absorption. </a:t>
                      </a:r>
                      <a:endParaRPr lang="en-GB" sz="1400" dirty="0"/>
                    </a:p>
                  </a:txBody>
                  <a:tcPr marL="118169" marR="118169" marT="59084" marB="59084"/>
                </a:tc>
                <a:extLst>
                  <a:ext uri="{0D108BD9-81ED-4DB2-BD59-A6C34878D82A}">
                    <a16:rowId xmlns:a16="http://schemas.microsoft.com/office/drawing/2014/main" val="10001"/>
                  </a:ext>
                </a:extLst>
              </a:tr>
              <a:tr h="1832594">
                <a:tc gridSpan="3">
                  <a:txBody>
                    <a:bodyPr/>
                    <a:lstStyle/>
                    <a:p>
                      <a:r>
                        <a:rPr lang="en-GB" sz="1400" b="1" i="0" dirty="0">
                          <a:solidFill>
                            <a:schemeClr val="accent5"/>
                          </a:solidFill>
                        </a:rPr>
                        <a:t>Pregnancy &amp; Lactation</a:t>
                      </a:r>
                    </a:p>
                    <a:p>
                      <a:r>
                        <a:rPr lang="en-GB" sz="1400" i="0" dirty="0"/>
                        <a:t>Because</a:t>
                      </a:r>
                      <a:r>
                        <a:rPr lang="en-GB" sz="1400" i="0" baseline="0" dirty="0"/>
                        <a:t> the body becomes more efficient at absorption during pregnancy, normal nutritional</a:t>
                      </a:r>
                      <a:r>
                        <a:rPr lang="en-GB" sz="1400" i="0" dirty="0"/>
                        <a:t> requirements</a:t>
                      </a:r>
                      <a:r>
                        <a:rPr lang="en-GB" sz="1400" i="0" baseline="0" dirty="0"/>
                        <a:t> apply until the last third of pregnancy, when some extra energy and calcium is required. Pregnant and lactating ladies should eat a varied diet rich in fresh fruit and vegetables and wholegrains (in line with the Eatwell Guide).</a:t>
                      </a:r>
                    </a:p>
                    <a:p>
                      <a:r>
                        <a:rPr lang="en-GB" sz="1400" i="0" baseline="0" dirty="0"/>
                        <a:t>There are some foods to avoid:</a:t>
                      </a:r>
                      <a:r>
                        <a:rPr lang="en-GB" sz="1400" i="0" dirty="0"/>
                        <a:t> </a:t>
                      </a:r>
                    </a:p>
                    <a:p>
                      <a:pPr marL="171450" indent="-171450">
                        <a:buFont typeface="Arial" panose="020B0604020202020204" pitchFamily="34" charset="0"/>
                        <a:buChar char="•"/>
                      </a:pPr>
                      <a:r>
                        <a:rPr lang="en-GB" sz="1400" i="0" dirty="0"/>
                        <a:t>Unpasteurised milk products and undercooked meats/cured meat products – they may contain listeria which is harmful</a:t>
                      </a:r>
                      <a:r>
                        <a:rPr lang="en-GB" sz="1400" i="0" baseline="0" dirty="0"/>
                        <a:t> to unborn babies</a:t>
                      </a:r>
                    </a:p>
                    <a:p>
                      <a:pPr marL="171450" indent="-171450">
                        <a:buFont typeface="Arial" panose="020B0604020202020204" pitchFamily="34" charset="0"/>
                        <a:buChar char="•"/>
                      </a:pPr>
                      <a:r>
                        <a:rPr lang="en-GB" sz="1400" i="0" baseline="0" dirty="0"/>
                        <a:t>Pate, liver and liver products – due to high vitamin A content (Vitamin A is harmful to unborn babies if eaten in large quantities)</a:t>
                      </a:r>
                    </a:p>
                    <a:p>
                      <a:pPr marL="171450" indent="-171450">
                        <a:buFont typeface="Arial" panose="020B0604020202020204" pitchFamily="34" charset="0"/>
                        <a:buChar char="•"/>
                      </a:pPr>
                      <a:r>
                        <a:rPr lang="en-GB" sz="1400" i="0" baseline="0" dirty="0"/>
                        <a:t>Swordfish, marlin and shark as they are high in mercury which can be harmful to unborn baby,</a:t>
                      </a:r>
                    </a:p>
                  </a:txBody>
                  <a:tcPr marL="118169" marR="118169" marT="59084" marB="59084"/>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0" y="785853"/>
            <a:ext cx="3422992" cy="1624227"/>
          </a:xfrm>
          <a:prstGeom prst="rect">
            <a:avLst/>
          </a:prstGeom>
          <a:noFill/>
        </p:spPr>
        <p:txBody>
          <a:bodyPr wrap="square" rtlCol="0">
            <a:spAutoFit/>
          </a:bodyPr>
          <a:lstStyle/>
          <a:p>
            <a:r>
              <a:rPr lang="en-GB" sz="1422" b="1" dirty="0">
                <a:solidFill>
                  <a:srgbClr val="FF0000"/>
                </a:solidFill>
              </a:rPr>
              <a:t>Nutrition through life differs mainly due to the need for energy and protein for growth and development – in younger age groups, growth and development occurs, in older age groups only maintenance of the body is required, therefore protein and energy requirements are reduced.</a:t>
            </a:r>
          </a:p>
        </p:txBody>
      </p:sp>
      <p:sp>
        <p:nvSpPr>
          <p:cNvPr id="9" name="TextBox 8"/>
          <p:cNvSpPr txBox="1"/>
          <p:nvPr/>
        </p:nvSpPr>
        <p:spPr>
          <a:xfrm>
            <a:off x="3572626" y="835320"/>
            <a:ext cx="4838938" cy="1624227"/>
          </a:xfrm>
          <a:prstGeom prst="rect">
            <a:avLst/>
          </a:prstGeom>
          <a:noFill/>
        </p:spPr>
        <p:txBody>
          <a:bodyPr wrap="square" rtlCol="0">
            <a:spAutoFit/>
          </a:bodyPr>
          <a:lstStyle/>
          <a:p>
            <a:r>
              <a:rPr lang="en-GB" sz="1422" b="1" dirty="0">
                <a:solidFill>
                  <a:srgbClr val="92D050"/>
                </a:solidFill>
              </a:rPr>
              <a:t>GENDER affects nutritional requirements after puberty – before puberty male and female requirements are the same. Puberty causes girls to begin menstruation, increasing their iron needs, which remain higher than men until the menopause which occurs around 50 years of age.  Generally males are physically larger than females and therefore need to consumer more energy and protein on a daily basis. </a:t>
            </a:r>
          </a:p>
        </p:txBody>
      </p:sp>
      <p:sp>
        <p:nvSpPr>
          <p:cNvPr id="10" name="TextBox 9"/>
          <p:cNvSpPr txBox="1"/>
          <p:nvPr/>
        </p:nvSpPr>
        <p:spPr>
          <a:xfrm>
            <a:off x="8634156" y="869348"/>
            <a:ext cx="4167444" cy="1624227"/>
          </a:xfrm>
          <a:prstGeom prst="rect">
            <a:avLst/>
          </a:prstGeom>
          <a:noFill/>
        </p:spPr>
        <p:txBody>
          <a:bodyPr wrap="square" rtlCol="0">
            <a:spAutoFit/>
          </a:bodyPr>
          <a:lstStyle/>
          <a:p>
            <a:r>
              <a:rPr lang="en-GB" sz="1422" b="1" dirty="0">
                <a:solidFill>
                  <a:srgbClr val="00B0F0"/>
                </a:solidFill>
              </a:rPr>
              <a:t>PHYSICAL ACTIVITY LEVEL affects a person's’ energy requirements. The more active a person is, the more energy they need. It is recommended that extra energy requirements come from extra starchy carbohydrate in the diet,. Increased PAL could be from having an active job or from playing lots of sport. </a:t>
            </a:r>
          </a:p>
        </p:txBody>
      </p:sp>
    </p:spTree>
    <p:extLst>
      <p:ext uri="{BB962C8B-B14F-4D97-AF65-F5344CB8AC3E}">
        <p14:creationId xmlns:p14="http://schemas.microsoft.com/office/powerpoint/2010/main" val="57942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26789D-5CB1-48F7-9675-DB280239265E}" type="slidenum">
              <a:rPr lang="en-GB" smtClean="0"/>
              <a:t>6</a:t>
            </a:fld>
            <a:endParaRPr lang="en-GB"/>
          </a:p>
        </p:txBody>
      </p:sp>
      <p:sp>
        <p:nvSpPr>
          <p:cNvPr id="3" name="Title 1"/>
          <p:cNvSpPr txBox="1">
            <a:spLocks/>
          </p:cNvSpPr>
          <p:nvPr/>
        </p:nvSpPr>
        <p:spPr>
          <a:xfrm>
            <a:off x="0" y="369277"/>
            <a:ext cx="11798077"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AC 1.3 Nutrient requirements for different groups of people – Special Diets (Religious, Medical, Ethical) </a:t>
            </a:r>
          </a:p>
        </p:txBody>
      </p:sp>
      <p:graphicFrame>
        <p:nvGraphicFramePr>
          <p:cNvPr id="5" name="Table 4"/>
          <p:cNvGraphicFramePr>
            <a:graphicFrameLocks noGrp="1"/>
          </p:cNvGraphicFramePr>
          <p:nvPr>
            <p:extLst>
              <p:ext uri="{D42A27DB-BD31-4B8C-83A1-F6EECF244321}">
                <p14:modId xmlns:p14="http://schemas.microsoft.com/office/powerpoint/2010/main" val="3811799533"/>
              </p:ext>
            </p:extLst>
          </p:nvPr>
        </p:nvGraphicFramePr>
        <p:xfrm>
          <a:off x="0" y="778465"/>
          <a:ext cx="12801600" cy="7744396"/>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34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chemeClr val="tx1"/>
                          </a:solidFill>
                        </a:rPr>
                        <a:t>Medical Diets</a:t>
                      </a:r>
                    </a:p>
                  </a:txBody>
                  <a:tcPr marL="118169" marR="118169" marT="59084" marB="59084">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Religious Diets</a:t>
                      </a:r>
                    </a:p>
                  </a:txBody>
                  <a:tcPr marL="118169" marR="118169" marT="59084" marB="59084">
                    <a:solidFill>
                      <a:schemeClr val="accent5"/>
                    </a:solidFill>
                  </a:tcPr>
                </a:tc>
                <a:tc>
                  <a:txBody>
                    <a:bodyPr/>
                    <a:lstStyle/>
                    <a:p>
                      <a:r>
                        <a:rPr lang="en-GB" sz="1400" b="1" dirty="0">
                          <a:solidFill>
                            <a:schemeClr val="tx1"/>
                          </a:solidFill>
                        </a:rPr>
                        <a:t>Ethical Diets</a:t>
                      </a:r>
                    </a:p>
                  </a:txBody>
                  <a:tcPr marL="118169" marR="118169" marT="59084" marB="59084">
                    <a:solidFill>
                      <a:schemeClr val="accent5"/>
                    </a:solidFill>
                  </a:tcPr>
                </a:tc>
                <a:extLst>
                  <a:ext uri="{0D108BD9-81ED-4DB2-BD59-A6C34878D82A}">
                    <a16:rowId xmlns:a16="http://schemas.microsoft.com/office/drawing/2014/main" val="10000"/>
                  </a:ext>
                </a:extLst>
              </a:tr>
              <a:tr h="1861130">
                <a:tc>
                  <a:txBody>
                    <a:bodyPr/>
                    <a:lstStyle/>
                    <a:p>
                      <a:r>
                        <a:rPr lang="en-GB" sz="1400" b="1" i="0" dirty="0">
                          <a:solidFill>
                            <a:schemeClr val="accent5"/>
                          </a:solidFill>
                        </a:rPr>
                        <a:t>Nut</a:t>
                      </a:r>
                      <a:r>
                        <a:rPr lang="en-GB" sz="1400" b="1" i="0" baseline="0" dirty="0">
                          <a:solidFill>
                            <a:schemeClr val="accent5"/>
                          </a:solidFill>
                        </a:rPr>
                        <a:t> &amp; other allergies</a:t>
                      </a:r>
                    </a:p>
                    <a:p>
                      <a:r>
                        <a:rPr lang="en-GB" sz="1400" i="0" baseline="0" dirty="0"/>
                        <a:t>Must avoid particular allergen, otherwise an allergic reaction may occur. Serious allergic reactions can result in anaphylaxis and even death. </a:t>
                      </a:r>
                    </a:p>
                    <a:p>
                      <a:r>
                        <a:rPr lang="en-GB" sz="1400" b="1" i="0" baseline="0" dirty="0"/>
                        <a:t>The 14 common allergens which must be declared on menus and food packaging are: </a:t>
                      </a:r>
                      <a:r>
                        <a:rPr lang="en-GB" sz="1400" i="0" baseline="0" dirty="0"/>
                        <a:t>Celery, Gluten, Crustaceans, Eggs, Fish, </a:t>
                      </a:r>
                      <a:r>
                        <a:rPr lang="en-GB" sz="1400" i="0" baseline="0" dirty="0" err="1"/>
                        <a:t>Lupin</a:t>
                      </a:r>
                      <a:r>
                        <a:rPr lang="en-GB" sz="1400" i="0" baseline="0" dirty="0"/>
                        <a:t>, Milk, Molluscs, Mustard, Nuts, Peanuts, Sesame, Soya, Sulphites.</a:t>
                      </a:r>
                    </a:p>
                  </a:txBody>
                  <a:tcPr marL="118169" marR="118169" marT="59084" marB="59084"/>
                </a:tc>
                <a:tc>
                  <a:txBody>
                    <a:bodyPr/>
                    <a:lstStyle/>
                    <a:p>
                      <a:r>
                        <a:rPr lang="en-GB" sz="1400" b="1" i="0" dirty="0">
                          <a:solidFill>
                            <a:schemeClr val="accent5"/>
                          </a:solidFill>
                        </a:rPr>
                        <a:t>Halal (Muslim)</a:t>
                      </a:r>
                    </a:p>
                    <a:p>
                      <a:r>
                        <a:rPr lang="en-GB" sz="1400" b="0" i="0" baseline="0" dirty="0">
                          <a:solidFill>
                            <a:schemeClr val="tx1"/>
                          </a:solidFill>
                        </a:rPr>
                        <a:t>Halal is Arabic for permissible. Halal food is that which adheres to Islamic law, as defined in the Koran.</a:t>
                      </a:r>
                    </a:p>
                    <a:p>
                      <a:r>
                        <a:rPr lang="en-GB" sz="1400" b="0" i="0" baseline="0" dirty="0">
                          <a:solidFill>
                            <a:schemeClr val="tx1"/>
                          </a:solidFill>
                        </a:rPr>
                        <a:t>Haram is the opposite to Halal and describes food which is not permitted under Islamic law. Haram items that Muslims will not consumer include pork and all pork products as well a alcohol.</a:t>
                      </a:r>
                    </a:p>
                  </a:txBody>
                  <a:tcPr marL="118169" marR="118169" marT="59084" marB="59084"/>
                </a:tc>
                <a:tc>
                  <a:txBody>
                    <a:bodyPr/>
                    <a:lstStyle/>
                    <a:p>
                      <a:r>
                        <a:rPr lang="en-GB" sz="1400" b="1" i="0" dirty="0">
                          <a:solidFill>
                            <a:schemeClr val="accent5"/>
                          </a:solidFill>
                        </a:rPr>
                        <a:t>Vegetarian </a:t>
                      </a:r>
                    </a:p>
                    <a:p>
                      <a:r>
                        <a:rPr lang="en-GB" sz="1400" i="0" dirty="0"/>
                        <a:t>Vegetarians</a:t>
                      </a:r>
                      <a:r>
                        <a:rPr lang="en-GB" sz="1400" i="0" baseline="0" dirty="0"/>
                        <a:t> do not   eat any flesh – they do not eat meat, poultry or fish/shellfish.</a:t>
                      </a:r>
                    </a:p>
                    <a:p>
                      <a:r>
                        <a:rPr lang="en-GB" sz="1400" i="0" baseline="0" dirty="0"/>
                        <a:t>Vegetarians do eat dairy products and eggs (lacto-</a:t>
                      </a:r>
                      <a:r>
                        <a:rPr lang="en-GB" sz="1400" i="0" baseline="0" dirty="0" err="1"/>
                        <a:t>ovo</a:t>
                      </a:r>
                      <a:r>
                        <a:rPr lang="en-GB" sz="1400" i="0" baseline="0" dirty="0"/>
                        <a:t>-vegetarian). </a:t>
                      </a:r>
                    </a:p>
                    <a:p>
                      <a:endParaRPr lang="en-GB" sz="1400" i="0" dirty="0"/>
                    </a:p>
                  </a:txBody>
                  <a:tcPr marL="118169" marR="118169" marT="59084" marB="59084"/>
                </a:tc>
                <a:extLst>
                  <a:ext uri="{0D108BD9-81ED-4DB2-BD59-A6C34878D82A}">
                    <a16:rowId xmlns:a16="http://schemas.microsoft.com/office/drawing/2014/main" val="10001"/>
                  </a:ext>
                </a:extLst>
              </a:tr>
              <a:tr h="2284593">
                <a:tc>
                  <a:txBody>
                    <a:bodyPr/>
                    <a:lstStyle/>
                    <a:p>
                      <a:r>
                        <a:rPr lang="en-GB" sz="1400" b="1" i="0" dirty="0">
                          <a:solidFill>
                            <a:schemeClr val="accent5"/>
                          </a:solidFill>
                        </a:rPr>
                        <a:t>Lactose intolerance</a:t>
                      </a:r>
                    </a:p>
                    <a:p>
                      <a:r>
                        <a:rPr lang="en-GB" sz="1400" i="0" dirty="0"/>
                        <a:t>People who are lactose intolerant do</a:t>
                      </a:r>
                      <a:r>
                        <a:rPr lang="en-GB" sz="1400" i="0" baseline="0" dirty="0"/>
                        <a:t> not make the digestive enzyme which is needed to digest </a:t>
                      </a:r>
                      <a:r>
                        <a:rPr lang="en-GB" sz="1400" i="0" dirty="0"/>
                        <a:t>lactose</a:t>
                      </a:r>
                      <a:r>
                        <a:rPr lang="en-GB" sz="1400" i="0" baseline="0" dirty="0"/>
                        <a:t> (a milk sugar found in dairy products). If they consume lactose, they will experience digestive discomfort including cramps, excess wind and diarrhoea.</a:t>
                      </a:r>
                    </a:p>
                    <a:p>
                      <a:r>
                        <a:rPr lang="en-GB" sz="1400" i="0" baseline="0" dirty="0"/>
                        <a:t>Lactose intolerant people can consumer lactose free milk and dairy products or dairy alternatives. They must be careful to ensure they get enough calcium in their diet. </a:t>
                      </a:r>
                      <a:endParaRPr lang="en-GB" sz="1400" i="0" dirty="0"/>
                    </a:p>
                  </a:txBody>
                  <a:tcPr marL="118169" marR="118169" marT="59084" marB="59084"/>
                </a:tc>
                <a:tc>
                  <a:txBody>
                    <a:bodyPr/>
                    <a:lstStyle/>
                    <a:p>
                      <a:r>
                        <a:rPr lang="en-GB" sz="1400" b="1" i="0" dirty="0">
                          <a:solidFill>
                            <a:schemeClr val="accent5"/>
                          </a:solidFill>
                        </a:rPr>
                        <a:t>Kosher</a:t>
                      </a:r>
                      <a:r>
                        <a:rPr lang="en-GB" sz="1400" b="1" i="0" baseline="0" dirty="0">
                          <a:solidFill>
                            <a:schemeClr val="accent5"/>
                          </a:solidFill>
                        </a:rPr>
                        <a:t> (Judaism)</a:t>
                      </a:r>
                      <a:endParaRPr lang="en-GB" sz="1400" b="1" i="0" dirty="0">
                        <a:solidFill>
                          <a:schemeClr val="accent5"/>
                        </a:solidFill>
                      </a:endParaRPr>
                    </a:p>
                    <a:p>
                      <a:r>
                        <a:rPr lang="en-GB" sz="1400" i="0" dirty="0"/>
                        <a:t>Judaism</a:t>
                      </a:r>
                      <a:r>
                        <a:rPr lang="en-GB" sz="1400" i="0" baseline="0" dirty="0"/>
                        <a:t> instructs its followers to observe a kosher diet, this means no pork.</a:t>
                      </a:r>
                    </a:p>
                    <a:p>
                      <a:r>
                        <a:rPr lang="en-GB" sz="1400" i="0" baseline="0" dirty="0"/>
                        <a:t>Kosher food also does not mix dairy products and meat in the same meal/course. Foe example, a burger must be served without cheese.</a:t>
                      </a:r>
                      <a:endParaRPr lang="en-GB" sz="1400" i="0" dirty="0"/>
                    </a:p>
                  </a:txBody>
                  <a:tcPr marL="118169" marR="118169" marT="59084" marB="59084"/>
                </a:tc>
                <a:tc>
                  <a:txBody>
                    <a:bodyPr/>
                    <a:lstStyle/>
                    <a:p>
                      <a:r>
                        <a:rPr lang="en-GB" sz="1400" b="1" i="0" dirty="0">
                          <a:solidFill>
                            <a:schemeClr val="accent5"/>
                          </a:solidFill>
                        </a:rPr>
                        <a:t>Vegan</a:t>
                      </a:r>
                    </a:p>
                    <a:p>
                      <a:r>
                        <a:rPr lang="en-GB" sz="1400" i="0" dirty="0"/>
                        <a:t>Vegans avoid consuming</a:t>
                      </a:r>
                      <a:r>
                        <a:rPr lang="en-GB" sz="1400" i="0" baseline="0" dirty="0"/>
                        <a:t> any animal products – including milk and dairy products, </a:t>
                      </a:r>
                    </a:p>
                    <a:p>
                      <a:r>
                        <a:rPr lang="en-GB" sz="1400" i="0" baseline="0" dirty="0"/>
                        <a:t>Protein is a nutrient which can be lacking in a badly planned vegan diet – vegans can eat wholegrain cereals, nuts, beans, lentils and tofu.</a:t>
                      </a:r>
                    </a:p>
                    <a:p>
                      <a:r>
                        <a:rPr lang="en-GB" sz="1400" i="0" baseline="0" dirty="0"/>
                        <a:t>Calcium may be lacking in a vegan diet – some vegans replace dairy with calcium fortified alternatives such as soya milk or almond milk.</a:t>
                      </a:r>
                      <a:endParaRPr lang="en-GB" sz="1400" i="0" dirty="0"/>
                    </a:p>
                  </a:txBody>
                  <a:tcPr marL="118169" marR="118169" marT="59084" marB="59084"/>
                </a:tc>
                <a:extLst>
                  <a:ext uri="{0D108BD9-81ED-4DB2-BD59-A6C34878D82A}">
                    <a16:rowId xmlns:a16="http://schemas.microsoft.com/office/drawing/2014/main" val="10002"/>
                  </a:ext>
                </a:extLst>
              </a:tr>
              <a:tr h="1402732">
                <a:tc>
                  <a:txBody>
                    <a:bodyPr/>
                    <a:lstStyle/>
                    <a:p>
                      <a:r>
                        <a:rPr lang="en-GB" sz="1400" b="1" i="0" dirty="0">
                          <a:solidFill>
                            <a:schemeClr val="accent5"/>
                          </a:solidFill>
                        </a:rPr>
                        <a:t>Coeliac</a:t>
                      </a:r>
                    </a:p>
                    <a:p>
                      <a:r>
                        <a:rPr lang="en-GB" sz="1400" b="0" i="0" dirty="0">
                          <a:solidFill>
                            <a:schemeClr val="tx1"/>
                          </a:solidFill>
                        </a:rPr>
                        <a:t>Coeliac</a:t>
                      </a:r>
                      <a:r>
                        <a:rPr lang="en-GB" sz="1400" b="0" i="0" baseline="0" dirty="0">
                          <a:solidFill>
                            <a:schemeClr val="tx1"/>
                          </a:solidFill>
                        </a:rPr>
                        <a:t> disease sufferers react to the presence of gluten, a protein found in wheat flour and wheat flour products. They must avoid consuming gluten. Gluten is present in any wheat flour – alternatives such as </a:t>
                      </a:r>
                      <a:endParaRPr lang="en-GB" sz="1400" b="1" i="0" dirty="0">
                        <a:solidFill>
                          <a:schemeClr val="accent5"/>
                        </a:solidFill>
                      </a:endParaRPr>
                    </a:p>
                  </a:txBody>
                  <a:tcPr marL="118169" marR="118169" marT="59084" marB="59084"/>
                </a:tc>
                <a:tc>
                  <a:txBody>
                    <a:bodyPr/>
                    <a:lstStyle/>
                    <a:p>
                      <a:r>
                        <a:rPr lang="en-GB" sz="1400" b="1" i="0" dirty="0">
                          <a:solidFill>
                            <a:schemeClr val="accent5"/>
                          </a:solidFill>
                        </a:rPr>
                        <a:t>Hindu</a:t>
                      </a:r>
                    </a:p>
                    <a:p>
                      <a:r>
                        <a:rPr lang="en-GB" sz="1400" i="0" dirty="0"/>
                        <a:t>Followers</a:t>
                      </a:r>
                      <a:r>
                        <a:rPr lang="en-GB" sz="1400" i="0" baseline="0" dirty="0"/>
                        <a:t> of the Hindu religion do not eat Beef, as they believe it is a sacred animal. </a:t>
                      </a:r>
                    </a:p>
                    <a:p>
                      <a:endParaRPr lang="en-GB" sz="1400" i="0" dirty="0"/>
                    </a:p>
                  </a:txBody>
                  <a:tcPr marL="118169" marR="118169" marT="59084" marB="59084"/>
                </a:tc>
                <a:tc>
                  <a:txBody>
                    <a:bodyPr/>
                    <a:lstStyle/>
                    <a:p>
                      <a:r>
                        <a:rPr lang="en-GB" sz="1400" b="1" i="0" dirty="0" err="1">
                          <a:solidFill>
                            <a:schemeClr val="accent5"/>
                          </a:solidFill>
                        </a:rPr>
                        <a:t>Pescetarian</a:t>
                      </a:r>
                      <a:endParaRPr lang="en-GB" sz="1400" b="1" i="0" dirty="0">
                        <a:solidFill>
                          <a:schemeClr val="accent5"/>
                        </a:solidFill>
                      </a:endParaRPr>
                    </a:p>
                    <a:p>
                      <a:r>
                        <a:rPr lang="en-GB" sz="1400" i="0" dirty="0" err="1"/>
                        <a:t>Pescetarians</a:t>
                      </a:r>
                      <a:r>
                        <a:rPr lang="en-GB" sz="1400" i="0" dirty="0"/>
                        <a:t> do not eat meat, but will eat fish and shellfish. </a:t>
                      </a:r>
                    </a:p>
                    <a:p>
                      <a:endParaRPr lang="en-GB" sz="1400" i="0" dirty="0"/>
                    </a:p>
                    <a:p>
                      <a:endParaRPr lang="en-GB" sz="1400" i="0" dirty="0"/>
                    </a:p>
                  </a:txBody>
                  <a:tcPr marL="118169" marR="118169" marT="59084" marB="59084"/>
                </a:tc>
                <a:extLst>
                  <a:ext uri="{0D108BD9-81ED-4DB2-BD59-A6C34878D82A}">
                    <a16:rowId xmlns:a16="http://schemas.microsoft.com/office/drawing/2014/main" val="10003"/>
                  </a:ext>
                </a:extLst>
              </a:tr>
              <a:tr h="1861130">
                <a:tc>
                  <a:txBody>
                    <a:bodyPr/>
                    <a:lstStyle/>
                    <a:p>
                      <a:r>
                        <a:rPr lang="en-GB" sz="1400" b="1" i="0" dirty="0">
                          <a:solidFill>
                            <a:schemeClr val="accent5"/>
                          </a:solidFill>
                        </a:rPr>
                        <a:t>Coronary Heart Disease</a:t>
                      </a:r>
                    </a:p>
                    <a:p>
                      <a:r>
                        <a:rPr lang="en-GB" sz="1400" i="0" dirty="0"/>
                        <a:t>People who are diagnosed or at risk of Coronary</a:t>
                      </a:r>
                      <a:r>
                        <a:rPr lang="en-GB" sz="1400" i="0" baseline="0" dirty="0"/>
                        <a:t> Heart Disease are currently recommended to adopt a low sugar, low saturated fat, high fibre and fruit and vegetable Mediterranean style diet. </a:t>
                      </a:r>
                      <a:endParaRPr lang="en-GB" sz="1400" i="0" dirty="0"/>
                    </a:p>
                  </a:txBody>
                  <a:tcPr marL="118169" marR="118169" marT="59084" marB="59084"/>
                </a:tc>
                <a:tc>
                  <a:txBody>
                    <a:bodyPr/>
                    <a:lstStyle/>
                    <a:p>
                      <a:r>
                        <a:rPr lang="en-GB" sz="1400" b="1" i="0" dirty="0">
                          <a:solidFill>
                            <a:schemeClr val="accent5"/>
                          </a:solidFill>
                        </a:rPr>
                        <a:t>Buddhist</a:t>
                      </a:r>
                    </a:p>
                    <a:p>
                      <a:r>
                        <a:rPr lang="en-GB" sz="1400" i="0" dirty="0"/>
                        <a:t>Buddhist</a:t>
                      </a:r>
                      <a:r>
                        <a:rPr lang="en-GB" sz="1400" i="0" baseline="0" dirty="0"/>
                        <a:t>s are usually vegetarian and do not consume meat or fish.</a:t>
                      </a:r>
                      <a:endParaRPr lang="en-GB" sz="1400" i="0" dirty="0"/>
                    </a:p>
                  </a:txBody>
                  <a:tcPr marL="118169" marR="118169" marT="59084" marB="590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chemeClr val="accent5"/>
                          </a:solidFill>
                        </a:rPr>
                        <a:t>Flexitarian</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a:t>This</a:t>
                      </a:r>
                      <a:r>
                        <a:rPr lang="en-GB" sz="1400" i="0" baseline="0" dirty="0"/>
                        <a:t> is a new concept – followers of a flexitarian diet choose vegetarian or vegan diet meal choices for some parts of the week, in order to reduce their carbon foot print.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i="0" baseline="0" dirty="0"/>
                        <a:t>Meat-Free Mondays campaign spearheaded this movement.</a:t>
                      </a:r>
                      <a:endParaRPr lang="en-GB" sz="1400" i="0" dirty="0"/>
                    </a:p>
                    <a:p>
                      <a:endParaRPr lang="en-GB" sz="1400" i="0" dirty="0"/>
                    </a:p>
                  </a:txBody>
                  <a:tcPr marL="118169" marR="118169" marT="59084" marB="5908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658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695537" y="365084"/>
            <a:ext cx="3940048" cy="8344563"/>
            <a:chOff x="-35575" y="4515"/>
            <a:chExt cx="2932902" cy="6609569"/>
          </a:xfrm>
        </p:grpSpPr>
        <p:grpSp>
          <p:nvGrpSpPr>
            <p:cNvPr id="8" name="Group 7"/>
            <p:cNvGrpSpPr/>
            <p:nvPr/>
          </p:nvGrpSpPr>
          <p:grpSpPr>
            <a:xfrm>
              <a:off x="-35575" y="4515"/>
              <a:ext cx="2932902" cy="4559679"/>
              <a:chOff x="-35575" y="4515"/>
              <a:chExt cx="2932902" cy="4559679"/>
            </a:xfrm>
          </p:grpSpPr>
          <p:pic>
            <p:nvPicPr>
              <p:cNvPr id="1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97" y="261009"/>
                <a:ext cx="2926824" cy="141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97" y="1642510"/>
                <a:ext cx="2926824" cy="162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175"/>
              <a:stretch/>
            </p:blipFill>
            <p:spPr bwMode="auto">
              <a:xfrm>
                <a:off x="-35575" y="3262962"/>
                <a:ext cx="2932902" cy="130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0" y="4515"/>
                <a:ext cx="2897327" cy="246476"/>
              </a:xfrm>
              <a:prstGeom prst="rect">
                <a:avLst/>
              </a:prstGeom>
              <a:solidFill>
                <a:schemeClr val="accent5"/>
              </a:solidFill>
            </p:spPr>
            <p:txBody>
              <a:bodyPr wrap="square" rtlCol="0">
                <a:spAutoFit/>
              </a:bodyPr>
              <a:lstStyle/>
              <a:p>
                <a:r>
                  <a:rPr lang="en-GB" sz="1422" dirty="0">
                    <a:latin typeface="Berlin Sans FB Demi" panose="020E0802020502020306" pitchFamily="34" charset="0"/>
                  </a:rPr>
                  <a:t>Sugar Facts!</a:t>
                </a:r>
              </a:p>
            </p:txBody>
          </p:sp>
        </p:grpSp>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452686"/>
              <a:ext cx="2897327" cy="216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8126789D-5CB1-48F7-9675-DB280239265E}" type="slidenum">
              <a:rPr lang="en-GB" smtClean="0"/>
              <a:t>7</a:t>
            </a:fld>
            <a:endParaRPr lang="en-GB"/>
          </a:p>
        </p:txBody>
      </p:sp>
      <p:sp>
        <p:nvSpPr>
          <p:cNvPr id="3" name="Title 1"/>
          <p:cNvSpPr txBox="1">
            <a:spLocks/>
          </p:cNvSpPr>
          <p:nvPr/>
        </p:nvSpPr>
        <p:spPr>
          <a:xfrm>
            <a:off x="0" y="369277"/>
            <a:ext cx="7052195"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AC 1.4 Current Healthy Eating Advice </a:t>
            </a:r>
          </a:p>
        </p:txBody>
      </p:sp>
      <p:graphicFrame>
        <p:nvGraphicFramePr>
          <p:cNvPr id="4" name="Table 3"/>
          <p:cNvGraphicFramePr>
            <a:graphicFrameLocks noGrp="1"/>
          </p:cNvGraphicFramePr>
          <p:nvPr>
            <p:extLst>
              <p:ext uri="{D42A27DB-BD31-4B8C-83A1-F6EECF244321}">
                <p14:modId xmlns:p14="http://schemas.microsoft.com/office/powerpoint/2010/main" val="2935269598"/>
              </p:ext>
            </p:extLst>
          </p:nvPr>
        </p:nvGraphicFramePr>
        <p:xfrm>
          <a:off x="3175215" y="719763"/>
          <a:ext cx="2589900" cy="3163393"/>
        </p:xfrm>
        <a:graphic>
          <a:graphicData uri="http://schemas.openxmlformats.org/drawingml/2006/table">
            <a:tbl>
              <a:tblPr>
                <a:tableStyleId>{5940675A-B579-460E-94D1-54222C63F5DA}</a:tableStyleId>
              </a:tblPr>
              <a:tblGrid>
                <a:gridCol w="2589900">
                  <a:extLst>
                    <a:ext uri="{9D8B030D-6E8A-4147-A177-3AD203B41FA5}">
                      <a16:colId xmlns:a16="http://schemas.microsoft.com/office/drawing/2014/main" val="20000"/>
                    </a:ext>
                  </a:extLst>
                </a:gridCol>
              </a:tblGrid>
              <a:tr h="545466">
                <a:tc>
                  <a:txBody>
                    <a:bodyPr/>
                    <a:lstStyle/>
                    <a:p>
                      <a:pPr>
                        <a:lnSpc>
                          <a:spcPct val="115000"/>
                        </a:lnSpc>
                        <a:spcAft>
                          <a:spcPts val="0"/>
                        </a:spcAft>
                      </a:pPr>
                      <a:r>
                        <a:rPr lang="en-GB" sz="1400" dirty="0">
                          <a:solidFill>
                            <a:schemeClr val="tx1"/>
                          </a:solidFill>
                          <a:effectLst/>
                          <a:latin typeface="Berlin Sans FB Demi" panose="020E0802020502020306" pitchFamily="34" charset="0"/>
                        </a:rPr>
                        <a:t>8 Tips for Healthy Eating!</a:t>
                      </a:r>
                      <a:endParaRPr lang="en-GB" sz="1400" dirty="0">
                        <a:solidFill>
                          <a:schemeClr val="tx1"/>
                        </a:solidFill>
                        <a:effectLst/>
                        <a:latin typeface="Berlin Sans FB Demi" panose="020E0802020502020306" pitchFamily="34" charset="0"/>
                        <a:ea typeface="Arial"/>
                      </a:endParaRPr>
                    </a:p>
                  </a:txBody>
                  <a:tcPr marL="73855" marR="73855" marT="73855" marB="73855">
                    <a:solidFill>
                      <a:schemeClr val="accent5"/>
                    </a:solidFill>
                  </a:tcPr>
                </a:tc>
                <a:extLst>
                  <a:ext uri="{0D108BD9-81ED-4DB2-BD59-A6C34878D82A}">
                    <a16:rowId xmlns:a16="http://schemas.microsoft.com/office/drawing/2014/main" val="10000"/>
                  </a:ext>
                </a:extLst>
              </a:tr>
              <a:tr h="2617927">
                <a:tc>
                  <a:txBody>
                    <a:bodyPr/>
                    <a:lstStyle/>
                    <a:p>
                      <a:pPr marL="228600" indent="-228600">
                        <a:lnSpc>
                          <a:spcPct val="115000"/>
                        </a:lnSpc>
                        <a:spcAft>
                          <a:spcPts val="0"/>
                        </a:spcAft>
                        <a:buFont typeface="+mj-lt"/>
                        <a:buAutoNum type="arabicPeriod"/>
                      </a:pPr>
                      <a:r>
                        <a:rPr lang="en-GB" sz="1400" dirty="0">
                          <a:solidFill>
                            <a:schemeClr val="tx1"/>
                          </a:solidFill>
                          <a:effectLst/>
                          <a:latin typeface="Arial" panose="020B0604020202020204" pitchFamily="34" charset="0"/>
                          <a:ea typeface="+mn-ea"/>
                          <a:cs typeface="Arial" panose="020B0604020202020204" pitchFamily="34" charset="0"/>
                        </a:rPr>
                        <a:t>Eat</a:t>
                      </a:r>
                      <a:r>
                        <a:rPr lang="en-GB" sz="1400" baseline="0" dirty="0">
                          <a:solidFill>
                            <a:schemeClr val="tx1"/>
                          </a:solidFill>
                          <a:effectLst/>
                          <a:latin typeface="Arial" panose="020B0604020202020204" pitchFamily="34" charset="0"/>
                          <a:ea typeface="+mn-ea"/>
                          <a:cs typeface="Arial" panose="020B0604020202020204" pitchFamily="34" charset="0"/>
                        </a:rPr>
                        <a:t> more fibre</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more fruits and Vegetables</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more oily fish</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less salt</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less fat</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less sugar</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Choose wholegrains</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Drink 6-8 glasses of water per day</a:t>
                      </a:r>
                    </a:p>
                  </a:txBody>
                  <a:tcPr marL="73855" marR="73855" marT="73855" marB="73855"/>
                </a:tc>
                <a:extLst>
                  <a:ext uri="{0D108BD9-81ED-4DB2-BD59-A6C34878D82A}">
                    <a16:rowId xmlns:a16="http://schemas.microsoft.com/office/drawing/2014/main" val="10001"/>
                  </a:ext>
                </a:extLst>
              </a:tr>
            </a:tbl>
          </a:graphicData>
        </a:graphic>
      </p:graphicFrame>
      <p:sp>
        <p:nvSpPr>
          <p:cNvPr id="6" name="Pentagon 5"/>
          <p:cNvSpPr/>
          <p:nvPr/>
        </p:nvSpPr>
        <p:spPr>
          <a:xfrm rot="5400000">
            <a:off x="2928405" y="3537284"/>
            <a:ext cx="1618014" cy="2357923"/>
          </a:xfrm>
          <a:prstGeom prst="homePlat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22" dirty="0">
                <a:solidFill>
                  <a:schemeClr val="tx1"/>
                </a:solidFill>
              </a:rPr>
              <a:t>2016 Update from Public Health England - The latest advice on Vitamin D intake</a:t>
            </a:r>
          </a:p>
        </p:txBody>
      </p:sp>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559" r="26099"/>
          <a:stretch/>
        </p:blipFill>
        <p:spPr bwMode="auto">
          <a:xfrm>
            <a:off x="2180980" y="1566431"/>
            <a:ext cx="909577" cy="87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8745" y="5453858"/>
            <a:ext cx="3151277" cy="168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b="21036"/>
          <a:stretch/>
        </p:blipFill>
        <p:spPr bwMode="auto">
          <a:xfrm>
            <a:off x="5561931" y="3531142"/>
            <a:ext cx="3188091" cy="1885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842459" y="365084"/>
            <a:ext cx="2926463" cy="124474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9" b="1" dirty="0">
                <a:solidFill>
                  <a:schemeClr val="tx1"/>
                </a:solidFill>
              </a:rPr>
              <a:t>Healthy Eating Guidelines in the UK are set by Public Health England</a:t>
            </a:r>
          </a:p>
        </p:txBody>
      </p:sp>
      <p:pic>
        <p:nvPicPr>
          <p:cNvPr id="614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6373" y="7535897"/>
            <a:ext cx="3852550" cy="117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3692" y="5019819"/>
            <a:ext cx="2328822" cy="1533918"/>
          </a:xfrm>
          <a:prstGeom prst="rect">
            <a:avLst/>
          </a:prstGeom>
          <a:ln w="28575"/>
        </p:spPr>
        <p:style>
          <a:lnRef idx="2">
            <a:schemeClr val="accent5"/>
          </a:lnRef>
          <a:fillRef idx="1">
            <a:schemeClr val="lt1"/>
          </a:fillRef>
          <a:effectRef idx="0">
            <a:schemeClr val="accent5"/>
          </a:effectRef>
          <a:fontRef idx="minor">
            <a:schemeClr val="dk1"/>
          </a:fontRef>
        </p:style>
      </p:pic>
      <p:sp>
        <p:nvSpPr>
          <p:cNvPr id="16" name="Rectangle 15"/>
          <p:cNvSpPr/>
          <p:nvPr/>
        </p:nvSpPr>
        <p:spPr>
          <a:xfrm>
            <a:off x="5682012" y="3531141"/>
            <a:ext cx="1764625" cy="266451"/>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551" dirty="0"/>
              <a:t>Salt intake</a:t>
            </a:r>
          </a:p>
        </p:txBody>
      </p:sp>
      <p:sp>
        <p:nvSpPr>
          <p:cNvPr id="21" name="Rectangle 20"/>
          <p:cNvSpPr/>
          <p:nvPr/>
        </p:nvSpPr>
        <p:spPr>
          <a:xfrm>
            <a:off x="5109568" y="7273794"/>
            <a:ext cx="1764625" cy="266451"/>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551" dirty="0"/>
              <a:t>Fibre intake</a:t>
            </a:r>
          </a:p>
        </p:txBody>
      </p:sp>
      <p:pic>
        <p:nvPicPr>
          <p:cNvPr id="30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811906"/>
            <a:ext cx="2105603" cy="123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064" y="2050266"/>
            <a:ext cx="2120669" cy="114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064" y="3172938"/>
            <a:ext cx="2120668" cy="73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42460" y="1485988"/>
            <a:ext cx="2902881" cy="200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930" y="3907238"/>
            <a:ext cx="2120669" cy="89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930" y="4826473"/>
            <a:ext cx="2094739" cy="6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930" y="5460069"/>
            <a:ext cx="2136084" cy="65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 y="6113490"/>
            <a:ext cx="2068809" cy="63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930" y="6748673"/>
            <a:ext cx="2094740" cy="64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29" y="7412400"/>
            <a:ext cx="2104687" cy="104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271952" y="6737693"/>
            <a:ext cx="2635739" cy="196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39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970" y="3344903"/>
            <a:ext cx="3363609" cy="137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126789D-5CB1-48F7-9675-DB280239265E}" type="slidenum">
              <a:rPr lang="en-GB" smtClean="0"/>
              <a:t>8</a:t>
            </a:fld>
            <a:endParaRPr lang="en-GB"/>
          </a:p>
        </p:txBody>
      </p:sp>
      <p:sp>
        <p:nvSpPr>
          <p:cNvPr id="3" name="Title 1"/>
          <p:cNvSpPr txBox="1">
            <a:spLocks/>
          </p:cNvSpPr>
          <p:nvPr/>
        </p:nvSpPr>
        <p:spPr>
          <a:xfrm>
            <a:off x="0" y="369277"/>
            <a:ext cx="12801600"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AC 1.5 Explain how nutritional information on food labels can inform healthy eating – Front &amp; Back of Pack Labelling</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1" y="913282"/>
            <a:ext cx="4073209" cy="363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97" y="5126233"/>
            <a:ext cx="3997692" cy="3116719"/>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pic>
      <p:cxnSp>
        <p:nvCxnSpPr>
          <p:cNvPr id="6" name="Straight Arrow Connector 5"/>
          <p:cNvCxnSpPr>
            <a:endCxn id="5122" idx="1"/>
          </p:cNvCxnSpPr>
          <p:nvPr/>
        </p:nvCxnSpPr>
        <p:spPr>
          <a:xfrm>
            <a:off x="3217976" y="2763723"/>
            <a:ext cx="2351994" cy="12691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 idx="2"/>
          </p:cNvCxnSpPr>
          <p:nvPr/>
        </p:nvCxnSpPr>
        <p:spPr>
          <a:xfrm>
            <a:off x="3258445" y="2359724"/>
            <a:ext cx="2292256" cy="15221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17846" y="1312771"/>
            <a:ext cx="1081198" cy="104695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Energy intake as a percentage of RI</a:t>
            </a:r>
          </a:p>
        </p:txBody>
      </p:sp>
      <p:sp>
        <p:nvSpPr>
          <p:cNvPr id="15" name="TextBox 14"/>
          <p:cNvSpPr txBox="1"/>
          <p:nvPr/>
        </p:nvSpPr>
        <p:spPr>
          <a:xfrm>
            <a:off x="4092289" y="935722"/>
            <a:ext cx="1721545" cy="17629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Traffic light system indicates with colour how much of intake is needed. </a:t>
            </a:r>
          </a:p>
          <a:p>
            <a:r>
              <a:rPr lang="en-GB" sz="1551" dirty="0"/>
              <a:t>Easy to see, quick to take in</a:t>
            </a:r>
          </a:p>
        </p:txBody>
      </p:sp>
      <p:cxnSp>
        <p:nvCxnSpPr>
          <p:cNvPr id="16" name="Straight Arrow Connector 15"/>
          <p:cNvCxnSpPr/>
          <p:nvPr/>
        </p:nvCxnSpPr>
        <p:spPr>
          <a:xfrm>
            <a:off x="4911896" y="2742990"/>
            <a:ext cx="901938" cy="7548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29579" y="942925"/>
            <a:ext cx="1299897" cy="17629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Portion/Serving size is indicated on the label.</a:t>
            </a:r>
          </a:p>
          <a:p>
            <a:r>
              <a:rPr lang="en-GB" sz="1551" dirty="0"/>
              <a:t>This is NOT always the whole pack!</a:t>
            </a:r>
          </a:p>
        </p:txBody>
      </p:sp>
      <p:cxnSp>
        <p:nvCxnSpPr>
          <p:cNvPr id="21" name="Straight Arrow Connector 20"/>
          <p:cNvCxnSpPr>
            <a:stCxn id="20" idx="2"/>
            <a:endCxn id="5122" idx="0"/>
          </p:cNvCxnSpPr>
          <p:nvPr/>
        </p:nvCxnSpPr>
        <p:spPr>
          <a:xfrm>
            <a:off x="6679528" y="2705844"/>
            <a:ext cx="572247" cy="6390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4105068494"/>
              </p:ext>
            </p:extLst>
          </p:nvPr>
        </p:nvGraphicFramePr>
        <p:xfrm>
          <a:off x="8727212" y="4595146"/>
          <a:ext cx="4101575" cy="3592402"/>
        </p:xfrm>
        <a:graphic>
          <a:graphicData uri="http://schemas.openxmlformats.org/drawingml/2006/table">
            <a:tbl>
              <a:tblPr>
                <a:tableStyleId>{5940675A-B579-460E-94D1-54222C63F5DA}</a:tableStyleId>
              </a:tblPr>
              <a:tblGrid>
                <a:gridCol w="1405250">
                  <a:extLst>
                    <a:ext uri="{9D8B030D-6E8A-4147-A177-3AD203B41FA5}">
                      <a16:colId xmlns:a16="http://schemas.microsoft.com/office/drawing/2014/main" val="20000"/>
                    </a:ext>
                  </a:extLst>
                </a:gridCol>
                <a:gridCol w="1405250">
                  <a:extLst>
                    <a:ext uri="{9D8B030D-6E8A-4147-A177-3AD203B41FA5}">
                      <a16:colId xmlns:a16="http://schemas.microsoft.com/office/drawing/2014/main" val="20001"/>
                    </a:ext>
                  </a:extLst>
                </a:gridCol>
                <a:gridCol w="1291075">
                  <a:extLst>
                    <a:ext uri="{9D8B030D-6E8A-4147-A177-3AD203B41FA5}">
                      <a16:colId xmlns:a16="http://schemas.microsoft.com/office/drawing/2014/main" val="20002"/>
                    </a:ext>
                  </a:extLst>
                </a:gridCol>
              </a:tblGrid>
              <a:tr h="378149">
                <a:tc gridSpan="3">
                  <a:txBody>
                    <a:bodyPr/>
                    <a:lstStyle/>
                    <a:p>
                      <a:pPr>
                        <a:lnSpc>
                          <a:spcPct val="115000"/>
                        </a:lnSpc>
                        <a:spcAft>
                          <a:spcPts val="0"/>
                        </a:spcAft>
                      </a:pPr>
                      <a:r>
                        <a:rPr lang="en-GB" sz="1400" b="1" dirty="0">
                          <a:solidFill>
                            <a:schemeClr val="tx1"/>
                          </a:solidFill>
                          <a:effectLst/>
                          <a:latin typeface="Berlin Sans FB Demi" panose="020E0802020502020306" pitchFamily="34" charset="0"/>
                          <a:cs typeface="Arial" panose="020B0604020202020204" pitchFamily="34" charset="0"/>
                        </a:rPr>
                        <a:t>Energy Values of Nutrients</a:t>
                      </a:r>
                      <a:endParaRPr lang="en-GB" sz="1400" b="1" dirty="0">
                        <a:solidFill>
                          <a:schemeClr val="tx1"/>
                        </a:solidFill>
                        <a:effectLst/>
                        <a:latin typeface="Berlin Sans FB Demi" panose="020E0802020502020306" pitchFamily="34" charset="0"/>
                        <a:ea typeface="Arial"/>
                        <a:cs typeface="Arial" panose="020B0604020202020204" pitchFamily="34" charset="0"/>
                      </a:endParaRPr>
                    </a:p>
                  </a:txBody>
                  <a:tcPr marL="75911" marR="75911" marT="75911" marB="75911">
                    <a:solidFill>
                      <a:schemeClr val="accent5"/>
                    </a:solidFill>
                  </a:tcPr>
                </a:tc>
                <a:tc hMerge="1">
                  <a:txBody>
                    <a:bodyPr/>
                    <a:lstStyle/>
                    <a:p>
                      <a:pPr>
                        <a:lnSpc>
                          <a:spcPct val="115000"/>
                        </a:lnSpc>
                        <a:spcAft>
                          <a:spcPts val="0"/>
                        </a:spcAft>
                      </a:pPr>
                      <a:endParaRPr lang="en-GB" sz="1000" dirty="0">
                        <a:solidFill>
                          <a:srgbClr val="000000"/>
                        </a:solidFill>
                        <a:effectLst/>
                        <a:latin typeface="Arial"/>
                        <a:ea typeface="Arial"/>
                      </a:endParaRPr>
                    </a:p>
                  </a:txBody>
                  <a:tcPr marL="58741" marR="58741" marT="58741" marB="58741">
                    <a:solidFill>
                      <a:srgbClr val="FFC000"/>
                    </a:solidFill>
                  </a:tcPr>
                </a:tc>
                <a:tc hMerge="1">
                  <a:txBody>
                    <a:bodyPr/>
                    <a:lstStyle/>
                    <a:p>
                      <a:pPr>
                        <a:lnSpc>
                          <a:spcPct val="115000"/>
                        </a:lnSpc>
                        <a:spcAft>
                          <a:spcPts val="0"/>
                        </a:spcAft>
                      </a:pPr>
                      <a:endParaRPr lang="en-GB" sz="1000" dirty="0">
                        <a:solidFill>
                          <a:srgbClr val="000000"/>
                        </a:solidFill>
                        <a:effectLst/>
                        <a:latin typeface="Arial"/>
                        <a:ea typeface="Arial"/>
                      </a:endParaRPr>
                    </a:p>
                  </a:txBody>
                  <a:tcPr marL="58741" marR="58741" marT="58741" marB="58741">
                    <a:solidFill>
                      <a:srgbClr val="FFC000"/>
                    </a:solidFill>
                  </a:tcPr>
                </a:tc>
                <a:extLst>
                  <a:ext uri="{0D108BD9-81ED-4DB2-BD59-A6C34878D82A}">
                    <a16:rowId xmlns:a16="http://schemas.microsoft.com/office/drawing/2014/main" val="10000"/>
                  </a:ext>
                </a:extLst>
              </a:tr>
              <a:tr h="921170">
                <a:tc gridSpan="3">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A kilocalorie (kcal for short) is an energy measurement used in food - it is the amount of energy needed to heat 1 litre of water by 1℃. </a:t>
                      </a:r>
                      <a:endParaRPr lang="en-GB" sz="1400" dirty="0">
                        <a:solidFill>
                          <a:srgbClr val="000000"/>
                        </a:solidFill>
                        <a:effectLst/>
                        <a:latin typeface="Arial" panose="020B0604020202020204" pitchFamily="34" charset="0"/>
                        <a:ea typeface="Arial"/>
                        <a:cs typeface="Arial" panose="020B0604020202020204" pitchFamily="34" charset="0"/>
                      </a:endParaRPr>
                    </a:p>
                  </a:txBody>
                  <a:tcPr marL="75911" marR="75911" marT="75911" marB="75911">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878068">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Carbohydrates provide 4 kcal per gram</a:t>
                      </a:r>
                      <a:endParaRPr lang="en-GB" sz="1400" dirty="0">
                        <a:solidFill>
                          <a:srgbClr val="000000"/>
                        </a:solidFill>
                        <a:effectLst/>
                        <a:latin typeface="Arial" panose="020B0604020202020204" pitchFamily="34" charset="0"/>
                        <a:ea typeface="Arial"/>
                        <a:cs typeface="Arial" panose="020B0604020202020204" pitchFamily="34" charset="0"/>
                      </a:endParaRPr>
                    </a:p>
                  </a:txBody>
                  <a:tcPr marL="75911" marR="75911" marT="75911" marB="75911">
                    <a:solidFill>
                      <a:schemeClr val="bg1"/>
                    </a:solidFill>
                  </a:tcPr>
                </a:tc>
                <a:tc>
                  <a:txBody>
                    <a:bodyPr/>
                    <a:lstStyle/>
                    <a:p>
                      <a:pPr>
                        <a:lnSpc>
                          <a:spcPct val="115000"/>
                        </a:lnSpc>
                        <a:spcAft>
                          <a:spcPts val="0"/>
                        </a:spcAft>
                      </a:pPr>
                      <a:r>
                        <a:rPr lang="en-GB" sz="1400">
                          <a:effectLst/>
                          <a:latin typeface="Arial" panose="020B0604020202020204" pitchFamily="34" charset="0"/>
                          <a:cs typeface="Arial" panose="020B0604020202020204" pitchFamily="34" charset="0"/>
                        </a:rPr>
                        <a:t>Protein provides 4 kcal per gram</a:t>
                      </a:r>
                      <a:endParaRPr lang="en-GB" sz="1400">
                        <a:solidFill>
                          <a:srgbClr val="000000"/>
                        </a:solidFill>
                        <a:effectLst/>
                        <a:latin typeface="Arial" panose="020B0604020202020204" pitchFamily="34" charset="0"/>
                        <a:ea typeface="Arial"/>
                        <a:cs typeface="Arial" panose="020B0604020202020204" pitchFamily="34" charset="0"/>
                      </a:endParaRPr>
                    </a:p>
                  </a:txBody>
                  <a:tcPr marL="75911" marR="75911" marT="75911" marB="75911">
                    <a:solidFill>
                      <a:schemeClr val="bg1"/>
                    </a:solidFill>
                  </a:tcPr>
                </a:tc>
                <a:tc>
                  <a:txBody>
                    <a:bodyPr/>
                    <a:lstStyle/>
                    <a:p>
                      <a:pPr>
                        <a:lnSpc>
                          <a:spcPct val="115000"/>
                        </a:lnSpc>
                        <a:spcAft>
                          <a:spcPts val="0"/>
                        </a:spcAft>
                      </a:pPr>
                      <a:r>
                        <a:rPr lang="en-GB" sz="1400">
                          <a:effectLst/>
                          <a:latin typeface="Arial" panose="020B0604020202020204" pitchFamily="34" charset="0"/>
                          <a:cs typeface="Arial" panose="020B0604020202020204" pitchFamily="34" charset="0"/>
                        </a:rPr>
                        <a:t>Fat provides 9 kcal per gram</a:t>
                      </a:r>
                      <a:endParaRPr lang="en-GB" sz="1400">
                        <a:solidFill>
                          <a:srgbClr val="000000"/>
                        </a:solidFill>
                        <a:effectLst/>
                        <a:latin typeface="Arial" panose="020B0604020202020204" pitchFamily="34" charset="0"/>
                        <a:ea typeface="Arial"/>
                        <a:cs typeface="Arial" panose="020B0604020202020204" pitchFamily="34" charset="0"/>
                      </a:endParaRPr>
                    </a:p>
                  </a:txBody>
                  <a:tcPr marL="75911" marR="75911" marT="75911" marB="75911"/>
                </a:tc>
                <a:extLst>
                  <a:ext uri="{0D108BD9-81ED-4DB2-BD59-A6C34878D82A}">
                    <a16:rowId xmlns:a16="http://schemas.microsoft.com/office/drawing/2014/main" val="10002"/>
                  </a:ext>
                </a:extLst>
              </a:tr>
              <a:tr h="1415015">
                <a:tc gridSpan="3">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All macronutrients provide energy and eating them in excess will result in the body storing the extra energy as fat (new research suggests this is most true with refined starchy carbohydrates and sugars) .</a:t>
                      </a:r>
                      <a:endParaRPr lang="en-GB" sz="1400" dirty="0">
                        <a:solidFill>
                          <a:srgbClr val="000000"/>
                        </a:solidFill>
                        <a:effectLst/>
                        <a:latin typeface="Arial" panose="020B0604020202020204" pitchFamily="34" charset="0"/>
                        <a:ea typeface="Arial"/>
                        <a:cs typeface="Arial" panose="020B0604020202020204" pitchFamily="34" charset="0"/>
                      </a:endParaRPr>
                    </a:p>
                  </a:txBody>
                  <a:tcPr marL="75911" marR="75911" marT="75911" marB="75911">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bl>
          </a:graphicData>
        </a:graphic>
      </p:graphicFrame>
      <p:sp>
        <p:nvSpPr>
          <p:cNvPr id="17" name="Rectangle 16"/>
          <p:cNvSpPr/>
          <p:nvPr/>
        </p:nvSpPr>
        <p:spPr>
          <a:xfrm>
            <a:off x="7472799" y="942925"/>
            <a:ext cx="1081876" cy="118654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n-GB" sz="1422" dirty="0"/>
              <a:t>Front of pack nutrition labelling is optional </a:t>
            </a:r>
          </a:p>
        </p:txBody>
      </p:sp>
      <p:sp>
        <p:nvSpPr>
          <p:cNvPr id="18" name="Rectangle 17"/>
          <p:cNvSpPr/>
          <p:nvPr/>
        </p:nvSpPr>
        <p:spPr>
          <a:xfrm>
            <a:off x="8727212" y="914991"/>
            <a:ext cx="4074388" cy="33749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22" dirty="0"/>
              <a:t>Most pre-packed foods have a nutrition label on the back or side of the packaging. These labels include information on energy in kilojoules (kJ) and kilocalories (kcal), usually referred to as </a:t>
            </a:r>
            <a:r>
              <a:rPr lang="en-GB" sz="1422" u="sng" dirty="0">
                <a:hlinkClick r:id="rId5"/>
              </a:rPr>
              <a:t>calories</a:t>
            </a:r>
            <a:r>
              <a:rPr lang="en-GB" sz="1422" dirty="0"/>
              <a:t>.</a:t>
            </a:r>
          </a:p>
          <a:p>
            <a:r>
              <a:rPr lang="en-GB" sz="1422" dirty="0"/>
              <a:t>They also include information on </a:t>
            </a:r>
            <a:r>
              <a:rPr lang="en-GB" sz="1422" u="sng" dirty="0">
                <a:hlinkClick r:id="rId6"/>
              </a:rPr>
              <a:t>fat</a:t>
            </a:r>
            <a:r>
              <a:rPr lang="en-GB" sz="1422" dirty="0"/>
              <a:t>, saturates </a:t>
            </a:r>
            <a:r>
              <a:rPr lang="en-GB" sz="1422" u="sng" dirty="0">
                <a:hlinkClick r:id="rId7"/>
              </a:rPr>
              <a:t>(saturated fat)</a:t>
            </a:r>
            <a:r>
              <a:rPr lang="en-GB" sz="1422" dirty="0"/>
              <a:t>, carbohydrate, </a:t>
            </a:r>
            <a:r>
              <a:rPr lang="en-GB" sz="1422" u="sng" dirty="0">
                <a:hlinkClick r:id="rId8"/>
              </a:rPr>
              <a:t>sugars</a:t>
            </a:r>
            <a:r>
              <a:rPr lang="en-GB" sz="1422" dirty="0"/>
              <a:t>, protein and </a:t>
            </a:r>
            <a:r>
              <a:rPr lang="en-GB" sz="1422" u="sng" dirty="0">
                <a:hlinkClick r:id="rId9"/>
              </a:rPr>
              <a:t>salt</a:t>
            </a:r>
            <a:r>
              <a:rPr lang="en-GB" sz="1422" dirty="0"/>
              <a:t>. All nutrition information is provided per 100 grams and sometimes per portion of the food.</a:t>
            </a:r>
          </a:p>
          <a:p>
            <a:r>
              <a:rPr lang="en-GB" sz="1422" dirty="0"/>
              <a:t>Supermarkets and food manufacturers now highlight the energy, fat, saturated fat, sugars and salt content on the front of the packaging, alongside the </a:t>
            </a:r>
            <a:r>
              <a:rPr lang="en-GB" sz="1422" u="sng" dirty="0">
                <a:hlinkClick r:id="rId10"/>
              </a:rPr>
              <a:t>reference intake</a:t>
            </a:r>
            <a:r>
              <a:rPr lang="en-GB" sz="1422" dirty="0"/>
              <a:t> for each of these.</a:t>
            </a:r>
          </a:p>
          <a:p>
            <a:r>
              <a:rPr lang="en-GB" sz="1422" dirty="0"/>
              <a:t>You can use nutrition labels to help you choose a more balanced diet</a:t>
            </a: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9859" y="6382560"/>
            <a:ext cx="2893164" cy="209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5672145" y="5038397"/>
            <a:ext cx="2977808" cy="45190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Front of Pack label</a:t>
            </a:r>
          </a:p>
        </p:txBody>
      </p:sp>
      <p:sp>
        <p:nvSpPr>
          <p:cNvPr id="37" name="Rectangle 36"/>
          <p:cNvSpPr/>
          <p:nvPr/>
        </p:nvSpPr>
        <p:spPr>
          <a:xfrm>
            <a:off x="5672145" y="5623516"/>
            <a:ext cx="2977808" cy="45190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2">
                    <a:lumMod val="50000"/>
                  </a:schemeClr>
                </a:solidFill>
              </a:rPr>
              <a:t>Back of Pack label</a:t>
            </a:r>
          </a:p>
        </p:txBody>
      </p:sp>
      <p:cxnSp>
        <p:nvCxnSpPr>
          <p:cNvPr id="40" name="Straight Arrow Connector 39"/>
          <p:cNvCxnSpPr>
            <a:stCxn id="45" idx="3"/>
          </p:cNvCxnSpPr>
          <p:nvPr/>
        </p:nvCxnSpPr>
        <p:spPr>
          <a:xfrm flipV="1">
            <a:off x="5507444" y="6544134"/>
            <a:ext cx="164702" cy="601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61546" y="5126232"/>
            <a:ext cx="1245898" cy="29561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More detailed information  on back of pack labelling : </a:t>
            </a:r>
          </a:p>
          <a:p>
            <a:r>
              <a:rPr lang="en-GB" sz="1551" dirty="0"/>
              <a:t>Details of food per 100g</a:t>
            </a:r>
          </a:p>
          <a:p>
            <a:r>
              <a:rPr lang="en-GB" sz="1551" dirty="0"/>
              <a:t>Plus info on fibre and protein</a:t>
            </a:r>
          </a:p>
        </p:txBody>
      </p:sp>
      <p:sp>
        <p:nvSpPr>
          <p:cNvPr id="41" name="Down Arrow 40"/>
          <p:cNvSpPr/>
          <p:nvPr/>
        </p:nvSpPr>
        <p:spPr>
          <a:xfrm>
            <a:off x="8013737" y="6075418"/>
            <a:ext cx="248193" cy="3702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48" name="Down Arrow 47"/>
          <p:cNvSpPr/>
          <p:nvPr/>
        </p:nvSpPr>
        <p:spPr>
          <a:xfrm rot="10800000">
            <a:off x="5816270" y="4663381"/>
            <a:ext cx="248193" cy="3702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51" name="Rectangle 50"/>
          <p:cNvSpPr/>
          <p:nvPr/>
        </p:nvSpPr>
        <p:spPr>
          <a:xfrm>
            <a:off x="94597" y="4550474"/>
            <a:ext cx="4538130" cy="45190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Reference Intakes used on Labelling</a:t>
            </a:r>
          </a:p>
        </p:txBody>
      </p:sp>
      <p:sp>
        <p:nvSpPr>
          <p:cNvPr id="52" name="Down Arrow 51"/>
          <p:cNvSpPr/>
          <p:nvPr/>
        </p:nvSpPr>
        <p:spPr>
          <a:xfrm>
            <a:off x="3266209" y="5002376"/>
            <a:ext cx="248193" cy="3702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Tree>
    <p:extLst>
      <p:ext uri="{BB962C8B-B14F-4D97-AF65-F5344CB8AC3E}">
        <p14:creationId xmlns:p14="http://schemas.microsoft.com/office/powerpoint/2010/main" val="3514201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8235" y="5811873"/>
            <a:ext cx="1954186" cy="570605"/>
          </a:xfrm>
          <a:prstGeom prst="rect">
            <a:avLst/>
          </a:prstGeom>
          <a:noFill/>
        </p:spPr>
        <p:txBody>
          <a:bodyPr wrap="square" rtlCol="0">
            <a:spAutoFit/>
          </a:bodyPr>
          <a:lstStyle/>
          <a:p>
            <a:r>
              <a:rPr lang="en-GB" sz="3108" b="1" dirty="0">
                <a:solidFill>
                  <a:srgbClr val="FF0000"/>
                </a:solidFill>
              </a:rPr>
              <a:t>WAGOLL</a:t>
            </a:r>
          </a:p>
        </p:txBody>
      </p:sp>
      <p:sp>
        <p:nvSpPr>
          <p:cNvPr id="2" name="Slide Number Placeholder 1"/>
          <p:cNvSpPr>
            <a:spLocks noGrp="1"/>
          </p:cNvSpPr>
          <p:nvPr>
            <p:ph type="sldNum" sz="quarter" idx="12"/>
          </p:nvPr>
        </p:nvSpPr>
        <p:spPr/>
        <p:txBody>
          <a:bodyPr/>
          <a:lstStyle/>
          <a:p>
            <a:fld id="{8126789D-5CB1-48F7-9675-DB280239265E}" type="slidenum">
              <a:rPr lang="en-GB" smtClean="0"/>
              <a:t>9</a:t>
            </a:fld>
            <a:endParaRPr lang="en-GB"/>
          </a:p>
        </p:txBody>
      </p:sp>
      <p:sp>
        <p:nvSpPr>
          <p:cNvPr id="3" name="Title 1"/>
          <p:cNvSpPr txBox="1">
            <a:spLocks/>
          </p:cNvSpPr>
          <p:nvPr/>
        </p:nvSpPr>
        <p:spPr>
          <a:xfrm>
            <a:off x="0" y="369277"/>
            <a:ext cx="10495286" cy="41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9" b="1" dirty="0">
                <a:solidFill>
                  <a:schemeClr val="accent5"/>
                </a:solidFill>
                <a:latin typeface="Berlin Sans FB Demi" panose="020E0802020502020306" pitchFamily="34" charset="0"/>
              </a:rPr>
              <a:t>AC 1.6 Assess a food diary and make recommendations</a:t>
            </a:r>
          </a:p>
        </p:txBody>
      </p:sp>
      <p:sp>
        <p:nvSpPr>
          <p:cNvPr id="5" name="TextBox 4"/>
          <p:cNvSpPr txBox="1"/>
          <p:nvPr/>
        </p:nvSpPr>
        <p:spPr>
          <a:xfrm>
            <a:off x="0" y="715303"/>
            <a:ext cx="4818840" cy="22402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443130" indent="-443130">
              <a:buFont typeface="+mj-lt"/>
              <a:buAutoNum type="arabicPeriod"/>
            </a:pPr>
            <a:r>
              <a:rPr lang="en-GB" sz="1551" dirty="0"/>
              <a:t>Look at the overall balance of the diet – does it fit the Eatwell Guide? Is there any food group which is featuring in food diary too heavily? Any which is lacking? Identify this and recommend adjustments/replacements </a:t>
            </a:r>
          </a:p>
          <a:p>
            <a:pPr marL="443130" indent="-443130">
              <a:buFont typeface="+mj-lt"/>
              <a:buAutoNum type="arabicPeriod"/>
            </a:pPr>
            <a:r>
              <a:rPr lang="en-GB" sz="1551" dirty="0"/>
              <a:t>Recall the 8 tips for healthy eating – are they being applied to this diet? Discuss, if they are not being applied, make recommendations for change based on this.</a:t>
            </a:r>
          </a:p>
        </p:txBody>
      </p:sp>
      <p:sp>
        <p:nvSpPr>
          <p:cNvPr id="7" name="TextBox 6"/>
          <p:cNvSpPr txBox="1"/>
          <p:nvPr/>
        </p:nvSpPr>
        <p:spPr>
          <a:xfrm>
            <a:off x="73310" y="6446413"/>
            <a:ext cx="12677703" cy="22402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“Emma’s diet is lacking in fibre. Fibre is needed for effective digestion and lack of fibre can cause constipation. To increase fibre in this diet, choose </a:t>
            </a:r>
            <a:r>
              <a:rPr lang="en-GB" sz="1551" dirty="0" err="1"/>
              <a:t>wholegrains</a:t>
            </a:r>
            <a:r>
              <a:rPr lang="en-GB" sz="1551" dirty="0"/>
              <a:t> – swap the white toast in  the morning for wholemeal/granary bread, ditch the </a:t>
            </a:r>
            <a:r>
              <a:rPr lang="en-GB" sz="1551" dirty="0" err="1"/>
              <a:t>naan</a:t>
            </a:r>
            <a:r>
              <a:rPr lang="en-GB" sz="1551" dirty="0"/>
              <a:t> bread and choose a wholemeal </a:t>
            </a:r>
            <a:r>
              <a:rPr lang="en-GB" sz="1551" dirty="0" err="1"/>
              <a:t>chapati</a:t>
            </a:r>
            <a:r>
              <a:rPr lang="en-GB" sz="1551" dirty="0"/>
              <a:t>. Emma also needs to include more fresh fruit and vegetables  in her diet– there is only 1/5 of the recommended daily fruit and vegetables portion present! She could swap the chips at lunch for a side salad,  and a banana or some strawberries for dessert. She could also swap some dried fruit for her crisps as a snack.  Emma does not have any oily fish in her diet – she could  have a salmon salad at lunch instead of the pizza. Emma’s diet includes lots of processed food, which is high in salt. Emma could try cooking food from scratch to help her reduce her salt intake  to below recommended 6g per day. Too much salt in the diet can increase blood pressure.  Emma’s diet is high in fat, too much fat is linked to risk of coronary heart disease –  the chocolate spread could be replaced with honey on toast – this is natural and not processed, although does still contain sugar. Emma could also reduce fat by ditching the chocolate bar and choosing some nuts and dried fruit instead, this would also reduce Emma’s free sugar intake . </a:t>
            </a:r>
          </a:p>
        </p:txBody>
      </p:sp>
      <p:sp>
        <p:nvSpPr>
          <p:cNvPr id="11" name="Right Arrow 10"/>
          <p:cNvSpPr/>
          <p:nvPr/>
        </p:nvSpPr>
        <p:spPr>
          <a:xfrm>
            <a:off x="4779579" y="1163560"/>
            <a:ext cx="1116678" cy="32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graphicFrame>
        <p:nvGraphicFramePr>
          <p:cNvPr id="12" name="Table 11"/>
          <p:cNvGraphicFramePr>
            <a:graphicFrameLocks noGrp="1"/>
          </p:cNvGraphicFramePr>
          <p:nvPr>
            <p:extLst>
              <p:ext uri="{D42A27DB-BD31-4B8C-83A1-F6EECF244321}">
                <p14:modId xmlns:p14="http://schemas.microsoft.com/office/powerpoint/2010/main" val="2431894874"/>
              </p:ext>
            </p:extLst>
          </p:nvPr>
        </p:nvGraphicFramePr>
        <p:xfrm>
          <a:off x="115520" y="3228180"/>
          <a:ext cx="3225485" cy="2524378"/>
        </p:xfrm>
        <a:graphic>
          <a:graphicData uri="http://schemas.openxmlformats.org/drawingml/2006/table">
            <a:tbl>
              <a:tblPr>
                <a:tableStyleId>{5940675A-B579-460E-94D1-54222C63F5DA}</a:tableStyleId>
              </a:tblPr>
              <a:tblGrid>
                <a:gridCol w="3225485">
                  <a:extLst>
                    <a:ext uri="{9D8B030D-6E8A-4147-A177-3AD203B41FA5}">
                      <a16:colId xmlns:a16="http://schemas.microsoft.com/office/drawing/2014/main" val="20000"/>
                    </a:ext>
                  </a:extLst>
                </a:gridCol>
              </a:tblGrid>
              <a:tr h="374036">
                <a:tc>
                  <a:txBody>
                    <a:bodyPr/>
                    <a:lstStyle/>
                    <a:p>
                      <a:pPr algn="r">
                        <a:lnSpc>
                          <a:spcPct val="115000"/>
                        </a:lnSpc>
                        <a:spcAft>
                          <a:spcPts val="0"/>
                        </a:spcAft>
                      </a:pPr>
                      <a:r>
                        <a:rPr lang="en-GB" sz="1400" dirty="0">
                          <a:solidFill>
                            <a:schemeClr val="tx1"/>
                          </a:solidFill>
                          <a:effectLst/>
                          <a:latin typeface="Berlin Sans FB Demi" panose="020E0802020502020306" pitchFamily="34" charset="0"/>
                        </a:rPr>
                        <a:t>8 Tips for Healthy Eating!</a:t>
                      </a:r>
                      <a:endParaRPr lang="en-GB" sz="1400" dirty="0">
                        <a:solidFill>
                          <a:schemeClr val="tx1"/>
                        </a:solidFill>
                        <a:effectLst/>
                        <a:latin typeface="Berlin Sans FB Demi" panose="020E0802020502020306" pitchFamily="34" charset="0"/>
                        <a:ea typeface="Arial"/>
                      </a:endParaRPr>
                    </a:p>
                  </a:txBody>
                  <a:tcPr marL="73855" marR="73855" marT="73855" marB="73855">
                    <a:solidFill>
                      <a:schemeClr val="accent5"/>
                    </a:solidFill>
                  </a:tcPr>
                </a:tc>
                <a:extLst>
                  <a:ext uri="{0D108BD9-81ED-4DB2-BD59-A6C34878D82A}">
                    <a16:rowId xmlns:a16="http://schemas.microsoft.com/office/drawing/2014/main" val="10000"/>
                  </a:ext>
                </a:extLst>
              </a:tr>
              <a:tr h="2150342">
                <a:tc>
                  <a:txBody>
                    <a:bodyPr/>
                    <a:lstStyle/>
                    <a:p>
                      <a:pPr marL="228600" indent="-228600">
                        <a:lnSpc>
                          <a:spcPct val="115000"/>
                        </a:lnSpc>
                        <a:spcAft>
                          <a:spcPts val="0"/>
                        </a:spcAft>
                        <a:buFont typeface="+mj-lt"/>
                        <a:buAutoNum type="arabicPeriod"/>
                      </a:pPr>
                      <a:r>
                        <a:rPr lang="en-GB" sz="1400" dirty="0">
                          <a:solidFill>
                            <a:schemeClr val="tx1"/>
                          </a:solidFill>
                          <a:effectLst/>
                          <a:latin typeface="Arial" panose="020B0604020202020204" pitchFamily="34" charset="0"/>
                          <a:ea typeface="+mn-ea"/>
                          <a:cs typeface="Arial" panose="020B0604020202020204" pitchFamily="34" charset="0"/>
                        </a:rPr>
                        <a:t>Eat</a:t>
                      </a:r>
                      <a:r>
                        <a:rPr lang="en-GB" sz="1400" baseline="0" dirty="0">
                          <a:solidFill>
                            <a:schemeClr val="tx1"/>
                          </a:solidFill>
                          <a:effectLst/>
                          <a:latin typeface="Arial" panose="020B0604020202020204" pitchFamily="34" charset="0"/>
                          <a:ea typeface="+mn-ea"/>
                          <a:cs typeface="Arial" panose="020B0604020202020204" pitchFamily="34" charset="0"/>
                        </a:rPr>
                        <a:t> more fibre</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more fruits and Vegetables</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more oily fish</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less salt</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less fat</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Eat less sugar</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Choose wholegrains</a:t>
                      </a:r>
                    </a:p>
                    <a:p>
                      <a:pPr marL="228600" indent="-228600">
                        <a:lnSpc>
                          <a:spcPct val="115000"/>
                        </a:lnSpc>
                        <a:spcAft>
                          <a:spcPts val="0"/>
                        </a:spcAft>
                        <a:buFont typeface="+mj-lt"/>
                        <a:buAutoNum type="arabicPeriod"/>
                      </a:pPr>
                      <a:r>
                        <a:rPr lang="en-GB" sz="1400" baseline="0" dirty="0">
                          <a:solidFill>
                            <a:schemeClr val="tx1"/>
                          </a:solidFill>
                          <a:effectLst/>
                          <a:latin typeface="Arial" panose="020B0604020202020204" pitchFamily="34" charset="0"/>
                          <a:ea typeface="+mn-ea"/>
                          <a:cs typeface="Arial" panose="020B0604020202020204" pitchFamily="34" charset="0"/>
                        </a:rPr>
                        <a:t>Drink 6-8 glasses of water per day</a:t>
                      </a:r>
                    </a:p>
                  </a:txBody>
                  <a:tcPr marL="73855" marR="73855" marT="73855" marB="73855"/>
                </a:tc>
                <a:extLst>
                  <a:ext uri="{0D108BD9-81ED-4DB2-BD59-A6C34878D82A}">
                    <a16:rowId xmlns:a16="http://schemas.microsoft.com/office/drawing/2014/main" val="10001"/>
                  </a:ext>
                </a:extLst>
              </a:tr>
            </a:tbl>
          </a:graphicData>
        </a:graphic>
      </p:graphicFrame>
      <p:sp>
        <p:nvSpPr>
          <p:cNvPr id="14" name="Right Arrow 13"/>
          <p:cNvSpPr/>
          <p:nvPr/>
        </p:nvSpPr>
        <p:spPr>
          <a:xfrm rot="5400000">
            <a:off x="1271539" y="2870830"/>
            <a:ext cx="394531" cy="32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16" name="Right Arrow 15"/>
          <p:cNvSpPr/>
          <p:nvPr/>
        </p:nvSpPr>
        <p:spPr>
          <a:xfrm rot="5400000">
            <a:off x="1738390" y="5829378"/>
            <a:ext cx="702289" cy="2910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18" name="TextBox 17"/>
          <p:cNvSpPr txBox="1"/>
          <p:nvPr/>
        </p:nvSpPr>
        <p:spPr>
          <a:xfrm>
            <a:off x="5896258" y="427885"/>
            <a:ext cx="6854755" cy="330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“Emma’s diet does not reflect the balance of the </a:t>
            </a:r>
            <a:r>
              <a:rPr lang="en-GB" sz="1551" dirty="0" err="1"/>
              <a:t>Eatwell</a:t>
            </a:r>
            <a:r>
              <a:rPr lang="en-GB" sz="1551" dirty="0"/>
              <a:t> Guide </a:t>
            </a:r>
          </a:p>
        </p:txBody>
      </p:sp>
      <p:pic>
        <p:nvPicPr>
          <p:cNvPr id="1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6258" y="889750"/>
            <a:ext cx="2087135" cy="144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a:xfrm>
            <a:off x="7994904" y="1163559"/>
            <a:ext cx="1328730" cy="3427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
        <p:nvSpPr>
          <p:cNvPr id="22" name="TextBox 21"/>
          <p:cNvSpPr txBox="1"/>
          <p:nvPr/>
        </p:nvSpPr>
        <p:spPr>
          <a:xfrm>
            <a:off x="9367946" y="984575"/>
            <a:ext cx="3383068" cy="8082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“Emma’s diet does not fit with the overall balance recommended by the </a:t>
            </a:r>
            <a:r>
              <a:rPr lang="en-GB" sz="1551" dirty="0" err="1"/>
              <a:t>Eatwell</a:t>
            </a:r>
            <a:r>
              <a:rPr lang="en-GB" sz="1551" dirty="0"/>
              <a:t> Guide. </a:t>
            </a:r>
          </a:p>
        </p:txBody>
      </p:sp>
      <p:sp>
        <p:nvSpPr>
          <p:cNvPr id="23" name="TextBox 22"/>
          <p:cNvSpPr txBox="1"/>
          <p:nvPr/>
        </p:nvSpPr>
        <p:spPr>
          <a:xfrm>
            <a:off x="7610535" y="2186158"/>
            <a:ext cx="5140478" cy="41494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51" dirty="0"/>
              <a:t>Actions Emma should take  to have a more balanced diet:</a:t>
            </a:r>
          </a:p>
          <a:p>
            <a:pPr marL="221565" indent="-221565">
              <a:buFont typeface="Arial" pitchFamily="34" charset="0"/>
              <a:buChar char="•"/>
            </a:pPr>
            <a:r>
              <a:rPr lang="en-GB" sz="1551" dirty="0"/>
              <a:t>At breakfast reduce ‘free’ sugar intake by swapping orange juice for slices of orange, swap chocolate spread for marmite, or a olive oil spread</a:t>
            </a:r>
          </a:p>
          <a:p>
            <a:pPr marL="221565" indent="-221565">
              <a:buFont typeface="Arial" pitchFamily="34" charset="0"/>
              <a:buChar char="•"/>
            </a:pPr>
            <a:r>
              <a:rPr lang="en-GB" sz="1551" dirty="0"/>
              <a:t>Reduce sugar in tea – use whole milk as it has a naturally sweet taste</a:t>
            </a:r>
          </a:p>
          <a:p>
            <a:pPr marL="221565" indent="-221565">
              <a:buFont typeface="Arial" pitchFamily="34" charset="0"/>
              <a:buChar char="•"/>
            </a:pPr>
            <a:r>
              <a:rPr lang="en-GB" sz="1551" dirty="0"/>
              <a:t>At lunch replace pizza and chips with jacket potato, beans, cheese and salad – this includes lots f fibre, lots of protein</a:t>
            </a:r>
          </a:p>
          <a:p>
            <a:pPr marL="221565" indent="-221565">
              <a:buFont typeface="Arial" pitchFamily="34" charset="0"/>
              <a:buChar char="•"/>
            </a:pPr>
            <a:r>
              <a:rPr lang="en-GB" sz="1551" dirty="0"/>
              <a:t>Swap takeaways for ‘</a:t>
            </a:r>
            <a:r>
              <a:rPr lang="en-GB" sz="1551" dirty="0" err="1"/>
              <a:t>fakeaways</a:t>
            </a:r>
            <a:r>
              <a:rPr lang="en-GB" sz="1551" dirty="0"/>
              <a:t>’ – cooking homemade version of these dishes will reduce fat, sugar and salt content of her evening meal</a:t>
            </a:r>
          </a:p>
          <a:p>
            <a:pPr marL="221565" indent="-221565">
              <a:buFont typeface="Arial" pitchFamily="34" charset="0"/>
              <a:buChar char="•"/>
            </a:pPr>
            <a:r>
              <a:rPr lang="en-GB" sz="1551" dirty="0"/>
              <a:t>Replace white rice and </a:t>
            </a:r>
            <a:r>
              <a:rPr lang="en-GB" sz="1551" dirty="0" err="1"/>
              <a:t>naan</a:t>
            </a:r>
            <a:r>
              <a:rPr lang="en-GB" sz="1551" dirty="0"/>
              <a:t> bread with wholemeal </a:t>
            </a:r>
            <a:r>
              <a:rPr lang="en-GB" sz="1551" dirty="0" err="1"/>
              <a:t>chapati</a:t>
            </a:r>
            <a:r>
              <a:rPr lang="en-GB" sz="1551" dirty="0"/>
              <a:t> and brown rice</a:t>
            </a:r>
          </a:p>
          <a:p>
            <a:pPr marL="221565" indent="-221565">
              <a:buFont typeface="Arial" pitchFamily="34" charset="0"/>
              <a:buChar char="•"/>
            </a:pPr>
            <a:r>
              <a:rPr lang="en-GB" sz="1551" dirty="0"/>
              <a:t>Reduce the chocolate intake – for snacks, choose nuts or dried fruit/fresh fruit to snack on instead as this is high fibre</a:t>
            </a:r>
          </a:p>
          <a:p>
            <a:pPr marL="221565" indent="-221565">
              <a:buFont typeface="Arial" pitchFamily="34" charset="0"/>
              <a:buChar char="•"/>
            </a:pPr>
            <a:r>
              <a:rPr lang="en-GB" sz="1551" dirty="0"/>
              <a:t>Swap the diet coke for water</a:t>
            </a:r>
          </a:p>
        </p:txBody>
      </p:sp>
      <p:sp>
        <p:nvSpPr>
          <p:cNvPr id="24" name="TextBox 23"/>
          <p:cNvSpPr txBox="1"/>
          <p:nvPr/>
        </p:nvSpPr>
        <p:spPr>
          <a:xfrm>
            <a:off x="8015696" y="1524243"/>
            <a:ext cx="1954186" cy="570605"/>
          </a:xfrm>
          <a:prstGeom prst="rect">
            <a:avLst/>
          </a:prstGeom>
          <a:noFill/>
        </p:spPr>
        <p:txBody>
          <a:bodyPr wrap="square" rtlCol="0">
            <a:spAutoFit/>
          </a:bodyPr>
          <a:lstStyle/>
          <a:p>
            <a:r>
              <a:rPr lang="en-GB" sz="3108" b="1" dirty="0">
                <a:solidFill>
                  <a:srgbClr val="FF0000"/>
                </a:solidFill>
              </a:rPr>
              <a:t>WAGOLL</a:t>
            </a:r>
          </a:p>
        </p:txBody>
      </p:sp>
      <p:graphicFrame>
        <p:nvGraphicFramePr>
          <p:cNvPr id="4" name="Table 3"/>
          <p:cNvGraphicFramePr>
            <a:graphicFrameLocks noGrp="1"/>
          </p:cNvGraphicFramePr>
          <p:nvPr>
            <p:extLst>
              <p:ext uri="{D42A27DB-BD31-4B8C-83A1-F6EECF244321}">
                <p14:modId xmlns:p14="http://schemas.microsoft.com/office/powerpoint/2010/main" val="840970970"/>
              </p:ext>
            </p:extLst>
          </p:nvPr>
        </p:nvGraphicFramePr>
        <p:xfrm>
          <a:off x="3609105" y="2660300"/>
          <a:ext cx="3815316" cy="3665753"/>
        </p:xfrm>
        <a:graphic>
          <a:graphicData uri="http://schemas.openxmlformats.org/drawingml/2006/table">
            <a:tbl>
              <a:tblPr firstRow="1" bandRow="1">
                <a:tableStyleId>{5940675A-B579-460E-94D1-54222C63F5DA}</a:tableStyleId>
              </a:tblPr>
              <a:tblGrid>
                <a:gridCol w="481456">
                  <a:extLst>
                    <a:ext uri="{9D8B030D-6E8A-4147-A177-3AD203B41FA5}">
                      <a16:colId xmlns:a16="http://schemas.microsoft.com/office/drawing/2014/main" val="20000"/>
                    </a:ext>
                  </a:extLst>
                </a:gridCol>
                <a:gridCol w="3333860">
                  <a:extLst>
                    <a:ext uri="{9D8B030D-6E8A-4147-A177-3AD203B41FA5}">
                      <a16:colId xmlns:a16="http://schemas.microsoft.com/office/drawing/2014/main" val="20001"/>
                    </a:ext>
                  </a:extLst>
                </a:gridCol>
              </a:tblGrid>
              <a:tr h="334811">
                <a:tc gridSpan="2">
                  <a:txBody>
                    <a:bodyPr/>
                    <a:lstStyle/>
                    <a:p>
                      <a:pPr algn="r"/>
                      <a:r>
                        <a:rPr lang="en-GB" sz="1400" b="1" dirty="0">
                          <a:solidFill>
                            <a:schemeClr val="bg1"/>
                          </a:solidFill>
                        </a:rPr>
                        <a:t>Emma’s FOOD DIARY</a:t>
                      </a:r>
                    </a:p>
                  </a:txBody>
                  <a:tcPr marL="118169" marR="118169" marT="59084" marB="59084">
                    <a:solidFill>
                      <a:schemeClr val="tx1"/>
                    </a:solidFill>
                  </a:tcPr>
                </a:tc>
                <a:tc hMerge="1">
                  <a:txBody>
                    <a:bodyPr/>
                    <a:lstStyle/>
                    <a:p>
                      <a:endParaRPr lang="en-GB" sz="1100" dirty="0"/>
                    </a:p>
                  </a:txBody>
                  <a:tcPr/>
                </a:tc>
                <a:extLst>
                  <a:ext uri="{0D108BD9-81ED-4DB2-BD59-A6C34878D82A}">
                    <a16:rowId xmlns:a16="http://schemas.microsoft.com/office/drawing/2014/main" val="10000"/>
                  </a:ext>
                </a:extLst>
              </a:tr>
              <a:tr h="984738">
                <a:tc>
                  <a:txBody>
                    <a:bodyPr/>
                    <a:lstStyle/>
                    <a:p>
                      <a:r>
                        <a:rPr lang="en-GB" sz="1400" b="1" dirty="0"/>
                        <a:t>Breakfast</a:t>
                      </a:r>
                    </a:p>
                  </a:txBody>
                  <a:tcPr marL="118169" marR="118169" marT="59084" marB="59084" vert="vert270">
                    <a:solidFill>
                      <a:srgbClr val="FFFF00"/>
                    </a:solidFill>
                  </a:tcPr>
                </a:tc>
                <a:tc>
                  <a:txBody>
                    <a:bodyPr/>
                    <a:lstStyle/>
                    <a:p>
                      <a:r>
                        <a:rPr lang="en-GB" sz="1400" dirty="0"/>
                        <a:t>2</a:t>
                      </a:r>
                      <a:r>
                        <a:rPr lang="en-GB" sz="1400" baseline="0" dirty="0"/>
                        <a:t> slices of thick w</a:t>
                      </a:r>
                      <a:r>
                        <a:rPr lang="en-GB" sz="1400" dirty="0"/>
                        <a:t>hite toast</a:t>
                      </a:r>
                      <a:r>
                        <a:rPr lang="en-GB" sz="1400" baseline="0" dirty="0"/>
                        <a:t> with chocolate spread</a:t>
                      </a:r>
                    </a:p>
                    <a:p>
                      <a:r>
                        <a:rPr lang="en-GB" sz="1400" baseline="0" dirty="0"/>
                        <a:t>Glass of concentrated orange juice</a:t>
                      </a:r>
                    </a:p>
                    <a:p>
                      <a:r>
                        <a:rPr lang="en-GB" sz="1400" baseline="0" dirty="0"/>
                        <a:t>Cup of tea with 2 sugars</a:t>
                      </a:r>
                      <a:endParaRPr lang="en-GB" sz="1400" dirty="0"/>
                    </a:p>
                  </a:txBody>
                  <a:tcPr marL="118169" marR="118169" marT="59084" marB="59084"/>
                </a:tc>
                <a:extLst>
                  <a:ext uri="{0D108BD9-81ED-4DB2-BD59-A6C34878D82A}">
                    <a16:rowId xmlns:a16="http://schemas.microsoft.com/office/drawing/2014/main" val="10001"/>
                  </a:ext>
                </a:extLst>
              </a:tr>
              <a:tr h="768096">
                <a:tc>
                  <a:txBody>
                    <a:bodyPr/>
                    <a:lstStyle/>
                    <a:p>
                      <a:r>
                        <a:rPr lang="en-GB" sz="1400" b="1" dirty="0"/>
                        <a:t>Lunch</a:t>
                      </a:r>
                    </a:p>
                  </a:txBody>
                  <a:tcPr marL="118169" marR="118169" marT="59084" marB="59084" vert="vert270">
                    <a:solidFill>
                      <a:srgbClr val="FFFF00"/>
                    </a:solidFill>
                  </a:tcPr>
                </a:tc>
                <a:tc>
                  <a:txBody>
                    <a:bodyPr/>
                    <a:lstStyle/>
                    <a:p>
                      <a:r>
                        <a:rPr lang="en-GB" sz="1400" dirty="0"/>
                        <a:t>Slice of pizza</a:t>
                      </a:r>
                    </a:p>
                    <a:p>
                      <a:r>
                        <a:rPr lang="en-GB" sz="1400" dirty="0"/>
                        <a:t>Chips</a:t>
                      </a:r>
                    </a:p>
                    <a:p>
                      <a:r>
                        <a:rPr lang="en-GB" sz="1400" dirty="0"/>
                        <a:t>Bar of Dairy</a:t>
                      </a:r>
                      <a:r>
                        <a:rPr lang="en-GB" sz="1400" baseline="0" dirty="0"/>
                        <a:t> Milk</a:t>
                      </a:r>
                      <a:endParaRPr lang="en-GB" sz="1400" dirty="0"/>
                    </a:p>
                  </a:txBody>
                  <a:tcPr marL="118169" marR="118169" marT="59084" marB="59084"/>
                </a:tc>
                <a:extLst>
                  <a:ext uri="{0D108BD9-81ED-4DB2-BD59-A6C34878D82A}">
                    <a16:rowId xmlns:a16="http://schemas.microsoft.com/office/drawing/2014/main" val="10002"/>
                  </a:ext>
                </a:extLst>
              </a:tr>
              <a:tr h="984738">
                <a:tc>
                  <a:txBody>
                    <a:bodyPr/>
                    <a:lstStyle/>
                    <a:p>
                      <a:r>
                        <a:rPr lang="en-GB" sz="1400" b="1" dirty="0"/>
                        <a:t>Dinner</a:t>
                      </a:r>
                    </a:p>
                  </a:txBody>
                  <a:tcPr marL="118169" marR="118169" marT="59084" marB="59084" vert="vert270">
                    <a:solidFill>
                      <a:srgbClr val="FFFF00"/>
                    </a:solidFill>
                  </a:tcPr>
                </a:tc>
                <a:tc>
                  <a:txBody>
                    <a:bodyPr/>
                    <a:lstStyle/>
                    <a:p>
                      <a:r>
                        <a:rPr lang="en-GB" sz="1400" dirty="0"/>
                        <a:t>Takeaway Creamy</a:t>
                      </a:r>
                      <a:r>
                        <a:rPr lang="en-GB" sz="1400" baseline="0" dirty="0"/>
                        <a:t> chicken and vegetable curry </a:t>
                      </a:r>
                    </a:p>
                    <a:p>
                      <a:r>
                        <a:rPr lang="en-GB" sz="1400" baseline="0" dirty="0"/>
                        <a:t>Boiled white rice</a:t>
                      </a:r>
                    </a:p>
                    <a:p>
                      <a:r>
                        <a:rPr lang="en-GB" sz="1400" dirty="0"/>
                        <a:t>Garlic naan bread</a:t>
                      </a:r>
                    </a:p>
                  </a:txBody>
                  <a:tcPr marL="118169" marR="118169" marT="59084" marB="59084"/>
                </a:tc>
                <a:extLst>
                  <a:ext uri="{0D108BD9-81ED-4DB2-BD59-A6C34878D82A}">
                    <a16:rowId xmlns:a16="http://schemas.microsoft.com/office/drawing/2014/main" val="10003"/>
                  </a:ext>
                </a:extLst>
              </a:tr>
              <a:tr h="593370">
                <a:tc>
                  <a:txBody>
                    <a:bodyPr/>
                    <a:lstStyle/>
                    <a:p>
                      <a:r>
                        <a:rPr lang="en-GB" sz="1400" b="1" dirty="0"/>
                        <a:t>Snacks</a:t>
                      </a:r>
                    </a:p>
                  </a:txBody>
                  <a:tcPr marL="118169" marR="118169" marT="59084" marB="59084" vert="vert270">
                    <a:solidFill>
                      <a:srgbClr val="FFFF00"/>
                    </a:solidFill>
                  </a:tcPr>
                </a:tc>
                <a:tc>
                  <a:txBody>
                    <a:bodyPr/>
                    <a:lstStyle/>
                    <a:p>
                      <a:r>
                        <a:rPr lang="en-GB" sz="1400" dirty="0"/>
                        <a:t>Packet of crisps</a:t>
                      </a:r>
                    </a:p>
                    <a:p>
                      <a:r>
                        <a:rPr lang="en-GB" sz="1400" dirty="0"/>
                        <a:t>Can</a:t>
                      </a:r>
                      <a:r>
                        <a:rPr lang="en-GB" sz="1400" baseline="0" dirty="0"/>
                        <a:t> of Diet Coke</a:t>
                      </a:r>
                      <a:endParaRPr lang="en-GB" sz="1400" dirty="0"/>
                    </a:p>
                  </a:txBody>
                  <a:tcPr marL="118169" marR="118169" marT="59084" marB="59084"/>
                </a:tc>
                <a:extLst>
                  <a:ext uri="{0D108BD9-81ED-4DB2-BD59-A6C34878D82A}">
                    <a16:rowId xmlns:a16="http://schemas.microsoft.com/office/drawing/2014/main" val="10004"/>
                  </a:ext>
                </a:extLst>
              </a:tr>
            </a:tbl>
          </a:graphicData>
        </a:graphic>
      </p:graphicFrame>
      <p:sp>
        <p:nvSpPr>
          <p:cNvPr id="20" name="Right Arrow 19"/>
          <p:cNvSpPr/>
          <p:nvPr/>
        </p:nvSpPr>
        <p:spPr>
          <a:xfrm rot="5400000">
            <a:off x="10632666" y="1734052"/>
            <a:ext cx="561505" cy="342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08"/>
          </a:p>
        </p:txBody>
      </p:sp>
    </p:spTree>
    <p:extLst>
      <p:ext uri="{BB962C8B-B14F-4D97-AF65-F5344CB8AC3E}">
        <p14:creationId xmlns:p14="http://schemas.microsoft.com/office/powerpoint/2010/main" val="401728619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A85D441D5968479B2FFF3A7C88333F" ma:contentTypeVersion="15" ma:contentTypeDescription="Create a new document." ma:contentTypeScope="" ma:versionID="4dac7ff436fdfdd594ac7c56390ed539">
  <xsd:schema xmlns:xsd="http://www.w3.org/2001/XMLSchema" xmlns:xs="http://www.w3.org/2001/XMLSchema" xmlns:p="http://schemas.microsoft.com/office/2006/metadata/properties" xmlns:ns2="b6daa2f3-06b5-47f8-a85d-067055f32ca7" xmlns:ns3="4276e521-d8f5-44a8-8722-75164a36e364" targetNamespace="http://schemas.microsoft.com/office/2006/metadata/properties" ma:root="true" ma:fieldsID="8e3826b2454d98bb2f2658cc1a338abe" ns2:_="" ns3:_="">
    <xsd:import namespace="b6daa2f3-06b5-47f8-a85d-067055f32ca7"/>
    <xsd:import namespace="4276e521-d8f5-44a8-8722-75164a36e3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aa2f3-06b5-47f8-a85d-067055f32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76e521-d8f5-44a8-8722-75164a36e3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3140eff-5672-4042-a3e4-d3f7522364a3}" ma:internalName="TaxCatchAll" ma:showField="CatchAllData" ma:web="4276e521-d8f5-44a8-8722-75164a36e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76e521-d8f5-44a8-8722-75164a36e364" xsi:nil="true"/>
    <lcf76f155ced4ddcb4097134ff3c332f xmlns="b6daa2f3-06b5-47f8-a85d-067055f32c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717151-2F16-4D37-B553-1149ACD372FA}"/>
</file>

<file path=customXml/itemProps2.xml><?xml version="1.0" encoding="utf-8"?>
<ds:datastoreItem xmlns:ds="http://schemas.openxmlformats.org/officeDocument/2006/customXml" ds:itemID="{3B0DA7A4-47B4-46D5-8722-25EECC8CA266}"/>
</file>

<file path=customXml/itemProps3.xml><?xml version="1.0" encoding="utf-8"?>
<ds:datastoreItem xmlns:ds="http://schemas.openxmlformats.org/officeDocument/2006/customXml" ds:itemID="{6CB26CE0-C5D4-4A57-98DD-4232344B02C0}"/>
</file>

<file path=docProps/app.xml><?xml version="1.0" encoding="utf-8"?>
<Properties xmlns="http://schemas.openxmlformats.org/officeDocument/2006/extended-properties" xmlns:vt="http://schemas.openxmlformats.org/officeDocument/2006/docPropsVTypes">
  <Template>Retrospect</Template>
  <TotalTime>1599</TotalTime>
  <Words>4898</Words>
  <Application>Microsoft Office PowerPoint</Application>
  <PresentationFormat>A3 Paper (297x420 mm)</PresentationFormat>
  <Paragraphs>433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Berlin Sans FB Demi</vt:lpstr>
      <vt:lpstr>Calibri</vt:lpstr>
      <vt:lpstr>Calibri Light</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Jones</dc:creator>
  <cp:lastModifiedBy>Tracey Ramage</cp:lastModifiedBy>
  <cp:revision>126</cp:revision>
  <cp:lastPrinted>2018-02-26T07:50:33Z</cp:lastPrinted>
  <dcterms:created xsi:type="dcterms:W3CDTF">2016-09-02T13:16:01Z</dcterms:created>
  <dcterms:modified xsi:type="dcterms:W3CDTF">2020-09-13T17:40:49Z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0x01010064A85D441D5968479B2FFF3A7C88333F</vt:lpwstr>
  </property>
</Properties>
</file>