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 userDrawn="1">
          <p15:clr>
            <a:srgbClr val="A4A3A4"/>
          </p15:clr>
        </p15:guide>
        <p15:guide id="2" pos="40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3" d="100"/>
          <a:sy n="53" d="100"/>
        </p:scale>
        <p:origin x="1302" y="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407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66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882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846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5659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658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73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541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273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817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47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1274-8FCE-49CA-8390-C11848E05DE4}" type="datetimeFigureOut">
              <a:rPr lang="en-GB" smtClean="0"/>
              <a:t>27/06/2019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4B63D-2B1A-41B2-9F2A-1738CCFE744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901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g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google.co.uk/url?sa=i&amp;rct=j&amp;q=&amp;esrc=s&amp;source=images&amp;cd=&amp;cad=rja&amp;uact=8&amp;ved=2ahUKEwjqsZiwzNbgAhXcSRUIHYhkDRQQjRx6BAgBEAU&amp;url=http://www.paintdrawpaint.com/2010/09/drawing-basics-two-point-perspective.html&amp;psig=AOvVaw1MxnoPzU_1Dz812Apdt2Ig&amp;ust=155117421007576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gi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72768" y="274320"/>
            <a:ext cx="9656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>
                <a:solidFill>
                  <a:srgbClr val="FFC000"/>
                </a:solidFill>
                <a:latin typeface="Chalk Dash" panose="03000600000000000000" pitchFamily="66" charset="0"/>
              </a:rPr>
              <a:t>Briefs, Specifications, ideas and development</a:t>
            </a:r>
            <a:endParaRPr lang="en-GB" sz="1200" dirty="0">
              <a:solidFill>
                <a:srgbClr val="FFC000"/>
              </a:solidFill>
              <a:latin typeface="Chalk Dash" panose="03000600000000000000" pitchFamily="66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2E9EDDC-AAF3-EE4A-A703-475E6F1579B8}"/>
              </a:ext>
            </a:extLst>
          </p:cNvPr>
          <p:cNvSpPr txBox="1">
            <a:spLocks/>
          </p:cNvSpPr>
          <p:nvPr/>
        </p:nvSpPr>
        <p:spPr>
          <a:xfrm>
            <a:off x="256032" y="1472946"/>
            <a:ext cx="5833872" cy="2305049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Briefs</a:t>
            </a:r>
          </a:p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Brief is the statement of how you will solve the Design </a:t>
            </a: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Problem</a:t>
            </a:r>
            <a: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will often include: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Constraints/ limitations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the product is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Materials/processes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Any key information you know</a:t>
            </a:r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2ECFB98-6E0A-494F-83FF-AA7C7B1F007B}"/>
              </a:ext>
            </a:extLst>
          </p:cNvPr>
          <p:cNvSpPr txBox="1">
            <a:spLocks/>
          </p:cNvSpPr>
          <p:nvPr/>
        </p:nvSpPr>
        <p:spPr>
          <a:xfrm>
            <a:off x="274320" y="4018082"/>
            <a:ext cx="5850636" cy="98368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Design Specifications</a:t>
            </a:r>
            <a:endParaRPr lang="en-US" sz="1300" b="1" dirty="0" smtClean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Design Specification is a list of requirements your product has to meet in order to be successful</a:t>
            </a:r>
          </a:p>
          <a:p>
            <a:r>
              <a:rPr lang="en-US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It is also useful for evaluation. If your product hasn’t met the Spec then it gives you a starting point for improvements. </a:t>
            </a: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636211E-9814-C84B-9827-B63FF82D8B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7495839"/>
              </p:ext>
            </p:extLst>
          </p:nvPr>
        </p:nvGraphicFramePr>
        <p:xfrm>
          <a:off x="334377" y="5236298"/>
          <a:ext cx="5856873" cy="359664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227723">
                  <a:extLst>
                    <a:ext uri="{9D8B030D-6E8A-4147-A177-3AD203B41FA5}">
                      <a16:colId xmlns:a16="http://schemas.microsoft.com/office/drawing/2014/main" val="4028504120"/>
                    </a:ext>
                  </a:extLst>
                </a:gridCol>
                <a:gridCol w="4629150">
                  <a:extLst>
                    <a:ext uri="{9D8B030D-6E8A-4147-A177-3AD203B41FA5}">
                      <a16:colId xmlns:a16="http://schemas.microsoft.com/office/drawing/2014/main" val="74565562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Aesthetics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the product looks like? Style? </a:t>
                      </a:r>
                      <a:r>
                        <a:rPr lang="en-US" sz="1200" b="0" i="0" dirty="0" err="1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Colour</a:t>
                      </a:r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Scheme</a:t>
                      </a:r>
                      <a:r>
                        <a:rPr lang="en-US" sz="1200" b="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 Design Movement?</a:t>
                      </a:r>
                      <a:endParaRPr lang="en-US" sz="12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38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Customer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Who would buy it? (Age, gender, socio-economic, personality) How does the design appeal to them?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4980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Cost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much will it cost? (min-max) Why?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57630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Environment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Where will it be used? Why? How </a:t>
                      </a:r>
                      <a:r>
                        <a:rPr lang="en-US" sz="1200" b="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will you make it suitable?</a:t>
                      </a:r>
                      <a:endParaRPr lang="en-US" sz="12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927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Safety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is it safe? How will it be checked? Why must it be safe?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4117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Size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</a:t>
                      </a:r>
                      <a:r>
                        <a:rPr lang="en-US" sz="1200" b="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th</a:t>
                      </a:r>
                      <a:r>
                        <a:rPr lang="en-US" sz="1200" b="0" i="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 maximum or minimum size? Why?</a:t>
                      </a:r>
                      <a:endParaRPr lang="en-US" sz="12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012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Function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does the product do? What features make it do that function well? How is it unique from similar products?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8840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Materials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What </a:t>
                      </a:r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 it made from? Why</a:t>
                      </a:r>
                      <a:r>
                        <a:rPr lang="en-US" sz="1200" b="0" i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?</a:t>
                      </a:r>
                      <a:endParaRPr lang="en-US" sz="1200" b="0" i="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2758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1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Manufacture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i="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How might it be made? Why? What scale of production? Why?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4754392"/>
                  </a:ext>
                </a:extLst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98224" y="155448"/>
            <a:ext cx="883920" cy="88392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796689"/>
              </p:ext>
            </p:extLst>
          </p:nvPr>
        </p:nvGraphicFramePr>
        <p:xfrm>
          <a:off x="6400800" y="914399"/>
          <a:ext cx="6232357" cy="6760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0042">
                  <a:extLst>
                    <a:ext uri="{9D8B030D-6E8A-4147-A177-3AD203B41FA5}">
                      <a16:colId xmlns:a16="http://schemas.microsoft.com/office/drawing/2014/main" val="737468479"/>
                    </a:ext>
                  </a:extLst>
                </a:gridCol>
                <a:gridCol w="2935705">
                  <a:extLst>
                    <a:ext uri="{9D8B030D-6E8A-4147-A177-3AD203B41FA5}">
                      <a16:colId xmlns:a16="http://schemas.microsoft.com/office/drawing/2014/main" val="2874664319"/>
                    </a:ext>
                  </a:extLst>
                </a:gridCol>
                <a:gridCol w="1756610">
                  <a:extLst>
                    <a:ext uri="{9D8B030D-6E8A-4147-A177-3AD203B41FA5}">
                      <a16:colId xmlns:a16="http://schemas.microsoft.com/office/drawing/2014/main" val="2693724648"/>
                    </a:ext>
                  </a:extLst>
                </a:gridCol>
              </a:tblGrid>
              <a:tr h="49954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Technique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Description/ notes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Diagram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955526"/>
                  </a:ext>
                </a:extLst>
              </a:tr>
              <a:tr h="968309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Orthographic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Projection/ Working Drawings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Includes “Front”, “Plan” and “End” 2D Views, and often an Isometric 3D View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Standardised method for scale, dimensions and line types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manufacturing</a:t>
                      </a:r>
                      <a:endParaRPr lang="en-GB" sz="1200" dirty="0" smtClean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58869082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Isometric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Common 3D sketching method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be drawn free-hand or using isometric paper and ruler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Angles are at 30 degrees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for seeing most of the products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89409449"/>
                  </a:ext>
                </a:extLst>
              </a:tr>
              <a:tr h="8662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1-Point</a:t>
                      </a:r>
                      <a:r>
                        <a:rPr lang="en-GB" sz="1200" b="1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Perspective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 3D drawing method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Often used by interior designers and architects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Gives drawings depth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Only uses 1 vanishing point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7318446"/>
                  </a:ext>
                </a:extLst>
              </a:tr>
              <a:tr h="8662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2-Point Perspective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Used for 3D designs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Exaggerates the 3D effect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Objects can be drawn above of below the horizon line but must go to the 2 vanishing points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0735267"/>
                  </a:ext>
                </a:extLst>
              </a:tr>
              <a:tr h="8662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Annotated Drawings/ Free and Sketches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Quick and easy way of getting ideas down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Range of ideas can be seen 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Annotation helps explain designs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further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1766323"/>
                  </a:ext>
                </a:extLst>
              </a:tr>
              <a:tr h="866273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Exploded View</a:t>
                      </a:r>
                      <a:endParaRPr lang="en-GB" sz="1200" b="1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Helps see a final</a:t>
                      </a: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 design of a product and all it’s parts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Can see where all the parts fit</a:t>
                      </a:r>
                    </a:p>
                    <a:p>
                      <a:pPr marL="171450" indent="-171450" algn="ctr">
                        <a:buFont typeface="Arial" panose="020B0604020202020204" pitchFamily="34" charset="0"/>
                        <a:buChar char="•"/>
                      </a:pPr>
                      <a:r>
                        <a:rPr lang="en-GB" sz="1200" baseline="0" dirty="0" smtClean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Great for manufacturers</a:t>
                      </a:r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Tahoma" panose="020B0604030504040204" pitchFamily="34" charset="0"/>
                        <a:ea typeface="Tahoma" panose="020B0604030504040204" pitchFamily="34" charset="0"/>
                        <a:cs typeface="Tahoma" panose="020B060403050404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5100488"/>
                  </a:ext>
                </a:extLst>
              </a:tr>
            </a:tbl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39" b="18674"/>
          <a:stretch/>
        </p:blipFill>
        <p:spPr>
          <a:xfrm>
            <a:off x="11068415" y="1480163"/>
            <a:ext cx="1425989" cy="119084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43698" y="2863516"/>
            <a:ext cx="613334" cy="69783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25" b="13731"/>
          <a:stretch/>
        </p:blipFill>
        <p:spPr>
          <a:xfrm>
            <a:off x="11044989" y="3829209"/>
            <a:ext cx="1466338" cy="899202"/>
          </a:xfrm>
          <a:prstGeom prst="rect">
            <a:avLst/>
          </a:prstGeom>
        </p:spPr>
      </p:pic>
      <p:pic>
        <p:nvPicPr>
          <p:cNvPr id="15" name="Picture 2" descr="Image result for 2 point perspective cubes">
            <a:hlinkClick r:id="rId6"/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99" b="23415"/>
          <a:stretch/>
        </p:blipFill>
        <p:spPr bwMode="auto">
          <a:xfrm>
            <a:off x="10948736" y="4896852"/>
            <a:ext cx="1512898" cy="689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mage result for free hand sketching products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5622" y="5904681"/>
            <a:ext cx="1015958" cy="784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exploded view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81" t="5754" r="10861" b="7521"/>
          <a:stretch/>
        </p:blipFill>
        <p:spPr bwMode="auto">
          <a:xfrm>
            <a:off x="11141242" y="6882063"/>
            <a:ext cx="1179095" cy="71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6400800" y="7808976"/>
            <a:ext cx="6181344" cy="1569660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Modelling and Development</a:t>
            </a:r>
          </a:p>
          <a:p>
            <a:pPr algn="ctr"/>
            <a:endParaRPr lang="en-GB" sz="1200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Modelling and development are key to testing and improving products</a:t>
            </a: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This can be done physically using materials like; card, foam, clay, man-made boards or virtually in </a:t>
            </a:r>
            <a:r>
              <a:rPr lang="en-GB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CAD </a:t>
            </a:r>
            <a:endParaRPr lang="en-GB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GB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Modelling helps the designer get feedback from the customer, check aesthetics, function, sizes and even materials and production methods and change them if needed</a:t>
            </a:r>
          </a:p>
          <a:p>
            <a:pPr algn="ctr"/>
            <a:endParaRPr lang="en-GB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658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4A85D441D5968479B2FFF3A7C88333F" ma:contentTypeVersion="15" ma:contentTypeDescription="Create a new document." ma:contentTypeScope="" ma:versionID="4dac7ff436fdfdd594ac7c56390ed539">
  <xsd:schema xmlns:xsd="http://www.w3.org/2001/XMLSchema" xmlns:xs="http://www.w3.org/2001/XMLSchema" xmlns:p="http://schemas.microsoft.com/office/2006/metadata/properties" xmlns:ns2="b6daa2f3-06b5-47f8-a85d-067055f32ca7" xmlns:ns3="4276e521-d8f5-44a8-8722-75164a36e364" targetNamespace="http://schemas.microsoft.com/office/2006/metadata/properties" ma:root="true" ma:fieldsID="8e3826b2454d98bb2f2658cc1a338abe" ns2:_="" ns3:_="">
    <xsd:import namespace="b6daa2f3-06b5-47f8-a85d-067055f32ca7"/>
    <xsd:import namespace="4276e521-d8f5-44a8-8722-75164a36e36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aa2f3-06b5-47f8-a85d-067055f32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76e521-d8f5-44a8-8722-75164a36e36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53140eff-5672-4042-a3e4-d3f7522364a3}" ma:internalName="TaxCatchAll" ma:showField="CatchAllData" ma:web="4276e521-d8f5-44a8-8722-75164a36e36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276e521-d8f5-44a8-8722-75164a36e364" xsi:nil="true"/>
    <lcf76f155ced4ddcb4097134ff3c332f xmlns="b6daa2f3-06b5-47f8-a85d-067055f32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C382C06B-29C8-440F-92C0-45C0763AAA64}"/>
</file>

<file path=customXml/itemProps2.xml><?xml version="1.0" encoding="utf-8"?>
<ds:datastoreItem xmlns:ds="http://schemas.openxmlformats.org/officeDocument/2006/customXml" ds:itemID="{80E9F308-B65B-4D32-8DA6-1D42222DD766}"/>
</file>

<file path=customXml/itemProps3.xml><?xml version="1.0" encoding="utf-8"?>
<ds:datastoreItem xmlns:ds="http://schemas.openxmlformats.org/officeDocument/2006/customXml" ds:itemID="{C11B1262-0561-47A8-8E46-3C4AC8AB746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439</Words>
  <Application>Microsoft Office PowerPoint</Application>
  <PresentationFormat>A3 Paper (297x420 mm)</PresentationFormat>
  <Paragraphs>64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Chalk Dash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Hill</dc:creator>
  <cp:lastModifiedBy>N. Hill</cp:lastModifiedBy>
  <cp:revision>6</cp:revision>
  <dcterms:created xsi:type="dcterms:W3CDTF">2019-06-27T12:58:19Z</dcterms:created>
  <dcterms:modified xsi:type="dcterms:W3CDTF">2019-06-27T13:26:40Z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0x01010064A85D441D5968479B2FFF3A7C88333F</vt:lpwstr>
  </property>
</Properties>
</file>