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47" userDrawn="1">
          <p15:clr>
            <a:srgbClr val="A4A3A4"/>
          </p15:clr>
        </p15:guide>
        <p15:guide id="2" pos="405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72"/>
      </p:cViewPr>
      <p:guideLst>
        <p:guide orient="horz" pos="3047"/>
        <p:guide pos="405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76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6365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84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1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472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60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50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678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874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10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9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CA3F3-243D-446B-B27F-1E0B00004CFC}" type="datetimeFigureOut">
              <a:rPr lang="en-GB" smtClean="0"/>
              <a:t>26/06/2019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5031D-80AA-4C2E-B1C0-CCE86296B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42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8224" y="155448"/>
            <a:ext cx="883920" cy="8839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47471"/>
            <a:ext cx="128564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6">
                    <a:lumMod val="50000"/>
                  </a:schemeClr>
                </a:solidFill>
                <a:latin typeface="Chalk Dash" panose="03000600000000000000" pitchFamily="66" charset="0"/>
              </a:rPr>
              <a:t>Production Techniques and Systems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597886"/>
              </p:ext>
            </p:extLst>
          </p:nvPr>
        </p:nvGraphicFramePr>
        <p:xfrm>
          <a:off x="319238" y="1019262"/>
          <a:ext cx="5916970" cy="3004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8485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  <a:gridCol w="2958485">
                  <a:extLst>
                    <a:ext uri="{9D8B030D-6E8A-4147-A177-3AD203B41FA5}">
                      <a16:colId xmlns:a16="http://schemas.microsoft.com/office/drawing/2014/main" val="3078086963"/>
                    </a:ext>
                  </a:extLst>
                </a:gridCol>
              </a:tblGrid>
              <a:tr h="39149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CAD </a:t>
                      </a:r>
                      <a:r>
                        <a:rPr lang="en-GB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Aided Design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39149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Examples; </a:t>
                      </a:r>
                      <a:r>
                        <a:rPr lang="en-GB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2D Design, Autodesk Inventor, Fusion 360,</a:t>
                      </a: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Photoshop, </a:t>
                      </a:r>
                      <a:r>
                        <a:rPr lang="en-GB" sz="14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578880"/>
                  </a:ext>
                </a:extLst>
              </a:tr>
              <a:tr h="42281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587761"/>
                  </a:ext>
                </a:extLst>
              </a:tr>
              <a:tr h="1761722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Easy to change designs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Designs are easily saved and sent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worked on by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multiple people simultaneously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used for virtual testing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produce high-quality designs 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Complex and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time-consuming to learn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Expensive to buy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PCs can crash or be hacked – causing work to be lost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Takes up PC memory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67529"/>
              </p:ext>
            </p:extLst>
          </p:nvPr>
        </p:nvGraphicFramePr>
        <p:xfrm>
          <a:off x="6652982" y="1263102"/>
          <a:ext cx="5916970" cy="29431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8485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  <a:gridCol w="2958485">
                  <a:extLst>
                    <a:ext uri="{9D8B030D-6E8A-4147-A177-3AD203B41FA5}">
                      <a16:colId xmlns:a16="http://schemas.microsoft.com/office/drawing/2014/main" val="3078086963"/>
                    </a:ext>
                  </a:extLst>
                </a:gridCol>
              </a:tblGrid>
              <a:tr h="32774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CAM </a:t>
                      </a:r>
                      <a:r>
                        <a:rPr lang="en-GB" sz="1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Computer Aided Manufacture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55716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Examples;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3D Printing, Laser Cutting, CNC Router, Automated Machines and Robotics, </a:t>
                      </a:r>
                      <a:r>
                        <a:rPr lang="en-GB" sz="1400" b="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578880"/>
                  </a:ext>
                </a:extLst>
              </a:tr>
              <a:tr h="35396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  <a:endParaRPr lang="en-GB" sz="14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  <a:endParaRPr lang="en-GB" sz="1400" b="1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4587761"/>
                  </a:ext>
                </a:extLst>
              </a:tr>
              <a:tr h="1704267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Faster and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more accurate than traditional tools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Repetitive accuracy/ consistent outcomes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Machines can run 24/7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Expensive to buy the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equipment, </a:t>
                      </a:r>
                      <a:r>
                        <a:rPr lang="en-GB" sz="1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Training takes cost and time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 specialists to maintain and repair the machines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Dependence on CAM can cause unemployment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254908"/>
              </p:ext>
            </p:extLst>
          </p:nvPr>
        </p:nvGraphicFramePr>
        <p:xfrm>
          <a:off x="325334" y="4306824"/>
          <a:ext cx="591697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6970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</a:tblGrid>
              <a:tr h="297474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Flexible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Manufacturing Systems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120700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is where 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automated machines 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are adaptable and can produce different products if needed.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If a manufacture is making a product with machines that are just dedicated to specific tasks they have to be reprogrammed and re-tooled before changing to a new task. This is time consuming and expensive.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Examples include;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CNC Machines, 3D Printers, Laser Cutters, Robotic arms, </a:t>
                      </a:r>
                      <a:r>
                        <a:rPr lang="en-GB" sz="1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endParaRPr lang="en-GB" sz="1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26602"/>
              </p:ext>
            </p:extLst>
          </p:nvPr>
        </p:nvGraphicFramePr>
        <p:xfrm>
          <a:off x="6585926" y="4564086"/>
          <a:ext cx="5916970" cy="4342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8485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  <a:gridCol w="2958485">
                  <a:extLst>
                    <a:ext uri="{9D8B030D-6E8A-4147-A177-3AD203B41FA5}">
                      <a16:colId xmlns:a16="http://schemas.microsoft.com/office/drawing/2014/main" val="664527945"/>
                    </a:ext>
                  </a:extLst>
                </a:gridCol>
              </a:tblGrid>
              <a:tr h="352874">
                <a:tc gridSpan="2"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Just-in-Time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(JIT) Manufacture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1834946">
                <a:tc gridSpan="2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is where manufacturers only order materials, parts, </a:t>
                      </a:r>
                      <a:r>
                        <a:rPr lang="en-GB" sz="1400" baseline="0" dirty="0" err="1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etc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when needed. The customer’s order triggers the production process and the resources needed for that order are the only ones bought.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aseline="0" dirty="0" smtClean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can be used in any 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scale of production</a:t>
                      </a:r>
                      <a:r>
                        <a:rPr lang="en-GB" sz="1400" b="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but is particularly useful for one-off production.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  <a:tr h="439669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Advantages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Disadvantages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2842463"/>
                  </a:ext>
                </a:extLst>
              </a:tr>
              <a:tr h="1714681"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Saves on warehouse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storage costs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Money is not tied-up in stock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Little/minimal waste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Customer often pays in advance so money is secure before production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All production stops if a part/ material is missing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Needs to have a fast, reliable and good quality supply chain to work properly</a:t>
                      </a:r>
                    </a:p>
                    <a:p>
                      <a:pPr marL="285750" indent="-2857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Can be time-consuming 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50839854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024031"/>
              </p:ext>
            </p:extLst>
          </p:nvPr>
        </p:nvGraphicFramePr>
        <p:xfrm>
          <a:off x="331430" y="7288998"/>
          <a:ext cx="5916970" cy="17635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6970">
                  <a:extLst>
                    <a:ext uri="{9D8B030D-6E8A-4147-A177-3AD203B41FA5}">
                      <a16:colId xmlns:a16="http://schemas.microsoft.com/office/drawing/2014/main" val="1891181684"/>
                    </a:ext>
                  </a:extLst>
                </a:gridCol>
              </a:tblGrid>
              <a:tr h="355557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Lean Manufacturing</a:t>
                      </a:r>
                      <a:endParaRPr lang="en-GB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860000"/>
                  </a:ext>
                </a:extLst>
              </a:tr>
              <a:tr h="1408005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is where waste and energy is kept to a minimum. </a:t>
                      </a:r>
                      <a:b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</a:br>
                      <a:r>
                        <a:rPr lang="en-GB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helps manufacturers save money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and resources in production, as well as helping minimise the </a:t>
                      </a:r>
                      <a:r>
                        <a:rPr lang="en-GB" sz="1400" b="1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environmental impact </a:t>
                      </a:r>
                      <a:r>
                        <a:rPr lang="en-GB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 producing products.</a:t>
                      </a:r>
                      <a:endParaRPr lang="en-GB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67969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617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5" ma:contentTypeDescription="Create a new document." ma:contentTypeScope="" ma:versionID="4dac7ff436fdfdd594ac7c56390ed539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8e3826b2454d98bb2f2658cc1a338abe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afc6e421-0895-41c1-badf-596bff0fe7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3140eff-5672-4042-a3e4-d3f7522364a3}" ma:internalName="TaxCatchAll" ma:showField="CatchAllData" ma:web="4276e521-d8f5-44a8-8722-75164a36e3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276e521-d8f5-44a8-8722-75164a36e364" xsi:nil="true"/>
    <lcf76f155ced4ddcb4097134ff3c332f xmlns="b6daa2f3-06b5-47f8-a85d-067055f32ca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2DF5A38-4553-4A45-B66E-949A9FFBE8E8}"/>
</file>

<file path=customXml/itemProps2.xml><?xml version="1.0" encoding="utf-8"?>
<ds:datastoreItem xmlns:ds="http://schemas.openxmlformats.org/officeDocument/2006/customXml" ds:itemID="{A0DEC249-9673-4AD5-BC00-90BC7A89D59B}"/>
</file>

<file path=customXml/itemProps3.xml><?xml version="1.0" encoding="utf-8"?>
<ds:datastoreItem xmlns:ds="http://schemas.openxmlformats.org/officeDocument/2006/customXml" ds:itemID="{F36FF68C-C783-4D31-8B1E-D450EC6BC21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</TotalTime>
  <Words>337</Words>
  <Application>Microsoft Office PowerPoint</Application>
  <PresentationFormat>A3 Paper (297x420 mm)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 Dash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N. Hill</dc:creator>
  <cp:lastModifiedBy>N. Hill</cp:lastModifiedBy>
  <cp:revision>5</cp:revision>
  <dcterms:created xsi:type="dcterms:W3CDTF">2019-06-26T10:36:24Z</dcterms:created>
  <dcterms:modified xsi:type="dcterms:W3CDTF">2019-06-26T15:00:40Z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