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9926638" cy="6797675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8B308"/>
    <a:srgbClr val="144856"/>
    <a:srgbClr val="175A68"/>
    <a:srgbClr val="FE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979068-307E-DD74-5BE9-293C0F7C5DF9}" v="1096" dt="2024-01-11T09:41:00.135"/>
    <p1510:client id="{F7E98722-E4F6-FEB1-0C7E-1F0212AA6C12}" v="1035" dt="2024-01-10T15:57:27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 varScale="1">
        <p:scale>
          <a:sx n="44" d="100"/>
          <a:sy n="44" d="100"/>
        </p:scale>
        <p:origin x="41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32288" y="850900"/>
            <a:ext cx="126206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2288" y="850900"/>
            <a:ext cx="1262062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608268" y="1365222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53674" y="15522198"/>
            <a:ext cx="6575417" cy="610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28849" y="13352216"/>
            <a:ext cx="5942715" cy="6218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78153" y="11140770"/>
            <a:ext cx="5841604" cy="6549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70067" y="9270881"/>
            <a:ext cx="2800986" cy="2229301"/>
          </a:xfrm>
          <a:prstGeom prst="blockArc">
            <a:avLst>
              <a:gd name="adj1" fmla="val 10532807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44822" y="7077884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0" y="8981637"/>
            <a:ext cx="5935711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869163" y="4957745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315755" y="2785276"/>
            <a:ext cx="2800409" cy="220431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4182" y="4684481"/>
            <a:ext cx="5733212" cy="6041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399075" y="11415689"/>
            <a:ext cx="2846512" cy="2284159"/>
          </a:xfrm>
          <a:prstGeom prst="blockArc">
            <a:avLst>
              <a:gd name="adj1" fmla="val 10800013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953674" y="2459522"/>
            <a:ext cx="5854586" cy="6293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7808260" y="16552304"/>
            <a:ext cx="1438243" cy="482694"/>
          </a:xfrm>
          <a:prstGeom prst="rect">
            <a:avLst/>
          </a:prstGeom>
        </p:spPr>
      </p:pic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7424776" y="15172320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7597167" y="1538120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239447" y="17232036"/>
            <a:ext cx="843843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latin typeface="Tahoma"/>
                <a:ea typeface="Tahoma"/>
                <a:cs typeface="Tahoma"/>
              </a:rPr>
              <a:t>Step into a career in Information Technology (I.T.) 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624174" y="15506766"/>
            <a:ext cx="841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7597168" y="15443482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</a:t>
            </a:r>
          </a:p>
        </p:txBody>
      </p:sp>
      <p:sp>
        <p:nvSpPr>
          <p:cNvPr id="574" name="Block Arc 573">
            <a:extLst>
              <a:ext uri="{FF2B5EF4-FFF2-40B4-BE49-F238E27FC236}">
                <a16:creationId xmlns:a16="http://schemas.microsoft.com/office/drawing/2014/main" id="{42DCC817-95A4-4F9E-B69E-5B3F826F1806}"/>
              </a:ext>
            </a:extLst>
          </p:cNvPr>
          <p:cNvSpPr/>
          <p:nvPr/>
        </p:nvSpPr>
        <p:spPr>
          <a:xfrm rot="16200000">
            <a:off x="677579" y="688094"/>
            <a:ext cx="2591870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3" name="Rectangle 692">
            <a:extLst>
              <a:ext uri="{FF2B5EF4-FFF2-40B4-BE49-F238E27FC236}">
                <a16:creationId xmlns:a16="http://schemas.microsoft.com/office/drawing/2014/main" id="{242D1697-493D-4EEA-9BF1-C16D669A5B45}"/>
              </a:ext>
            </a:extLst>
          </p:cNvPr>
          <p:cNvSpPr/>
          <p:nvPr/>
        </p:nvSpPr>
        <p:spPr>
          <a:xfrm>
            <a:off x="1950156" y="481913"/>
            <a:ext cx="462817" cy="6204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://t3.gstatic.com/images?q=tbn:ANd9GcTYTMJo2Yq3F8ri3xLuRqs8Koo6oG7c3ZGLzHvYXIbrR7GCF9tLHbCrBu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051" y="15578744"/>
            <a:ext cx="768972" cy="7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" name="Arrow: Right 106">
            <a:extLst>
              <a:ext uri="{FF2B5EF4-FFF2-40B4-BE49-F238E27FC236}">
                <a16:creationId xmlns:a16="http://schemas.microsoft.com/office/drawing/2014/main" id="{F8F14BC0-7255-904B-B559-CD0DA8A5B106}"/>
              </a:ext>
            </a:extLst>
          </p:cNvPr>
          <p:cNvSpPr/>
          <p:nvPr/>
        </p:nvSpPr>
        <p:spPr>
          <a:xfrm>
            <a:off x="2412031" y="400788"/>
            <a:ext cx="522611" cy="313461"/>
          </a:xfrm>
          <a:prstGeom prst="rightArrow">
            <a:avLst>
              <a:gd name="adj1" fmla="val 50000"/>
              <a:gd name="adj2" fmla="val 4789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7" name="Arrow: Right 106">
            <a:extLst>
              <a:ext uri="{FF2B5EF4-FFF2-40B4-BE49-F238E27FC236}">
                <a16:creationId xmlns:a16="http://schemas.microsoft.com/office/drawing/2014/main" id="{D10B3849-51DC-B64D-971F-BCA9D546DCAE}"/>
              </a:ext>
            </a:extLst>
          </p:cNvPr>
          <p:cNvSpPr/>
          <p:nvPr/>
        </p:nvSpPr>
        <p:spPr>
          <a:xfrm>
            <a:off x="2412031" y="856728"/>
            <a:ext cx="522611" cy="313461"/>
          </a:xfrm>
          <a:prstGeom prst="rightArrow">
            <a:avLst>
              <a:gd name="adj1" fmla="val 50000"/>
              <a:gd name="adj2" fmla="val 4789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08" name="Picture 707" descr="A close up of a logo&#10;&#10;Description automatically generated">
            <a:extLst>
              <a:ext uri="{FF2B5EF4-FFF2-40B4-BE49-F238E27FC236}">
                <a16:creationId xmlns:a16="http://schemas.microsoft.com/office/drawing/2014/main" id="{1FDB4158-C97B-485A-9493-41C7BA2E0D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>
          <a:xfrm>
            <a:off x="352724" y="282897"/>
            <a:ext cx="823441" cy="67128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6533667-C266-41D3-8808-88BDBA33A3B6}"/>
              </a:ext>
            </a:extLst>
          </p:cNvPr>
          <p:cNvSpPr txBox="1"/>
          <p:nvPr/>
        </p:nvSpPr>
        <p:spPr>
          <a:xfrm>
            <a:off x="3280227" y="886678"/>
            <a:ext cx="466942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1800" b="1" dirty="0">
                <a:latin typeface="Tahoma"/>
                <a:ea typeface="Tahoma"/>
                <a:cs typeface="Tahoma"/>
              </a:rPr>
              <a:t>WJEC Information Technology (I.T.) L2 Learning Journey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9AC873-11A3-4F9F-8597-75AE42891A95}"/>
              </a:ext>
            </a:extLst>
          </p:cNvPr>
          <p:cNvSpPr txBox="1"/>
          <p:nvPr/>
        </p:nvSpPr>
        <p:spPr>
          <a:xfrm>
            <a:off x="2997731" y="159869"/>
            <a:ext cx="2994332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latin typeface="Tahoma"/>
                <a:ea typeface="Tahoma"/>
                <a:cs typeface="Tahoma"/>
              </a:rPr>
              <a:t>WJEC Level 3 Certificate 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b="1" dirty="0">
                <a:latin typeface="Tahoma"/>
                <a:ea typeface="Tahoma"/>
                <a:cs typeface="Tahoma"/>
              </a:rPr>
              <a:t>WJEC Level 3 Extended Diploma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A-level I.T.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689F438-394C-4CB6-8449-080C9F7B670C}"/>
              </a:ext>
            </a:extLst>
          </p:cNvPr>
          <p:cNvCxnSpPr>
            <a:cxnSpLocks/>
          </p:cNvCxnSpPr>
          <p:nvPr/>
        </p:nvCxnSpPr>
        <p:spPr>
          <a:xfrm>
            <a:off x="7258411" y="15301818"/>
            <a:ext cx="0" cy="505423"/>
          </a:xfrm>
          <a:prstGeom prst="line">
            <a:avLst/>
          </a:prstGeom>
          <a:ln w="2857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23FC7A1-62C6-4AC4-97CA-4C5D27C7173D}"/>
              </a:ext>
            </a:extLst>
          </p:cNvPr>
          <p:cNvSpPr txBox="1"/>
          <p:nvPr/>
        </p:nvSpPr>
        <p:spPr>
          <a:xfrm>
            <a:off x="4694665" y="16357727"/>
            <a:ext cx="1759267" cy="1055608"/>
          </a:xfrm>
          <a:prstGeom prst="wedgeRoundRectCallout">
            <a:avLst>
              <a:gd name="adj1" fmla="val -2166"/>
              <a:gd name="adj2" fmla="val -7222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Understand the key make up of the WJEC Board course</a:t>
            </a:r>
          </a:p>
          <a:p>
            <a:pPr marL="171450" indent="-171450">
              <a:buFontTx/>
              <a:buChar char="-"/>
            </a:pPr>
            <a:r>
              <a:rPr lang="en-US" sz="800" dirty="0">
                <a:latin typeface="Tahoma"/>
                <a:ea typeface="Tahoma"/>
                <a:cs typeface="Tahoma"/>
              </a:rPr>
              <a:t>Unit 1 exam on computer at the end of year 11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800" dirty="0">
                <a:latin typeface="Tahoma"/>
                <a:ea typeface="Tahoma"/>
                <a:cs typeface="Tahoma"/>
              </a:rPr>
              <a:t>Unit 2 Coursework which will be issued in May and submitted in December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63E7FA4-08D0-4725-9B92-4C1D1370798B}"/>
              </a:ext>
            </a:extLst>
          </p:cNvPr>
          <p:cNvCxnSpPr>
            <a:cxnSpLocks/>
          </p:cNvCxnSpPr>
          <p:nvPr/>
        </p:nvCxnSpPr>
        <p:spPr>
          <a:xfrm>
            <a:off x="4821598" y="15470584"/>
            <a:ext cx="31" cy="314252"/>
          </a:xfrm>
          <a:prstGeom prst="line">
            <a:avLst/>
          </a:prstGeom>
          <a:ln w="2857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B68B52D-A7C1-4F74-839A-6A96A70B61FA}"/>
              </a:ext>
            </a:extLst>
          </p:cNvPr>
          <p:cNvCxnSpPr>
            <a:cxnSpLocks/>
          </p:cNvCxnSpPr>
          <p:nvPr/>
        </p:nvCxnSpPr>
        <p:spPr>
          <a:xfrm flipV="1">
            <a:off x="5894641" y="15784836"/>
            <a:ext cx="0" cy="549113"/>
          </a:xfrm>
          <a:prstGeom prst="line">
            <a:avLst/>
          </a:prstGeom>
          <a:ln w="28575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F951266-2AD6-4F56-9100-B1931120EBB9}"/>
              </a:ext>
            </a:extLst>
          </p:cNvPr>
          <p:cNvCxnSpPr>
            <a:cxnSpLocks/>
            <a:stCxn id="73" idx="3"/>
          </p:cNvCxnSpPr>
          <p:nvPr/>
        </p:nvCxnSpPr>
        <p:spPr>
          <a:xfrm flipV="1">
            <a:off x="1148511" y="1170189"/>
            <a:ext cx="240901" cy="116161"/>
          </a:xfrm>
          <a:prstGeom prst="line">
            <a:avLst/>
          </a:prstGeom>
          <a:ln w="2857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500CF960-72AC-4352-813D-F1E274310F34}"/>
              </a:ext>
            </a:extLst>
          </p:cNvPr>
          <p:cNvSpPr txBox="1"/>
          <p:nvPr/>
        </p:nvSpPr>
        <p:spPr>
          <a:xfrm>
            <a:off x="148434" y="993962"/>
            <a:ext cx="1000077" cy="58477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decision </a:t>
            </a:r>
          </a:p>
          <a:p>
            <a:pPr algn="ctr"/>
            <a:r>
              <a:rPr lang="en-US" sz="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-Sixth form /College / Apprenticeship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380C023-A169-48BC-8A61-816C7A29EC89}"/>
              </a:ext>
            </a:extLst>
          </p:cNvPr>
          <p:cNvSpPr txBox="1"/>
          <p:nvPr/>
        </p:nvSpPr>
        <p:spPr>
          <a:xfrm>
            <a:off x="7114185" y="14296282"/>
            <a:ext cx="930740" cy="646986"/>
          </a:xfrm>
          <a:prstGeom prst="wedgeRoundRectCallout">
            <a:avLst>
              <a:gd name="adj1" fmla="val 7940"/>
              <a:gd name="adj2" fmla="val 8506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What do you already </a:t>
            </a:r>
            <a:r>
              <a:rPr lang="en-US" sz="800" b="1" dirty="0">
                <a:latin typeface="Tahoma"/>
                <a:ea typeface="Tahoma"/>
                <a:cs typeface="Tahoma"/>
              </a:rPr>
              <a:t>know</a:t>
            </a:r>
            <a:r>
              <a:rPr lang="en-US" sz="800" dirty="0">
                <a:latin typeface="Tahoma"/>
                <a:ea typeface="Tahoma"/>
                <a:cs typeface="Tahoma"/>
              </a:rPr>
              <a:t> that can help you in IT?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6CCB37F-E5FC-4A94-9C42-B42FBED6CBCB}"/>
              </a:ext>
            </a:extLst>
          </p:cNvPr>
          <p:cNvSpPr txBox="1"/>
          <p:nvPr/>
        </p:nvSpPr>
        <p:spPr>
          <a:xfrm>
            <a:off x="4855169" y="14296282"/>
            <a:ext cx="1132318" cy="646986"/>
          </a:xfrm>
          <a:prstGeom prst="wedgeRoundRectCallout">
            <a:avLst>
              <a:gd name="adj1" fmla="val 7940"/>
              <a:gd name="adj2" fmla="val 8506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Introduce the three topics that will be covered from Sept-May </a:t>
            </a:r>
            <a:endParaRPr lang="en-US" sz="800">
              <a:latin typeface="Tahoma"/>
              <a:ea typeface="Tahoma"/>
              <a:cs typeface="Tahoma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C7D440F-E451-451A-99C1-1348BA31FB4D}"/>
              </a:ext>
            </a:extLst>
          </p:cNvPr>
          <p:cNvSpPr txBox="1"/>
          <p:nvPr/>
        </p:nvSpPr>
        <p:spPr>
          <a:xfrm>
            <a:off x="1242054" y="16182404"/>
            <a:ext cx="1865352" cy="374571"/>
          </a:xfrm>
          <a:prstGeom prst="wedgeRoundRectCallout">
            <a:avLst>
              <a:gd name="adj1" fmla="val 26323"/>
              <a:gd name="adj2" fmla="val -6736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Understand the functionality of hardware devices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CD25FF2-6F33-440D-92CB-4C2FFAA2E9C4}"/>
              </a:ext>
            </a:extLst>
          </p:cNvPr>
          <p:cNvCxnSpPr>
            <a:cxnSpLocks/>
          </p:cNvCxnSpPr>
          <p:nvPr/>
        </p:nvCxnSpPr>
        <p:spPr>
          <a:xfrm flipV="1">
            <a:off x="7081261" y="15928077"/>
            <a:ext cx="0" cy="356430"/>
          </a:xfrm>
          <a:prstGeom prst="line">
            <a:avLst/>
          </a:prstGeom>
          <a:ln w="28575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687C1B6B-7118-4929-B5CB-34BB90E516D6}"/>
              </a:ext>
            </a:extLst>
          </p:cNvPr>
          <p:cNvSpPr txBox="1"/>
          <p:nvPr/>
        </p:nvSpPr>
        <p:spPr>
          <a:xfrm>
            <a:off x="6525694" y="16273252"/>
            <a:ext cx="1060363" cy="919401"/>
          </a:xfrm>
          <a:prstGeom prst="wedgeRoundRectCallout">
            <a:avLst>
              <a:gd name="adj1" fmla="val -10026"/>
              <a:gd name="adj2" fmla="val -65501"/>
              <a:gd name="adj3" fmla="val 16667"/>
            </a:avLst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b="1" dirty="0">
                <a:latin typeface="Tahoma"/>
                <a:ea typeface="Tahoma"/>
                <a:cs typeface="Tahoma"/>
              </a:rPr>
              <a:t>understand</a:t>
            </a:r>
            <a:r>
              <a:rPr lang="en-US" sz="800" b="1" u="sng" dirty="0">
                <a:latin typeface="Tahoma"/>
                <a:ea typeface="Tahoma"/>
                <a:cs typeface="Tahoma"/>
              </a:rPr>
              <a:t>  </a:t>
            </a:r>
            <a:r>
              <a:rPr lang="en-US" sz="800" dirty="0">
                <a:latin typeface="Tahoma"/>
                <a:ea typeface="Tahoma"/>
                <a:cs typeface="Tahoma"/>
              </a:rPr>
              <a:t>WJEC Course and assessment requirements to achieve in this course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B7ED147-5FFF-48A6-A60E-EBA9841BC4D2}"/>
              </a:ext>
            </a:extLst>
          </p:cNvPr>
          <p:cNvCxnSpPr>
            <a:cxnSpLocks/>
          </p:cNvCxnSpPr>
          <p:nvPr/>
        </p:nvCxnSpPr>
        <p:spPr>
          <a:xfrm flipV="1">
            <a:off x="3858850" y="15863161"/>
            <a:ext cx="867" cy="372764"/>
          </a:xfrm>
          <a:prstGeom prst="line">
            <a:avLst/>
          </a:prstGeom>
          <a:ln w="2857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42C2352A-37D0-4F92-A971-240ABED1FECA}"/>
              </a:ext>
            </a:extLst>
          </p:cNvPr>
          <p:cNvSpPr txBox="1"/>
          <p:nvPr/>
        </p:nvSpPr>
        <p:spPr>
          <a:xfrm>
            <a:off x="3166764" y="16107284"/>
            <a:ext cx="1418382" cy="1055608"/>
          </a:xfrm>
          <a:prstGeom prst="wedgeRoundRectCallout">
            <a:avLst>
              <a:gd name="adj1" fmla="val -16023"/>
              <a:gd name="adj2" fmla="val -64120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b="1" dirty="0">
                <a:latin typeface="Tahoma"/>
                <a:ea typeface="Tahoma"/>
                <a:cs typeface="Tahoma"/>
              </a:rPr>
              <a:t>Understand</a:t>
            </a:r>
            <a:r>
              <a:rPr lang="en-US" sz="800" dirty="0">
                <a:latin typeface="Tahoma"/>
                <a:ea typeface="Tahoma"/>
                <a:cs typeface="Tahoma"/>
              </a:rPr>
              <a:t> how where to find the resources in case anyone is absent then they will be able to catch up on the knowledge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8ED8F31-E509-4ACA-A1FE-67D6B9EA3BE4}"/>
              </a:ext>
            </a:extLst>
          </p:cNvPr>
          <p:cNvSpPr txBox="1"/>
          <p:nvPr/>
        </p:nvSpPr>
        <p:spPr>
          <a:xfrm>
            <a:off x="3087709" y="3947530"/>
            <a:ext cx="1695035" cy="374571"/>
          </a:xfrm>
          <a:prstGeom prst="wedgeRoundRectCallout">
            <a:avLst>
              <a:gd name="adj1" fmla="val 44371"/>
              <a:gd name="adj2" fmla="val 8617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the impact of modern technologies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05DA5E0-5F3F-4B10-976C-8EAA6C171E36}"/>
              </a:ext>
            </a:extLst>
          </p:cNvPr>
          <p:cNvCxnSpPr>
            <a:cxnSpLocks/>
          </p:cNvCxnSpPr>
          <p:nvPr/>
        </p:nvCxnSpPr>
        <p:spPr>
          <a:xfrm>
            <a:off x="2742468" y="8924576"/>
            <a:ext cx="8266" cy="318148"/>
          </a:xfrm>
          <a:prstGeom prst="line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1FA6F47B-4D7F-4F5E-B951-8F1439838C9F}"/>
              </a:ext>
            </a:extLst>
          </p:cNvPr>
          <p:cNvSpPr txBox="1"/>
          <p:nvPr/>
        </p:nvSpPr>
        <p:spPr>
          <a:xfrm>
            <a:off x="1928849" y="14946607"/>
            <a:ext cx="2216390" cy="374571"/>
          </a:xfrm>
          <a:prstGeom prst="wedgeRoundRectCallout">
            <a:avLst>
              <a:gd name="adj1" fmla="val 8585"/>
              <a:gd name="adj2" fmla="val 5149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1: How IT can be used to fulfil the needs of </a:t>
            </a:r>
            <a:r>
              <a:rPr lang="en-US" sz="800" dirty="0" err="1">
                <a:latin typeface="Tahoma"/>
                <a:ea typeface="Tahoma"/>
                <a:cs typeface="Tahoma"/>
              </a:rPr>
              <a:t>organisations</a:t>
            </a:r>
            <a:r>
              <a:rPr lang="en-US" sz="800" dirty="0">
                <a:latin typeface="Tahoma"/>
                <a:ea typeface="Tahoma"/>
                <a:cs typeface="Tahoma"/>
              </a:rPr>
              <a:t> and </a:t>
            </a:r>
            <a:r>
              <a:rPr lang="en-US" sz="800" dirty="0" err="1">
                <a:latin typeface="Tahoma"/>
                <a:ea typeface="Tahoma"/>
                <a:cs typeface="Tahoma"/>
              </a:rPr>
              <a:t>inidviduals</a:t>
            </a:r>
            <a:endParaRPr lang="en-US" sz="8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34579B2E-5AE9-4417-814F-E3955753F749}"/>
              </a:ext>
            </a:extLst>
          </p:cNvPr>
          <p:cNvCxnSpPr>
            <a:cxnSpLocks/>
          </p:cNvCxnSpPr>
          <p:nvPr/>
        </p:nvCxnSpPr>
        <p:spPr>
          <a:xfrm flipH="1">
            <a:off x="3331698" y="15292153"/>
            <a:ext cx="14751" cy="568556"/>
          </a:xfrm>
          <a:prstGeom prst="line">
            <a:avLst/>
          </a:prstGeom>
          <a:ln w="28575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DE59D010-22AC-4524-9287-8E09A6305B0A}"/>
              </a:ext>
            </a:extLst>
          </p:cNvPr>
          <p:cNvSpPr txBox="1"/>
          <p:nvPr/>
        </p:nvSpPr>
        <p:spPr>
          <a:xfrm>
            <a:off x="66003" y="15971006"/>
            <a:ext cx="1146800" cy="510778"/>
          </a:xfrm>
          <a:prstGeom prst="wedgeRoundRectCallout">
            <a:avLst>
              <a:gd name="adj1" fmla="val 67052"/>
              <a:gd name="adj2" fmla="val -83636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800" dirty="0">
                <a:latin typeface="Tahoma"/>
                <a:ea typeface="Tahoma"/>
                <a:cs typeface="Tahoma"/>
              </a:rPr>
              <a:t>Understand functionality of software 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0866F020-A602-4FB2-9A51-A4E8D116F772}"/>
              </a:ext>
            </a:extLst>
          </p:cNvPr>
          <p:cNvSpPr txBox="1"/>
          <p:nvPr/>
        </p:nvSpPr>
        <p:spPr>
          <a:xfrm>
            <a:off x="103767" y="12723549"/>
            <a:ext cx="1056484" cy="1055608"/>
          </a:xfrm>
          <a:prstGeom prst="wedgeRoundRectCallout">
            <a:avLst>
              <a:gd name="adj1" fmla="val 35686"/>
              <a:gd name="adj2" fmla="val 8428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b="1" dirty="0">
                <a:latin typeface="Tahoma"/>
                <a:ea typeface="Tahoma"/>
                <a:cs typeface="Tahoma"/>
              </a:rPr>
              <a:t>Apply</a:t>
            </a:r>
            <a:r>
              <a:rPr lang="en-US" sz="800" dirty="0">
                <a:latin typeface="Tahoma"/>
                <a:ea typeface="Tahoma"/>
                <a:cs typeface="Tahoma"/>
              </a:rPr>
              <a:t> knowledge of hardware and software and create resources to help with memory recall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44B187A-ABEA-451A-9D54-34900343A9E4}"/>
              </a:ext>
            </a:extLst>
          </p:cNvPr>
          <p:cNvSpPr txBox="1"/>
          <p:nvPr/>
        </p:nvSpPr>
        <p:spPr>
          <a:xfrm>
            <a:off x="2363754" y="12831843"/>
            <a:ext cx="1493311" cy="374571"/>
          </a:xfrm>
          <a:prstGeom prst="wedgeRoundRectCallout">
            <a:avLst>
              <a:gd name="adj1" fmla="val -36497"/>
              <a:gd name="adj2" fmla="val 8674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1 Services provided by IT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A9BB53E-39FD-4587-8C99-9F98305BA037}"/>
              </a:ext>
            </a:extLst>
          </p:cNvPr>
          <p:cNvSpPr txBox="1"/>
          <p:nvPr/>
        </p:nvSpPr>
        <p:spPr>
          <a:xfrm>
            <a:off x="61033" y="8676238"/>
            <a:ext cx="1735132" cy="374571"/>
          </a:xfrm>
          <a:prstGeom prst="wedgeRoundRectCallout">
            <a:avLst>
              <a:gd name="adj1" fmla="val 35922"/>
              <a:gd name="adj2" fmla="val 9652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3 Risks to information held on computers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30BDC7B9-F464-40ED-9E3B-FB15503034A9}"/>
              </a:ext>
            </a:extLst>
          </p:cNvPr>
          <p:cNvSpPr txBox="1"/>
          <p:nvPr/>
        </p:nvSpPr>
        <p:spPr>
          <a:xfrm>
            <a:off x="5023910" y="4167132"/>
            <a:ext cx="2520703" cy="374571"/>
          </a:xfrm>
          <a:prstGeom prst="wedgeRoundRectCallout">
            <a:avLst>
              <a:gd name="adj1" fmla="val 62341"/>
              <a:gd name="adj2" fmla="val 150861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how technology is inclusive and accessible to all.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966202A-DD46-4EC1-8E9F-0D8D44FB72CB}"/>
              </a:ext>
            </a:extLst>
          </p:cNvPr>
          <p:cNvSpPr txBox="1"/>
          <p:nvPr/>
        </p:nvSpPr>
        <p:spPr>
          <a:xfrm>
            <a:off x="5899134" y="2062620"/>
            <a:ext cx="1749755" cy="374571"/>
          </a:xfrm>
          <a:prstGeom prst="wedgeRoundRectCallout">
            <a:avLst>
              <a:gd name="adj1" fmla="val 33032"/>
              <a:gd name="adj2" fmla="val 72636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Revise effective digital working practices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BCFEBB83-3829-41E5-986B-677B478EB9CD}"/>
              </a:ext>
            </a:extLst>
          </p:cNvPr>
          <p:cNvSpPr txBox="1"/>
          <p:nvPr/>
        </p:nvSpPr>
        <p:spPr>
          <a:xfrm>
            <a:off x="4084381" y="2479786"/>
            <a:ext cx="1524697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Intervention &amp; Revision Lunch time and After School</a:t>
            </a:r>
          </a:p>
          <a:p>
            <a:endParaRPr lang="en-GB" sz="800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DE59D010-22AC-4524-9287-8E09A6305B0A}"/>
              </a:ext>
            </a:extLst>
          </p:cNvPr>
          <p:cNvSpPr txBox="1"/>
          <p:nvPr/>
        </p:nvSpPr>
        <p:spPr>
          <a:xfrm>
            <a:off x="4482058" y="12727530"/>
            <a:ext cx="1161975" cy="374571"/>
          </a:xfrm>
          <a:prstGeom prst="wedgeRoundRectCallout">
            <a:avLst>
              <a:gd name="adj1" fmla="val -57111"/>
              <a:gd name="adj2" fmla="val 85707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1 – Unit 1 Assessment</a:t>
            </a:r>
            <a:endParaRPr lang="en-US" sz="8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201ED34E-4687-4198-8CC1-E0DE0103FDB6}"/>
              </a:ext>
            </a:extLst>
          </p:cNvPr>
          <p:cNvSpPr txBox="1"/>
          <p:nvPr/>
        </p:nvSpPr>
        <p:spPr>
          <a:xfrm>
            <a:off x="7846787" y="1431571"/>
            <a:ext cx="876038" cy="510778"/>
          </a:xfrm>
          <a:prstGeom prst="wedgeRoundRectCallout">
            <a:avLst>
              <a:gd name="adj1" fmla="val -17647"/>
              <a:gd name="adj2" fmla="val 124162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dirty="0">
                <a:latin typeface="Tahoma"/>
                <a:ea typeface="Tahoma"/>
                <a:cs typeface="Tahoma"/>
              </a:rPr>
              <a:t>Unit 1: Exam –Revision and Attempt 1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3F6DF26-EC4F-4F09-84CE-3B1491E0D249}"/>
              </a:ext>
            </a:extLst>
          </p:cNvPr>
          <p:cNvSpPr txBox="1"/>
          <p:nvPr/>
        </p:nvSpPr>
        <p:spPr>
          <a:xfrm>
            <a:off x="62769" y="11467412"/>
            <a:ext cx="1084823" cy="1055608"/>
          </a:xfrm>
          <a:prstGeom prst="wedgeRoundRectCallout">
            <a:avLst>
              <a:gd name="adj1" fmla="val -3712"/>
              <a:gd name="adj2" fmla="val -11673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3 Legal, moral, ethical, cultural and environmental impacts of IT and the need for cybersecurity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57C3A564-9D0C-44EE-BA0D-9A63F0DC54F0}"/>
              </a:ext>
            </a:extLst>
          </p:cNvPr>
          <p:cNvSpPr txBox="1"/>
          <p:nvPr/>
        </p:nvSpPr>
        <p:spPr>
          <a:xfrm>
            <a:off x="1304067" y="3932007"/>
            <a:ext cx="1480154" cy="646986"/>
          </a:xfrm>
          <a:prstGeom prst="wedgeRoundRectCallout">
            <a:avLst>
              <a:gd name="adj1" fmla="val 15422"/>
              <a:gd name="adj2" fmla="val 7476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Understand </a:t>
            </a:r>
            <a:r>
              <a:rPr lang="en-GB" sz="800" dirty="0">
                <a:latin typeface="Tahoma"/>
                <a:ea typeface="Tahoma"/>
                <a:cs typeface="Tahoma"/>
              </a:rPr>
              <a:t>Effective </a:t>
            </a:r>
            <a:r>
              <a:rPr lang="en-GB" sz="800" dirty="0" err="1">
                <a:latin typeface="Tahoma"/>
                <a:ea typeface="Tahoma"/>
                <a:cs typeface="Tahoma"/>
              </a:rPr>
              <a:t>Diatabase</a:t>
            </a:r>
            <a:r>
              <a:rPr lang="en-GB" sz="800" dirty="0">
                <a:latin typeface="Tahoma"/>
                <a:ea typeface="Tahoma"/>
                <a:cs typeface="Tahoma"/>
              </a:rPr>
              <a:t> management with: reports, tables, queries and forms 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E8874A-32B6-43DB-8368-26FB3169C2F8}"/>
              </a:ext>
            </a:extLst>
          </p:cNvPr>
          <p:cNvGrpSpPr/>
          <p:nvPr/>
        </p:nvGrpSpPr>
        <p:grpSpPr>
          <a:xfrm>
            <a:off x="7944506" y="7319630"/>
            <a:ext cx="1274618" cy="1304869"/>
            <a:chOff x="838904" y="10376726"/>
            <a:chExt cx="1274618" cy="1304869"/>
          </a:xfrm>
        </p:grpSpPr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ACF0C630-75E2-F848-B9E5-7E5905E2C993}"/>
                </a:ext>
              </a:extLst>
            </p:cNvPr>
            <p:cNvSpPr/>
            <p:nvPr/>
          </p:nvSpPr>
          <p:spPr>
            <a:xfrm>
              <a:off x="872169" y="10376726"/>
              <a:ext cx="1214980" cy="130486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37258FC4-E633-1F40-B961-0AFD7DEF4AD4}"/>
                </a:ext>
              </a:extLst>
            </p:cNvPr>
            <p:cNvSpPr/>
            <p:nvPr/>
          </p:nvSpPr>
          <p:spPr>
            <a:xfrm>
              <a:off x="1048805" y="10576736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8E84878-B999-3E45-A62E-A5D9A1ABF6E1}"/>
                </a:ext>
              </a:extLst>
            </p:cNvPr>
            <p:cNvSpPr txBox="1"/>
            <p:nvPr/>
          </p:nvSpPr>
          <p:spPr>
            <a:xfrm>
              <a:off x="838904" y="10604356"/>
              <a:ext cx="12746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id="{F51BFA5E-F85E-4F29-B5AC-5D49AE7F5F88}"/>
              </a:ext>
            </a:extLst>
          </p:cNvPr>
          <p:cNvSpPr txBox="1"/>
          <p:nvPr/>
        </p:nvSpPr>
        <p:spPr>
          <a:xfrm>
            <a:off x="5827870" y="8299208"/>
            <a:ext cx="1147438" cy="238363"/>
          </a:xfrm>
          <a:prstGeom prst="wedgeRoundRectCallout">
            <a:avLst>
              <a:gd name="adj1" fmla="val 14294"/>
              <a:gd name="adj2" fmla="val 13581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3 Assessment.</a:t>
            </a:r>
            <a:endParaRPr lang="en-GB" sz="800" dirty="0">
              <a:latin typeface="Tahoma"/>
              <a:ea typeface="Tahoma"/>
              <a:cs typeface="Tahoma"/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CD900B10-D92A-44B5-B979-AD7D77736D44}"/>
              </a:ext>
            </a:extLst>
          </p:cNvPr>
          <p:cNvSpPr txBox="1"/>
          <p:nvPr/>
        </p:nvSpPr>
        <p:spPr>
          <a:xfrm>
            <a:off x="6509500" y="6116806"/>
            <a:ext cx="1649708" cy="510778"/>
          </a:xfrm>
          <a:prstGeom prst="wedgeRoundRectCallout">
            <a:avLst>
              <a:gd name="adj1" fmla="val 34920"/>
              <a:gd name="adj2" fmla="val 70750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Produce a letter – mail merging the spreadsheet of data with a letter preferred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0F799FBF-5D0D-4859-B66C-086B2A4578E2}"/>
              </a:ext>
            </a:extLst>
          </p:cNvPr>
          <p:cNvSpPr txBox="1"/>
          <p:nvPr/>
        </p:nvSpPr>
        <p:spPr>
          <a:xfrm>
            <a:off x="4249505" y="6257500"/>
            <a:ext cx="2063672" cy="374571"/>
          </a:xfrm>
          <a:prstGeom prst="wedgeRoundRectCallout">
            <a:avLst>
              <a:gd name="adj1" fmla="val 31512"/>
              <a:gd name="adj2" fmla="val 8196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large piece of data through using a range of formulas and functions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EADFE8B4-D808-4E93-8E4B-AF47BE196788}"/>
              </a:ext>
            </a:extLst>
          </p:cNvPr>
          <p:cNvSpPr txBox="1"/>
          <p:nvPr/>
        </p:nvSpPr>
        <p:spPr>
          <a:xfrm>
            <a:off x="3370471" y="5782953"/>
            <a:ext cx="1919560" cy="374571"/>
          </a:xfrm>
          <a:prstGeom prst="wedgeRoundRectCallout">
            <a:avLst>
              <a:gd name="adj1" fmla="val -20592"/>
              <a:gd name="adj2" fmla="val 6853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 a final Dashboard showing a wide range of data manipulation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1F772946-7B05-4F13-BEE8-02D226A69841}"/>
              </a:ext>
            </a:extLst>
          </p:cNvPr>
          <p:cNvSpPr txBox="1"/>
          <p:nvPr/>
        </p:nvSpPr>
        <p:spPr>
          <a:xfrm>
            <a:off x="1988845" y="5387662"/>
            <a:ext cx="1291382" cy="1316415"/>
          </a:xfrm>
          <a:prstGeom prst="wedgeRoundRectCallout">
            <a:avLst>
              <a:gd name="adj1" fmla="val 553"/>
              <a:gd name="adj2" fmla="val 6554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 a report based on your findings, where their any anomalies to be found? Any patterns or trends and make recommendations for the company to move forward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54AF60BB-0EEA-44BC-B782-532516ED77F5}"/>
              </a:ext>
            </a:extLst>
          </p:cNvPr>
          <p:cNvSpPr txBox="1"/>
          <p:nvPr/>
        </p:nvSpPr>
        <p:spPr>
          <a:xfrm>
            <a:off x="2966787" y="2064617"/>
            <a:ext cx="2498195" cy="238363"/>
          </a:xfrm>
          <a:prstGeom prst="wedgeRoundRectCallout">
            <a:avLst>
              <a:gd name="adj1" fmla="val -23436"/>
              <a:gd name="adj2" fmla="val 6694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Revise, the wider implications of digital systems</a:t>
            </a:r>
          </a:p>
        </p:txBody>
      </p:sp>
      <p:pic>
        <p:nvPicPr>
          <p:cNvPr id="390" name="Picture 389">
            <a:extLst>
              <a:ext uri="{FF2B5EF4-FFF2-40B4-BE49-F238E27FC236}">
                <a16:creationId xmlns:a16="http://schemas.microsoft.com/office/drawing/2014/main" id="{BC9F3DF9-FBEB-4193-BA00-BB9537EE86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" r="6379" b="13210"/>
          <a:stretch/>
        </p:blipFill>
        <p:spPr>
          <a:xfrm>
            <a:off x="407672" y="2111245"/>
            <a:ext cx="561992" cy="571516"/>
          </a:xfrm>
          <a:prstGeom prst="rect">
            <a:avLst/>
          </a:prstGeom>
        </p:spPr>
      </p:pic>
      <p:sp>
        <p:nvSpPr>
          <p:cNvPr id="11" name="AutoShape 2" descr="Ormiston Maritime Academ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77" y="-43615"/>
            <a:ext cx="1483293" cy="961823"/>
          </a:xfrm>
          <a:prstGeom prst="rect">
            <a:avLst/>
          </a:prstGeom>
        </p:spPr>
      </p:pic>
      <p:sp>
        <p:nvSpPr>
          <p:cNvPr id="248" name="TextBox 247">
            <a:extLst>
              <a:ext uri="{FF2B5EF4-FFF2-40B4-BE49-F238E27FC236}">
                <a16:creationId xmlns:a16="http://schemas.microsoft.com/office/drawing/2014/main" id="{E026DB25-DE26-4F4B-9E3C-A04EE1FC4ED3}"/>
              </a:ext>
            </a:extLst>
          </p:cNvPr>
          <p:cNvSpPr txBox="1"/>
          <p:nvPr/>
        </p:nvSpPr>
        <p:spPr>
          <a:xfrm>
            <a:off x="4102784" y="9840506"/>
            <a:ext cx="1399547" cy="238363"/>
          </a:xfrm>
          <a:prstGeom prst="wedgeRoundRectCallout">
            <a:avLst>
              <a:gd name="adj1" fmla="val 68247"/>
              <a:gd name="adj2" fmla="val -127425"/>
              <a:gd name="adj3" fmla="val 16667"/>
            </a:avLst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10 Work Experience 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D787861D-5F67-4003-B51A-2428F4329F19}"/>
              </a:ext>
            </a:extLst>
          </p:cNvPr>
          <p:cNvSpPr txBox="1"/>
          <p:nvPr/>
        </p:nvSpPr>
        <p:spPr>
          <a:xfrm>
            <a:off x="5181662" y="4718273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College applications 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D787861D-5F67-4003-B51A-2428F4329F19}"/>
              </a:ext>
            </a:extLst>
          </p:cNvPr>
          <p:cNvSpPr txBox="1"/>
          <p:nvPr/>
        </p:nvSpPr>
        <p:spPr>
          <a:xfrm>
            <a:off x="6714538" y="2824346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College Interviews  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D787861D-5F67-4003-B51A-2428F4329F19}"/>
              </a:ext>
            </a:extLst>
          </p:cNvPr>
          <p:cNvSpPr txBox="1"/>
          <p:nvPr/>
        </p:nvSpPr>
        <p:spPr>
          <a:xfrm>
            <a:off x="5943977" y="15740122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Skills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D787861D-5F67-4003-B51A-2428F4329F19}"/>
              </a:ext>
            </a:extLst>
          </p:cNvPr>
          <p:cNvSpPr txBox="1"/>
          <p:nvPr/>
        </p:nvSpPr>
        <p:spPr>
          <a:xfrm>
            <a:off x="1754652" y="15578799"/>
            <a:ext cx="1335625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Unit 1: Exam Content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787861D-5F67-4003-B51A-2428F4329F19}"/>
              </a:ext>
            </a:extLst>
          </p:cNvPr>
          <p:cNvSpPr txBox="1"/>
          <p:nvPr/>
        </p:nvSpPr>
        <p:spPr>
          <a:xfrm>
            <a:off x="6720061" y="9201915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Unit 2: Coursework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8150937" y="7489983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01ED34E-4687-4198-8CC1-E0DE0103FDB6}"/>
              </a:ext>
            </a:extLst>
          </p:cNvPr>
          <p:cNvSpPr txBox="1"/>
          <p:nvPr/>
        </p:nvSpPr>
        <p:spPr>
          <a:xfrm>
            <a:off x="1882862" y="1581169"/>
            <a:ext cx="876038" cy="510778"/>
          </a:xfrm>
          <a:prstGeom prst="wedgeRoundRectCallout">
            <a:avLst>
              <a:gd name="adj1" fmla="val -69474"/>
              <a:gd name="adj2" fmla="val -9961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dirty="0">
                <a:latin typeface="Tahoma"/>
                <a:ea typeface="Tahoma"/>
                <a:cs typeface="Tahoma"/>
              </a:rPr>
              <a:t>Unit 1: Exam –Revision and Attempt 2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44B187A-ABEA-451A-9D54-34900343A9E4}"/>
              </a:ext>
            </a:extLst>
          </p:cNvPr>
          <p:cNvSpPr txBox="1"/>
          <p:nvPr/>
        </p:nvSpPr>
        <p:spPr>
          <a:xfrm>
            <a:off x="2130579" y="10560370"/>
            <a:ext cx="1493311" cy="238363"/>
          </a:xfrm>
          <a:prstGeom prst="wedgeRoundRectCallout">
            <a:avLst>
              <a:gd name="adj1" fmla="val -12259"/>
              <a:gd name="adj2" fmla="val 85277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2 Assessment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7624359" y="9714861"/>
            <a:ext cx="1182909" cy="374571"/>
          </a:xfrm>
          <a:prstGeom prst="wedgeRoundRectCallout">
            <a:avLst>
              <a:gd name="adj1" fmla="val -65760"/>
              <a:gd name="adj2" fmla="val -5761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Produce a Logo – Task 4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0BDC7B9-F464-40ED-9E3B-FB15503034A9}"/>
              </a:ext>
            </a:extLst>
          </p:cNvPr>
          <p:cNvSpPr txBox="1"/>
          <p:nvPr/>
        </p:nvSpPr>
        <p:spPr>
          <a:xfrm>
            <a:off x="6688539" y="5500104"/>
            <a:ext cx="2520703" cy="510778"/>
          </a:xfrm>
          <a:prstGeom prst="wedgeRoundRectCallout">
            <a:avLst>
              <a:gd name="adj1" fmla="val 33119"/>
              <a:gd name="adj2" fmla="val -18728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cyber security, the different threats and the different preventable methods that can be done.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201ED34E-4687-4198-8CC1-E0DE0103FDB6}"/>
              </a:ext>
            </a:extLst>
          </p:cNvPr>
          <p:cNvSpPr txBox="1"/>
          <p:nvPr/>
        </p:nvSpPr>
        <p:spPr>
          <a:xfrm>
            <a:off x="8818115" y="3603648"/>
            <a:ext cx="876038" cy="510778"/>
          </a:xfrm>
          <a:prstGeom prst="wedgeRoundRectCallout">
            <a:avLst>
              <a:gd name="adj1" fmla="val -44466"/>
              <a:gd name="adj2" fmla="val 79996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security parameters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4AF60BB-0EEA-44BC-B782-532516ED77F5}"/>
              </a:ext>
            </a:extLst>
          </p:cNvPr>
          <p:cNvSpPr txBox="1"/>
          <p:nvPr/>
        </p:nvSpPr>
        <p:spPr>
          <a:xfrm>
            <a:off x="1586186" y="3255283"/>
            <a:ext cx="2498195" cy="238363"/>
          </a:xfrm>
          <a:prstGeom prst="wedgeRoundRectCallout">
            <a:avLst>
              <a:gd name="adj1" fmla="val -21148"/>
              <a:gd name="adj2" fmla="val -77177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Revise effective security measures </a:t>
            </a:r>
            <a:endParaRPr lang="en-US" sz="800">
              <a:latin typeface="Tahoma"/>
              <a:ea typeface="Tahoma"/>
              <a:cs typeface="Tahoma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0BDC7B9-F464-40ED-9E3B-FB15503034A9}"/>
              </a:ext>
            </a:extLst>
          </p:cNvPr>
          <p:cNvSpPr txBox="1"/>
          <p:nvPr/>
        </p:nvSpPr>
        <p:spPr>
          <a:xfrm>
            <a:off x="5226830" y="3367297"/>
            <a:ext cx="2520703" cy="374571"/>
          </a:xfrm>
          <a:prstGeom prst="wedgeRoundRectCallout">
            <a:avLst>
              <a:gd name="adj1" fmla="val 62341"/>
              <a:gd name="adj2" fmla="val -171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the wider implications of digital systems (legal and ethical)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01ED34E-4687-4198-8CC1-E0DE0103FDB6}"/>
              </a:ext>
            </a:extLst>
          </p:cNvPr>
          <p:cNvSpPr txBox="1"/>
          <p:nvPr/>
        </p:nvSpPr>
        <p:spPr>
          <a:xfrm>
            <a:off x="8827609" y="2083885"/>
            <a:ext cx="876038" cy="1281589"/>
          </a:xfrm>
          <a:prstGeom prst="wedgeRoundRectCallout">
            <a:avLst>
              <a:gd name="adj1" fmla="val -74185"/>
              <a:gd name="adj2" fmla="val 33867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what notations are, the benefits and be able to produce a range of notations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87861D-5F67-4003-B51A-2428F4329F19}"/>
              </a:ext>
            </a:extLst>
          </p:cNvPr>
          <p:cNvSpPr txBox="1"/>
          <p:nvPr/>
        </p:nvSpPr>
        <p:spPr>
          <a:xfrm>
            <a:off x="1543100" y="4997279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Unit 2: Coursework</a:t>
            </a:r>
            <a:endParaRPr lang="en-US" sz="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5AFD15-2513-9998-5C88-3B7D14F268FB}"/>
              </a:ext>
            </a:extLst>
          </p:cNvPr>
          <p:cNvSpPr txBox="1"/>
          <p:nvPr/>
        </p:nvSpPr>
        <p:spPr>
          <a:xfrm>
            <a:off x="3532699" y="13664902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Unit 1: Exam Content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4EDE0-A01E-5761-D7AF-9E30D6B12613}"/>
              </a:ext>
            </a:extLst>
          </p:cNvPr>
          <p:cNvSpPr txBox="1"/>
          <p:nvPr/>
        </p:nvSpPr>
        <p:spPr>
          <a:xfrm>
            <a:off x="3171099" y="11352840"/>
            <a:ext cx="2052426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Unit 1: Exam Content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B78834-53F1-423F-8B42-7A45A1D30B8C}"/>
              </a:ext>
            </a:extLst>
          </p:cNvPr>
          <p:cNvSpPr txBox="1"/>
          <p:nvPr/>
        </p:nvSpPr>
        <p:spPr>
          <a:xfrm>
            <a:off x="4417037" y="6969143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Unit 2: Coursework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31FB5B-AF1C-C506-F539-A4015A15674E}"/>
              </a:ext>
            </a:extLst>
          </p:cNvPr>
          <p:cNvSpPr txBox="1"/>
          <p:nvPr/>
        </p:nvSpPr>
        <p:spPr>
          <a:xfrm>
            <a:off x="6982516" y="4824080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Unit 1: Exam Content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F21AD5-03FB-EAD2-68F0-81C18D265068}"/>
              </a:ext>
            </a:extLst>
          </p:cNvPr>
          <p:cNvSpPr txBox="1"/>
          <p:nvPr/>
        </p:nvSpPr>
        <p:spPr>
          <a:xfrm>
            <a:off x="2071818" y="2686727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Unit 1: Exam Content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530B7-1417-FAF3-60F6-907297D8A4BF}"/>
              </a:ext>
            </a:extLst>
          </p:cNvPr>
          <p:cNvSpPr txBox="1"/>
          <p:nvPr/>
        </p:nvSpPr>
        <p:spPr>
          <a:xfrm>
            <a:off x="8911336" y="11029789"/>
            <a:ext cx="624461" cy="887254"/>
          </a:xfrm>
          <a:prstGeom prst="wedgeRoundRectCallout">
            <a:avLst>
              <a:gd name="adj1" fmla="val -36497"/>
              <a:gd name="adj2" fmla="val 8674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2 Why data must be fit for purpose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1F031B-CF23-EA65-A5E6-B188AA643DBC}"/>
              </a:ext>
            </a:extLst>
          </p:cNvPr>
          <p:cNvSpPr txBox="1"/>
          <p:nvPr/>
        </p:nvSpPr>
        <p:spPr>
          <a:xfrm>
            <a:off x="6073264" y="12582019"/>
            <a:ext cx="1515032" cy="510778"/>
          </a:xfrm>
          <a:prstGeom prst="wedgeRoundRectCallout">
            <a:avLst>
              <a:gd name="adj1" fmla="val -36497"/>
              <a:gd name="adj2" fmla="val 8674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2 How data and information is used and transferred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4A35A5-D36E-D212-76E9-C60DE947B714}"/>
              </a:ext>
            </a:extLst>
          </p:cNvPr>
          <p:cNvSpPr txBox="1"/>
          <p:nvPr/>
        </p:nvSpPr>
        <p:spPr>
          <a:xfrm>
            <a:off x="7463253" y="10519444"/>
            <a:ext cx="1493311" cy="374571"/>
          </a:xfrm>
          <a:prstGeom prst="wedgeRoundRectCallout">
            <a:avLst>
              <a:gd name="adj1" fmla="val -36497"/>
              <a:gd name="adj2" fmla="val 8674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2 How input data is checked for errors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589A3C-342B-CC49-C566-F78180D3E686}"/>
              </a:ext>
            </a:extLst>
          </p:cNvPr>
          <p:cNvSpPr txBox="1"/>
          <p:nvPr/>
        </p:nvSpPr>
        <p:spPr>
          <a:xfrm>
            <a:off x="5711119" y="10454239"/>
            <a:ext cx="1493311" cy="510778"/>
          </a:xfrm>
          <a:prstGeom prst="wedgeRoundRectCallout">
            <a:avLst>
              <a:gd name="adj1" fmla="val -36497"/>
              <a:gd name="adj2" fmla="val 8674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2 How data transfers over different types of network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954A7-0DB6-3313-0DD9-D6F79CB88FED}"/>
              </a:ext>
            </a:extLst>
          </p:cNvPr>
          <p:cNvSpPr txBox="1"/>
          <p:nvPr/>
        </p:nvSpPr>
        <p:spPr>
          <a:xfrm>
            <a:off x="4103645" y="10584430"/>
            <a:ext cx="1493311" cy="374571"/>
          </a:xfrm>
          <a:prstGeom prst="wedgeRoundRectCallout">
            <a:avLst>
              <a:gd name="adj1" fmla="val -36497"/>
              <a:gd name="adj2" fmla="val 8674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2 Different types of connectivity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E4DED5-156A-4A85-3E9D-D956381AAEC6}"/>
              </a:ext>
            </a:extLst>
          </p:cNvPr>
          <p:cNvSpPr txBox="1"/>
          <p:nvPr/>
        </p:nvSpPr>
        <p:spPr>
          <a:xfrm>
            <a:off x="766789" y="8013991"/>
            <a:ext cx="1735132" cy="510778"/>
          </a:xfrm>
          <a:prstGeom prst="wedgeRoundRectCallout">
            <a:avLst>
              <a:gd name="adj1" fmla="val 35922"/>
              <a:gd name="adj2" fmla="val 9652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3 The impact of data loss, theft or manipulation on individuals and businesses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386DFD-76D4-6932-3E3A-E208294A2539}"/>
              </a:ext>
            </a:extLst>
          </p:cNvPr>
          <p:cNvSpPr txBox="1"/>
          <p:nvPr/>
        </p:nvSpPr>
        <p:spPr>
          <a:xfrm>
            <a:off x="2591193" y="7720825"/>
            <a:ext cx="768537" cy="903327"/>
          </a:xfrm>
          <a:prstGeom prst="wedgeRoundRectCallout">
            <a:avLst>
              <a:gd name="adj1" fmla="val 35922"/>
              <a:gd name="adj2" fmla="val 9652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3 Methods used to protect information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6184BB-5429-009D-98B2-E70C36D447E5}"/>
              </a:ext>
            </a:extLst>
          </p:cNvPr>
          <p:cNvSpPr txBox="1"/>
          <p:nvPr/>
        </p:nvSpPr>
        <p:spPr>
          <a:xfrm>
            <a:off x="3405582" y="7720752"/>
            <a:ext cx="855422" cy="911364"/>
          </a:xfrm>
          <a:prstGeom prst="wedgeRoundRectCallout">
            <a:avLst>
              <a:gd name="adj1" fmla="val 35922"/>
              <a:gd name="adj2" fmla="val 9652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3 How moral and </a:t>
            </a:r>
            <a:r>
              <a:rPr lang="en-US" sz="800">
                <a:latin typeface="Tahoma"/>
                <a:ea typeface="Tahoma"/>
                <a:cs typeface="Tahoma"/>
              </a:rPr>
              <a:t>ethical issues affect computer uses</a:t>
            </a:r>
            <a:endParaRPr lang="en-US" sz="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12BF78-0D58-DC84-CB18-EA292D446A0E}"/>
              </a:ext>
            </a:extLst>
          </p:cNvPr>
          <p:cNvSpPr txBox="1"/>
          <p:nvPr/>
        </p:nvSpPr>
        <p:spPr>
          <a:xfrm>
            <a:off x="4261825" y="7764100"/>
            <a:ext cx="855422" cy="783193"/>
          </a:xfrm>
          <a:prstGeom prst="wedgeRoundRectCallout">
            <a:avLst>
              <a:gd name="adj1" fmla="val 35922"/>
              <a:gd name="adj2" fmla="val 9652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3 How legal issues protect computer users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F541B7-A959-52B1-E72F-F48B6C689470}"/>
              </a:ext>
            </a:extLst>
          </p:cNvPr>
          <p:cNvSpPr txBox="1"/>
          <p:nvPr/>
        </p:nvSpPr>
        <p:spPr>
          <a:xfrm>
            <a:off x="5119656" y="7764027"/>
            <a:ext cx="855422" cy="911364"/>
          </a:xfrm>
          <a:prstGeom prst="wedgeRoundRectCallout">
            <a:avLst>
              <a:gd name="adj1" fmla="val 35922"/>
              <a:gd name="adj2" fmla="val 9652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3 How a digital footprint can impact computer users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719BC9-2484-487B-A101-7EC61EDB0C76}"/>
</file>

<file path=customXml/itemProps2.xml><?xml version="1.0" encoding="utf-8"?>
<ds:datastoreItem xmlns:ds="http://schemas.openxmlformats.org/officeDocument/2006/customXml" ds:itemID="{9799FC22-2390-4CD0-895E-8A6C766808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8645B2-6ED9-4FD8-A3EA-32AF71DB5DF1}">
  <ds:schemaRefs>
    <ds:schemaRef ds:uri="http://schemas.microsoft.com/office/2006/metadata/properties"/>
    <ds:schemaRef ds:uri="http://schemas.microsoft.com/office/infopath/2007/PartnerControls"/>
    <ds:schemaRef ds:uri="4276e521-d8f5-44a8-8722-75164a36e364"/>
    <ds:schemaRef ds:uri="b6daa2f3-06b5-47f8-a85d-067055f32c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16263</TotalTime>
  <Words>562</Words>
  <Application>Microsoft Office PowerPoint</Application>
  <PresentationFormat>Custom</PresentationFormat>
  <Paragraphs>69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L Gorry</cp:lastModifiedBy>
  <cp:revision>600</cp:revision>
  <cp:lastPrinted>2018-09-02T17:44:52Z</cp:lastPrinted>
  <dcterms:created xsi:type="dcterms:W3CDTF">2018-02-08T08:28:53Z</dcterms:created>
  <dcterms:modified xsi:type="dcterms:W3CDTF">2024-12-13T09:31:38Z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Order">
    <vt:r8>13600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