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81ECC-CA03-85B6-469A-369F72258541}" v="2" dt="2024-12-28T16:55:01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4C881ECC-CA03-85B6-469A-369F72258541}"/>
    <pc:docChg chg="delSld">
      <pc:chgData name="Lisa Stow" userId="S::stowl@omacademy.co.uk::ed49c1d8-c73d-4a0c-a548-c2581d2a7937" providerId="AD" clId="Web-{4C881ECC-CA03-85B6-469A-369F72258541}" dt="2024-12-28T16:55:01.788" v="1"/>
      <pc:docMkLst>
        <pc:docMk/>
      </pc:docMkLst>
      <pc:sldChg chg="del">
        <pc:chgData name="Lisa Stow" userId="S::stowl@omacademy.co.uk::ed49c1d8-c73d-4a0c-a548-c2581d2a7937" providerId="AD" clId="Web-{4C881ECC-CA03-85B6-469A-369F72258541}" dt="2024-12-28T16:54:59.570" v="0"/>
        <pc:sldMkLst>
          <pc:docMk/>
          <pc:sldMk cId="797130068" sldId="257"/>
        </pc:sldMkLst>
      </pc:sldChg>
      <pc:sldChg chg="del">
        <pc:chgData name="Lisa Stow" userId="S::stowl@omacademy.co.uk::ed49c1d8-c73d-4a0c-a548-c2581d2a7937" providerId="AD" clId="Web-{4C881ECC-CA03-85B6-469A-369F72258541}" dt="2024-12-28T16:55:01.788" v="1"/>
        <pc:sldMkLst>
          <pc:docMk/>
          <pc:sldMk cId="197950631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29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hyperlink" Target="https://www.bing.com/ck/a?!&amp;&amp;p=ce82fcd2b93b6d61JmltdHM9MTcxNTgxNzYwMCZpZ3VpZD0yNzY4MzY3Zi1kMjBmLTY4ZDUtMzY0MS0yMjY3ZDYwZjY2MGYmaW5zaWQ9NTY3NA&amp;ptn=3&amp;ver=2&amp;hsh=3&amp;fclid=2768367f-d20f-68d5-3641-2267d60f660f&amp;u=a1L2ltYWdlcy9zZWFyY2g_cT1ncmltc2J5JTIwbWFyaXRpbWUlMjBsYW5kbWFya3MmRk9STT1JUUZSQkEmaWQ9MDgwNDQ0RDM1NEJBOTBGNjIxMkRCOENGRkU2MUI2NTdBQ0Q2RjNCOA&amp;nt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A4B2-5F9C-44CB-B4A9-646139352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C0732-66FB-499D-A4AC-6C9DC8A0F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Facial Proportions - Art Lesson Plans">
            <a:extLst>
              <a:ext uri="{FF2B5EF4-FFF2-40B4-BE49-F238E27FC236}">
                <a16:creationId xmlns:a16="http://schemas.microsoft.com/office/drawing/2014/main" id="{2B79622E-CBB3-4A21-AC5C-613CB8C5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5" y="663940"/>
            <a:ext cx="2629278" cy="3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ulian Opie - Alchetron, The Free Social Encyclopedia">
            <a:extLst>
              <a:ext uri="{FF2B5EF4-FFF2-40B4-BE49-F238E27FC236}">
                <a16:creationId xmlns:a16="http://schemas.microsoft.com/office/drawing/2014/main" id="{A4C4055D-AE7C-48AD-9E7A-BA930906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4" y="4756412"/>
            <a:ext cx="1656521" cy="19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chael Craig-Martin | All Things Considered - Reflex Amsterdam">
            <a:extLst>
              <a:ext uri="{FF2B5EF4-FFF2-40B4-BE49-F238E27FC236}">
                <a16:creationId xmlns:a16="http://schemas.microsoft.com/office/drawing/2014/main" id="{7796FBC6-54BF-41C3-8835-F1E46FA0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60" y="4731072"/>
            <a:ext cx="1984948" cy="19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CBC46-82CF-40FD-A898-783C5B3C7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30" y="5958073"/>
            <a:ext cx="4320235" cy="793595"/>
          </a:xfrm>
          <a:prstGeom prst="rect">
            <a:avLst/>
          </a:prstGeom>
        </p:spPr>
      </p:pic>
      <p:pic>
        <p:nvPicPr>
          <p:cNvPr id="10" name="Picture 8" descr="Image result for michael craig martin portrait">
            <a:extLst>
              <a:ext uri="{FF2B5EF4-FFF2-40B4-BE49-F238E27FC236}">
                <a16:creationId xmlns:a16="http://schemas.microsoft.com/office/drawing/2014/main" id="{F161B818-604B-4067-863E-F0143CC1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4" y="4743162"/>
            <a:ext cx="1476802" cy="1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E372E-80AF-47A8-A1F6-5D2161D97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30" y="989820"/>
            <a:ext cx="2518878" cy="3422510"/>
          </a:xfrm>
          <a:prstGeom prst="rect">
            <a:avLst/>
          </a:prstGeom>
        </p:spPr>
      </p:pic>
      <p:pic>
        <p:nvPicPr>
          <p:cNvPr id="12" name="Picture 10" descr="Peter Blake | Sources of Pop Art VII (2009) | MutualArt">
            <a:extLst>
              <a:ext uri="{FF2B5EF4-FFF2-40B4-BE49-F238E27FC236}">
                <a16:creationId xmlns:a16="http://schemas.microsoft.com/office/drawing/2014/main" id="{84823805-8C27-4D03-85A4-58058B99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41" y="4245294"/>
            <a:ext cx="2438607" cy="24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enna Modern Serif Font - iFonts.xyz">
            <a:extLst>
              <a:ext uri="{FF2B5EF4-FFF2-40B4-BE49-F238E27FC236}">
                <a16:creationId xmlns:a16="http://schemas.microsoft.com/office/drawing/2014/main" id="{0104AE75-8426-43B9-8540-8EBCE4C8E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9" t="33667" r="11467" b="52049"/>
          <a:stretch/>
        </p:blipFill>
        <p:spPr bwMode="auto">
          <a:xfrm>
            <a:off x="10075840" y="664401"/>
            <a:ext cx="1962708" cy="12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ans Serif Fonts For Your Business | Shutterstock">
            <a:extLst>
              <a:ext uri="{FF2B5EF4-FFF2-40B4-BE49-F238E27FC236}">
                <a16:creationId xmlns:a16="http://schemas.microsoft.com/office/drawing/2014/main" id="{423204E3-815E-48E6-84E3-6E82D514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6" t="60762" r="8333" b="24403"/>
          <a:stretch/>
        </p:blipFill>
        <p:spPr bwMode="auto">
          <a:xfrm>
            <a:off x="10075840" y="2026784"/>
            <a:ext cx="1962708" cy="8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4C5D79-C394-4ED6-AE27-958A5C7D0CE7}"/>
              </a:ext>
            </a:extLst>
          </p:cNvPr>
          <p:cNvSpPr txBox="1"/>
          <p:nvPr/>
        </p:nvSpPr>
        <p:spPr>
          <a:xfrm>
            <a:off x="9638518" y="2952890"/>
            <a:ext cx="251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Lettering Fonts:</a:t>
            </a:r>
          </a:p>
          <a:p>
            <a:r>
              <a:rPr lang="en-GB" dirty="0"/>
              <a:t>The difference between Serif and Sans-Serif. </a:t>
            </a:r>
          </a:p>
          <a:p>
            <a:r>
              <a:rPr lang="en-GB" dirty="0"/>
              <a:t>Script and Decorative.</a:t>
            </a:r>
          </a:p>
        </p:txBody>
      </p:sp>
      <p:pic>
        <p:nvPicPr>
          <p:cNvPr id="16" name="Picture 16" descr="I could not resist digitally colouring this beautiful decorative letter ...">
            <a:extLst>
              <a:ext uri="{FF2B5EF4-FFF2-40B4-BE49-F238E27FC236}">
                <a16:creationId xmlns:a16="http://schemas.microsoft.com/office/drawing/2014/main" id="{168B9A8C-8B5B-4155-8CC8-D40BE9CFD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7056" r="8129" b="4000"/>
          <a:stretch/>
        </p:blipFill>
        <p:spPr bwMode="auto">
          <a:xfrm>
            <a:off x="8914391" y="650537"/>
            <a:ext cx="1108842" cy="13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he Best Handwritten Script Fonts for Branding Design — Three Hellos">
            <a:extLst>
              <a:ext uri="{FF2B5EF4-FFF2-40B4-BE49-F238E27FC236}">
                <a16:creationId xmlns:a16="http://schemas.microsoft.com/office/drawing/2014/main" id="{8B30B362-BAA6-4DE4-AF1A-EAA8D7BC4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3334" r="60812" b="69994"/>
          <a:stretch/>
        </p:blipFill>
        <p:spPr bwMode="auto">
          <a:xfrm>
            <a:off x="8914391" y="2163303"/>
            <a:ext cx="1071130" cy="4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354F92-F129-4BA3-94CD-30E8E5C5539F}"/>
              </a:ext>
            </a:extLst>
          </p:cNvPr>
          <p:cNvSpPr txBox="1"/>
          <p:nvPr/>
        </p:nvSpPr>
        <p:spPr>
          <a:xfrm>
            <a:off x="4374730" y="4191800"/>
            <a:ext cx="512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r>
              <a:rPr lang="en-GB" dirty="0"/>
              <a:t>Michael Craig Martin, Julian Opie, Peter Blake.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78230-29E7-474D-A8ED-9FF00C59682B}"/>
              </a:ext>
            </a:extLst>
          </p:cNvPr>
          <p:cNvSpPr txBox="1"/>
          <p:nvPr/>
        </p:nvSpPr>
        <p:spPr>
          <a:xfrm>
            <a:off x="197823" y="4472132"/>
            <a:ext cx="4547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Creating tones, tints and shades:</a:t>
            </a:r>
          </a:p>
          <a:p>
            <a:r>
              <a:rPr lang="en-GB" dirty="0"/>
              <a:t>Tint = Hue + White</a:t>
            </a:r>
          </a:p>
          <a:p>
            <a:r>
              <a:rPr lang="en-GB" dirty="0"/>
              <a:t>Shade = Hue + Black</a:t>
            </a:r>
          </a:p>
          <a:p>
            <a:r>
              <a:rPr lang="en-GB" dirty="0"/>
              <a:t>Water colours = Mute the Hue by using more water.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97B0A-F8F9-4DE1-9A2C-63E8BAC59505}"/>
              </a:ext>
            </a:extLst>
          </p:cNvPr>
          <p:cNvSpPr txBox="1"/>
          <p:nvPr/>
        </p:nvSpPr>
        <p:spPr>
          <a:xfrm>
            <a:off x="69485" y="650537"/>
            <a:ext cx="413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Producing a final outcome ‘All About You’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5816EC-2CD7-4652-89CA-A3A6C297E8FA}"/>
              </a:ext>
            </a:extLst>
          </p:cNvPr>
          <p:cNvSpPr txBox="1"/>
          <p:nvPr/>
        </p:nvSpPr>
        <p:spPr>
          <a:xfrm>
            <a:off x="5083833" y="562316"/>
            <a:ext cx="31822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Portrait in Proportion:</a:t>
            </a:r>
          </a:p>
          <a:p>
            <a:r>
              <a:rPr lang="en-GB" sz="1600" dirty="0"/>
              <a:t>Draw an oval</a:t>
            </a:r>
          </a:p>
          <a:p>
            <a:r>
              <a:rPr lang="en-GB" sz="1600" dirty="0"/>
              <a:t>Using the measurements shown, everything in your face has it’s place and can be measured.</a:t>
            </a:r>
          </a:p>
          <a:p>
            <a:r>
              <a:rPr lang="en-GB" sz="1600" dirty="0"/>
              <a:t>Eyes = ½ way</a:t>
            </a:r>
          </a:p>
          <a:p>
            <a:r>
              <a:rPr lang="en-GB" sz="1600" dirty="0"/>
              <a:t>Nose ½ way between eyes and chin</a:t>
            </a:r>
          </a:p>
          <a:p>
            <a:r>
              <a:rPr lang="en-GB" sz="1600" dirty="0"/>
              <a:t>Eyes fit 5 times into your face.</a:t>
            </a:r>
          </a:p>
          <a:p>
            <a:r>
              <a:rPr lang="en-GB" sz="1600" dirty="0"/>
              <a:t>Nose is the width of your eye.</a:t>
            </a:r>
          </a:p>
        </p:txBody>
      </p:sp>
      <p:pic>
        <p:nvPicPr>
          <p:cNvPr id="22" name="Picture 20" descr="Female Hand Holding Paint Brush Isolated Stock Image - Image of close ...">
            <a:extLst>
              <a:ext uri="{FF2B5EF4-FFF2-40B4-BE49-F238E27FC236}">
                <a16:creationId xmlns:a16="http://schemas.microsoft.com/office/drawing/2014/main" id="{7D4EA01F-55FD-494D-B3B7-A4495A84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322" y="3103583"/>
            <a:ext cx="168307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ifferent+Types+Of+Paint+Brushes | Paint brush shapes and purposes via ...">
            <a:extLst>
              <a:ext uri="{FF2B5EF4-FFF2-40B4-BE49-F238E27FC236}">
                <a16:creationId xmlns:a16="http://schemas.microsoft.com/office/drawing/2014/main" id="{A533F40F-1C95-4676-957B-2BC71222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29" y="2792386"/>
            <a:ext cx="2583869" cy="17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9264A8-58B4-45FB-996B-BCDBEAF3BA7E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‘All About Me’ </a:t>
            </a:r>
          </a:p>
        </p:txBody>
      </p:sp>
    </p:spTree>
    <p:extLst>
      <p:ext uri="{BB962C8B-B14F-4D97-AF65-F5344CB8AC3E}">
        <p14:creationId xmlns:p14="http://schemas.microsoft.com/office/powerpoint/2010/main" val="130344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ection Modern Abstract Fish Art Artwork Paintings J Vincent ...">
            <a:extLst>
              <a:ext uri="{FF2B5EF4-FFF2-40B4-BE49-F238E27FC236}">
                <a16:creationId xmlns:a16="http://schemas.microsoft.com/office/drawing/2014/main" id="{07026B4D-2AFC-4988-BB33-E05C78DE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0" y="5511044"/>
            <a:ext cx="1548695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. Vincent Scarpace | Fish art, Original ink drawing, Sea life art">
            <a:extLst>
              <a:ext uri="{FF2B5EF4-FFF2-40B4-BE49-F238E27FC236}">
                <a16:creationId xmlns:a16="http://schemas.microsoft.com/office/drawing/2014/main" id="{C51D8DCC-FFB3-4B8E-9C4D-870B4107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0" y="4210090"/>
            <a:ext cx="1627814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mara Phillips — sea animals">
            <a:extLst>
              <a:ext uri="{FF2B5EF4-FFF2-40B4-BE49-F238E27FC236}">
                <a16:creationId xmlns:a16="http://schemas.microsoft.com/office/drawing/2014/main" id="{E3CD5ADA-87A5-499A-8C35-48758C17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94" y="1649304"/>
            <a:ext cx="1152578" cy="1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564x/cb/bb/72/cbbb722397de7dd458598f3d2d397ffa.jpg">
            <a:extLst>
              <a:ext uri="{FF2B5EF4-FFF2-40B4-BE49-F238E27FC236}">
                <a16:creationId xmlns:a16="http://schemas.microsoft.com/office/drawing/2014/main" id="{C153042F-8EE6-40D1-932D-2E86F61C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57" y="5208696"/>
            <a:ext cx="1487244" cy="14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ook Drawing by Greg Lowman">
            <a:extLst>
              <a:ext uri="{FF2B5EF4-FFF2-40B4-BE49-F238E27FC236}">
                <a16:creationId xmlns:a16="http://schemas.microsoft.com/office/drawing/2014/main" id="{08D63124-1CE7-46CD-87D3-CE32F307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" y="3075173"/>
            <a:ext cx="1668007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ine Life - Linda Eader Fine Art">
            <a:extLst>
              <a:ext uri="{FF2B5EF4-FFF2-40B4-BE49-F238E27FC236}">
                <a16:creationId xmlns:a16="http://schemas.microsoft.com/office/drawing/2014/main" id="{E882BAC0-33C8-44C8-BE3B-06BE2CE4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" y="1649304"/>
            <a:ext cx="1428839" cy="1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784F4-A191-4AF1-9688-717DCA2178FE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‘Maritime Futures’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2F14882-9604-4244-8088-76B17A0D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58" y="198179"/>
            <a:ext cx="2760947" cy="6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5C5A9-A61C-4FCF-943B-DDA241FCE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480" y="1158611"/>
            <a:ext cx="3624724" cy="560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65248-5DE6-416A-86EB-A39EC10A37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875" y="1158611"/>
            <a:ext cx="3651605" cy="560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D573C-2AA7-4BCC-B222-3AB77CC26090}"/>
              </a:ext>
            </a:extLst>
          </p:cNvPr>
          <p:cNvSpPr txBox="1"/>
          <p:nvPr/>
        </p:nvSpPr>
        <p:spPr>
          <a:xfrm>
            <a:off x="3288486" y="2932674"/>
            <a:ext cx="1583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Techniques:</a:t>
            </a:r>
          </a:p>
          <a:p>
            <a:r>
              <a:rPr lang="en-GB" dirty="0"/>
              <a:t>Resist</a:t>
            </a:r>
          </a:p>
          <a:p>
            <a:r>
              <a:rPr lang="en-GB" dirty="0"/>
              <a:t>Pen wash</a:t>
            </a:r>
          </a:p>
          <a:p>
            <a:r>
              <a:rPr lang="en-GB" dirty="0"/>
              <a:t>Blending</a:t>
            </a:r>
          </a:p>
          <a:p>
            <a:r>
              <a:rPr lang="en-GB" dirty="0"/>
              <a:t>Painting</a:t>
            </a:r>
          </a:p>
          <a:p>
            <a:r>
              <a:rPr lang="en-GB" dirty="0"/>
              <a:t>Cross-hatching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5E184-FEF6-4A9C-8FF8-E76DEBA4ACA3}"/>
              </a:ext>
            </a:extLst>
          </p:cNvPr>
          <p:cNvSpPr txBox="1"/>
          <p:nvPr/>
        </p:nvSpPr>
        <p:spPr>
          <a:xfrm>
            <a:off x="1824340" y="3020078"/>
            <a:ext cx="1825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Media:</a:t>
            </a:r>
          </a:p>
          <a:p>
            <a:r>
              <a:rPr lang="en-GB" dirty="0"/>
              <a:t>Pen</a:t>
            </a:r>
          </a:p>
          <a:p>
            <a:r>
              <a:rPr lang="en-GB" dirty="0"/>
              <a:t>Water-colour paint</a:t>
            </a:r>
          </a:p>
          <a:p>
            <a:r>
              <a:rPr lang="en-GB" dirty="0"/>
              <a:t>Water-colour crayons</a:t>
            </a:r>
          </a:p>
          <a:p>
            <a:r>
              <a:rPr lang="en-GB" dirty="0"/>
              <a:t>Oil pastel</a:t>
            </a:r>
          </a:p>
          <a:p>
            <a:r>
              <a:rPr lang="en-GB" dirty="0"/>
              <a:t>Soft pastel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831F3-0003-46D0-8EE2-CEF769351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003062" y="4843157"/>
            <a:ext cx="2031326" cy="1644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265457-A58A-4F66-82CA-19562BEF775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837"/>
          <a:stretch/>
        </p:blipFill>
        <p:spPr>
          <a:xfrm>
            <a:off x="2881504" y="609770"/>
            <a:ext cx="1871607" cy="1202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E0117-981A-497A-8B61-0A1E90E6AFE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9301" b="28244"/>
          <a:stretch/>
        </p:blipFill>
        <p:spPr>
          <a:xfrm>
            <a:off x="2969471" y="1889899"/>
            <a:ext cx="1644408" cy="1061848"/>
          </a:xfrm>
          <a:prstGeom prst="rect">
            <a:avLst/>
          </a:prstGeom>
        </p:spPr>
      </p:pic>
      <p:pic>
        <p:nvPicPr>
          <p:cNvPr id="1042" name="Picture 18" descr="https://th.bing.com/th?id=OIP.zevdFy-RhN6QJ4ouMKShdgHaFj&amp;w=288&amp;h=216&amp;c=8&amp;rs=1&amp;qlt=90&amp;o=6&amp;pid=3.1&amp;rm=2">
            <a:hlinkClick r:id="rId14"/>
            <a:extLst>
              <a:ext uri="{FF2B5EF4-FFF2-40B4-BE49-F238E27FC236}">
                <a16:creationId xmlns:a16="http://schemas.microsoft.com/office/drawing/2014/main" id="{D39AA1D3-4768-46F9-93C9-9FDAEC4BA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r="28475"/>
          <a:stretch/>
        </p:blipFill>
        <p:spPr bwMode="auto">
          <a:xfrm>
            <a:off x="3165516" y="5226375"/>
            <a:ext cx="890000" cy="14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purn Point Lighthouse">
            <a:extLst>
              <a:ext uri="{FF2B5EF4-FFF2-40B4-BE49-F238E27FC236}">
                <a16:creationId xmlns:a16="http://schemas.microsoft.com/office/drawing/2014/main" id="{9D6E7667-DF8A-4A5F-B911-2766D92F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0"/>
          <a:stretch/>
        </p:blipFill>
        <p:spPr bwMode="auto">
          <a:xfrm>
            <a:off x="4094977" y="5051171"/>
            <a:ext cx="910901" cy="16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E0450-5C4B-4D51-94A6-6EFCFD00F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F3D991-7EA9-4D3B-9684-BA01FA28F972}">
  <ds:schemaRefs>
    <ds:schemaRef ds:uri="http://purl.org/dc/elements/1.1/"/>
    <ds:schemaRef ds:uri="http://schemas.microsoft.com/office/infopath/2007/PartnerControls"/>
    <ds:schemaRef ds:uri="http://www.w3.org/XML/1998/namespace"/>
    <ds:schemaRef ds:uri="13daaa3e-3b19-4d89-95e7-e909a4c2f99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99140df-2833-4841-9bf5-89717d5f447a"/>
    <ds:schemaRef ds:uri="http://purl.org/dc/terms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668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21</cp:revision>
  <dcterms:created xsi:type="dcterms:W3CDTF">2024-05-15T11:19:30Z</dcterms:created>
  <dcterms:modified xsi:type="dcterms:W3CDTF">2024-12-28T16:55:05Z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