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303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425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129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96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9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178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28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445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299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034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368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261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EF20980-B709-9352-AF88-FBA76C376C5A}"/>
              </a:ext>
            </a:extLst>
          </p:cNvPr>
          <p:cNvSpPr txBox="1"/>
          <p:nvPr/>
        </p:nvSpPr>
        <p:spPr>
          <a:xfrm>
            <a:off x="3957112" y="2301693"/>
            <a:ext cx="4278342" cy="584775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08 Types of Reaction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8302CC-0D16-4F35-4D37-692D3460304C}"/>
              </a:ext>
            </a:extLst>
          </p:cNvPr>
          <p:cNvSpPr txBox="1"/>
          <p:nvPr/>
        </p:nvSpPr>
        <p:spPr>
          <a:xfrm>
            <a:off x="148028" y="179397"/>
            <a:ext cx="3494973" cy="193899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Chemical Reactions as the Rearrangement of Atoms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lt"/>
                <a:cs typeface="Arial"/>
              </a:rPr>
              <a:t>Atoms in Reactants and Products</a:t>
            </a: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lt"/>
                <a:cs typeface="Arial"/>
              </a:rPr>
              <a:t>: In a chemical reaction, atoms in the reactants rearrange to form new products.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lt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lt"/>
                <a:cs typeface="Arial"/>
              </a:rPr>
              <a:t>Conservation of Mass</a:t>
            </a: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lt"/>
                <a:cs typeface="Arial"/>
              </a:rPr>
              <a:t>: The total number of each type of atom remains the same before and after the reaction.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57E4BA-97B1-D275-C5CA-A1956F1CF591}"/>
              </a:ext>
            </a:extLst>
          </p:cNvPr>
          <p:cNvSpPr txBox="1"/>
          <p:nvPr/>
        </p:nvSpPr>
        <p:spPr>
          <a:xfrm>
            <a:off x="130298" y="4852389"/>
            <a:ext cx="4267695" cy="184665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Examples of Chemical Reactions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lt"/>
                <a:cs typeface="Arial"/>
              </a:rPr>
              <a:t>Combustion Example</a:t>
            </a: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lt"/>
                <a:cs typeface="Arial"/>
              </a:rPr>
              <a:t>: 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lt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lt"/>
                <a:cs typeface="Arial"/>
              </a:rPr>
              <a:t>Methane + Oxygen → Carbon Dioxide + Water.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lt"/>
                <a:cs typeface="Arial"/>
              </a:rPr>
              <a:t>Thermal Decomposition Example</a:t>
            </a: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lt"/>
                <a:cs typeface="Arial"/>
              </a:rPr>
              <a:t>: 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lt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lt"/>
                <a:cs typeface="Arial"/>
              </a:rPr>
              <a:t>Calcium Carbonate → Calcium Oxide + Carbon Dioxide.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lt"/>
                <a:cs typeface="Arial"/>
              </a:rPr>
              <a:t>Oxidation Example</a:t>
            </a: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lt"/>
                <a:cs typeface="Arial"/>
              </a:rPr>
              <a:t>: 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lt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lt"/>
                <a:cs typeface="Arial"/>
              </a:rPr>
              <a:t>Magnesium + Oxygen → Magnesium Oxide.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lt"/>
                <a:cs typeface="Arial"/>
              </a:rPr>
              <a:t>Displacement Example</a:t>
            </a: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lt"/>
                <a:cs typeface="Arial"/>
              </a:rPr>
              <a:t>: 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lt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lt"/>
                <a:cs typeface="Arial"/>
              </a:rPr>
              <a:t>Zinc + Copper Sulfate → Zinc Sulfate + Copper.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AD8C8E-9440-2F2E-7AA4-229F51A2E569}"/>
              </a:ext>
            </a:extLst>
          </p:cNvPr>
          <p:cNvSpPr txBox="1"/>
          <p:nvPr/>
        </p:nvSpPr>
        <p:spPr>
          <a:xfrm>
            <a:off x="1826654" y="3546104"/>
            <a:ext cx="2906981" cy="110799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Oxidation Reactions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lt"/>
                <a:cs typeface="Arial"/>
              </a:rPr>
              <a:t>Oxidation is a reaction where a substance gains oxygen 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lt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lt"/>
                <a:cs typeface="Arial"/>
              </a:rPr>
              <a:t>(e.g., iron rusting when it reacts with oxygen to form iron oxide).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lt"/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6569AE-7843-8878-2780-D2C88BF78685}"/>
              </a:ext>
            </a:extLst>
          </p:cNvPr>
          <p:cNvSpPr txBox="1"/>
          <p:nvPr/>
        </p:nvSpPr>
        <p:spPr>
          <a:xfrm>
            <a:off x="202868" y="2421246"/>
            <a:ext cx="3569196" cy="92333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Word Equations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lt"/>
                <a:cs typeface="Arial"/>
              </a:rPr>
              <a:t>Word equations describe chemical reactions using the names of the reactants and products 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lt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lt"/>
                <a:cs typeface="Arial"/>
              </a:rPr>
              <a:t>(e.g., hydrogen + oxygen → water).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4A82CF5-2166-A07D-8126-9B213F90CB76}"/>
              </a:ext>
            </a:extLst>
          </p:cNvPr>
          <p:cNvSpPr txBox="1"/>
          <p:nvPr/>
        </p:nvSpPr>
        <p:spPr>
          <a:xfrm>
            <a:off x="8742589" y="5352127"/>
            <a:ext cx="3115623" cy="129266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lt"/>
                <a:cs typeface="Arial"/>
              </a:rPr>
              <a:t>Displacement Reactions</a:t>
            </a: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lt"/>
                <a:cs typeface="Arial"/>
              </a:rPr>
              <a:t>In a displacement reaction, a more reactive element displaces a less reactive element from a compound 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lt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lt"/>
                <a:cs typeface="Arial"/>
              </a:rPr>
              <a:t>(e.g., zinc displacing copper from copper sulfate solution).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D468CF-B51C-D997-822B-7403F47C54F2}"/>
              </a:ext>
            </a:extLst>
          </p:cNvPr>
          <p:cNvSpPr txBox="1"/>
          <p:nvPr/>
        </p:nvSpPr>
        <p:spPr>
          <a:xfrm>
            <a:off x="8235454" y="171532"/>
            <a:ext cx="2344552" cy="138499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Combustion Reactions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lt"/>
                <a:cs typeface="Arial"/>
              </a:rPr>
              <a:t>Combustion is a reaction where a substance reacts with oxygen to produce heat and light (e.g., burning wood).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8A17D3-4F36-B39D-1555-AC3893C02DDB}"/>
              </a:ext>
            </a:extLst>
          </p:cNvPr>
          <p:cNvSpPr txBox="1"/>
          <p:nvPr/>
        </p:nvSpPr>
        <p:spPr>
          <a:xfrm>
            <a:off x="4856512" y="5305961"/>
            <a:ext cx="3487552" cy="138499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Thermal Decomposition Reactions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lt"/>
                <a:cs typeface="Arial"/>
              </a:rPr>
              <a:t>This is a reaction where a compound breaks down into simpler substances when heated (e.g., heating calcium carbonate to form calcium oxide and carbon dioxide).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592D42-7BBC-3BF2-F14F-DCF81A5F8D2F}"/>
              </a:ext>
            </a:extLst>
          </p:cNvPr>
          <p:cNvSpPr txBox="1"/>
          <p:nvPr/>
        </p:nvSpPr>
        <p:spPr>
          <a:xfrm>
            <a:off x="3813298" y="171532"/>
            <a:ext cx="4195122" cy="193899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Representing Chemical Reactions Using Formulae and Equations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lt"/>
                <a:cs typeface="Arial"/>
              </a:rPr>
              <a:t>Chemical Formulae</a:t>
            </a: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lt"/>
                <a:cs typeface="Arial"/>
              </a:rPr>
              <a:t>: A chemical formula shows the types and numbers of atoms in a molecule 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lt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lt"/>
                <a:cs typeface="Arial"/>
              </a:rPr>
              <a:t>(e.g., H₂O for water).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lt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lt"/>
                <a:cs typeface="Arial"/>
              </a:rPr>
              <a:t>Chemical Equations</a:t>
            </a: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lt"/>
                <a:cs typeface="Arial"/>
              </a:rPr>
              <a:t>: A chemical equation uses symbols to show the reactants and products in a reaction 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lt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lt"/>
                <a:cs typeface="Arial"/>
              </a:rPr>
              <a:t>(e.g., 2H₂ + O₂ → 2H₂O).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11" name="Picture 10" descr="A picture containing dark, lit, light&#10;&#10;Description automatically generated">
            <a:extLst>
              <a:ext uri="{FF2B5EF4-FFF2-40B4-BE49-F238E27FC236}">
                <a16:creationId xmlns:a16="http://schemas.microsoft.com/office/drawing/2014/main" id="{296EEEDA-046A-176C-6118-113F2F313E5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5007" r="14286" b="-135"/>
          <a:stretch/>
        </p:blipFill>
        <p:spPr>
          <a:xfrm flipH="1">
            <a:off x="10909981" y="94343"/>
            <a:ext cx="1091292" cy="2786665"/>
          </a:xfrm>
          <a:prstGeom prst="rect">
            <a:avLst/>
          </a:prstGeom>
        </p:spPr>
      </p:pic>
      <p:pic>
        <p:nvPicPr>
          <p:cNvPr id="12" name="Picture 11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8BA261E3-C3F2-BEC4-F729-66467E717C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5254" y="2890610"/>
            <a:ext cx="3488417" cy="2056493"/>
          </a:xfrm>
          <a:prstGeom prst="rect">
            <a:avLst/>
          </a:prstGeom>
        </p:spPr>
      </p:pic>
      <p:pic>
        <p:nvPicPr>
          <p:cNvPr id="13" name="Picture 12" descr="A hand holding a piece of material in a beaker&#10;&#10;Description automatically generated">
            <a:extLst>
              <a:ext uri="{FF2B5EF4-FFF2-40B4-BE49-F238E27FC236}">
                <a16:creationId xmlns:a16="http://schemas.microsoft.com/office/drawing/2014/main" id="{D93A072C-81F3-7874-3C91-92DC7DD8EA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42589" y="2273527"/>
            <a:ext cx="1963965" cy="2673804"/>
          </a:xfrm>
          <a:prstGeom prst="rect">
            <a:avLst/>
          </a:prstGeom>
        </p:spPr>
      </p:pic>
      <p:pic>
        <p:nvPicPr>
          <p:cNvPr id="14" name="Picture 13" descr="A picture containing website&#10;&#10;Description automatically generated">
            <a:extLst>
              <a:ext uri="{FF2B5EF4-FFF2-40B4-BE49-F238E27FC236}">
                <a16:creationId xmlns:a16="http://schemas.microsoft.com/office/drawing/2014/main" id="{48FCAE24-6AC9-F2A4-9319-973273369762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l="127" t="12" r="-741" b="30935"/>
          <a:stretch/>
        </p:blipFill>
        <p:spPr>
          <a:xfrm>
            <a:off x="208870" y="3489306"/>
            <a:ext cx="1496386" cy="1222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05778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5" ma:contentTypeDescription="Create a new document." ma:contentTypeScope="" ma:versionID="e73d2f3581eeffcfe712ad5b9313cfb4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7c49574d33f532c96cbb7d76a953e9b9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5e3e1673-3f60-4cc1-8020-edd1cdb4b77b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24B8270-6C1E-4B25-88A2-73127C3E8A79}"/>
</file>

<file path=customXml/itemProps2.xml><?xml version="1.0" encoding="utf-8"?>
<ds:datastoreItem xmlns:ds="http://schemas.openxmlformats.org/officeDocument/2006/customXml" ds:itemID="{A0D7C653-3843-4ABD-96DB-755655B69059}"/>
</file>

<file path=customXml/itemProps3.xml><?xml version="1.0" encoding="utf-8"?>
<ds:datastoreItem xmlns:ds="http://schemas.openxmlformats.org/officeDocument/2006/customXml" ds:itemID="{5BB3179B-055E-4A6C-AA91-822198442BC9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315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Connor</dc:creator>
  <cp:lastModifiedBy>Daniel Connor</cp:lastModifiedBy>
  <cp:revision>1</cp:revision>
  <dcterms:created xsi:type="dcterms:W3CDTF">2025-03-19T09:13:43Z</dcterms:created>
  <dcterms:modified xsi:type="dcterms:W3CDTF">2025-03-19T09:13:56Z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</Properties>
</file>