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Lst>
  <p:sldSz cx="9906000" cy="6858000" type="A4"/>
  <p:notesSz cx="6797675"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70" autoAdjust="0"/>
  </p:normalViewPr>
  <p:slideViewPr>
    <p:cSldViewPr snapToGrid="0">
      <p:cViewPr varScale="1">
        <p:scale>
          <a:sx n="54" d="100"/>
          <a:sy n="54" d="100"/>
        </p:scale>
        <p:origin x="1026" y="2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B665037-AF04-4D8A-8BD7-CADA3CBEE794}" type="datetimeFigureOut">
              <a:rPr lang="en-GB" smtClean="0"/>
              <a:t>05/05/2025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C9DABA-D86D-4153-BBDF-71EE6E7B5912}" type="slidenum">
              <a:rPr lang="en-GB" smtClean="0"/>
              <a:t>‹#›</a:t>
            </a:fld>
            <a:endParaRPr lang="en-GB"/>
          </a:p>
        </p:txBody>
      </p:sp>
    </p:spTree>
    <p:extLst>
      <p:ext uri="{BB962C8B-B14F-4D97-AF65-F5344CB8AC3E}">
        <p14:creationId xmlns:p14="http://schemas.microsoft.com/office/powerpoint/2010/main" val="441269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665037-AF04-4D8A-8BD7-CADA3CBEE794}" type="datetimeFigureOut">
              <a:rPr lang="en-GB" smtClean="0"/>
              <a:t>05/05/2025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C9DABA-D86D-4153-BBDF-71EE6E7B5912}" type="slidenum">
              <a:rPr lang="en-GB" smtClean="0"/>
              <a:t>‹#›</a:t>
            </a:fld>
            <a:endParaRPr lang="en-GB"/>
          </a:p>
        </p:txBody>
      </p:sp>
    </p:spTree>
    <p:extLst>
      <p:ext uri="{BB962C8B-B14F-4D97-AF65-F5344CB8AC3E}">
        <p14:creationId xmlns:p14="http://schemas.microsoft.com/office/powerpoint/2010/main" val="2808648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665037-AF04-4D8A-8BD7-CADA3CBEE794}" type="datetimeFigureOut">
              <a:rPr lang="en-GB" smtClean="0"/>
              <a:t>05/05/2025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C9DABA-D86D-4153-BBDF-71EE6E7B5912}" type="slidenum">
              <a:rPr lang="en-GB" smtClean="0"/>
              <a:t>‹#›</a:t>
            </a:fld>
            <a:endParaRPr lang="en-GB"/>
          </a:p>
        </p:txBody>
      </p:sp>
    </p:spTree>
    <p:extLst>
      <p:ext uri="{BB962C8B-B14F-4D97-AF65-F5344CB8AC3E}">
        <p14:creationId xmlns:p14="http://schemas.microsoft.com/office/powerpoint/2010/main" val="1528483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665037-AF04-4D8A-8BD7-CADA3CBEE794}" type="datetimeFigureOut">
              <a:rPr lang="en-GB" smtClean="0"/>
              <a:t>05/05/2025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C9DABA-D86D-4153-BBDF-71EE6E7B5912}" type="slidenum">
              <a:rPr lang="en-GB" smtClean="0"/>
              <a:t>‹#›</a:t>
            </a:fld>
            <a:endParaRPr lang="en-GB"/>
          </a:p>
        </p:txBody>
      </p:sp>
    </p:spTree>
    <p:extLst>
      <p:ext uri="{BB962C8B-B14F-4D97-AF65-F5344CB8AC3E}">
        <p14:creationId xmlns:p14="http://schemas.microsoft.com/office/powerpoint/2010/main" val="1959690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B665037-AF04-4D8A-8BD7-CADA3CBEE794}" type="datetimeFigureOut">
              <a:rPr lang="en-GB" smtClean="0"/>
              <a:t>05/05/2025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C9DABA-D86D-4153-BBDF-71EE6E7B5912}" type="slidenum">
              <a:rPr lang="en-GB" smtClean="0"/>
              <a:t>‹#›</a:t>
            </a:fld>
            <a:endParaRPr lang="en-GB"/>
          </a:p>
        </p:txBody>
      </p:sp>
    </p:spTree>
    <p:extLst>
      <p:ext uri="{BB962C8B-B14F-4D97-AF65-F5344CB8AC3E}">
        <p14:creationId xmlns:p14="http://schemas.microsoft.com/office/powerpoint/2010/main" val="3202800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B665037-AF04-4D8A-8BD7-CADA3CBEE794}" type="datetimeFigureOut">
              <a:rPr lang="en-GB" smtClean="0"/>
              <a:t>05/05/2025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C9DABA-D86D-4153-BBDF-71EE6E7B5912}" type="slidenum">
              <a:rPr lang="en-GB" smtClean="0"/>
              <a:t>‹#›</a:t>
            </a:fld>
            <a:endParaRPr lang="en-GB"/>
          </a:p>
        </p:txBody>
      </p:sp>
    </p:spTree>
    <p:extLst>
      <p:ext uri="{BB962C8B-B14F-4D97-AF65-F5344CB8AC3E}">
        <p14:creationId xmlns:p14="http://schemas.microsoft.com/office/powerpoint/2010/main" val="1954770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B665037-AF04-4D8A-8BD7-CADA3CBEE794}" type="datetimeFigureOut">
              <a:rPr lang="en-GB" smtClean="0"/>
              <a:t>05/05/2025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8C9DABA-D86D-4153-BBDF-71EE6E7B5912}" type="slidenum">
              <a:rPr lang="en-GB" smtClean="0"/>
              <a:t>‹#›</a:t>
            </a:fld>
            <a:endParaRPr lang="en-GB"/>
          </a:p>
        </p:txBody>
      </p:sp>
    </p:spTree>
    <p:extLst>
      <p:ext uri="{BB962C8B-B14F-4D97-AF65-F5344CB8AC3E}">
        <p14:creationId xmlns:p14="http://schemas.microsoft.com/office/powerpoint/2010/main" val="2950870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B665037-AF04-4D8A-8BD7-CADA3CBEE794}" type="datetimeFigureOut">
              <a:rPr lang="en-GB" smtClean="0"/>
              <a:t>05/05/2025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8C9DABA-D86D-4153-BBDF-71EE6E7B5912}" type="slidenum">
              <a:rPr lang="en-GB" smtClean="0"/>
              <a:t>‹#›</a:t>
            </a:fld>
            <a:endParaRPr lang="en-GB"/>
          </a:p>
        </p:txBody>
      </p:sp>
    </p:spTree>
    <p:extLst>
      <p:ext uri="{BB962C8B-B14F-4D97-AF65-F5344CB8AC3E}">
        <p14:creationId xmlns:p14="http://schemas.microsoft.com/office/powerpoint/2010/main" val="822973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665037-AF04-4D8A-8BD7-CADA3CBEE794}" type="datetimeFigureOut">
              <a:rPr lang="en-GB" smtClean="0"/>
              <a:t>05/05/2025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8C9DABA-D86D-4153-BBDF-71EE6E7B5912}" type="slidenum">
              <a:rPr lang="en-GB" smtClean="0"/>
              <a:t>‹#›</a:t>
            </a:fld>
            <a:endParaRPr lang="en-GB"/>
          </a:p>
        </p:txBody>
      </p:sp>
    </p:spTree>
    <p:extLst>
      <p:ext uri="{BB962C8B-B14F-4D97-AF65-F5344CB8AC3E}">
        <p14:creationId xmlns:p14="http://schemas.microsoft.com/office/powerpoint/2010/main" val="3559884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B665037-AF04-4D8A-8BD7-CADA3CBEE794}" type="datetimeFigureOut">
              <a:rPr lang="en-GB" smtClean="0"/>
              <a:t>05/05/2025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C9DABA-D86D-4153-BBDF-71EE6E7B5912}" type="slidenum">
              <a:rPr lang="en-GB" smtClean="0"/>
              <a:t>‹#›</a:t>
            </a:fld>
            <a:endParaRPr lang="en-GB"/>
          </a:p>
        </p:txBody>
      </p:sp>
    </p:spTree>
    <p:extLst>
      <p:ext uri="{BB962C8B-B14F-4D97-AF65-F5344CB8AC3E}">
        <p14:creationId xmlns:p14="http://schemas.microsoft.com/office/powerpoint/2010/main" val="2505505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B665037-AF04-4D8A-8BD7-CADA3CBEE794}" type="datetimeFigureOut">
              <a:rPr lang="en-GB" smtClean="0"/>
              <a:t>05/05/2025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C9DABA-D86D-4153-BBDF-71EE6E7B5912}" type="slidenum">
              <a:rPr lang="en-GB" smtClean="0"/>
              <a:t>‹#›</a:t>
            </a:fld>
            <a:endParaRPr lang="en-GB"/>
          </a:p>
        </p:txBody>
      </p:sp>
    </p:spTree>
    <p:extLst>
      <p:ext uri="{BB962C8B-B14F-4D97-AF65-F5344CB8AC3E}">
        <p14:creationId xmlns:p14="http://schemas.microsoft.com/office/powerpoint/2010/main" val="2868412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665037-AF04-4D8A-8BD7-CADA3CBEE794}" type="datetimeFigureOut">
              <a:rPr lang="en-GB" smtClean="0"/>
              <a:t>05/05/2025</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C9DABA-D86D-4153-BBDF-71EE6E7B5912}" type="slidenum">
              <a:rPr lang="en-GB" smtClean="0"/>
              <a:t>‹#›</a:t>
            </a:fld>
            <a:endParaRPr lang="en-GB"/>
          </a:p>
        </p:txBody>
      </p:sp>
    </p:spTree>
    <p:extLst>
      <p:ext uri="{BB962C8B-B14F-4D97-AF65-F5344CB8AC3E}">
        <p14:creationId xmlns:p14="http://schemas.microsoft.com/office/powerpoint/2010/main" val="14630816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microsoft.com/office/2007/relationships/hdphoto" Target="../media/hdphoto3.wdp"/><Relationship Id="rId18" Type="http://schemas.microsoft.com/office/2007/relationships/hdphoto" Target="../media/hdphoto5.wdp"/><Relationship Id="rId3" Type="http://schemas.openxmlformats.org/officeDocument/2006/relationships/image" Target="../media/image2.png"/><Relationship Id="rId21" Type="http://schemas.openxmlformats.org/officeDocument/2006/relationships/image" Target="../media/image14.png"/><Relationship Id="rId7" Type="http://schemas.openxmlformats.org/officeDocument/2006/relationships/image" Target="../media/image5.png"/><Relationship Id="rId12" Type="http://schemas.openxmlformats.org/officeDocument/2006/relationships/image" Target="../media/image9.png"/><Relationship Id="rId17" Type="http://schemas.openxmlformats.org/officeDocument/2006/relationships/image" Target="../media/image12.png"/><Relationship Id="rId2" Type="http://schemas.openxmlformats.org/officeDocument/2006/relationships/image" Target="../media/image1.png"/><Relationship Id="rId16" Type="http://schemas.microsoft.com/office/2007/relationships/hdphoto" Target="../media/hdphoto4.wdp"/><Relationship Id="rId20" Type="http://schemas.microsoft.com/office/2007/relationships/hdphoto" Target="../media/hdphoto6.wdp"/><Relationship Id="rId1" Type="http://schemas.openxmlformats.org/officeDocument/2006/relationships/slideLayout" Target="../slideLayouts/slideLayout7.xml"/><Relationship Id="rId6" Type="http://schemas.microsoft.com/office/2007/relationships/hdphoto" Target="../media/hdphoto1.wdp"/><Relationship Id="rId11" Type="http://schemas.openxmlformats.org/officeDocument/2006/relationships/image" Target="../media/image8.png"/><Relationship Id="rId5" Type="http://schemas.openxmlformats.org/officeDocument/2006/relationships/image" Target="../media/image4.png"/><Relationship Id="rId15" Type="http://schemas.openxmlformats.org/officeDocument/2006/relationships/image" Target="../media/image11.png"/><Relationship Id="rId10" Type="http://schemas.openxmlformats.org/officeDocument/2006/relationships/image" Target="../media/image7.png"/><Relationship Id="rId19" Type="http://schemas.openxmlformats.org/officeDocument/2006/relationships/image" Target="../media/image13.png"/><Relationship Id="rId4" Type="http://schemas.openxmlformats.org/officeDocument/2006/relationships/image" Target="../media/image3.png"/><Relationship Id="rId9" Type="http://schemas.microsoft.com/office/2007/relationships/hdphoto" Target="../media/hdphoto2.wdp"/><Relationship Id="rId14" Type="http://schemas.openxmlformats.org/officeDocument/2006/relationships/image" Target="../media/image10.png"/><Relationship Id="rId22" Type="http://schemas.microsoft.com/office/2007/relationships/hdphoto" Target="../media/hdphoto7.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p:cNvGrpSpPr/>
          <p:nvPr/>
        </p:nvGrpSpPr>
        <p:grpSpPr>
          <a:xfrm>
            <a:off x="405631" y="4845373"/>
            <a:ext cx="6559000" cy="1737157"/>
            <a:chOff x="-238354" y="7686135"/>
            <a:chExt cx="10233254" cy="2710287"/>
          </a:xfrm>
        </p:grpSpPr>
        <p:cxnSp>
          <p:nvCxnSpPr>
            <p:cNvPr id="46" name="Straight Connector 45"/>
            <p:cNvCxnSpPr/>
            <p:nvPr/>
          </p:nvCxnSpPr>
          <p:spPr>
            <a:xfrm>
              <a:off x="5153160" y="9208895"/>
              <a:ext cx="9168" cy="916536"/>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3213100" y="9208895"/>
              <a:ext cx="9168" cy="916536"/>
            </a:xfrm>
            <a:prstGeom prst="line">
              <a:avLst/>
            </a:prstGeom>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238354" y="7686135"/>
              <a:ext cx="10233254" cy="2710287"/>
              <a:chOff x="-579236" y="7686135"/>
              <a:chExt cx="10233254" cy="2710287"/>
            </a:xfrm>
          </p:grpSpPr>
          <p:cxnSp>
            <p:nvCxnSpPr>
              <p:cNvPr id="50" name="Straight Connector 49"/>
              <p:cNvCxnSpPr/>
              <p:nvPr/>
            </p:nvCxnSpPr>
            <p:spPr>
              <a:xfrm>
                <a:off x="6768102" y="9209825"/>
                <a:ext cx="9168" cy="916536"/>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a:endCxn id="42" idx="4"/>
              </p:cNvCxnSpPr>
              <p:nvPr/>
            </p:nvCxnSpPr>
            <p:spPr>
              <a:xfrm flipV="1">
                <a:off x="7768618" y="8867236"/>
                <a:ext cx="0" cy="1274891"/>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a:endCxn id="38" idx="4"/>
              </p:cNvCxnSpPr>
              <p:nvPr/>
            </p:nvCxnSpPr>
            <p:spPr>
              <a:xfrm flipV="1">
                <a:off x="3883579" y="8867236"/>
                <a:ext cx="0" cy="1274891"/>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a:endCxn id="40" idx="4"/>
              </p:cNvCxnSpPr>
              <p:nvPr/>
            </p:nvCxnSpPr>
            <p:spPr>
              <a:xfrm flipV="1">
                <a:off x="5811358" y="8867236"/>
                <a:ext cx="0" cy="12748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a:endCxn id="35" idx="4"/>
              </p:cNvCxnSpPr>
              <p:nvPr/>
            </p:nvCxnSpPr>
            <p:spPr>
              <a:xfrm flipV="1">
                <a:off x="1955800" y="8867236"/>
                <a:ext cx="0" cy="1274891"/>
              </a:xfrm>
              <a:prstGeom prst="line">
                <a:avLst/>
              </a:prstGeom>
            </p:spPr>
            <p:style>
              <a:lnRef idx="1">
                <a:schemeClr val="accent1"/>
              </a:lnRef>
              <a:fillRef idx="0">
                <a:schemeClr val="accent1"/>
              </a:fillRef>
              <a:effectRef idx="0">
                <a:schemeClr val="accent1"/>
              </a:effectRef>
              <a:fontRef idx="minor">
                <a:schemeClr val="tx1"/>
              </a:fontRef>
            </p:style>
          </p:cxnSp>
          <p:grpSp>
            <p:nvGrpSpPr>
              <p:cNvPr id="14" name="Group 13"/>
              <p:cNvGrpSpPr/>
              <p:nvPr/>
            </p:nvGrpSpPr>
            <p:grpSpPr>
              <a:xfrm>
                <a:off x="-579236" y="7726897"/>
                <a:ext cx="10233254" cy="2669525"/>
                <a:chOff x="-543154" y="7663102"/>
                <a:chExt cx="10233254" cy="2669525"/>
              </a:xfrm>
            </p:grpSpPr>
            <p:cxnSp>
              <p:nvCxnSpPr>
                <p:cNvPr id="13" name="Straight Connector 12"/>
                <p:cNvCxnSpPr/>
                <p:nvPr/>
              </p:nvCxnSpPr>
              <p:spPr>
                <a:xfrm>
                  <a:off x="981530" y="9208895"/>
                  <a:ext cx="9168" cy="916536"/>
                </a:xfrm>
                <a:prstGeom prst="line">
                  <a:avLst/>
                </a:prstGeom>
              </p:spPr>
              <p:style>
                <a:lnRef idx="1">
                  <a:schemeClr val="accent1"/>
                </a:lnRef>
                <a:fillRef idx="0">
                  <a:schemeClr val="accent1"/>
                </a:fillRef>
                <a:effectRef idx="0">
                  <a:schemeClr val="accent1"/>
                </a:effectRef>
                <a:fontRef idx="minor">
                  <a:schemeClr val="tx1"/>
                </a:fontRef>
              </p:style>
            </p:cxnSp>
            <p:grpSp>
              <p:nvGrpSpPr>
                <p:cNvPr id="10" name="Group 9"/>
                <p:cNvGrpSpPr/>
                <p:nvPr/>
              </p:nvGrpSpPr>
              <p:grpSpPr>
                <a:xfrm>
                  <a:off x="-543154" y="7663102"/>
                  <a:ext cx="10233254" cy="2669525"/>
                  <a:chOff x="-543154" y="7663102"/>
                  <a:chExt cx="10233254" cy="2669525"/>
                </a:xfrm>
              </p:grpSpPr>
              <p:grpSp>
                <p:nvGrpSpPr>
                  <p:cNvPr id="9" name="Group 8"/>
                  <p:cNvGrpSpPr/>
                  <p:nvPr/>
                </p:nvGrpSpPr>
                <p:grpSpPr>
                  <a:xfrm>
                    <a:off x="-543154" y="7663102"/>
                    <a:ext cx="10233254" cy="2669525"/>
                    <a:chOff x="-543154" y="7663102"/>
                    <a:chExt cx="10233254" cy="2669525"/>
                  </a:xfrm>
                </p:grpSpPr>
                <p:grpSp>
                  <p:nvGrpSpPr>
                    <p:cNvPr id="8" name="Group 7"/>
                    <p:cNvGrpSpPr/>
                    <p:nvPr/>
                  </p:nvGrpSpPr>
                  <p:grpSpPr>
                    <a:xfrm>
                      <a:off x="-543154" y="7663102"/>
                      <a:ext cx="10233254" cy="2669525"/>
                      <a:chOff x="-543154" y="7663102"/>
                      <a:chExt cx="10233254" cy="2669525"/>
                    </a:xfrm>
                  </p:grpSpPr>
                  <p:grpSp>
                    <p:nvGrpSpPr>
                      <p:cNvPr id="7" name="Group 6"/>
                      <p:cNvGrpSpPr/>
                      <p:nvPr/>
                    </p:nvGrpSpPr>
                    <p:grpSpPr>
                      <a:xfrm>
                        <a:off x="-543154" y="7663102"/>
                        <a:ext cx="10233254" cy="2661177"/>
                        <a:chOff x="-543154" y="7967903"/>
                        <a:chExt cx="10233254" cy="2661177"/>
                      </a:xfrm>
                    </p:grpSpPr>
                    <p:cxnSp>
                      <p:nvCxnSpPr>
                        <p:cNvPr id="5" name="Straight Connector 4"/>
                        <p:cNvCxnSpPr/>
                        <p:nvPr/>
                      </p:nvCxnSpPr>
                      <p:spPr>
                        <a:xfrm flipV="1">
                          <a:off x="-470664" y="10455275"/>
                          <a:ext cx="10160764" cy="21843"/>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rot="16200000">
                          <a:off x="-1667077" y="9091826"/>
                          <a:ext cx="2565824" cy="31797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r>
                            <a:rPr lang="en-US" sz="1154" b="1" dirty="0"/>
                            <a:t>Timeline</a:t>
                          </a:r>
                          <a:endParaRPr lang="en-GB" sz="1154" b="1" dirty="0"/>
                        </a:p>
                      </p:txBody>
                    </p:sp>
                    <p:sp>
                      <p:nvSpPr>
                        <p:cNvPr id="16" name="Oval 15"/>
                        <p:cNvSpPr/>
                        <p:nvPr/>
                      </p:nvSpPr>
                      <p:spPr>
                        <a:xfrm>
                          <a:off x="777018" y="10248080"/>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a:p>
                      </p:txBody>
                    </p:sp>
                  </p:grpSp>
                  <p:sp>
                    <p:nvSpPr>
                      <p:cNvPr id="6" name="Oval 5"/>
                      <p:cNvSpPr/>
                      <p:nvPr/>
                    </p:nvSpPr>
                    <p:spPr>
                      <a:xfrm>
                        <a:off x="1765300" y="9951627"/>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a:p>
                    </p:txBody>
                  </p:sp>
                </p:grpSp>
                <p:sp>
                  <p:nvSpPr>
                    <p:cNvPr id="20" name="Oval 19"/>
                    <p:cNvSpPr/>
                    <p:nvPr/>
                  </p:nvSpPr>
                  <p:spPr>
                    <a:xfrm>
                      <a:off x="3695502" y="9943279"/>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a:p>
                  </p:txBody>
                </p:sp>
                <p:sp>
                  <p:nvSpPr>
                    <p:cNvPr id="19" name="Oval 18"/>
                    <p:cNvSpPr/>
                    <p:nvPr/>
                  </p:nvSpPr>
                  <p:spPr>
                    <a:xfrm>
                      <a:off x="2730401" y="9951627"/>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a:p>
                  </p:txBody>
                </p:sp>
              </p:grpSp>
              <p:sp>
                <p:nvSpPr>
                  <p:cNvPr id="22" name="Oval 21"/>
                  <p:cNvSpPr/>
                  <p:nvPr/>
                </p:nvSpPr>
                <p:spPr>
                  <a:xfrm>
                    <a:off x="4660603" y="9943279"/>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a:p>
                </p:txBody>
              </p:sp>
              <p:sp>
                <p:nvSpPr>
                  <p:cNvPr id="23" name="Oval 22"/>
                  <p:cNvSpPr/>
                  <p:nvPr/>
                </p:nvSpPr>
                <p:spPr>
                  <a:xfrm>
                    <a:off x="5625704" y="9934931"/>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a:p>
                </p:txBody>
              </p:sp>
            </p:grpSp>
            <p:sp>
              <p:nvSpPr>
                <p:cNvPr id="11" name="Oval 10"/>
                <p:cNvSpPr/>
                <p:nvPr/>
              </p:nvSpPr>
              <p:spPr>
                <a:xfrm>
                  <a:off x="415320" y="8605823"/>
                  <a:ext cx="1150756"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a:p>
              </p:txBody>
            </p:sp>
          </p:grpSp>
          <p:sp>
            <p:nvSpPr>
              <p:cNvPr id="35" name="Oval 34"/>
              <p:cNvSpPr/>
              <p:nvPr/>
            </p:nvSpPr>
            <p:spPr>
              <a:xfrm>
                <a:off x="1380422" y="7686135"/>
                <a:ext cx="1150756"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a:p>
            </p:txBody>
          </p:sp>
          <p:sp>
            <p:nvSpPr>
              <p:cNvPr id="38" name="Oval 37"/>
              <p:cNvSpPr/>
              <p:nvPr/>
            </p:nvSpPr>
            <p:spPr>
              <a:xfrm>
                <a:off x="3308201" y="7686135"/>
                <a:ext cx="1150756"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a:p>
            </p:txBody>
          </p:sp>
          <p:sp>
            <p:nvSpPr>
              <p:cNvPr id="40" name="Oval 39"/>
              <p:cNvSpPr/>
              <p:nvPr/>
            </p:nvSpPr>
            <p:spPr>
              <a:xfrm>
                <a:off x="5235980" y="7686135"/>
                <a:ext cx="1150756"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a:p>
            </p:txBody>
          </p:sp>
          <p:sp>
            <p:nvSpPr>
              <p:cNvPr id="25" name="Oval 24"/>
              <p:cNvSpPr/>
              <p:nvPr/>
            </p:nvSpPr>
            <p:spPr>
              <a:xfrm>
                <a:off x="6590805" y="9980494"/>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a:p>
            </p:txBody>
          </p:sp>
          <p:sp>
            <p:nvSpPr>
              <p:cNvPr id="26" name="Oval 25"/>
              <p:cNvSpPr/>
              <p:nvPr/>
            </p:nvSpPr>
            <p:spPr>
              <a:xfrm>
                <a:off x="7555906" y="9972147"/>
                <a:ext cx="381000" cy="381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a:p>
            </p:txBody>
          </p:sp>
          <p:sp>
            <p:nvSpPr>
              <p:cNvPr id="42" name="Oval 41"/>
              <p:cNvSpPr/>
              <p:nvPr/>
            </p:nvSpPr>
            <p:spPr>
              <a:xfrm>
                <a:off x="7193240" y="7686135"/>
                <a:ext cx="1150756"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a:p>
            </p:txBody>
          </p:sp>
          <p:sp>
            <p:nvSpPr>
              <p:cNvPr id="44" name="Oval 43"/>
              <p:cNvSpPr/>
              <p:nvPr/>
            </p:nvSpPr>
            <p:spPr>
              <a:xfrm>
                <a:off x="2332030" y="8605823"/>
                <a:ext cx="1150756"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a:p>
            </p:txBody>
          </p:sp>
          <p:sp>
            <p:nvSpPr>
              <p:cNvPr id="47" name="Oval 46"/>
              <p:cNvSpPr/>
              <p:nvPr/>
            </p:nvSpPr>
            <p:spPr>
              <a:xfrm>
                <a:off x="4272090" y="8605823"/>
                <a:ext cx="1150756"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a:p>
            </p:txBody>
          </p:sp>
          <p:sp>
            <p:nvSpPr>
              <p:cNvPr id="52" name="Oval 51"/>
              <p:cNvSpPr/>
              <p:nvPr/>
            </p:nvSpPr>
            <p:spPr>
              <a:xfrm>
                <a:off x="6201892" y="8606752"/>
                <a:ext cx="1150757" cy="11811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a:p>
            </p:txBody>
          </p:sp>
        </p:grpSp>
      </p:grpSp>
      <p:sp>
        <p:nvSpPr>
          <p:cNvPr id="2" name="object 164">
            <a:extLst>
              <a:ext uri="{FF2B5EF4-FFF2-40B4-BE49-F238E27FC236}">
                <a16:creationId xmlns:a16="http://schemas.microsoft.com/office/drawing/2014/main" id="{3F50271A-8274-41D5-8DB7-DA80E3456313}"/>
              </a:ext>
            </a:extLst>
          </p:cNvPr>
          <p:cNvSpPr/>
          <p:nvPr/>
        </p:nvSpPr>
        <p:spPr>
          <a:xfrm>
            <a:off x="-121673" y="43574"/>
            <a:ext cx="10027673" cy="495746"/>
          </a:xfrm>
          <a:prstGeom prst="rect">
            <a:avLst/>
          </a:prstGeom>
          <a:solidFill>
            <a:schemeClr val="accent1">
              <a:lumMod val="20000"/>
              <a:lumOff val="80000"/>
            </a:schemeClr>
          </a:solidFill>
          <a:ln w="3175">
            <a:solidFill>
              <a:schemeClr val="tx1"/>
            </a:solidFill>
          </a:ln>
        </p:spPr>
        <p:txBody>
          <a:bodyPr wrap="square" lIns="0" tIns="0" rIns="0" bIns="0" rtlCol="0"/>
          <a:lstStyle/>
          <a:p>
            <a:endParaRPr sz="1154" dirty="0"/>
          </a:p>
        </p:txBody>
      </p:sp>
      <p:sp>
        <p:nvSpPr>
          <p:cNvPr id="45" name="object 179">
            <a:extLst>
              <a:ext uri="{FF2B5EF4-FFF2-40B4-BE49-F238E27FC236}">
                <a16:creationId xmlns:a16="http://schemas.microsoft.com/office/drawing/2014/main" id="{D7DB705F-55F1-4B20-943C-EE84E6492A6F}"/>
              </a:ext>
            </a:extLst>
          </p:cNvPr>
          <p:cNvSpPr/>
          <p:nvPr/>
        </p:nvSpPr>
        <p:spPr>
          <a:xfrm>
            <a:off x="449619" y="911038"/>
            <a:ext cx="590071" cy="175825"/>
          </a:xfrm>
          <a:prstGeom prst="rect">
            <a:avLst/>
          </a:prstGeom>
          <a:blipFill>
            <a:blip r:embed="rId2" cstate="print"/>
            <a:stretch>
              <a:fillRect/>
            </a:stretch>
          </a:blipFill>
        </p:spPr>
        <p:txBody>
          <a:bodyPr wrap="square" lIns="0" tIns="0" rIns="0" bIns="0" rtlCol="0"/>
          <a:lstStyle/>
          <a:p>
            <a:endParaRPr sz="1154"/>
          </a:p>
        </p:txBody>
      </p:sp>
      <p:sp>
        <p:nvSpPr>
          <p:cNvPr id="48" name="TextBox 47">
            <a:extLst>
              <a:ext uri="{FF2B5EF4-FFF2-40B4-BE49-F238E27FC236}">
                <a16:creationId xmlns:a16="http://schemas.microsoft.com/office/drawing/2014/main" id="{AE22F20B-4225-4819-B59E-D863EA6387F2}"/>
              </a:ext>
            </a:extLst>
          </p:cNvPr>
          <p:cNvSpPr txBox="1"/>
          <p:nvPr/>
        </p:nvSpPr>
        <p:spPr>
          <a:xfrm>
            <a:off x="64818" y="164293"/>
            <a:ext cx="4154595" cy="261610"/>
          </a:xfrm>
          <a:prstGeom prst="rect">
            <a:avLst/>
          </a:prstGeom>
          <a:noFill/>
        </p:spPr>
        <p:txBody>
          <a:bodyPr wrap="square" rtlCol="0">
            <a:spAutoFit/>
          </a:bodyPr>
          <a:lstStyle/>
          <a:p>
            <a:r>
              <a:rPr lang="en-GB" sz="1100" b="1" dirty="0"/>
              <a:t>GCSE History – Elizabeth England</a:t>
            </a:r>
          </a:p>
        </p:txBody>
      </p:sp>
      <p:graphicFrame>
        <p:nvGraphicFramePr>
          <p:cNvPr id="51" name="Table 196">
            <a:extLst>
              <a:ext uri="{FF2B5EF4-FFF2-40B4-BE49-F238E27FC236}">
                <a16:creationId xmlns:a16="http://schemas.microsoft.com/office/drawing/2014/main" id="{BF0FA93D-7D3A-49CB-ABF4-A87602FB6AD6}"/>
              </a:ext>
            </a:extLst>
          </p:cNvPr>
          <p:cNvGraphicFramePr>
            <a:graphicFrameLocks noGrp="1"/>
          </p:cNvGraphicFramePr>
          <p:nvPr>
            <p:extLst>
              <p:ext uri="{D42A27DB-BD31-4B8C-83A1-F6EECF244321}">
                <p14:modId xmlns:p14="http://schemas.microsoft.com/office/powerpoint/2010/main" val="4280158420"/>
              </p:ext>
            </p:extLst>
          </p:nvPr>
        </p:nvGraphicFramePr>
        <p:xfrm>
          <a:off x="3222803" y="784197"/>
          <a:ext cx="3483604" cy="403403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2444464294"/>
                    </a:ext>
                  </a:extLst>
                </a:gridCol>
                <a:gridCol w="162560">
                  <a:extLst>
                    <a:ext uri="{9D8B030D-6E8A-4147-A177-3AD203B41FA5}">
                      <a16:colId xmlns:a16="http://schemas.microsoft.com/office/drawing/2014/main" val="1124731749"/>
                    </a:ext>
                  </a:extLst>
                </a:gridCol>
                <a:gridCol w="2313044">
                  <a:extLst>
                    <a:ext uri="{9D8B030D-6E8A-4147-A177-3AD203B41FA5}">
                      <a16:colId xmlns:a16="http://schemas.microsoft.com/office/drawing/2014/main" val="3768860231"/>
                    </a:ext>
                  </a:extLst>
                </a:gridCol>
              </a:tblGrid>
              <a:tr h="221590">
                <a:tc>
                  <a:txBody>
                    <a:bodyPr/>
                    <a:lstStyle/>
                    <a:p>
                      <a:pPr algn="r"/>
                      <a:r>
                        <a:rPr lang="en-GB" sz="800" b="1" dirty="0">
                          <a:solidFill>
                            <a:schemeClr val="tx1">
                              <a:lumMod val="95000"/>
                              <a:lumOff val="5000"/>
                            </a:schemeClr>
                          </a:solidFill>
                        </a:rPr>
                        <a:t>Accession</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800" b="1" dirty="0">
                        <a:solidFill>
                          <a:schemeClr val="tx1">
                            <a:lumMod val="95000"/>
                            <a:lumOff val="5000"/>
                          </a:schemeClr>
                        </a:solidFil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800" b="0" dirty="0">
                          <a:solidFill>
                            <a:schemeClr val="tx1">
                              <a:lumMod val="95000"/>
                              <a:lumOff val="5000"/>
                            </a:schemeClr>
                          </a:solidFill>
                        </a:rPr>
                        <a:t>Come to the throne; crowned as monarch</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55373085"/>
                  </a:ext>
                </a:extLst>
              </a:tr>
              <a:tr h="221590">
                <a:tc>
                  <a:txBody>
                    <a:bodyPr/>
                    <a:lstStyle/>
                    <a:p>
                      <a:pPr algn="r"/>
                      <a:r>
                        <a:rPr lang="en-GB" sz="800" b="1" dirty="0">
                          <a:solidFill>
                            <a:schemeClr val="tx1">
                              <a:lumMod val="95000"/>
                              <a:lumOff val="5000"/>
                            </a:schemeClr>
                          </a:solidFill>
                        </a:rPr>
                        <a:t>‘Divide and Rule’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800" b="1" dirty="0">
                        <a:solidFill>
                          <a:schemeClr val="tx1">
                            <a:lumMod val="95000"/>
                            <a:lumOff val="5000"/>
                          </a:schemeClr>
                        </a:solidFil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800" b="0" dirty="0">
                          <a:solidFill>
                            <a:schemeClr val="tx1">
                              <a:lumMod val="95000"/>
                              <a:lumOff val="5000"/>
                            </a:schemeClr>
                          </a:solidFill>
                        </a:rPr>
                        <a:t>Elizabeth’s tactic of encouraging competition between privy councillors to ensure their loyalty.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23031608"/>
                  </a:ext>
                </a:extLst>
              </a:tr>
              <a:tr h="221590">
                <a:tc>
                  <a:txBody>
                    <a:bodyPr/>
                    <a:lstStyle/>
                    <a:p>
                      <a:pPr algn="r"/>
                      <a:r>
                        <a:rPr lang="en-GB" sz="800" b="1" dirty="0">
                          <a:solidFill>
                            <a:schemeClr val="tx1">
                              <a:lumMod val="95000"/>
                              <a:lumOff val="5000"/>
                            </a:schemeClr>
                          </a:solidFill>
                        </a:rPr>
                        <a:t>Gentry</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800" b="1" dirty="0">
                        <a:solidFill>
                          <a:schemeClr val="tx1">
                            <a:lumMod val="95000"/>
                            <a:lumOff val="5000"/>
                          </a:schemeClr>
                        </a:solidFil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800" b="0" dirty="0">
                          <a:solidFill>
                            <a:schemeClr val="tx1">
                              <a:lumMod val="95000"/>
                              <a:lumOff val="5000"/>
                            </a:schemeClr>
                          </a:solidFill>
                        </a:rPr>
                        <a:t>Members of a ‘middling class’ who are increasing in wealth and power.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00922880"/>
                  </a:ext>
                </a:extLst>
              </a:tr>
              <a:tr h="221590">
                <a:tc>
                  <a:txBody>
                    <a:bodyPr/>
                    <a:lstStyle/>
                    <a:p>
                      <a:pPr algn="r"/>
                      <a:r>
                        <a:rPr lang="en-GB" sz="800" b="1" dirty="0">
                          <a:solidFill>
                            <a:schemeClr val="tx1">
                              <a:lumMod val="95000"/>
                              <a:lumOff val="5000"/>
                            </a:schemeClr>
                          </a:solidFill>
                        </a:rPr>
                        <a:t>Heir</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800" b="1" dirty="0">
                        <a:solidFill>
                          <a:schemeClr val="tx1">
                            <a:lumMod val="95000"/>
                            <a:lumOff val="5000"/>
                          </a:schemeClr>
                        </a:solidFil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800" b="0" dirty="0">
                          <a:solidFill>
                            <a:schemeClr val="tx1">
                              <a:lumMod val="95000"/>
                              <a:lumOff val="5000"/>
                            </a:schemeClr>
                          </a:solidFill>
                        </a:rPr>
                        <a:t>Next in line to the throne.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82260883"/>
                  </a:ext>
                </a:extLst>
              </a:tr>
              <a:tr h="221590">
                <a:tc>
                  <a:txBody>
                    <a:bodyPr/>
                    <a:lstStyle/>
                    <a:p>
                      <a:pPr algn="r"/>
                      <a:r>
                        <a:rPr lang="en-GB" sz="800" b="1" dirty="0">
                          <a:solidFill>
                            <a:schemeClr val="tx1">
                              <a:lumMod val="95000"/>
                              <a:lumOff val="5000"/>
                            </a:schemeClr>
                          </a:solidFill>
                        </a:rPr>
                        <a:t>Illegitimate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800" b="1" dirty="0">
                        <a:solidFill>
                          <a:schemeClr val="tx1">
                            <a:lumMod val="95000"/>
                            <a:lumOff val="5000"/>
                          </a:schemeClr>
                        </a:solidFil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800" b="0" dirty="0">
                          <a:solidFill>
                            <a:schemeClr val="tx1">
                              <a:lumMod val="95000"/>
                              <a:lumOff val="5000"/>
                            </a:schemeClr>
                          </a:solidFill>
                        </a:rPr>
                        <a:t>Not legally entitled to take the throne.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23915485"/>
                  </a:ext>
                </a:extLst>
              </a:tr>
              <a:tr h="221590">
                <a:tc>
                  <a:txBody>
                    <a:bodyPr/>
                    <a:lstStyle/>
                    <a:p>
                      <a:pPr algn="r"/>
                      <a:r>
                        <a:rPr lang="en-GB" sz="800" b="1" dirty="0">
                          <a:solidFill>
                            <a:schemeClr val="tx1">
                              <a:lumMod val="95000"/>
                              <a:lumOff val="5000"/>
                            </a:schemeClr>
                          </a:solidFill>
                        </a:rPr>
                        <a:t>Justice of the Peace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800" b="1" dirty="0">
                        <a:solidFill>
                          <a:schemeClr val="tx1">
                            <a:lumMod val="95000"/>
                            <a:lumOff val="5000"/>
                          </a:schemeClr>
                        </a:solidFil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800" b="0" dirty="0">
                          <a:solidFill>
                            <a:schemeClr val="tx1">
                              <a:lumMod val="95000"/>
                              <a:lumOff val="5000"/>
                            </a:schemeClr>
                          </a:solidFill>
                        </a:rPr>
                        <a:t>Members of the gentry tasked with controlling local populations.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56632060"/>
                  </a:ext>
                </a:extLst>
              </a:tr>
              <a:tr h="221590">
                <a:tc>
                  <a:txBody>
                    <a:bodyPr/>
                    <a:lstStyle/>
                    <a:p>
                      <a:pPr algn="r"/>
                      <a:r>
                        <a:rPr lang="en-GB" sz="800" b="1" dirty="0">
                          <a:solidFill>
                            <a:schemeClr val="tx1">
                              <a:lumMod val="95000"/>
                              <a:lumOff val="5000"/>
                            </a:schemeClr>
                          </a:solidFill>
                        </a:rPr>
                        <a:t>Lords Lieutenant</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800" b="1" dirty="0">
                        <a:solidFill>
                          <a:schemeClr val="tx1">
                            <a:lumMod val="95000"/>
                            <a:lumOff val="5000"/>
                          </a:schemeClr>
                        </a:solidFil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800" b="0" dirty="0">
                          <a:solidFill>
                            <a:schemeClr val="tx1">
                              <a:lumMod val="95000"/>
                              <a:lumOff val="5000"/>
                            </a:schemeClr>
                          </a:solidFill>
                        </a:rPr>
                        <a:t>Given orders from the Privy Council and tasked with keeping authority across England. They were in charge of Justices of the Peace.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6441262"/>
                  </a:ext>
                </a:extLst>
              </a:tr>
              <a:tr h="221590">
                <a:tc>
                  <a:txBody>
                    <a:bodyPr/>
                    <a:lstStyle/>
                    <a:p>
                      <a:pPr algn="r"/>
                      <a:r>
                        <a:rPr lang="en-GB" sz="800" b="1" dirty="0">
                          <a:solidFill>
                            <a:schemeClr val="tx1">
                              <a:lumMod val="95000"/>
                              <a:lumOff val="5000"/>
                            </a:schemeClr>
                          </a:solidFill>
                        </a:rPr>
                        <a:t>Lord Treasurer</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800" b="1" dirty="0">
                        <a:solidFill>
                          <a:schemeClr val="tx1">
                            <a:lumMod val="95000"/>
                            <a:lumOff val="5000"/>
                          </a:schemeClr>
                        </a:solidFil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800" b="0" dirty="0">
                          <a:solidFill>
                            <a:schemeClr val="tx1">
                              <a:lumMod val="95000"/>
                              <a:lumOff val="5000"/>
                            </a:schemeClr>
                          </a:solidFill>
                        </a:rPr>
                        <a:t>Minister in charge of England’s finances.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09256658"/>
                  </a:ext>
                </a:extLst>
              </a:tr>
              <a:tr h="221590">
                <a:tc>
                  <a:txBody>
                    <a:bodyPr/>
                    <a:lstStyle/>
                    <a:p>
                      <a:pPr algn="r"/>
                      <a:r>
                        <a:rPr lang="en-GB" sz="800" b="1" dirty="0">
                          <a:solidFill>
                            <a:schemeClr val="tx1">
                              <a:lumMod val="95000"/>
                              <a:lumOff val="5000"/>
                            </a:schemeClr>
                          </a:solidFill>
                        </a:rPr>
                        <a:t>The Royal Court</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800" b="1" dirty="0">
                        <a:solidFill>
                          <a:schemeClr val="tx1">
                            <a:lumMod val="95000"/>
                            <a:lumOff val="5000"/>
                          </a:schemeClr>
                        </a:solidFil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800" b="0" dirty="0">
                          <a:solidFill>
                            <a:schemeClr val="tx1">
                              <a:lumMod val="95000"/>
                              <a:lumOff val="5000"/>
                            </a:schemeClr>
                          </a:solidFill>
                        </a:rPr>
                        <a:t>The Court was simply wherever the Queen was. It included the Queen’s household (500 ministers, advisors, nobles, servants).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03491545"/>
                  </a:ext>
                </a:extLst>
              </a:tr>
              <a:tr h="221590">
                <a:tc>
                  <a:txBody>
                    <a:bodyPr/>
                    <a:lstStyle/>
                    <a:p>
                      <a:pPr algn="r"/>
                      <a:r>
                        <a:rPr lang="en-GB" sz="800" b="1" dirty="0">
                          <a:solidFill>
                            <a:schemeClr val="tx1">
                              <a:lumMod val="95000"/>
                              <a:lumOff val="5000"/>
                            </a:schemeClr>
                          </a:solidFill>
                        </a:rPr>
                        <a:t>Parliament</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800" b="1" dirty="0">
                        <a:solidFill>
                          <a:schemeClr val="tx1">
                            <a:lumMod val="95000"/>
                            <a:lumOff val="5000"/>
                          </a:schemeClr>
                        </a:solidFil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800" b="0" dirty="0">
                          <a:solidFill>
                            <a:schemeClr val="tx1">
                              <a:lumMod val="95000"/>
                              <a:lumOff val="5000"/>
                            </a:schemeClr>
                          </a:solidFill>
                        </a:rPr>
                        <a:t>House of elected officials. The monarch decided when to call parliament, usually to ask for taxes.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26290841"/>
                  </a:ext>
                </a:extLst>
              </a:tr>
              <a:tr h="221590">
                <a:tc>
                  <a:txBody>
                    <a:bodyPr/>
                    <a:lstStyle/>
                    <a:p>
                      <a:pPr algn="r"/>
                      <a:r>
                        <a:rPr lang="en-GB" sz="800" b="1" dirty="0">
                          <a:solidFill>
                            <a:schemeClr val="tx1">
                              <a:lumMod val="95000"/>
                              <a:lumOff val="5000"/>
                            </a:schemeClr>
                          </a:solidFill>
                        </a:rPr>
                        <a:t>Patronage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800" b="1" dirty="0">
                        <a:solidFill>
                          <a:schemeClr val="tx1">
                            <a:lumMod val="95000"/>
                            <a:lumOff val="5000"/>
                          </a:schemeClr>
                        </a:solidFil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800" b="0" dirty="0">
                          <a:solidFill>
                            <a:schemeClr val="tx1">
                              <a:lumMod val="95000"/>
                              <a:lumOff val="5000"/>
                            </a:schemeClr>
                          </a:solidFill>
                        </a:rPr>
                        <a:t>Showing favouritism by giving individuals important jobs in return for loyalty.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7852086"/>
                  </a:ext>
                </a:extLst>
              </a:tr>
              <a:tr h="221590">
                <a:tc>
                  <a:txBody>
                    <a:bodyPr/>
                    <a:lstStyle/>
                    <a:p>
                      <a:pPr algn="r"/>
                      <a:r>
                        <a:rPr lang="en-GB" sz="800" b="1" dirty="0">
                          <a:solidFill>
                            <a:schemeClr val="tx1">
                              <a:lumMod val="95000"/>
                              <a:lumOff val="5000"/>
                            </a:schemeClr>
                          </a:solidFill>
                        </a:rPr>
                        <a:t>Privy Council</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800" b="1" dirty="0">
                        <a:solidFill>
                          <a:schemeClr val="tx1">
                            <a:lumMod val="95000"/>
                            <a:lumOff val="5000"/>
                          </a:schemeClr>
                        </a:solidFil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800" b="0" dirty="0">
                          <a:solidFill>
                            <a:schemeClr val="tx1">
                              <a:lumMod val="95000"/>
                              <a:lumOff val="5000"/>
                            </a:schemeClr>
                          </a:solidFill>
                        </a:rPr>
                        <a:t>Council of advisors used by the Queen to        govern England.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95398319"/>
                  </a:ext>
                </a:extLst>
              </a:tr>
              <a:tr h="221590">
                <a:tc>
                  <a:txBody>
                    <a:bodyPr/>
                    <a:lstStyle/>
                    <a:p>
                      <a:pPr algn="r"/>
                      <a:r>
                        <a:rPr lang="en-GB" sz="800" b="1" dirty="0">
                          <a:solidFill>
                            <a:schemeClr val="tx1">
                              <a:lumMod val="95000"/>
                              <a:lumOff val="5000"/>
                            </a:schemeClr>
                          </a:solidFill>
                        </a:rPr>
                        <a:t>Progresses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800" b="1" dirty="0">
                        <a:solidFill>
                          <a:schemeClr val="tx1">
                            <a:lumMod val="95000"/>
                            <a:lumOff val="5000"/>
                          </a:schemeClr>
                        </a:solidFill>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800" b="0" dirty="0">
                          <a:solidFill>
                            <a:schemeClr val="tx1">
                              <a:lumMod val="95000"/>
                              <a:lumOff val="5000"/>
                            </a:schemeClr>
                          </a:solidFill>
                        </a:rPr>
                        <a:t>Elizabeth tours England, visiting nobles’ houses.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4254928"/>
                  </a:ext>
                </a:extLst>
              </a:tr>
            </a:tbl>
          </a:graphicData>
        </a:graphic>
      </p:graphicFrame>
      <p:graphicFrame>
        <p:nvGraphicFramePr>
          <p:cNvPr id="54" name="Table 54">
            <a:extLst>
              <a:ext uri="{FF2B5EF4-FFF2-40B4-BE49-F238E27FC236}">
                <a16:creationId xmlns:a16="http://schemas.microsoft.com/office/drawing/2014/main" id="{2C3F796D-0594-4F95-9C0F-5B936CEBFBA2}"/>
              </a:ext>
            </a:extLst>
          </p:cNvPr>
          <p:cNvGraphicFramePr>
            <a:graphicFrameLocks noGrp="1"/>
          </p:cNvGraphicFramePr>
          <p:nvPr>
            <p:extLst>
              <p:ext uri="{D42A27DB-BD31-4B8C-83A1-F6EECF244321}">
                <p14:modId xmlns:p14="http://schemas.microsoft.com/office/powerpoint/2010/main" val="4160576283"/>
              </p:ext>
            </p:extLst>
          </p:nvPr>
        </p:nvGraphicFramePr>
        <p:xfrm>
          <a:off x="593394" y="716458"/>
          <a:ext cx="2649287" cy="3767760"/>
        </p:xfrm>
        <a:graphic>
          <a:graphicData uri="http://schemas.openxmlformats.org/drawingml/2006/table">
            <a:tbl>
              <a:tblPr firstRow="1" bandRow="1">
                <a:tableStyleId>{5940675A-B579-460E-94D1-54222C63F5DA}</a:tableStyleId>
              </a:tblPr>
              <a:tblGrid>
                <a:gridCol w="2649287">
                  <a:extLst>
                    <a:ext uri="{9D8B030D-6E8A-4147-A177-3AD203B41FA5}">
                      <a16:colId xmlns:a16="http://schemas.microsoft.com/office/drawing/2014/main" val="4122179779"/>
                    </a:ext>
                  </a:extLst>
                </a:gridCol>
              </a:tblGrid>
              <a:tr h="537192">
                <a:tc>
                  <a:txBody>
                    <a:bodyPr/>
                    <a:lstStyle/>
                    <a:p>
                      <a:pPr algn="just"/>
                      <a:r>
                        <a:rPr lang="en-GB" sz="1000" b="1" dirty="0"/>
                        <a:t>Elizabeth I </a:t>
                      </a:r>
                      <a:r>
                        <a:rPr lang="en-GB" sz="800" b="0" dirty="0"/>
                        <a:t>(1533-1603)</a:t>
                      </a:r>
                    </a:p>
                    <a:p>
                      <a:pPr algn="just"/>
                      <a:r>
                        <a:rPr lang="en-GB" sz="900" b="0" dirty="0"/>
                        <a:t>Elizabeth was the last of the Tudor monarchs, dying in 1603 without producing an heir. Her reign is described as a ‘Golden Age’ in English history due to religious stability, voyages of exploration, developments in culture and fashion and the wealth some in England enjoyed.</a:t>
                      </a:r>
                    </a:p>
                    <a:p>
                      <a:pPr algn="just"/>
                      <a:endParaRPr lang="en-GB" sz="400" b="1" dirty="0"/>
                    </a:p>
                  </a:txBody>
                  <a:tcPr marL="58608" marR="58608" marT="29304" marB="29304">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511798857"/>
                  </a:ext>
                </a:extLst>
              </a:tr>
              <a:tr h="202879">
                <a:tc>
                  <a:txBody>
                    <a:bodyPr/>
                    <a:lstStyle/>
                    <a:p>
                      <a:pPr algn="just"/>
                      <a:r>
                        <a:rPr lang="en-GB" sz="1000" b="1" dirty="0"/>
                        <a:t>William Cecil, Lord Burghley </a:t>
                      </a:r>
                      <a:r>
                        <a:rPr lang="en-GB" sz="800" b="0" dirty="0"/>
                        <a:t>(1520-1598)</a:t>
                      </a:r>
                    </a:p>
                    <a:p>
                      <a:pPr algn="just"/>
                      <a:r>
                        <a:rPr lang="en-GB" sz="800" b="0" dirty="0"/>
                        <a:t>Elizabeth’s most trusted advisor, Cecil was named Secretary of State in 1558. He sought to avoid war, unite the country with moderate policies and was a devout protestant. He was made Lord Treasurer in 1571.</a:t>
                      </a:r>
                      <a:endParaRPr lang="en-GB" sz="900" b="0" dirty="0"/>
                    </a:p>
                  </a:txBody>
                  <a:tcPr marL="58608" marR="58608" marT="29304" marB="29304">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626035296"/>
                  </a:ext>
                </a:extLst>
              </a:tr>
              <a:tr h="106866">
                <a:tc>
                  <a:txBody>
                    <a:bodyPr/>
                    <a:lstStyle/>
                    <a:p>
                      <a:pPr algn="just"/>
                      <a:r>
                        <a:rPr lang="en-GB" sz="1000" b="1" dirty="0"/>
                        <a:t>Francis Walsingham </a:t>
                      </a:r>
                      <a:r>
                        <a:rPr lang="en-GB" sz="800" b="0" dirty="0"/>
                        <a:t>(1532-1590)</a:t>
                      </a:r>
                    </a:p>
                    <a:p>
                      <a:pPr algn="just"/>
                      <a:r>
                        <a:rPr lang="en-GB" sz="800" b="0" dirty="0"/>
                        <a:t>Known as ‘The Spymaster’, Walsingham was Elizabeth’s eyes and ears against potential plots. A radical Puritan, he was fiercely loyal to Elizabeth an uncovered multiple plots against her.</a:t>
                      </a:r>
                      <a:endParaRPr lang="en-GB" sz="800" b="1" dirty="0"/>
                    </a:p>
                  </a:txBody>
                  <a:tcPr marL="58608" marR="58608" marT="29304" marB="29304">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097427005"/>
                  </a:ext>
                </a:extLst>
              </a:tr>
              <a:tr h="157708">
                <a:tc>
                  <a:txBody>
                    <a:bodyPr/>
                    <a:lstStyle/>
                    <a:p>
                      <a:pPr algn="just"/>
                      <a:r>
                        <a:rPr lang="en-GB" sz="1000" b="1" dirty="0"/>
                        <a:t>Robert Dudley, Earl of Leicester </a:t>
                      </a:r>
                      <a:r>
                        <a:rPr lang="en-GB" sz="800" b="0" dirty="0"/>
                        <a:t>(1533-1588)</a:t>
                      </a:r>
                    </a:p>
                    <a:p>
                      <a:pPr algn="just"/>
                      <a:r>
                        <a:rPr lang="en-GB" sz="800" b="0" dirty="0"/>
                        <a:t>Elizabeth’s childhood sweetheart and friend, Dudley was fiercely loyal to Elizabeth; there were even rumours of a relationship between the two. He was made Master of the Horse, meaning he was responsible for Elizabeth’s safety.</a:t>
                      </a:r>
                      <a:endParaRPr lang="en-GB" sz="900" b="1" dirty="0"/>
                    </a:p>
                  </a:txBody>
                  <a:tcPr marL="58608" marR="58608" marT="29304" marB="29304">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62186622"/>
                  </a:ext>
                </a:extLst>
              </a:tr>
              <a:tr h="17391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GB" sz="1000" b="1" dirty="0">
                          <a:latin typeface="+mn-lt"/>
                        </a:rPr>
                        <a:t>Robert Devereux, Earl of Essex </a:t>
                      </a:r>
                      <a:r>
                        <a:rPr lang="en-GB" sz="800" b="0" dirty="0">
                          <a:latin typeface="+mn-lt"/>
                        </a:rPr>
                        <a:t>(1565-1601)</a:t>
                      </a:r>
                    </a:p>
                    <a:p>
                      <a:pPr marL="0" marR="0" indent="0" algn="just" defTabSz="914400" rtl="0" eaLnBrk="1" fontAlgn="auto" latinLnBrk="0" hangingPunct="1">
                        <a:lnSpc>
                          <a:spcPct val="100000"/>
                        </a:lnSpc>
                        <a:spcBef>
                          <a:spcPts val="0"/>
                        </a:spcBef>
                        <a:spcAft>
                          <a:spcPts val="0"/>
                        </a:spcAft>
                        <a:buClrTx/>
                        <a:buSzTx/>
                        <a:buFontTx/>
                        <a:buNone/>
                        <a:tabLst/>
                        <a:defRPr/>
                      </a:pPr>
                      <a:r>
                        <a:rPr lang="en-GB" sz="800" b="0" dirty="0">
                          <a:latin typeface="+mn-lt"/>
                        </a:rPr>
                        <a:t>One of the Queen’s favourites towards the end of her reign, Essex led an uprising against the Queen and was executed for treason in 1601.</a:t>
                      </a:r>
                      <a:endParaRPr lang="en-GB" sz="900" b="1" dirty="0">
                        <a:latin typeface="+mn-lt"/>
                      </a:endParaRPr>
                    </a:p>
                  </a:txBody>
                  <a:tcPr marL="58608" marR="58608" marT="29304" marB="29304"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253904877"/>
                  </a:ext>
                </a:extLst>
              </a:tr>
            </a:tbl>
          </a:graphicData>
        </a:graphic>
      </p:graphicFrame>
      <p:graphicFrame>
        <p:nvGraphicFramePr>
          <p:cNvPr id="61" name="Table 198">
            <a:extLst>
              <a:ext uri="{FF2B5EF4-FFF2-40B4-BE49-F238E27FC236}">
                <a16:creationId xmlns:a16="http://schemas.microsoft.com/office/drawing/2014/main" id="{8077BFA4-D4AF-4E10-8E24-965E32BBCC74}"/>
              </a:ext>
            </a:extLst>
          </p:cNvPr>
          <p:cNvGraphicFramePr>
            <a:graphicFrameLocks noGrp="1"/>
          </p:cNvGraphicFramePr>
          <p:nvPr>
            <p:extLst>
              <p:ext uri="{D42A27DB-BD31-4B8C-83A1-F6EECF244321}">
                <p14:modId xmlns:p14="http://schemas.microsoft.com/office/powerpoint/2010/main" val="3737994683"/>
              </p:ext>
            </p:extLst>
          </p:nvPr>
        </p:nvGraphicFramePr>
        <p:xfrm>
          <a:off x="7155226" y="887205"/>
          <a:ext cx="2726961" cy="5637073"/>
        </p:xfrm>
        <a:graphic>
          <a:graphicData uri="http://schemas.openxmlformats.org/drawingml/2006/table">
            <a:tbl>
              <a:tblPr firstRow="1" bandRow="1">
                <a:tableStyleId>{5940675A-B579-460E-94D1-54222C63F5DA}</a:tableStyleId>
              </a:tblPr>
              <a:tblGrid>
                <a:gridCol w="2726961">
                  <a:extLst>
                    <a:ext uri="{9D8B030D-6E8A-4147-A177-3AD203B41FA5}">
                      <a16:colId xmlns:a16="http://schemas.microsoft.com/office/drawing/2014/main" val="2887824292"/>
                    </a:ext>
                  </a:extLst>
                </a:gridCol>
              </a:tblGrid>
              <a:tr h="852143">
                <a:tc>
                  <a:txBody>
                    <a:bodyPr/>
                    <a:lstStyle/>
                    <a:p>
                      <a:pPr marL="171450" indent="-171450">
                        <a:buFont typeface="Arial" panose="020B0604020202020204" pitchFamily="34" charset="0"/>
                        <a:buChar char="•"/>
                      </a:pPr>
                      <a:r>
                        <a:rPr lang="en-GB" sz="900" dirty="0"/>
                        <a:t>Daughter of Henry VIII and Anne Boleyn. Made illegitimate in 1536. </a:t>
                      </a:r>
                    </a:p>
                    <a:p>
                      <a:pPr marL="171450" indent="-171450">
                        <a:buFont typeface="Arial" panose="020B0604020202020204" pitchFamily="34" charset="0"/>
                        <a:buChar char="•"/>
                      </a:pPr>
                      <a:r>
                        <a:rPr lang="en-GB" sz="900" dirty="0"/>
                        <a:t>Difficult relationship with siblings as England went through multiple religious changes.</a:t>
                      </a:r>
                    </a:p>
                    <a:p>
                      <a:pPr marL="171450" indent="-171450">
                        <a:buFont typeface="Arial" panose="020B0604020202020204" pitchFamily="34" charset="0"/>
                        <a:buChar char="•"/>
                      </a:pPr>
                      <a:r>
                        <a:rPr lang="en-GB" sz="900" dirty="0"/>
                        <a:t>Intelligent child who spoke 6 languages, read widely, able to converse and talk about politics. </a:t>
                      </a:r>
                      <a:endParaRPr lang="en-GB" sz="1000" dirty="0"/>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06210839"/>
                  </a:ext>
                </a:extLst>
              </a:tr>
              <a:tr h="655982">
                <a:tc>
                  <a:txBody>
                    <a:bodyPr/>
                    <a:lstStyle/>
                    <a:p>
                      <a:pPr marL="0" indent="0">
                        <a:buFont typeface="Arial" panose="020B0604020202020204" pitchFamily="34" charset="0"/>
                        <a:buNone/>
                      </a:pPr>
                      <a:r>
                        <a:rPr lang="en-GB" sz="900" b="1" dirty="0"/>
                        <a:t>Heir </a:t>
                      </a:r>
                      <a:r>
                        <a:rPr lang="en-GB" sz="900" b="0" dirty="0"/>
                        <a:t>– unmarried with no heir to the throne.</a:t>
                      </a:r>
                    </a:p>
                    <a:p>
                      <a:pPr marL="0" indent="0">
                        <a:buFont typeface="Arial" panose="020B0604020202020204" pitchFamily="34" charset="0"/>
                        <a:buNone/>
                      </a:pPr>
                      <a:r>
                        <a:rPr lang="en-GB" sz="900" b="1" dirty="0"/>
                        <a:t>Female ruler </a:t>
                      </a:r>
                      <a:r>
                        <a:rPr lang="en-GB" sz="900" b="0" dirty="0"/>
                        <a:t>– doubts over young queen’s ability </a:t>
                      </a:r>
                      <a:r>
                        <a:rPr lang="en-GB" sz="800" b="0" dirty="0"/>
                        <a:t>to rule</a:t>
                      </a:r>
                    </a:p>
                    <a:p>
                      <a:pPr marL="0" indent="0">
                        <a:buFont typeface="Arial" panose="020B0604020202020204" pitchFamily="34" charset="0"/>
                        <a:buNone/>
                      </a:pPr>
                      <a:r>
                        <a:rPr lang="en-GB" sz="900" b="1" dirty="0"/>
                        <a:t>Legitimacy</a:t>
                      </a:r>
                      <a:r>
                        <a:rPr lang="en-GB" sz="800" b="1" dirty="0"/>
                        <a:t> </a:t>
                      </a:r>
                      <a:r>
                        <a:rPr lang="en-GB" sz="800" b="0" dirty="0"/>
                        <a:t>– </a:t>
                      </a:r>
                      <a:r>
                        <a:rPr lang="en-GB" sz="900" b="0" dirty="0"/>
                        <a:t>some doubted Elizabeth’s legitimacy</a:t>
                      </a:r>
                    </a:p>
                    <a:p>
                      <a:pPr marL="0" indent="0">
                        <a:buFont typeface="Arial" panose="020B0604020202020204" pitchFamily="34" charset="0"/>
                        <a:buNone/>
                      </a:pPr>
                      <a:r>
                        <a:rPr lang="en-GB" sz="900" b="1" dirty="0"/>
                        <a:t>Religion </a:t>
                      </a:r>
                      <a:r>
                        <a:rPr lang="en-GB" sz="900" b="0" dirty="0"/>
                        <a:t>– England is divided between Catholicism and Protestantism.</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01464839"/>
                  </a:ext>
                </a:extLst>
              </a:tr>
              <a:tr h="1571642">
                <a:tc>
                  <a:txBody>
                    <a:bodyPr/>
                    <a:lstStyle/>
                    <a:p>
                      <a:r>
                        <a:rPr lang="en-GB" sz="900" b="1" dirty="0"/>
                        <a:t>Privy Council </a:t>
                      </a:r>
                      <a:r>
                        <a:rPr lang="en-GB" sz="900" b="0" dirty="0"/>
                        <a:t>– Close advisors to the Queen responsible for running the country; Elizabeth appointed 19 men. These men were loyal to the Queen and would compete to impress her. She used Divide and Rule to control her Privy Councillors. </a:t>
                      </a:r>
                    </a:p>
                    <a:p>
                      <a:r>
                        <a:rPr lang="en-GB" sz="900" b="1" dirty="0"/>
                        <a:t>Progresses – </a:t>
                      </a:r>
                      <a:r>
                        <a:rPr lang="en-GB" sz="900" b="0" dirty="0"/>
                        <a:t>Elizabeth travelled the country, staying in the houses of nobles. This was done to check that laws were being followed and to show Elizabeth was visible.</a:t>
                      </a:r>
                    </a:p>
                    <a:p>
                      <a:r>
                        <a:rPr lang="en-GB" sz="900" b="1" dirty="0"/>
                        <a:t>Patronage </a:t>
                      </a:r>
                      <a:r>
                        <a:rPr lang="en-GB" sz="900" b="0" dirty="0"/>
                        <a:t>– Elizabeth would promote and give favour to certain ministers. This was done to make ministers seek Elizabeth’s approval and admiration.</a:t>
                      </a:r>
                    </a:p>
                    <a:p>
                      <a:r>
                        <a:rPr lang="en-GB" sz="900" b="1" dirty="0"/>
                        <a:t>Parliament </a:t>
                      </a:r>
                      <a:r>
                        <a:rPr lang="en-GB" sz="900" b="0" dirty="0"/>
                        <a:t>– Elizabeth regarded Parliament as an inconvenience and mostly called them when she needed taxes. She even went 29 years without calling parliament. She was furious when MPs began to question her about the issue of marriage. In 1572, MP Peter Wentworth was imprisoned for asking for MPs to have Freedom of Speech.</a:t>
                      </a:r>
                      <a:endParaRPr lang="en-GB" sz="1000" b="1" dirty="0"/>
                    </a:p>
                  </a:txBody>
                  <a:tcPr marL="58608" marR="58608" marT="29304" marB="2930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5597456"/>
                  </a:ext>
                </a:extLst>
              </a:tr>
              <a:tr h="1571642">
                <a:tc>
                  <a:txBody>
                    <a:bodyPr/>
                    <a:lstStyle/>
                    <a:p>
                      <a:pPr marL="171450" indent="-171450">
                        <a:buFont typeface="Arial" panose="020B0604020202020204" pitchFamily="34" charset="0"/>
                        <a:buChar char="•"/>
                      </a:pPr>
                      <a:r>
                        <a:rPr lang="en-GB" sz="900" b="1" dirty="0"/>
                        <a:t>Robert Devereux (Earl of Essex)</a:t>
                      </a:r>
                      <a:r>
                        <a:rPr lang="en-GB" sz="900" b="0" dirty="0"/>
                        <a:t> was one of Elizabeth’s favourites towards the end of her life.</a:t>
                      </a:r>
                    </a:p>
                    <a:p>
                      <a:pPr marL="171450" indent="-171450">
                        <a:buFont typeface="Arial" panose="020B0604020202020204" pitchFamily="34" charset="0"/>
                        <a:buChar char="•"/>
                      </a:pPr>
                      <a:r>
                        <a:rPr lang="en-GB" sz="900" b="0" dirty="0"/>
                        <a:t>He was sent to Ireland to put down a rebellion. Without consulting the Queen, Essex made peace with Irish rebels.</a:t>
                      </a:r>
                    </a:p>
                    <a:p>
                      <a:pPr marL="171450" indent="-171450">
                        <a:buFont typeface="Arial" panose="020B0604020202020204" pitchFamily="34" charset="0"/>
                        <a:buChar char="•"/>
                      </a:pPr>
                      <a:r>
                        <a:rPr lang="en-GB" sz="900" b="0" dirty="0"/>
                        <a:t>When he returned to England he marched on London in an attempt to ‘rescue’ the Queen from her councillors. It looked like he was leading an uprising against the Queen.</a:t>
                      </a:r>
                    </a:p>
                    <a:p>
                      <a:pPr marL="171450" indent="-171450">
                        <a:buFont typeface="Arial" panose="020B0604020202020204" pitchFamily="34" charset="0"/>
                        <a:buChar char="•"/>
                      </a:pPr>
                      <a:r>
                        <a:rPr lang="en-GB" sz="900" b="0" dirty="0"/>
                        <a:t>He was tried and executed in 1603. </a:t>
                      </a:r>
                      <a:endParaRPr lang="en-GB" sz="900" b="1" dirty="0"/>
                    </a:p>
                  </a:txBody>
                  <a:tcPr marL="58608" marR="58608" marT="29304" marB="2930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89764040"/>
                  </a:ext>
                </a:extLst>
              </a:tr>
            </a:tbl>
          </a:graphicData>
        </a:graphic>
      </p:graphicFrame>
      <p:cxnSp>
        <p:nvCxnSpPr>
          <p:cNvPr id="65" name="Straight Connector 64"/>
          <p:cNvCxnSpPr/>
          <p:nvPr/>
        </p:nvCxnSpPr>
        <p:spPr>
          <a:xfrm>
            <a:off x="6275203" y="5821941"/>
            <a:ext cx="5876" cy="587453"/>
          </a:xfrm>
          <a:prstGeom prst="line">
            <a:avLst/>
          </a:prstGeom>
        </p:spPr>
        <p:style>
          <a:lnRef idx="1">
            <a:schemeClr val="accent1"/>
          </a:lnRef>
          <a:fillRef idx="0">
            <a:schemeClr val="accent1"/>
          </a:fillRef>
          <a:effectRef idx="0">
            <a:schemeClr val="accent1"/>
          </a:effectRef>
          <a:fontRef idx="minor">
            <a:schemeClr val="tx1"/>
          </a:fontRef>
        </p:style>
      </p:cxnSp>
      <p:sp>
        <p:nvSpPr>
          <p:cNvPr id="66" name="Oval 65"/>
          <p:cNvSpPr/>
          <p:nvPr/>
        </p:nvSpPr>
        <p:spPr>
          <a:xfrm>
            <a:off x="5912293" y="5435400"/>
            <a:ext cx="737577" cy="75702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a:p>
        </p:txBody>
      </p:sp>
      <p:sp>
        <p:nvSpPr>
          <p:cNvPr id="67" name="Oval 66"/>
          <p:cNvSpPr/>
          <p:nvPr/>
        </p:nvSpPr>
        <p:spPr>
          <a:xfrm>
            <a:off x="6156040" y="6327625"/>
            <a:ext cx="244202" cy="24420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8608" tIns="29304" rIns="58608" bIns="29304" numCol="1" spcCol="0" rtlCol="0" fromWordArt="0" anchor="ctr" anchorCtr="0" forceAA="0" compatLnSpc="1">
            <a:prstTxWarp prst="textNoShape">
              <a:avLst/>
            </a:prstTxWarp>
            <a:noAutofit/>
          </a:bodyPr>
          <a:lstStyle/>
          <a:p>
            <a:pPr algn="ctr"/>
            <a:endParaRPr lang="en-GB" sz="1154"/>
          </a:p>
        </p:txBody>
      </p:sp>
      <p:sp>
        <p:nvSpPr>
          <p:cNvPr id="34" name="TextBox 33"/>
          <p:cNvSpPr txBox="1"/>
          <p:nvPr/>
        </p:nvSpPr>
        <p:spPr>
          <a:xfrm>
            <a:off x="3329539" y="598228"/>
            <a:ext cx="1756089" cy="261610"/>
          </a:xfrm>
          <a:prstGeom prst="rect">
            <a:avLst/>
          </a:prstGeom>
          <a:noFill/>
        </p:spPr>
        <p:txBody>
          <a:bodyPr wrap="square" rtlCol="0">
            <a:spAutoFit/>
          </a:bodyPr>
          <a:lstStyle/>
          <a:p>
            <a:r>
              <a:rPr lang="en-US" sz="1100" b="1" dirty="0"/>
              <a:t>Key terms</a:t>
            </a:r>
            <a:endParaRPr lang="en-GB" sz="1100" b="1" dirty="0"/>
          </a:p>
        </p:txBody>
      </p:sp>
      <p:sp>
        <p:nvSpPr>
          <p:cNvPr id="79" name="TextBox 78"/>
          <p:cNvSpPr txBox="1"/>
          <p:nvPr/>
        </p:nvSpPr>
        <p:spPr>
          <a:xfrm>
            <a:off x="91444" y="484094"/>
            <a:ext cx="1756089" cy="261610"/>
          </a:xfrm>
          <a:prstGeom prst="rect">
            <a:avLst/>
          </a:prstGeom>
          <a:noFill/>
        </p:spPr>
        <p:txBody>
          <a:bodyPr wrap="square" rtlCol="0">
            <a:spAutoFit/>
          </a:bodyPr>
          <a:lstStyle/>
          <a:p>
            <a:r>
              <a:rPr lang="en-US" sz="1100" b="1" dirty="0"/>
              <a:t>Key people</a:t>
            </a:r>
            <a:endParaRPr lang="en-GB" sz="1100" b="1" dirty="0"/>
          </a:p>
        </p:txBody>
      </p:sp>
      <p:sp>
        <p:nvSpPr>
          <p:cNvPr id="80" name="TextBox 79"/>
          <p:cNvSpPr txBox="1"/>
          <p:nvPr/>
        </p:nvSpPr>
        <p:spPr>
          <a:xfrm>
            <a:off x="6389868" y="502127"/>
            <a:ext cx="1756089" cy="261610"/>
          </a:xfrm>
          <a:prstGeom prst="rect">
            <a:avLst/>
          </a:prstGeom>
          <a:noFill/>
        </p:spPr>
        <p:txBody>
          <a:bodyPr wrap="square" rtlCol="0">
            <a:spAutoFit/>
          </a:bodyPr>
          <a:lstStyle/>
          <a:p>
            <a:r>
              <a:rPr lang="en-US" sz="1100" b="1" dirty="0"/>
              <a:t>Key events</a:t>
            </a:r>
            <a:endParaRPr lang="en-GB" sz="1100" b="1" dirty="0"/>
          </a:p>
        </p:txBody>
      </p:sp>
      <p:cxnSp>
        <p:nvCxnSpPr>
          <p:cNvPr id="81" name="Straight Connector 80"/>
          <p:cNvCxnSpPr>
            <a:cxnSpLocks/>
          </p:cNvCxnSpPr>
          <p:nvPr/>
        </p:nvCxnSpPr>
        <p:spPr>
          <a:xfrm flipH="1">
            <a:off x="583301" y="704931"/>
            <a:ext cx="1037" cy="1020828"/>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82" name="Straight Connector 81"/>
          <p:cNvCxnSpPr>
            <a:cxnSpLocks/>
          </p:cNvCxnSpPr>
          <p:nvPr/>
        </p:nvCxnSpPr>
        <p:spPr>
          <a:xfrm>
            <a:off x="4255874" y="805166"/>
            <a:ext cx="0" cy="3975845"/>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84" name="Straight Connector 83"/>
          <p:cNvCxnSpPr>
            <a:cxnSpLocks/>
          </p:cNvCxnSpPr>
          <p:nvPr/>
        </p:nvCxnSpPr>
        <p:spPr>
          <a:xfrm>
            <a:off x="7176185" y="877845"/>
            <a:ext cx="0" cy="767816"/>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86" name="Straight Connector 85"/>
          <p:cNvCxnSpPr>
            <a:cxnSpLocks/>
          </p:cNvCxnSpPr>
          <p:nvPr/>
        </p:nvCxnSpPr>
        <p:spPr>
          <a:xfrm>
            <a:off x="571933" y="1853210"/>
            <a:ext cx="0" cy="2745471"/>
          </a:xfrm>
          <a:prstGeom prst="line">
            <a:avLst/>
          </a:prstGeom>
          <a:ln w="57150">
            <a:solidFill>
              <a:srgbClr val="0033CC"/>
            </a:solidFill>
          </a:ln>
        </p:spPr>
        <p:style>
          <a:lnRef idx="1">
            <a:schemeClr val="accent1"/>
          </a:lnRef>
          <a:fillRef idx="0">
            <a:schemeClr val="accent1"/>
          </a:fillRef>
          <a:effectRef idx="0">
            <a:schemeClr val="accent1"/>
          </a:effectRef>
          <a:fontRef idx="minor">
            <a:schemeClr val="tx1"/>
          </a:fontRef>
        </p:style>
      </p:cxnSp>
      <p:sp>
        <p:nvSpPr>
          <p:cNvPr id="88" name="TextBox 87"/>
          <p:cNvSpPr txBox="1"/>
          <p:nvPr/>
        </p:nvSpPr>
        <p:spPr>
          <a:xfrm>
            <a:off x="-172521" y="1853210"/>
            <a:ext cx="781960" cy="369332"/>
          </a:xfrm>
          <a:prstGeom prst="rect">
            <a:avLst/>
          </a:prstGeom>
          <a:noFill/>
        </p:spPr>
        <p:txBody>
          <a:bodyPr wrap="square" rtlCol="0">
            <a:spAutoFit/>
          </a:bodyPr>
          <a:lstStyle/>
          <a:p>
            <a:pPr algn="r"/>
            <a:r>
              <a:rPr lang="en-US" sz="900" b="1" dirty="0"/>
              <a:t>Privy Councilors</a:t>
            </a:r>
            <a:endParaRPr lang="en-GB" sz="900" b="1" dirty="0"/>
          </a:p>
        </p:txBody>
      </p:sp>
      <p:sp>
        <p:nvSpPr>
          <p:cNvPr id="91" name="Rectangle 90"/>
          <p:cNvSpPr/>
          <p:nvPr/>
        </p:nvSpPr>
        <p:spPr>
          <a:xfrm>
            <a:off x="6246175" y="892255"/>
            <a:ext cx="910615" cy="375872"/>
          </a:xfrm>
          <a:prstGeom prst="rect">
            <a:avLst/>
          </a:prstGeom>
        </p:spPr>
        <p:txBody>
          <a:bodyPr wrap="square">
            <a:spAutoFit/>
          </a:bodyPr>
          <a:lstStyle/>
          <a:p>
            <a:pPr algn="r">
              <a:lnSpc>
                <a:spcPct val="119000"/>
              </a:lnSpc>
              <a:spcAft>
                <a:spcPts val="600"/>
              </a:spcAft>
            </a:pPr>
            <a:r>
              <a:rPr lang="en-GB" sz="800" b="1" kern="1400" dirty="0">
                <a:solidFill>
                  <a:srgbClr val="000000"/>
                </a:solidFill>
              </a:rPr>
              <a:t>Elizabeth’s early life</a:t>
            </a:r>
            <a:endParaRPr lang="en-GB" sz="800" kern="1400" dirty="0">
              <a:solidFill>
                <a:srgbClr val="000000"/>
              </a:solidFill>
            </a:endParaRPr>
          </a:p>
        </p:txBody>
      </p:sp>
      <p:sp>
        <p:nvSpPr>
          <p:cNvPr id="94" name="Rectangle 93"/>
          <p:cNvSpPr/>
          <p:nvPr/>
        </p:nvSpPr>
        <p:spPr>
          <a:xfrm>
            <a:off x="6451313" y="1700155"/>
            <a:ext cx="747181" cy="522387"/>
          </a:xfrm>
          <a:prstGeom prst="rect">
            <a:avLst/>
          </a:prstGeom>
        </p:spPr>
        <p:txBody>
          <a:bodyPr wrap="square">
            <a:spAutoFit/>
          </a:bodyPr>
          <a:lstStyle/>
          <a:p>
            <a:pPr lvl="0" algn="r">
              <a:lnSpc>
                <a:spcPct val="119000"/>
              </a:lnSpc>
            </a:pPr>
            <a:r>
              <a:rPr lang="en-GB" sz="800" b="1" kern="1400" dirty="0">
                <a:solidFill>
                  <a:srgbClr val="000000"/>
                </a:solidFill>
              </a:rPr>
              <a:t>Elizabeth’s problems at ascension</a:t>
            </a:r>
            <a:endParaRPr lang="en-GB" sz="800" kern="1400" dirty="0">
              <a:solidFill>
                <a:srgbClr val="000000"/>
              </a:solidFill>
            </a:endParaRPr>
          </a:p>
        </p:txBody>
      </p:sp>
      <p:sp>
        <p:nvSpPr>
          <p:cNvPr id="95" name="Rectangle 94"/>
          <p:cNvSpPr/>
          <p:nvPr/>
        </p:nvSpPr>
        <p:spPr>
          <a:xfrm>
            <a:off x="6461511" y="2407514"/>
            <a:ext cx="747180" cy="375872"/>
          </a:xfrm>
          <a:prstGeom prst="rect">
            <a:avLst/>
          </a:prstGeom>
        </p:spPr>
        <p:txBody>
          <a:bodyPr wrap="square">
            <a:spAutoFit/>
          </a:bodyPr>
          <a:lstStyle/>
          <a:p>
            <a:pPr lvl="0" algn="r">
              <a:lnSpc>
                <a:spcPct val="119000"/>
              </a:lnSpc>
            </a:pPr>
            <a:r>
              <a:rPr lang="en-US" sz="800" b="1" kern="1400" dirty="0">
                <a:solidFill>
                  <a:srgbClr val="000000"/>
                </a:solidFill>
              </a:rPr>
              <a:t>Elizabeth’s government</a:t>
            </a:r>
            <a:endParaRPr lang="en-GB" sz="800" kern="1400" dirty="0">
              <a:solidFill>
                <a:srgbClr val="000000"/>
              </a:solidFill>
            </a:endParaRPr>
          </a:p>
        </p:txBody>
      </p:sp>
      <p:cxnSp>
        <p:nvCxnSpPr>
          <p:cNvPr id="100" name="Straight Connector 99"/>
          <p:cNvCxnSpPr>
            <a:cxnSpLocks/>
          </p:cNvCxnSpPr>
          <p:nvPr/>
        </p:nvCxnSpPr>
        <p:spPr>
          <a:xfrm flipH="1">
            <a:off x="7176185" y="2456441"/>
            <a:ext cx="6362" cy="2266634"/>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03" name="Straight Connector 102"/>
          <p:cNvCxnSpPr>
            <a:cxnSpLocks/>
          </p:cNvCxnSpPr>
          <p:nvPr/>
        </p:nvCxnSpPr>
        <p:spPr>
          <a:xfrm>
            <a:off x="7184278" y="1725759"/>
            <a:ext cx="0" cy="655217"/>
          </a:xfrm>
          <a:prstGeom prst="line">
            <a:avLst/>
          </a:prstGeom>
          <a:ln w="57150">
            <a:solidFill>
              <a:srgbClr val="0033CC"/>
            </a:solidFill>
          </a:ln>
        </p:spPr>
        <p:style>
          <a:lnRef idx="1">
            <a:schemeClr val="accent1"/>
          </a:lnRef>
          <a:fillRef idx="0">
            <a:schemeClr val="accent1"/>
          </a:fillRef>
          <a:effectRef idx="0">
            <a:schemeClr val="accent1"/>
          </a:effectRef>
          <a:fontRef idx="minor">
            <a:schemeClr val="tx1"/>
          </a:fontRef>
        </p:style>
      </p:cxnSp>
      <p:sp>
        <p:nvSpPr>
          <p:cNvPr id="105" name="Rectangle 104"/>
          <p:cNvSpPr/>
          <p:nvPr/>
        </p:nvSpPr>
        <p:spPr>
          <a:xfrm>
            <a:off x="2556357" y="64429"/>
            <a:ext cx="4137286" cy="400110"/>
          </a:xfrm>
          <a:prstGeom prst="rect">
            <a:avLst/>
          </a:prstGeom>
        </p:spPr>
        <p:txBody>
          <a:bodyPr wrap="none">
            <a:spAutoFit/>
          </a:bodyPr>
          <a:lstStyle/>
          <a:p>
            <a:r>
              <a:rPr lang="en-GB" sz="2000" b="1" dirty="0"/>
              <a:t>Part 1: Elizabeth and her government</a:t>
            </a:r>
          </a:p>
        </p:txBody>
      </p:sp>
      <p:sp>
        <p:nvSpPr>
          <p:cNvPr id="104" name="TextBox 103"/>
          <p:cNvSpPr txBox="1"/>
          <p:nvPr/>
        </p:nvSpPr>
        <p:spPr>
          <a:xfrm>
            <a:off x="-121673" y="694701"/>
            <a:ext cx="758255" cy="230832"/>
          </a:xfrm>
          <a:prstGeom prst="rect">
            <a:avLst/>
          </a:prstGeom>
          <a:noFill/>
        </p:spPr>
        <p:txBody>
          <a:bodyPr wrap="square" rtlCol="0">
            <a:spAutoFit/>
          </a:bodyPr>
          <a:lstStyle/>
          <a:p>
            <a:pPr algn="r"/>
            <a:r>
              <a:rPr lang="en-US" sz="900" b="1" dirty="0"/>
              <a:t>Monarch</a:t>
            </a:r>
            <a:endParaRPr lang="en-GB" sz="900" b="1" dirty="0"/>
          </a:p>
        </p:txBody>
      </p:sp>
      <p:sp>
        <p:nvSpPr>
          <p:cNvPr id="17" name="TextBox 16">
            <a:extLst>
              <a:ext uri="{FF2B5EF4-FFF2-40B4-BE49-F238E27FC236}">
                <a16:creationId xmlns:a16="http://schemas.microsoft.com/office/drawing/2014/main" id="{A0A7C6ED-DF29-4A27-94C8-9EC479999CFA}"/>
              </a:ext>
            </a:extLst>
          </p:cNvPr>
          <p:cNvSpPr txBox="1"/>
          <p:nvPr/>
        </p:nvSpPr>
        <p:spPr>
          <a:xfrm>
            <a:off x="1009572" y="5496862"/>
            <a:ext cx="784461" cy="338554"/>
          </a:xfrm>
          <a:prstGeom prst="rect">
            <a:avLst/>
          </a:prstGeom>
          <a:noFill/>
        </p:spPr>
        <p:txBody>
          <a:bodyPr wrap="square" rtlCol="0">
            <a:spAutoFit/>
          </a:bodyPr>
          <a:lstStyle/>
          <a:p>
            <a:pPr algn="ctr"/>
            <a:r>
              <a:rPr lang="en-GB" sz="800" dirty="0"/>
              <a:t>Elizabeth is born</a:t>
            </a:r>
          </a:p>
        </p:txBody>
      </p:sp>
      <p:sp>
        <p:nvSpPr>
          <p:cNvPr id="68" name="TextBox 67">
            <a:extLst>
              <a:ext uri="{FF2B5EF4-FFF2-40B4-BE49-F238E27FC236}">
                <a16:creationId xmlns:a16="http://schemas.microsoft.com/office/drawing/2014/main" id="{48AEA57B-1A2B-4502-AE13-8020C53F5724}"/>
              </a:ext>
            </a:extLst>
          </p:cNvPr>
          <p:cNvSpPr txBox="1"/>
          <p:nvPr/>
        </p:nvSpPr>
        <p:spPr>
          <a:xfrm>
            <a:off x="1584469" y="4822222"/>
            <a:ext cx="891983" cy="523220"/>
          </a:xfrm>
          <a:prstGeom prst="rect">
            <a:avLst/>
          </a:prstGeom>
          <a:noFill/>
        </p:spPr>
        <p:txBody>
          <a:bodyPr wrap="square" rtlCol="0">
            <a:spAutoFit/>
          </a:bodyPr>
          <a:lstStyle/>
          <a:p>
            <a:pPr algn="ctr"/>
            <a:r>
              <a:rPr lang="en-GB" sz="700" dirty="0"/>
              <a:t>2</a:t>
            </a:r>
            <a:r>
              <a:rPr lang="en-GB" sz="700" baseline="30000" dirty="0"/>
              <a:t>nd</a:t>
            </a:r>
            <a:r>
              <a:rPr lang="en-GB" sz="700" dirty="0"/>
              <a:t> Act of Succession – Elizabeth is illegitimate.</a:t>
            </a:r>
          </a:p>
        </p:txBody>
      </p:sp>
      <p:sp>
        <p:nvSpPr>
          <p:cNvPr id="69" name="TextBox 68">
            <a:extLst>
              <a:ext uri="{FF2B5EF4-FFF2-40B4-BE49-F238E27FC236}">
                <a16:creationId xmlns:a16="http://schemas.microsoft.com/office/drawing/2014/main" id="{DC390F79-6AF0-44A0-AA09-3C63210A3921}"/>
              </a:ext>
            </a:extLst>
          </p:cNvPr>
          <p:cNvSpPr txBox="1"/>
          <p:nvPr/>
        </p:nvSpPr>
        <p:spPr>
          <a:xfrm>
            <a:off x="2286385" y="5419097"/>
            <a:ext cx="699724" cy="307777"/>
          </a:xfrm>
          <a:prstGeom prst="rect">
            <a:avLst/>
          </a:prstGeom>
          <a:noFill/>
        </p:spPr>
        <p:txBody>
          <a:bodyPr wrap="square" rtlCol="0">
            <a:spAutoFit/>
          </a:bodyPr>
          <a:lstStyle/>
          <a:p>
            <a:pPr algn="ctr"/>
            <a:r>
              <a:rPr lang="en-GB" sz="700" dirty="0"/>
              <a:t>Elizabeth crowned </a:t>
            </a:r>
          </a:p>
        </p:txBody>
      </p:sp>
      <p:sp>
        <p:nvSpPr>
          <p:cNvPr id="70" name="TextBox 69">
            <a:extLst>
              <a:ext uri="{FF2B5EF4-FFF2-40B4-BE49-F238E27FC236}">
                <a16:creationId xmlns:a16="http://schemas.microsoft.com/office/drawing/2014/main" id="{C1D800CA-B973-4EA2-A5AF-F3AF6B167454}"/>
              </a:ext>
            </a:extLst>
          </p:cNvPr>
          <p:cNvSpPr txBox="1"/>
          <p:nvPr/>
        </p:nvSpPr>
        <p:spPr>
          <a:xfrm>
            <a:off x="2906841" y="4849960"/>
            <a:ext cx="713562" cy="415498"/>
          </a:xfrm>
          <a:prstGeom prst="rect">
            <a:avLst/>
          </a:prstGeom>
          <a:noFill/>
        </p:spPr>
        <p:txBody>
          <a:bodyPr wrap="square" rtlCol="0">
            <a:spAutoFit/>
          </a:bodyPr>
          <a:lstStyle/>
          <a:p>
            <a:pPr algn="ctr"/>
            <a:r>
              <a:rPr lang="en-GB" sz="700" dirty="0"/>
              <a:t>Elizabeth almost dies of smallpox</a:t>
            </a:r>
          </a:p>
        </p:txBody>
      </p:sp>
      <p:sp>
        <p:nvSpPr>
          <p:cNvPr id="71" name="TextBox 70">
            <a:extLst>
              <a:ext uri="{FF2B5EF4-FFF2-40B4-BE49-F238E27FC236}">
                <a16:creationId xmlns:a16="http://schemas.microsoft.com/office/drawing/2014/main" id="{585056A8-3D9F-4DC5-AD3B-1AE4CA135251}"/>
              </a:ext>
            </a:extLst>
          </p:cNvPr>
          <p:cNvSpPr txBox="1"/>
          <p:nvPr/>
        </p:nvSpPr>
        <p:spPr>
          <a:xfrm>
            <a:off x="3553902" y="5403956"/>
            <a:ext cx="677756" cy="415498"/>
          </a:xfrm>
          <a:prstGeom prst="rect">
            <a:avLst/>
          </a:prstGeom>
          <a:noFill/>
        </p:spPr>
        <p:txBody>
          <a:bodyPr wrap="square" rtlCol="0">
            <a:spAutoFit/>
          </a:bodyPr>
          <a:lstStyle/>
          <a:p>
            <a:pPr algn="ctr"/>
            <a:r>
              <a:rPr lang="en-GB" sz="700" dirty="0"/>
              <a:t>Dudley named Earl of Leicester</a:t>
            </a:r>
          </a:p>
        </p:txBody>
      </p:sp>
      <p:sp>
        <p:nvSpPr>
          <p:cNvPr id="72" name="TextBox 71">
            <a:extLst>
              <a:ext uri="{FF2B5EF4-FFF2-40B4-BE49-F238E27FC236}">
                <a16:creationId xmlns:a16="http://schemas.microsoft.com/office/drawing/2014/main" id="{83AF1775-29E1-4A11-A3F6-F41A2C55BD70}"/>
              </a:ext>
            </a:extLst>
          </p:cNvPr>
          <p:cNvSpPr txBox="1"/>
          <p:nvPr/>
        </p:nvSpPr>
        <p:spPr>
          <a:xfrm>
            <a:off x="4106686" y="4859036"/>
            <a:ext cx="784461" cy="307777"/>
          </a:xfrm>
          <a:prstGeom prst="rect">
            <a:avLst/>
          </a:prstGeom>
          <a:noFill/>
        </p:spPr>
        <p:txBody>
          <a:bodyPr wrap="square" rtlCol="0">
            <a:spAutoFit/>
          </a:bodyPr>
          <a:lstStyle/>
          <a:p>
            <a:pPr algn="ctr"/>
            <a:r>
              <a:rPr lang="en-GB" sz="700" dirty="0"/>
              <a:t>Cecil named Lord Treasurer</a:t>
            </a:r>
          </a:p>
        </p:txBody>
      </p:sp>
      <p:sp>
        <p:nvSpPr>
          <p:cNvPr id="73" name="TextBox 72">
            <a:extLst>
              <a:ext uri="{FF2B5EF4-FFF2-40B4-BE49-F238E27FC236}">
                <a16:creationId xmlns:a16="http://schemas.microsoft.com/office/drawing/2014/main" id="{18FFDB9C-1DD1-4345-AC5F-B953538D1726}"/>
              </a:ext>
            </a:extLst>
          </p:cNvPr>
          <p:cNvSpPr txBox="1"/>
          <p:nvPr/>
        </p:nvSpPr>
        <p:spPr>
          <a:xfrm>
            <a:off x="4708970" y="5403242"/>
            <a:ext cx="831921" cy="553998"/>
          </a:xfrm>
          <a:prstGeom prst="rect">
            <a:avLst/>
          </a:prstGeom>
          <a:noFill/>
        </p:spPr>
        <p:txBody>
          <a:bodyPr wrap="square" rtlCol="0">
            <a:spAutoFit/>
          </a:bodyPr>
          <a:lstStyle/>
          <a:p>
            <a:pPr algn="ctr"/>
            <a:r>
              <a:rPr lang="en-GB" sz="600" dirty="0"/>
              <a:t>MP Peter Wentworth is imprisoned for asking for freedom of speech</a:t>
            </a:r>
            <a:endParaRPr lang="en-GB" sz="700" dirty="0"/>
          </a:p>
        </p:txBody>
      </p:sp>
      <p:sp>
        <p:nvSpPr>
          <p:cNvPr id="74" name="TextBox 73">
            <a:extLst>
              <a:ext uri="{FF2B5EF4-FFF2-40B4-BE49-F238E27FC236}">
                <a16:creationId xmlns:a16="http://schemas.microsoft.com/office/drawing/2014/main" id="{F5341C94-BD8E-4C8E-8259-CEF3726F9E6A}"/>
              </a:ext>
            </a:extLst>
          </p:cNvPr>
          <p:cNvSpPr txBox="1"/>
          <p:nvPr/>
        </p:nvSpPr>
        <p:spPr>
          <a:xfrm>
            <a:off x="5370548" y="4817568"/>
            <a:ext cx="784461" cy="461665"/>
          </a:xfrm>
          <a:prstGeom prst="rect">
            <a:avLst/>
          </a:prstGeom>
          <a:noFill/>
        </p:spPr>
        <p:txBody>
          <a:bodyPr wrap="square" rtlCol="0">
            <a:spAutoFit/>
          </a:bodyPr>
          <a:lstStyle/>
          <a:p>
            <a:pPr algn="ctr"/>
            <a:r>
              <a:rPr lang="en-GB" sz="800" dirty="0"/>
              <a:t>Essex’s Rebellion and execution</a:t>
            </a:r>
          </a:p>
        </p:txBody>
      </p:sp>
      <p:sp>
        <p:nvSpPr>
          <p:cNvPr id="75" name="TextBox 74">
            <a:extLst>
              <a:ext uri="{FF2B5EF4-FFF2-40B4-BE49-F238E27FC236}">
                <a16:creationId xmlns:a16="http://schemas.microsoft.com/office/drawing/2014/main" id="{575A7EFD-D217-4BA4-8D40-9269E19C87AA}"/>
              </a:ext>
            </a:extLst>
          </p:cNvPr>
          <p:cNvSpPr txBox="1"/>
          <p:nvPr/>
        </p:nvSpPr>
        <p:spPr>
          <a:xfrm>
            <a:off x="5894424" y="5459410"/>
            <a:ext cx="784461" cy="338554"/>
          </a:xfrm>
          <a:prstGeom prst="rect">
            <a:avLst/>
          </a:prstGeom>
          <a:noFill/>
        </p:spPr>
        <p:txBody>
          <a:bodyPr wrap="square" rtlCol="0">
            <a:spAutoFit/>
          </a:bodyPr>
          <a:lstStyle/>
          <a:p>
            <a:pPr algn="ctr"/>
            <a:r>
              <a:rPr lang="en-GB" sz="800" dirty="0"/>
              <a:t>Elizabeth I dies</a:t>
            </a:r>
          </a:p>
        </p:txBody>
      </p:sp>
      <p:sp>
        <p:nvSpPr>
          <p:cNvPr id="21" name="TextBox 20">
            <a:extLst>
              <a:ext uri="{FF2B5EF4-FFF2-40B4-BE49-F238E27FC236}">
                <a16:creationId xmlns:a16="http://schemas.microsoft.com/office/drawing/2014/main" id="{B3FB4251-176B-4804-86DF-AD48BF7F1C4D}"/>
              </a:ext>
            </a:extLst>
          </p:cNvPr>
          <p:cNvSpPr txBox="1"/>
          <p:nvPr/>
        </p:nvSpPr>
        <p:spPr>
          <a:xfrm>
            <a:off x="969974" y="6524516"/>
            <a:ext cx="807843" cy="230832"/>
          </a:xfrm>
          <a:prstGeom prst="rect">
            <a:avLst/>
          </a:prstGeom>
          <a:noFill/>
        </p:spPr>
        <p:txBody>
          <a:bodyPr wrap="square" rtlCol="0">
            <a:spAutoFit/>
          </a:bodyPr>
          <a:lstStyle/>
          <a:p>
            <a:pPr algn="ctr"/>
            <a:r>
              <a:rPr lang="en-GB" sz="900" dirty="0"/>
              <a:t>1533</a:t>
            </a:r>
          </a:p>
        </p:txBody>
      </p:sp>
      <p:sp>
        <p:nvSpPr>
          <p:cNvPr id="76" name="TextBox 75">
            <a:extLst>
              <a:ext uri="{FF2B5EF4-FFF2-40B4-BE49-F238E27FC236}">
                <a16:creationId xmlns:a16="http://schemas.microsoft.com/office/drawing/2014/main" id="{C3275049-9124-4DF6-A159-8660DFCEDC1C}"/>
              </a:ext>
            </a:extLst>
          </p:cNvPr>
          <p:cNvSpPr txBox="1"/>
          <p:nvPr/>
        </p:nvSpPr>
        <p:spPr>
          <a:xfrm>
            <a:off x="1608972" y="6561918"/>
            <a:ext cx="807843" cy="230832"/>
          </a:xfrm>
          <a:prstGeom prst="rect">
            <a:avLst/>
          </a:prstGeom>
          <a:noFill/>
        </p:spPr>
        <p:txBody>
          <a:bodyPr wrap="square" rtlCol="0">
            <a:spAutoFit/>
          </a:bodyPr>
          <a:lstStyle/>
          <a:p>
            <a:pPr algn="ctr"/>
            <a:r>
              <a:rPr lang="en-GB" sz="900" dirty="0"/>
              <a:t>1536</a:t>
            </a:r>
          </a:p>
        </p:txBody>
      </p:sp>
      <p:sp>
        <p:nvSpPr>
          <p:cNvPr id="77" name="TextBox 76">
            <a:extLst>
              <a:ext uri="{FF2B5EF4-FFF2-40B4-BE49-F238E27FC236}">
                <a16:creationId xmlns:a16="http://schemas.microsoft.com/office/drawing/2014/main" id="{2B8BF587-AF98-40FD-97B9-7592DF68BAF3}"/>
              </a:ext>
            </a:extLst>
          </p:cNvPr>
          <p:cNvSpPr txBox="1"/>
          <p:nvPr/>
        </p:nvSpPr>
        <p:spPr>
          <a:xfrm>
            <a:off x="2218471" y="6534041"/>
            <a:ext cx="807843" cy="230832"/>
          </a:xfrm>
          <a:prstGeom prst="rect">
            <a:avLst/>
          </a:prstGeom>
          <a:noFill/>
        </p:spPr>
        <p:txBody>
          <a:bodyPr wrap="square" rtlCol="0">
            <a:spAutoFit/>
          </a:bodyPr>
          <a:lstStyle/>
          <a:p>
            <a:pPr algn="ctr"/>
            <a:r>
              <a:rPr lang="en-GB" sz="900" dirty="0"/>
              <a:t>1558</a:t>
            </a:r>
          </a:p>
        </p:txBody>
      </p:sp>
      <p:sp>
        <p:nvSpPr>
          <p:cNvPr id="78" name="TextBox 77">
            <a:extLst>
              <a:ext uri="{FF2B5EF4-FFF2-40B4-BE49-F238E27FC236}">
                <a16:creationId xmlns:a16="http://schemas.microsoft.com/office/drawing/2014/main" id="{049E7271-C2E9-4056-8182-754739516745}"/>
              </a:ext>
            </a:extLst>
          </p:cNvPr>
          <p:cNvSpPr txBox="1"/>
          <p:nvPr/>
        </p:nvSpPr>
        <p:spPr>
          <a:xfrm>
            <a:off x="2799381" y="6543347"/>
            <a:ext cx="807843" cy="230832"/>
          </a:xfrm>
          <a:prstGeom prst="rect">
            <a:avLst/>
          </a:prstGeom>
          <a:noFill/>
        </p:spPr>
        <p:txBody>
          <a:bodyPr wrap="square" rtlCol="0">
            <a:spAutoFit/>
          </a:bodyPr>
          <a:lstStyle/>
          <a:p>
            <a:pPr algn="ctr"/>
            <a:r>
              <a:rPr lang="en-GB" sz="900" dirty="0"/>
              <a:t>1562</a:t>
            </a:r>
          </a:p>
        </p:txBody>
      </p:sp>
      <p:sp>
        <p:nvSpPr>
          <p:cNvPr id="83" name="TextBox 82">
            <a:extLst>
              <a:ext uri="{FF2B5EF4-FFF2-40B4-BE49-F238E27FC236}">
                <a16:creationId xmlns:a16="http://schemas.microsoft.com/office/drawing/2014/main" id="{1C96AE89-9195-4461-86FB-3FAD58D78EF1}"/>
              </a:ext>
            </a:extLst>
          </p:cNvPr>
          <p:cNvSpPr txBox="1"/>
          <p:nvPr/>
        </p:nvSpPr>
        <p:spPr>
          <a:xfrm>
            <a:off x="3460902" y="6543252"/>
            <a:ext cx="807843" cy="230832"/>
          </a:xfrm>
          <a:prstGeom prst="rect">
            <a:avLst/>
          </a:prstGeom>
          <a:noFill/>
        </p:spPr>
        <p:txBody>
          <a:bodyPr wrap="square" rtlCol="0">
            <a:spAutoFit/>
          </a:bodyPr>
          <a:lstStyle/>
          <a:p>
            <a:pPr algn="ctr"/>
            <a:r>
              <a:rPr lang="en-GB" sz="900" dirty="0"/>
              <a:t>1564</a:t>
            </a:r>
          </a:p>
        </p:txBody>
      </p:sp>
      <p:sp>
        <p:nvSpPr>
          <p:cNvPr id="85" name="TextBox 84">
            <a:extLst>
              <a:ext uri="{FF2B5EF4-FFF2-40B4-BE49-F238E27FC236}">
                <a16:creationId xmlns:a16="http://schemas.microsoft.com/office/drawing/2014/main" id="{6A6ED1A4-83E1-4F00-8B5F-8B5F705FDD11}"/>
              </a:ext>
            </a:extLst>
          </p:cNvPr>
          <p:cNvSpPr txBox="1"/>
          <p:nvPr/>
        </p:nvSpPr>
        <p:spPr>
          <a:xfrm>
            <a:off x="4084856" y="6543252"/>
            <a:ext cx="807843" cy="230832"/>
          </a:xfrm>
          <a:prstGeom prst="rect">
            <a:avLst/>
          </a:prstGeom>
          <a:noFill/>
        </p:spPr>
        <p:txBody>
          <a:bodyPr wrap="square" rtlCol="0">
            <a:spAutoFit/>
          </a:bodyPr>
          <a:lstStyle/>
          <a:p>
            <a:pPr algn="ctr"/>
            <a:r>
              <a:rPr lang="en-GB" sz="900" dirty="0"/>
              <a:t>1571</a:t>
            </a:r>
          </a:p>
        </p:txBody>
      </p:sp>
      <p:sp>
        <p:nvSpPr>
          <p:cNvPr id="87" name="TextBox 86">
            <a:extLst>
              <a:ext uri="{FF2B5EF4-FFF2-40B4-BE49-F238E27FC236}">
                <a16:creationId xmlns:a16="http://schemas.microsoft.com/office/drawing/2014/main" id="{B52047FB-7502-43E4-BB87-E6C796E64714}"/>
              </a:ext>
            </a:extLst>
          </p:cNvPr>
          <p:cNvSpPr txBox="1"/>
          <p:nvPr/>
        </p:nvSpPr>
        <p:spPr>
          <a:xfrm>
            <a:off x="4723011" y="6534041"/>
            <a:ext cx="807843" cy="230832"/>
          </a:xfrm>
          <a:prstGeom prst="rect">
            <a:avLst/>
          </a:prstGeom>
          <a:noFill/>
        </p:spPr>
        <p:txBody>
          <a:bodyPr wrap="square" rtlCol="0">
            <a:spAutoFit/>
          </a:bodyPr>
          <a:lstStyle/>
          <a:p>
            <a:pPr algn="ctr"/>
            <a:r>
              <a:rPr lang="en-GB" sz="900" dirty="0"/>
              <a:t>1572</a:t>
            </a:r>
          </a:p>
        </p:txBody>
      </p:sp>
      <p:sp>
        <p:nvSpPr>
          <p:cNvPr id="89" name="TextBox 88">
            <a:extLst>
              <a:ext uri="{FF2B5EF4-FFF2-40B4-BE49-F238E27FC236}">
                <a16:creationId xmlns:a16="http://schemas.microsoft.com/office/drawing/2014/main" id="{27A419D4-8BFA-4772-9BDB-5AE9A4D3D194}"/>
              </a:ext>
            </a:extLst>
          </p:cNvPr>
          <p:cNvSpPr txBox="1"/>
          <p:nvPr/>
        </p:nvSpPr>
        <p:spPr>
          <a:xfrm>
            <a:off x="5289815" y="6505152"/>
            <a:ext cx="923480" cy="230832"/>
          </a:xfrm>
          <a:prstGeom prst="rect">
            <a:avLst/>
          </a:prstGeom>
          <a:noFill/>
        </p:spPr>
        <p:txBody>
          <a:bodyPr wrap="square" rtlCol="0">
            <a:spAutoFit/>
          </a:bodyPr>
          <a:lstStyle/>
          <a:p>
            <a:pPr algn="ctr"/>
            <a:r>
              <a:rPr lang="en-GB" sz="900" dirty="0"/>
              <a:t>1601</a:t>
            </a:r>
          </a:p>
        </p:txBody>
      </p:sp>
      <p:sp>
        <p:nvSpPr>
          <p:cNvPr id="90" name="TextBox 89">
            <a:extLst>
              <a:ext uri="{FF2B5EF4-FFF2-40B4-BE49-F238E27FC236}">
                <a16:creationId xmlns:a16="http://schemas.microsoft.com/office/drawing/2014/main" id="{515E7BD2-B353-421D-9D2A-637C04927E88}"/>
              </a:ext>
            </a:extLst>
          </p:cNvPr>
          <p:cNvSpPr txBox="1"/>
          <p:nvPr/>
        </p:nvSpPr>
        <p:spPr>
          <a:xfrm>
            <a:off x="5804798" y="6524156"/>
            <a:ext cx="923480" cy="230832"/>
          </a:xfrm>
          <a:prstGeom prst="rect">
            <a:avLst/>
          </a:prstGeom>
          <a:noFill/>
        </p:spPr>
        <p:txBody>
          <a:bodyPr wrap="square" rtlCol="0">
            <a:spAutoFit/>
          </a:bodyPr>
          <a:lstStyle/>
          <a:p>
            <a:pPr algn="ctr"/>
            <a:r>
              <a:rPr lang="en-GB" sz="900" dirty="0"/>
              <a:t>1603</a:t>
            </a:r>
          </a:p>
        </p:txBody>
      </p:sp>
      <p:pic>
        <p:nvPicPr>
          <p:cNvPr id="30" name="Picture 29">
            <a:extLst>
              <a:ext uri="{FF2B5EF4-FFF2-40B4-BE49-F238E27FC236}">
                <a16:creationId xmlns:a16="http://schemas.microsoft.com/office/drawing/2014/main" id="{1F4FB00A-CC34-4D81-9CC4-35F5330AE71B}"/>
              </a:ext>
            </a:extLst>
          </p:cNvPr>
          <p:cNvPicPr>
            <a:picLocks noChangeAspect="1"/>
          </p:cNvPicPr>
          <p:nvPr/>
        </p:nvPicPr>
        <p:blipFill>
          <a:blip r:embed="rId3"/>
          <a:stretch>
            <a:fillRect/>
          </a:stretch>
        </p:blipFill>
        <p:spPr>
          <a:xfrm rot="1925309">
            <a:off x="1306008" y="5834813"/>
            <a:ext cx="225122" cy="316644"/>
          </a:xfrm>
          <a:prstGeom prst="rect">
            <a:avLst/>
          </a:prstGeom>
        </p:spPr>
      </p:pic>
      <p:pic>
        <p:nvPicPr>
          <p:cNvPr id="31" name="Picture 30">
            <a:extLst>
              <a:ext uri="{FF2B5EF4-FFF2-40B4-BE49-F238E27FC236}">
                <a16:creationId xmlns:a16="http://schemas.microsoft.com/office/drawing/2014/main" id="{3920D740-DF60-45A1-8CDB-857D94046D0D}"/>
              </a:ext>
            </a:extLst>
          </p:cNvPr>
          <p:cNvPicPr>
            <a:picLocks noChangeAspect="1"/>
          </p:cNvPicPr>
          <p:nvPr/>
        </p:nvPicPr>
        <p:blipFill>
          <a:blip r:embed="rId4"/>
          <a:stretch>
            <a:fillRect/>
          </a:stretch>
        </p:blipFill>
        <p:spPr>
          <a:xfrm>
            <a:off x="1996120" y="5345442"/>
            <a:ext cx="201193" cy="141176"/>
          </a:xfrm>
          <a:prstGeom prst="rect">
            <a:avLst/>
          </a:prstGeom>
        </p:spPr>
      </p:pic>
      <p:pic>
        <p:nvPicPr>
          <p:cNvPr id="92" name="Picture 91">
            <a:extLst>
              <a:ext uri="{FF2B5EF4-FFF2-40B4-BE49-F238E27FC236}">
                <a16:creationId xmlns:a16="http://schemas.microsoft.com/office/drawing/2014/main" id="{69AB83C9-0FCD-410D-87FD-B3729FEE3B12}"/>
              </a:ext>
            </a:extLst>
          </p:cNvPr>
          <p:cNvPicPr>
            <a:picLocks noChangeAspect="1"/>
          </p:cNvPicPr>
          <p:nvPr/>
        </p:nvPicPr>
        <p:blipFill>
          <a:blip r:embed="rId4"/>
          <a:stretch>
            <a:fillRect/>
          </a:stretch>
        </p:blipFill>
        <p:spPr>
          <a:xfrm>
            <a:off x="2431724" y="5742624"/>
            <a:ext cx="423921" cy="297463"/>
          </a:xfrm>
          <a:prstGeom prst="rect">
            <a:avLst/>
          </a:prstGeom>
        </p:spPr>
      </p:pic>
      <p:sp>
        <p:nvSpPr>
          <p:cNvPr id="32" name="&quot;Not Allowed&quot; Symbol 31">
            <a:extLst>
              <a:ext uri="{FF2B5EF4-FFF2-40B4-BE49-F238E27FC236}">
                <a16:creationId xmlns:a16="http://schemas.microsoft.com/office/drawing/2014/main" id="{79A2434A-39F4-4B87-9122-AF2C7B474936}"/>
              </a:ext>
            </a:extLst>
          </p:cNvPr>
          <p:cNvSpPr/>
          <p:nvPr/>
        </p:nvSpPr>
        <p:spPr>
          <a:xfrm rot="16618773">
            <a:off x="1969767" y="5263701"/>
            <a:ext cx="247996" cy="302056"/>
          </a:xfrm>
          <a:prstGeom prst="noSmoking">
            <a:avLst>
              <a:gd name="adj" fmla="val 5158"/>
            </a:avLst>
          </a:prstGeom>
          <a:solidFill>
            <a:schemeClr val="tx1">
              <a:lumMod val="95000"/>
              <a:lumOff val="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33" name="Picture 32">
            <a:extLst>
              <a:ext uri="{FF2B5EF4-FFF2-40B4-BE49-F238E27FC236}">
                <a16:creationId xmlns:a16="http://schemas.microsoft.com/office/drawing/2014/main" id="{C7D1F8AD-CEA7-496C-947C-EDD9A3557F70}"/>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9524" b="94709" l="8091" r="89968">
                        <a14:foregroundMark x1="11003" y1="32804" x2="11003" y2="32804"/>
                        <a14:foregroundMark x1="11650" y1="24339" x2="10356" y2="64021"/>
                        <a14:foregroundMark x1="10356" y1="64021" x2="80583" y2="36508"/>
                        <a14:foregroundMark x1="80583" y1="36508" x2="86731" y2="31746"/>
                        <a14:foregroundMark x1="29450" y1="33333" x2="84142" y2="52381"/>
                        <a14:foregroundMark x1="37540" y1="79365" x2="56958" y2="31746"/>
                        <a14:foregroundMark x1="61489" y1="82540" x2="52427" y2="42328"/>
                        <a14:foregroundMark x1="36893" y1="93122" x2="36893" y2="93122"/>
                        <a14:foregroundMark x1="63754" y1="94709" x2="63754" y2="94709"/>
                        <a14:foregroundMark x1="83495" y1="57672" x2="29773" y2="40741"/>
                        <a14:foregroundMark x1="29773" y1="40741" x2="45631" y2="29630"/>
                        <a14:foregroundMark x1="45631" y1="29630" x2="76699" y2="27513"/>
                        <a14:foregroundMark x1="82201" y1="27513" x2="13592" y2="29101"/>
                        <a14:foregroundMark x1="8091" y1="64550" x2="8091" y2="64550"/>
                      </a14:backgroundRemoval>
                    </a14:imgEffect>
                  </a14:imgLayer>
                </a14:imgProps>
              </a:ext>
            </a:extLst>
          </a:blip>
          <a:stretch>
            <a:fillRect/>
          </a:stretch>
        </p:blipFill>
        <p:spPr>
          <a:xfrm rot="20660455">
            <a:off x="1747098" y="5336223"/>
            <a:ext cx="197518" cy="120812"/>
          </a:xfrm>
          <a:prstGeom prst="rect">
            <a:avLst/>
          </a:prstGeom>
        </p:spPr>
      </p:pic>
      <p:pic>
        <p:nvPicPr>
          <p:cNvPr id="36" name="Picture 35">
            <a:extLst>
              <a:ext uri="{FF2B5EF4-FFF2-40B4-BE49-F238E27FC236}">
                <a16:creationId xmlns:a16="http://schemas.microsoft.com/office/drawing/2014/main" id="{66A5A59A-6DE8-42B2-B409-8C9FA6BF1315}"/>
              </a:ext>
            </a:extLst>
          </p:cNvPr>
          <p:cNvPicPr>
            <a:picLocks noChangeAspect="1"/>
          </p:cNvPicPr>
          <p:nvPr/>
        </p:nvPicPr>
        <p:blipFill>
          <a:blip r:embed="rId7"/>
          <a:stretch>
            <a:fillRect/>
          </a:stretch>
        </p:blipFill>
        <p:spPr>
          <a:xfrm>
            <a:off x="3137949" y="5209588"/>
            <a:ext cx="333439" cy="323395"/>
          </a:xfrm>
          <a:prstGeom prst="rect">
            <a:avLst/>
          </a:prstGeom>
        </p:spPr>
      </p:pic>
      <p:pic>
        <p:nvPicPr>
          <p:cNvPr id="93" name="Picture 92">
            <a:extLst>
              <a:ext uri="{FF2B5EF4-FFF2-40B4-BE49-F238E27FC236}">
                <a16:creationId xmlns:a16="http://schemas.microsoft.com/office/drawing/2014/main" id="{AF0DCF47-829F-45F1-9DBB-C570B2F52444}"/>
              </a:ext>
            </a:extLst>
          </p:cNvPr>
          <p:cNvPicPr>
            <a:picLocks noChangeAspect="1"/>
          </p:cNvPicPr>
          <p:nvPr/>
        </p:nvPicPr>
        <p:blipFill>
          <a:blip r:embed="rId8">
            <a:extLst>
              <a:ext uri="{BEBA8EAE-BF5A-486C-A8C5-ECC9F3942E4B}">
                <a14:imgProps xmlns:a14="http://schemas.microsoft.com/office/drawing/2010/main">
                  <a14:imgLayer r:embed="rId9">
                    <a14:imgEffect>
                      <a14:backgroundRemoval t="7246" b="89372" l="6441" r="90847">
                        <a14:foregroundMark x1="6441" y1="41063" x2="6441" y2="41063"/>
                        <a14:foregroundMark x1="91186" y1="35266" x2="91186" y2="35266"/>
                        <a14:foregroundMark x1="55254" y1="80676" x2="55254" y2="80676"/>
                        <a14:foregroundMark x1="49492" y1="7246" x2="49492" y2="7246"/>
                      </a14:backgroundRemoval>
                    </a14:imgEffect>
                  </a14:imgLayer>
                </a14:imgProps>
              </a:ext>
            </a:extLst>
          </a:blip>
          <a:stretch>
            <a:fillRect/>
          </a:stretch>
        </p:blipFill>
        <p:spPr>
          <a:xfrm rot="18997563">
            <a:off x="3170724" y="5306166"/>
            <a:ext cx="65155" cy="45719"/>
          </a:xfrm>
          <a:prstGeom prst="rect">
            <a:avLst/>
          </a:prstGeom>
        </p:spPr>
      </p:pic>
      <p:pic>
        <p:nvPicPr>
          <p:cNvPr id="53" name="Picture 52">
            <a:extLst>
              <a:ext uri="{FF2B5EF4-FFF2-40B4-BE49-F238E27FC236}">
                <a16:creationId xmlns:a16="http://schemas.microsoft.com/office/drawing/2014/main" id="{6C45F4C8-7189-408B-BF06-8050B2581B55}"/>
              </a:ext>
            </a:extLst>
          </p:cNvPr>
          <p:cNvPicPr>
            <a:picLocks noChangeAspect="1"/>
          </p:cNvPicPr>
          <p:nvPr/>
        </p:nvPicPr>
        <p:blipFill>
          <a:blip r:embed="rId10"/>
          <a:stretch>
            <a:fillRect/>
          </a:stretch>
        </p:blipFill>
        <p:spPr>
          <a:xfrm>
            <a:off x="3720181" y="5813583"/>
            <a:ext cx="341185" cy="287314"/>
          </a:xfrm>
          <a:prstGeom prst="rect">
            <a:avLst/>
          </a:prstGeom>
        </p:spPr>
      </p:pic>
      <p:pic>
        <p:nvPicPr>
          <p:cNvPr id="55" name="Picture 54">
            <a:extLst>
              <a:ext uri="{FF2B5EF4-FFF2-40B4-BE49-F238E27FC236}">
                <a16:creationId xmlns:a16="http://schemas.microsoft.com/office/drawing/2014/main" id="{A3E40193-20E1-4261-9D5B-D401076B81D6}"/>
              </a:ext>
            </a:extLst>
          </p:cNvPr>
          <p:cNvPicPr>
            <a:picLocks noChangeAspect="1"/>
          </p:cNvPicPr>
          <p:nvPr/>
        </p:nvPicPr>
        <p:blipFill>
          <a:blip r:embed="rId11"/>
          <a:stretch>
            <a:fillRect/>
          </a:stretch>
        </p:blipFill>
        <p:spPr>
          <a:xfrm>
            <a:off x="4272625" y="5166146"/>
            <a:ext cx="299219" cy="330716"/>
          </a:xfrm>
          <a:prstGeom prst="rect">
            <a:avLst/>
          </a:prstGeom>
        </p:spPr>
      </p:pic>
      <p:pic>
        <p:nvPicPr>
          <p:cNvPr id="56" name="Picture 55">
            <a:extLst>
              <a:ext uri="{FF2B5EF4-FFF2-40B4-BE49-F238E27FC236}">
                <a16:creationId xmlns:a16="http://schemas.microsoft.com/office/drawing/2014/main" id="{51DB16CE-72DA-4241-85B9-D1F78998D357}"/>
              </a:ext>
            </a:extLst>
          </p:cNvPr>
          <p:cNvPicPr>
            <a:picLocks noChangeAspect="1"/>
          </p:cNvPicPr>
          <p:nvPr/>
        </p:nvPicPr>
        <p:blipFill>
          <a:blip r:embed="rId12">
            <a:extLst>
              <a:ext uri="{BEBA8EAE-BF5A-486C-A8C5-ECC9F3942E4B}">
                <a14:imgProps xmlns:a14="http://schemas.microsoft.com/office/drawing/2010/main">
                  <a14:imgLayer r:embed="rId13">
                    <a14:imgEffect>
                      <a14:backgroundRemoval t="10000" b="90000" l="10000" r="90000">
                        <a14:foregroundMark x1="31210" y1="86581" x2="53503" y2="61342"/>
                        <a14:foregroundMark x1="32484" y1="63259" x2="49363" y2="87540"/>
                        <a14:foregroundMark x1="39490" y1="88818" x2="51274" y2="75719"/>
                        <a14:foregroundMark x1="51274" y1="75719" x2="52229" y2="73482"/>
                        <a14:foregroundMark x1="51911" y1="66773" x2="50318" y2="74441"/>
                        <a14:foregroundMark x1="46497" y1="66134" x2="46497" y2="66134"/>
                        <a14:foregroundMark x1="35350" y1="74121" x2="47134" y2="76677"/>
                        <a14:foregroundMark x1="41720" y1="64856" x2="49045" y2="64537"/>
                        <a14:foregroundMark x1="35032" y1="65495" x2="41401" y2="64537"/>
                        <a14:foregroundMark x1="32484" y1="75719" x2="45541" y2="76358"/>
                        <a14:foregroundMark x1="30255" y1="79872" x2="52866" y2="82428"/>
                        <a14:foregroundMark x1="34713" y1="87540" x2="51911" y2="87540"/>
                        <a14:foregroundMark x1="28981" y1="71246" x2="38535" y2="39617"/>
                        <a14:foregroundMark x1="38535" y1="39617" x2="55414" y2="39617"/>
                        <a14:foregroundMark x1="55414" y1="39617" x2="62739" y2="54633"/>
                        <a14:foregroundMark x1="62739" y1="54633" x2="62102" y2="72524"/>
                        <a14:foregroundMark x1="62102" y1="72524" x2="52548" y2="57188"/>
                        <a14:foregroundMark x1="52548" y1="57188" x2="34076" y2="55272"/>
                        <a14:foregroundMark x1="27389" y1="51118" x2="46497" y2="49521"/>
                        <a14:foregroundMark x1="46497" y1="49521" x2="62739" y2="50160"/>
                        <a14:foregroundMark x1="62739" y1="50160" x2="68153" y2="48882"/>
                        <a14:foregroundMark x1="60828" y1="39617" x2="67516" y2="68051"/>
                        <a14:foregroundMark x1="61146" y1="77955" x2="71019" y2="64537"/>
                        <a14:foregroundMark x1="71019" y1="64537" x2="71019" y2="63578"/>
                        <a14:foregroundMark x1="71019" y1="62939" x2="34395" y2="53355"/>
                        <a14:foregroundMark x1="34395" y1="53355" x2="27070" y2="59425"/>
                        <a14:foregroundMark x1="27389" y1="61661" x2="27389" y2="69329"/>
                        <a14:foregroundMark x1="43949" y1="24281" x2="51274" y2="22045"/>
                        <a14:foregroundMark x1="51274" y1="21406" x2="42357" y2="20447"/>
                        <a14:foregroundMark x1="39490" y1="20447" x2="50318" y2="26518"/>
                        <a14:foregroundMark x1="50318" y1="24601" x2="52229" y2="20447"/>
                        <a14:foregroundMark x1="76752" y1="61022" x2="75796" y2="77316"/>
                        <a14:foregroundMark x1="75796" y1="77316" x2="83758" y2="63578"/>
                        <a14:foregroundMark x1="83758" y1="63578" x2="84395" y2="79553"/>
                        <a14:foregroundMark x1="84395" y1="79553" x2="87898" y2="62939"/>
                        <a14:foregroundMark x1="87898" y1="62939" x2="79618" y2="60383"/>
                        <a14:foregroundMark x1="74841" y1="79553" x2="81210" y2="77636"/>
                        <a14:foregroundMark x1="19427" y1="67412" x2="11146" y2="71246"/>
                        <a14:foregroundMark x1="13694" y1="73163" x2="20701" y2="73163"/>
                        <a14:foregroundMark x1="20064" y1="68690" x2="20064" y2="72204"/>
                        <a14:foregroundMark x1="56051" y1="39297" x2="51911" y2="34824"/>
                        <a14:foregroundMark x1="38854" y1="30351" x2="28025" y2="42173"/>
                        <a14:foregroundMark x1="28025" y1="42173" x2="21975" y2="57188"/>
                        <a14:foregroundMark x1="21975" y1="57188" x2="22930" y2="73802"/>
                        <a14:foregroundMark x1="22930" y1="73802" x2="29618" y2="82109"/>
                        <a14:foregroundMark x1="38854" y1="30671" x2="32484" y2="15974"/>
                        <a14:foregroundMark x1="32484" y1="15974" x2="47771" y2="10224"/>
                        <a14:foregroundMark x1="47771" y1="10224" x2="61465" y2="19808"/>
                        <a14:foregroundMark x1="61465" y1="19808" x2="56688" y2="29393"/>
                        <a14:foregroundMark x1="55414" y1="30032" x2="68153" y2="40895"/>
                        <a14:foregroundMark x1="68153" y1="40895" x2="78025" y2="60064"/>
                        <a14:foregroundMark x1="57643" y1="87220" x2="89809" y2="79233"/>
                        <a14:foregroundMark x1="89809" y1="79233" x2="88535" y2="63259"/>
                        <a14:foregroundMark x1="88535" y1="63259" x2="77070" y2="58147"/>
                      </a14:backgroundRemoval>
                    </a14:imgEffect>
                  </a14:imgLayer>
                </a14:imgProps>
              </a:ext>
            </a:extLst>
          </a:blip>
          <a:stretch>
            <a:fillRect/>
          </a:stretch>
        </p:blipFill>
        <p:spPr>
          <a:xfrm>
            <a:off x="4361732" y="5238798"/>
            <a:ext cx="338304" cy="337227"/>
          </a:xfrm>
          <a:prstGeom prst="rect">
            <a:avLst/>
          </a:prstGeom>
        </p:spPr>
      </p:pic>
      <p:pic>
        <p:nvPicPr>
          <p:cNvPr id="57" name="Picture 56">
            <a:extLst>
              <a:ext uri="{FF2B5EF4-FFF2-40B4-BE49-F238E27FC236}">
                <a16:creationId xmlns:a16="http://schemas.microsoft.com/office/drawing/2014/main" id="{5C451996-F1CA-46FB-8145-8C18DEC2BA5B}"/>
              </a:ext>
            </a:extLst>
          </p:cNvPr>
          <p:cNvPicPr>
            <a:picLocks noChangeAspect="1"/>
          </p:cNvPicPr>
          <p:nvPr/>
        </p:nvPicPr>
        <p:blipFill>
          <a:blip r:embed="rId14"/>
          <a:stretch>
            <a:fillRect/>
          </a:stretch>
        </p:blipFill>
        <p:spPr>
          <a:xfrm>
            <a:off x="5012398" y="5929964"/>
            <a:ext cx="214687" cy="220245"/>
          </a:xfrm>
          <a:prstGeom prst="rect">
            <a:avLst/>
          </a:prstGeom>
        </p:spPr>
      </p:pic>
      <p:pic>
        <p:nvPicPr>
          <p:cNvPr id="96" name="Picture 95">
            <a:extLst>
              <a:ext uri="{FF2B5EF4-FFF2-40B4-BE49-F238E27FC236}">
                <a16:creationId xmlns:a16="http://schemas.microsoft.com/office/drawing/2014/main" id="{11079D36-1007-4296-A7D0-4727634240EB}"/>
              </a:ext>
            </a:extLst>
          </p:cNvPr>
          <p:cNvPicPr>
            <a:picLocks noChangeAspect="1"/>
          </p:cNvPicPr>
          <p:nvPr/>
        </p:nvPicPr>
        <p:blipFill>
          <a:blip r:embed="rId15">
            <a:extLst>
              <a:ext uri="{BEBA8EAE-BF5A-486C-A8C5-ECC9F3942E4B}">
                <a14:imgProps xmlns:a14="http://schemas.microsoft.com/office/drawing/2010/main">
                  <a14:imgLayer r:embed="rId16">
                    <a14:imgEffect>
                      <a14:backgroundRemoval t="5473" b="97015" l="2713" r="97674"/>
                    </a14:imgEffect>
                  </a14:imgLayer>
                </a14:imgProps>
              </a:ext>
            </a:extLst>
          </a:blip>
          <a:stretch>
            <a:fillRect/>
          </a:stretch>
        </p:blipFill>
        <p:spPr>
          <a:xfrm>
            <a:off x="5667849" y="5311849"/>
            <a:ext cx="295461" cy="230185"/>
          </a:xfrm>
          <a:prstGeom prst="rect">
            <a:avLst/>
          </a:prstGeom>
        </p:spPr>
      </p:pic>
      <p:pic>
        <p:nvPicPr>
          <p:cNvPr id="97" name="Picture 96">
            <a:extLst>
              <a:ext uri="{FF2B5EF4-FFF2-40B4-BE49-F238E27FC236}">
                <a16:creationId xmlns:a16="http://schemas.microsoft.com/office/drawing/2014/main" id="{1B895774-F1C3-4307-895D-FEE1430662A3}"/>
              </a:ext>
            </a:extLst>
          </p:cNvPr>
          <p:cNvPicPr>
            <a:picLocks noChangeAspect="1"/>
          </p:cNvPicPr>
          <p:nvPr/>
        </p:nvPicPr>
        <p:blipFill>
          <a:blip r:embed="rId17">
            <a:extLst>
              <a:ext uri="{BEBA8EAE-BF5A-486C-A8C5-ECC9F3942E4B}">
                <a14:imgProps xmlns:a14="http://schemas.microsoft.com/office/drawing/2010/main">
                  <a14:imgLayer r:embed="rId18">
                    <a14:imgEffect>
                      <a14:backgroundRemoval t="10000" b="94074" l="10000" r="99063">
                        <a14:foregroundMark x1="75938" y1="21852" x2="75938" y2="21852"/>
                      </a14:backgroundRemoval>
                    </a14:imgEffect>
                  </a14:imgLayer>
                </a14:imgProps>
              </a:ext>
            </a:extLst>
          </a:blip>
          <a:stretch>
            <a:fillRect/>
          </a:stretch>
        </p:blipFill>
        <p:spPr>
          <a:xfrm>
            <a:off x="5476057" y="5210124"/>
            <a:ext cx="251182" cy="211935"/>
          </a:xfrm>
          <a:prstGeom prst="rect">
            <a:avLst/>
          </a:prstGeom>
        </p:spPr>
      </p:pic>
      <p:pic>
        <p:nvPicPr>
          <p:cNvPr id="98" name="Picture 97">
            <a:extLst>
              <a:ext uri="{FF2B5EF4-FFF2-40B4-BE49-F238E27FC236}">
                <a16:creationId xmlns:a16="http://schemas.microsoft.com/office/drawing/2014/main" id="{1E8A6D01-7EF5-4F01-B414-5D124A1566D7}"/>
              </a:ext>
            </a:extLst>
          </p:cNvPr>
          <p:cNvPicPr>
            <a:picLocks noChangeAspect="1"/>
          </p:cNvPicPr>
          <p:nvPr/>
        </p:nvPicPr>
        <p:blipFill>
          <a:blip r:embed="rId19">
            <a:extLst>
              <a:ext uri="{BEBA8EAE-BF5A-486C-A8C5-ECC9F3942E4B}">
                <a14:imgProps xmlns:a14="http://schemas.microsoft.com/office/drawing/2010/main">
                  <a14:imgLayer r:embed="rId20">
                    <a14:imgEffect>
                      <a14:backgroundRemoval t="9699" b="95987" l="0" r="100000">
                        <a14:foregroundMark x1="19259" y1="85284" x2="19259" y2="85284"/>
                        <a14:foregroundMark x1="44815" y1="90301" x2="44815" y2="90301"/>
                        <a14:foregroundMark x1="81481" y1="84281" x2="81481" y2="84281"/>
                      </a14:backgroundRemoval>
                    </a14:imgEffect>
                  </a14:imgLayer>
                </a14:imgProps>
              </a:ext>
            </a:extLst>
          </a:blip>
          <a:stretch>
            <a:fillRect/>
          </a:stretch>
        </p:blipFill>
        <p:spPr>
          <a:xfrm>
            <a:off x="6123917" y="5827440"/>
            <a:ext cx="327396" cy="362561"/>
          </a:xfrm>
          <a:prstGeom prst="rect">
            <a:avLst/>
          </a:prstGeom>
        </p:spPr>
      </p:pic>
      <p:pic>
        <p:nvPicPr>
          <p:cNvPr id="99" name="Picture 98">
            <a:extLst>
              <a:ext uri="{FF2B5EF4-FFF2-40B4-BE49-F238E27FC236}">
                <a16:creationId xmlns:a16="http://schemas.microsoft.com/office/drawing/2014/main" id="{AE45535D-6502-4C30-B695-A302A5CDD50F}"/>
              </a:ext>
            </a:extLst>
          </p:cNvPr>
          <p:cNvPicPr>
            <a:picLocks noChangeAspect="1"/>
          </p:cNvPicPr>
          <p:nvPr/>
        </p:nvPicPr>
        <p:blipFill>
          <a:blip r:embed="rId21">
            <a:extLst>
              <a:ext uri="{BEBA8EAE-BF5A-486C-A8C5-ECC9F3942E4B}">
                <a14:imgProps xmlns:a14="http://schemas.microsoft.com/office/drawing/2010/main">
                  <a14:imgLayer r:embed="rId22">
                    <a14:imgEffect>
                      <a14:backgroundRemoval t="0" b="100000" l="633" r="100000"/>
                    </a14:imgEffect>
                  </a14:imgLayer>
                </a14:imgProps>
              </a:ext>
            </a:extLst>
          </a:blip>
          <a:stretch>
            <a:fillRect/>
          </a:stretch>
        </p:blipFill>
        <p:spPr>
          <a:xfrm>
            <a:off x="6194288" y="5740451"/>
            <a:ext cx="175767" cy="171873"/>
          </a:xfrm>
          <a:prstGeom prst="rect">
            <a:avLst/>
          </a:prstGeom>
        </p:spPr>
      </p:pic>
      <p:cxnSp>
        <p:nvCxnSpPr>
          <p:cNvPr id="106" name="Straight Connector 105">
            <a:extLst>
              <a:ext uri="{FF2B5EF4-FFF2-40B4-BE49-F238E27FC236}">
                <a16:creationId xmlns:a16="http://schemas.microsoft.com/office/drawing/2014/main" id="{7BD7635A-CEA5-483E-B357-53AEB43474F1}"/>
              </a:ext>
            </a:extLst>
          </p:cNvPr>
          <p:cNvCxnSpPr>
            <a:cxnSpLocks/>
          </p:cNvCxnSpPr>
          <p:nvPr/>
        </p:nvCxnSpPr>
        <p:spPr>
          <a:xfrm>
            <a:off x="7176185" y="4855013"/>
            <a:ext cx="0" cy="1500301"/>
          </a:xfrm>
          <a:prstGeom prst="line">
            <a:avLst/>
          </a:prstGeom>
          <a:ln w="57150">
            <a:solidFill>
              <a:srgbClr val="0033CC"/>
            </a:solidFill>
          </a:ln>
        </p:spPr>
        <p:style>
          <a:lnRef idx="1">
            <a:schemeClr val="accent1"/>
          </a:lnRef>
          <a:fillRef idx="0">
            <a:schemeClr val="accent1"/>
          </a:fillRef>
          <a:effectRef idx="0">
            <a:schemeClr val="accent1"/>
          </a:effectRef>
          <a:fontRef idx="minor">
            <a:schemeClr val="tx1"/>
          </a:fontRef>
        </p:style>
      </p:cxnSp>
      <p:sp>
        <p:nvSpPr>
          <p:cNvPr id="107" name="Rectangle 106">
            <a:extLst>
              <a:ext uri="{FF2B5EF4-FFF2-40B4-BE49-F238E27FC236}">
                <a16:creationId xmlns:a16="http://schemas.microsoft.com/office/drawing/2014/main" id="{1CF55FA3-4DB6-4BF8-BD5E-38E65FE74CE5}"/>
              </a:ext>
            </a:extLst>
          </p:cNvPr>
          <p:cNvSpPr/>
          <p:nvPr/>
        </p:nvSpPr>
        <p:spPr>
          <a:xfrm>
            <a:off x="6451313" y="4802626"/>
            <a:ext cx="747180" cy="375872"/>
          </a:xfrm>
          <a:prstGeom prst="rect">
            <a:avLst/>
          </a:prstGeom>
        </p:spPr>
        <p:txBody>
          <a:bodyPr wrap="square">
            <a:spAutoFit/>
          </a:bodyPr>
          <a:lstStyle/>
          <a:p>
            <a:pPr lvl="0" algn="r">
              <a:lnSpc>
                <a:spcPct val="119000"/>
              </a:lnSpc>
            </a:pPr>
            <a:r>
              <a:rPr lang="en-US" sz="800" b="1" kern="1400" dirty="0">
                <a:solidFill>
                  <a:srgbClr val="000000"/>
                </a:solidFill>
              </a:rPr>
              <a:t>Essex’s Rebellion</a:t>
            </a:r>
            <a:endParaRPr lang="en-GB" sz="800" kern="1400" dirty="0">
              <a:solidFill>
                <a:srgbClr val="000000"/>
              </a:solidFill>
            </a:endParaRPr>
          </a:p>
        </p:txBody>
      </p:sp>
    </p:spTree>
    <p:extLst>
      <p:ext uri="{BB962C8B-B14F-4D97-AF65-F5344CB8AC3E}">
        <p14:creationId xmlns:p14="http://schemas.microsoft.com/office/powerpoint/2010/main" val="407663417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4A85D441D5968479B2FFF3A7C88333F" ma:contentTypeVersion="10" ma:contentTypeDescription="Create a new document." ma:contentTypeScope="" ma:versionID="516a172a61d577d737d163feef2349a4">
  <xsd:schema xmlns:xsd="http://www.w3.org/2001/XMLSchema" xmlns:xs="http://www.w3.org/2001/XMLSchema" xmlns:p="http://schemas.microsoft.com/office/2006/metadata/properties" xmlns:ns2="b6daa2f3-06b5-47f8-a85d-067055f32ca7" xmlns:ns3="4276e521-d8f5-44a8-8722-75164a36e364" targetNamespace="http://schemas.microsoft.com/office/2006/metadata/properties" ma:root="true" ma:fieldsID="1f097487a82abf7780c90b143dfcb662" ns2:_="" ns3:_="">
    <xsd:import namespace="b6daa2f3-06b5-47f8-a85d-067055f32ca7"/>
    <xsd:import namespace="4276e521-d8f5-44a8-8722-75164a36e36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ObjectDetectorVersions"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daa2f3-06b5-47f8-a85d-067055f32c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descriptio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ObjectDetectorVersions" ma:index="14" nillable="true" ma:displayName="MediaServiceObjectDetectorVersions" ma:description="" ma:hidden="true" ma:indexed="true" ma:internalName="MediaServiceObjectDetectorVersion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276e521-d8f5-44a8-8722-75164a36e36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E9B59BD-05C2-48D0-96C0-ECB3DD542B3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6daa2f3-06b5-47f8-a85d-067055f32ca7"/>
    <ds:schemaRef ds:uri="4276e521-d8f5-44a8-8722-75164a36e36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2E1002B-EDE8-401F-B69D-432A0D493526}">
  <ds:schemaRefs>
    <ds:schemaRef ds:uri="http://schemas.microsoft.com/sharepoint/v3/contenttype/forms"/>
  </ds:schemaRefs>
</ds:datastoreItem>
</file>

<file path=customXml/itemProps3.xml><?xml version="1.0" encoding="utf-8"?>
<ds:datastoreItem xmlns:ds="http://schemas.openxmlformats.org/officeDocument/2006/customXml" ds:itemID="{22CD4E2E-F18E-41D2-B8C8-CBC94DBF9B94}">
  <ds:schemaRefs>
    <ds:schemaRef ds:uri="http://schemas.microsoft.com/office/2006/documentManagement/types"/>
    <ds:schemaRef ds:uri="http://schemas.microsoft.com/office/2006/metadata/properties"/>
    <ds:schemaRef ds:uri="http://purl.org/dc/terms/"/>
    <ds:schemaRef ds:uri="http://schemas.openxmlformats.org/package/2006/metadata/core-properties"/>
    <ds:schemaRef ds:uri="4276e521-d8f5-44a8-8722-75164a36e364"/>
    <ds:schemaRef ds:uri="http://purl.org/dc/dcmitype/"/>
    <ds:schemaRef ds:uri="http://schemas.microsoft.com/office/infopath/2007/PartnerControls"/>
    <ds:schemaRef ds:uri="b6daa2f3-06b5-47f8-a85d-067055f32ca7"/>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Office Theme</Template>
  <TotalTime>512</TotalTime>
  <Words>829</Words>
  <Application>Microsoft Office PowerPoint</Application>
  <PresentationFormat>A4 Paper (210x297 mm)</PresentationFormat>
  <Paragraphs>81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Simon Dewsnip</dc:creator>
  <cp:lastModifiedBy>J Gourlay</cp:lastModifiedBy>
  <cp:revision>36</cp:revision>
  <cp:lastPrinted>2024-09-03T12:10:04Z</cp:lastPrinted>
  <dcterms:created xsi:type="dcterms:W3CDTF">2020-05-19T12:56:20Z</dcterms:created>
  <dcterms:modified xsi:type="dcterms:W3CDTF">2025-05-06T05:33:09Z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0x01010064A85D441D5968479B2FFF3A7C88333F</vt:lpwstr>
  </property>
</Properties>
</file>