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E4198-0CF2-4338-A924-77A73472EBA5}" v="26" dt="2022-06-20T13:54:02.688"/>
    <p1510:client id="{C444A8C4-9CD0-48C5-A035-FD1308C413B9}" v="34" dt="2022-06-20T19:17:02.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665037-AF04-4D8A-8BD7-CADA3CBEE794}" type="datetimeFigureOut">
              <a:rPr lang="en-GB" smtClean="0"/>
              <a:t>05/05/2025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44126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65037-AF04-4D8A-8BD7-CADA3CBEE794}" type="datetimeFigureOut">
              <a:rPr lang="en-GB" smtClean="0"/>
              <a:t>05/05/2025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280864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65037-AF04-4D8A-8BD7-CADA3CBEE794}" type="datetimeFigureOut">
              <a:rPr lang="en-GB" smtClean="0"/>
              <a:t>05/05/2025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152848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65037-AF04-4D8A-8BD7-CADA3CBEE794}" type="datetimeFigureOut">
              <a:rPr lang="en-GB" smtClean="0"/>
              <a:t>05/05/2025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195969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665037-AF04-4D8A-8BD7-CADA3CBEE794}" type="datetimeFigureOut">
              <a:rPr lang="en-GB" smtClean="0"/>
              <a:t>05/05/2025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320280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665037-AF04-4D8A-8BD7-CADA3CBEE794}" type="datetimeFigureOut">
              <a:rPr lang="en-GB" smtClean="0"/>
              <a:t>05/05/2025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195477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665037-AF04-4D8A-8BD7-CADA3CBEE794}" type="datetimeFigureOut">
              <a:rPr lang="en-GB" smtClean="0"/>
              <a:t>05/05/2025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295087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65037-AF04-4D8A-8BD7-CADA3CBEE794}" type="datetimeFigureOut">
              <a:rPr lang="en-GB" smtClean="0"/>
              <a:t>05/05/2025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82297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65037-AF04-4D8A-8BD7-CADA3CBEE794}" type="datetimeFigureOut">
              <a:rPr lang="en-GB" smtClean="0"/>
              <a:t>05/05/2025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355988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665037-AF04-4D8A-8BD7-CADA3CBEE794}" type="datetimeFigureOut">
              <a:rPr lang="en-GB" smtClean="0"/>
              <a:t>05/05/2025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250550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665037-AF04-4D8A-8BD7-CADA3CBEE794}" type="datetimeFigureOut">
              <a:rPr lang="en-GB" smtClean="0"/>
              <a:t>05/05/2025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9DABA-D86D-4153-BBDF-71EE6E7B5912}" type="slidenum">
              <a:rPr lang="en-GB" smtClean="0"/>
              <a:t>‹#›</a:t>
            </a:fld>
            <a:endParaRPr lang="en-GB"/>
          </a:p>
        </p:txBody>
      </p:sp>
    </p:spTree>
    <p:extLst>
      <p:ext uri="{BB962C8B-B14F-4D97-AF65-F5344CB8AC3E}">
        <p14:creationId xmlns:p14="http://schemas.microsoft.com/office/powerpoint/2010/main" val="286841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65037-AF04-4D8A-8BD7-CADA3CBEE794}" type="datetimeFigureOut">
              <a:rPr lang="en-GB" smtClean="0"/>
              <a:t>05/05/2025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9DABA-D86D-4153-BBDF-71EE6E7B5912}" type="slidenum">
              <a:rPr lang="en-GB" smtClean="0"/>
              <a:t>‹#›</a:t>
            </a:fld>
            <a:endParaRPr lang="en-GB"/>
          </a:p>
        </p:txBody>
      </p:sp>
    </p:spTree>
    <p:extLst>
      <p:ext uri="{BB962C8B-B14F-4D97-AF65-F5344CB8AC3E}">
        <p14:creationId xmlns:p14="http://schemas.microsoft.com/office/powerpoint/2010/main" val="1463081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1.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8AC3DEEF-3CA2-0D34-774F-0965428EC05F}"/>
              </a:ext>
            </a:extLst>
          </p:cNvPr>
          <p:cNvPicPr>
            <a:picLocks noChangeAspect="1"/>
          </p:cNvPicPr>
          <p:nvPr/>
        </p:nvPicPr>
        <p:blipFill rotWithShape="1">
          <a:blip r:embed="rId2"/>
          <a:srcRect l="10643" t="4816" r="13767" b="24188"/>
          <a:stretch/>
        </p:blipFill>
        <p:spPr>
          <a:xfrm>
            <a:off x="4243778" y="5049475"/>
            <a:ext cx="489998" cy="298628"/>
          </a:xfrm>
          <a:prstGeom prst="rect">
            <a:avLst/>
          </a:prstGeom>
        </p:spPr>
      </p:pic>
      <p:pic>
        <p:nvPicPr>
          <p:cNvPr id="29" name="Picture 28">
            <a:extLst>
              <a:ext uri="{FF2B5EF4-FFF2-40B4-BE49-F238E27FC236}">
                <a16:creationId xmlns:a16="http://schemas.microsoft.com/office/drawing/2014/main" id="{9D8AB896-D946-1BDD-8B4D-F25BDF1438AC}"/>
              </a:ext>
            </a:extLst>
          </p:cNvPr>
          <p:cNvPicPr>
            <a:picLocks noChangeAspect="1"/>
          </p:cNvPicPr>
          <p:nvPr/>
        </p:nvPicPr>
        <p:blipFill rotWithShape="1">
          <a:blip r:embed="rId3"/>
          <a:srcRect l="3761" t="30374" r="4027" b="27336"/>
          <a:stretch/>
        </p:blipFill>
        <p:spPr>
          <a:xfrm>
            <a:off x="1779123" y="5024498"/>
            <a:ext cx="522381" cy="217239"/>
          </a:xfrm>
          <a:prstGeom prst="rect">
            <a:avLst/>
          </a:prstGeom>
        </p:spPr>
      </p:pic>
      <p:grpSp>
        <p:nvGrpSpPr>
          <p:cNvPr id="27" name="Group 26"/>
          <p:cNvGrpSpPr/>
          <p:nvPr/>
        </p:nvGrpSpPr>
        <p:grpSpPr>
          <a:xfrm>
            <a:off x="405631" y="4940623"/>
            <a:ext cx="6559000" cy="1737157"/>
            <a:chOff x="-238354" y="7686135"/>
            <a:chExt cx="10233254" cy="2710287"/>
          </a:xfrm>
        </p:grpSpPr>
        <p:cxnSp>
          <p:nvCxnSpPr>
            <p:cNvPr id="46" name="Straight Connector 45"/>
            <p:cNvCxnSpPr/>
            <p:nvPr/>
          </p:nvCxnSpPr>
          <p:spPr>
            <a:xfrm>
              <a:off x="515316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1310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38354" y="7686135"/>
              <a:ext cx="10233254" cy="2710287"/>
              <a:chOff x="-579236" y="7686135"/>
              <a:chExt cx="10233254" cy="2710287"/>
            </a:xfrm>
          </p:grpSpPr>
          <p:cxnSp>
            <p:nvCxnSpPr>
              <p:cNvPr id="50" name="Straight Connector 49"/>
              <p:cNvCxnSpPr/>
              <p:nvPr/>
            </p:nvCxnSpPr>
            <p:spPr>
              <a:xfrm>
                <a:off x="6768102" y="9209825"/>
                <a:ext cx="9168" cy="916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4"/>
              </p:cNvCxnSpPr>
              <p:nvPr/>
            </p:nvCxnSpPr>
            <p:spPr>
              <a:xfrm flipV="1">
                <a:off x="7768618" y="8867236"/>
                <a:ext cx="0" cy="1274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8" idx="4"/>
              </p:cNvCxnSpPr>
              <p:nvPr/>
            </p:nvCxnSpPr>
            <p:spPr>
              <a:xfrm flipV="1">
                <a:off x="3883579" y="8867236"/>
                <a:ext cx="0" cy="1274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0" idx="4"/>
              </p:cNvCxnSpPr>
              <p:nvPr/>
            </p:nvCxnSpPr>
            <p:spPr>
              <a:xfrm flipV="1">
                <a:off x="5811358" y="8867236"/>
                <a:ext cx="0" cy="1274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35" idx="4"/>
              </p:cNvCxnSpPr>
              <p:nvPr/>
            </p:nvCxnSpPr>
            <p:spPr>
              <a:xfrm flipV="1">
                <a:off x="1955800" y="8867236"/>
                <a:ext cx="0" cy="1274891"/>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79236" y="7726897"/>
                <a:ext cx="10233254" cy="2669525"/>
                <a:chOff x="-543154" y="7663102"/>
                <a:chExt cx="10233254" cy="2669525"/>
              </a:xfrm>
            </p:grpSpPr>
            <p:cxnSp>
              <p:nvCxnSpPr>
                <p:cNvPr id="13" name="Straight Connector 12"/>
                <p:cNvCxnSpPr/>
                <p:nvPr/>
              </p:nvCxnSpPr>
              <p:spPr>
                <a:xfrm>
                  <a:off x="98153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43154" y="7663102"/>
                  <a:ext cx="10233254" cy="2669525"/>
                  <a:chOff x="-543154" y="7663102"/>
                  <a:chExt cx="10233254" cy="2669525"/>
                </a:xfrm>
              </p:grpSpPr>
              <p:grpSp>
                <p:nvGrpSpPr>
                  <p:cNvPr id="9" name="Group 8"/>
                  <p:cNvGrpSpPr/>
                  <p:nvPr/>
                </p:nvGrpSpPr>
                <p:grpSpPr>
                  <a:xfrm>
                    <a:off x="-543154" y="7663102"/>
                    <a:ext cx="10233254" cy="2669525"/>
                    <a:chOff x="-543154" y="7663102"/>
                    <a:chExt cx="10233254" cy="2669525"/>
                  </a:xfrm>
                </p:grpSpPr>
                <p:grpSp>
                  <p:nvGrpSpPr>
                    <p:cNvPr id="8" name="Group 7"/>
                    <p:cNvGrpSpPr/>
                    <p:nvPr/>
                  </p:nvGrpSpPr>
                  <p:grpSpPr>
                    <a:xfrm>
                      <a:off x="-543154" y="7663102"/>
                      <a:ext cx="10233254" cy="2669525"/>
                      <a:chOff x="-543154" y="7663102"/>
                      <a:chExt cx="10233254" cy="2669525"/>
                    </a:xfrm>
                  </p:grpSpPr>
                  <p:grpSp>
                    <p:nvGrpSpPr>
                      <p:cNvPr id="7" name="Group 6"/>
                      <p:cNvGrpSpPr/>
                      <p:nvPr/>
                    </p:nvGrpSpPr>
                    <p:grpSpPr>
                      <a:xfrm>
                        <a:off x="-543154" y="7663102"/>
                        <a:ext cx="10233254" cy="2661177"/>
                        <a:chOff x="-543154" y="7967903"/>
                        <a:chExt cx="10233254" cy="2661177"/>
                      </a:xfrm>
                    </p:grpSpPr>
                    <p:cxnSp>
                      <p:nvCxnSpPr>
                        <p:cNvPr id="5" name="Straight Connector 4"/>
                        <p:cNvCxnSpPr/>
                        <p:nvPr/>
                      </p:nvCxnSpPr>
                      <p:spPr>
                        <a:xfrm flipV="1">
                          <a:off x="-470664" y="10455275"/>
                          <a:ext cx="10160764" cy="2184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16200000">
                          <a:off x="-1667077" y="9091826"/>
                          <a:ext cx="2565824" cy="317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US" sz="1154" b="1" dirty="0"/>
                            <a:t>Timeline</a:t>
                          </a:r>
                          <a:endParaRPr lang="en-GB" sz="1154" b="1" dirty="0"/>
                        </a:p>
                      </p:txBody>
                    </p:sp>
                    <p:sp>
                      <p:nvSpPr>
                        <p:cNvPr id="16" name="Oval 15"/>
                        <p:cNvSpPr/>
                        <p:nvPr/>
                      </p:nvSpPr>
                      <p:spPr>
                        <a:xfrm>
                          <a:off x="777018" y="10248080"/>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6" name="Oval 5"/>
                      <p:cNvSpPr/>
                      <p:nvPr/>
                    </p:nvSpPr>
                    <p:spPr>
                      <a:xfrm>
                        <a:off x="1765300" y="9951627"/>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20" name="Oval 19"/>
                    <p:cNvSpPr/>
                    <p:nvPr/>
                  </p:nvSpPr>
                  <p:spPr>
                    <a:xfrm>
                      <a:off x="3695502" y="9943279"/>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19" name="Oval 18"/>
                    <p:cNvSpPr/>
                    <p:nvPr/>
                  </p:nvSpPr>
                  <p:spPr>
                    <a:xfrm>
                      <a:off x="2730401" y="9951627"/>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22" name="Oval 21"/>
                  <p:cNvSpPr/>
                  <p:nvPr/>
                </p:nvSpPr>
                <p:spPr>
                  <a:xfrm>
                    <a:off x="4660603" y="9943279"/>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23" name="Oval 22"/>
                  <p:cNvSpPr/>
                  <p:nvPr/>
                </p:nvSpPr>
                <p:spPr>
                  <a:xfrm>
                    <a:off x="5625704" y="9934931"/>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11" name="Oval 10"/>
                <p:cNvSpPr/>
                <p:nvPr/>
              </p:nvSpPr>
              <p:spPr>
                <a:xfrm>
                  <a:off x="415320" y="8605823"/>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38" name="Oval 37"/>
              <p:cNvSpPr/>
              <p:nvPr/>
            </p:nvSpPr>
            <p:spPr>
              <a:xfrm>
                <a:off x="3308201"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25" name="Oval 24"/>
              <p:cNvSpPr/>
              <p:nvPr/>
            </p:nvSpPr>
            <p:spPr>
              <a:xfrm>
                <a:off x="6590805" y="9980494"/>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26" name="Oval 25"/>
              <p:cNvSpPr/>
              <p:nvPr/>
            </p:nvSpPr>
            <p:spPr>
              <a:xfrm>
                <a:off x="7555906" y="9972147"/>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42" name="Oval 41"/>
              <p:cNvSpPr/>
              <p:nvPr/>
            </p:nvSpPr>
            <p:spPr>
              <a:xfrm>
                <a:off x="7193240"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44" name="Oval 43"/>
              <p:cNvSpPr/>
              <p:nvPr/>
            </p:nvSpPr>
            <p:spPr>
              <a:xfrm>
                <a:off x="2332030" y="8605823"/>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47" name="Oval 46"/>
              <p:cNvSpPr/>
              <p:nvPr/>
            </p:nvSpPr>
            <p:spPr>
              <a:xfrm>
                <a:off x="4272090" y="8605823"/>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52" name="Oval 51"/>
              <p:cNvSpPr/>
              <p:nvPr/>
            </p:nvSpPr>
            <p:spPr>
              <a:xfrm>
                <a:off x="6201892" y="8606752"/>
                <a:ext cx="1150757"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35" name="Oval 34"/>
              <p:cNvSpPr/>
              <p:nvPr/>
            </p:nvSpPr>
            <p:spPr>
              <a:xfrm>
                <a:off x="1380422" y="7686135"/>
                <a:ext cx="1150756" cy="11811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40" name="Oval 39"/>
              <p:cNvSpPr/>
              <p:nvPr/>
            </p:nvSpPr>
            <p:spPr>
              <a:xfrm>
                <a:off x="5235980" y="7686135"/>
                <a:ext cx="1150756" cy="11811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grpSp>
      <p:sp>
        <p:nvSpPr>
          <p:cNvPr id="45" name="object 179">
            <a:extLst>
              <a:ext uri="{FF2B5EF4-FFF2-40B4-BE49-F238E27FC236}">
                <a16:creationId xmlns:a16="http://schemas.microsoft.com/office/drawing/2014/main" id="{D7DB705F-55F1-4B20-943C-EE84E6492A6F}"/>
              </a:ext>
            </a:extLst>
          </p:cNvPr>
          <p:cNvSpPr/>
          <p:nvPr/>
        </p:nvSpPr>
        <p:spPr>
          <a:xfrm>
            <a:off x="449619" y="911038"/>
            <a:ext cx="590071" cy="175825"/>
          </a:xfrm>
          <a:prstGeom prst="rect">
            <a:avLst/>
          </a:prstGeom>
          <a:blipFill>
            <a:blip r:embed="rId4" cstate="print"/>
            <a:stretch>
              <a:fillRect/>
            </a:stretch>
          </a:blipFill>
        </p:spPr>
        <p:txBody>
          <a:bodyPr wrap="square" lIns="0" tIns="0" rIns="0" bIns="0" rtlCol="0"/>
          <a:lstStyle/>
          <a:p>
            <a:endParaRPr sz="1154">
              <a:solidFill>
                <a:schemeClr val="tx1">
                  <a:lumMod val="95000"/>
                  <a:lumOff val="5000"/>
                </a:schemeClr>
              </a:solidFill>
            </a:endParaRPr>
          </a:p>
        </p:txBody>
      </p:sp>
      <p:sp>
        <p:nvSpPr>
          <p:cNvPr id="48" name="TextBox 47">
            <a:extLst>
              <a:ext uri="{FF2B5EF4-FFF2-40B4-BE49-F238E27FC236}">
                <a16:creationId xmlns:a16="http://schemas.microsoft.com/office/drawing/2014/main" id="{AE22F20B-4225-4819-B59E-D863EA6387F2}"/>
              </a:ext>
            </a:extLst>
          </p:cNvPr>
          <p:cNvSpPr txBox="1"/>
          <p:nvPr/>
        </p:nvSpPr>
        <p:spPr>
          <a:xfrm>
            <a:off x="40965" y="60930"/>
            <a:ext cx="4154595" cy="261610"/>
          </a:xfrm>
          <a:prstGeom prst="rect">
            <a:avLst/>
          </a:prstGeom>
          <a:noFill/>
        </p:spPr>
        <p:txBody>
          <a:bodyPr wrap="square" rtlCol="0">
            <a:spAutoFit/>
          </a:bodyPr>
          <a:lstStyle/>
          <a:p>
            <a:r>
              <a:rPr lang="en-GB" sz="1100" b="1" dirty="0">
                <a:solidFill>
                  <a:schemeClr val="tx1">
                    <a:lumMod val="95000"/>
                    <a:lumOff val="5000"/>
                  </a:schemeClr>
                </a:solidFill>
              </a:rPr>
              <a:t>GCSE History – Elizabethan England</a:t>
            </a:r>
          </a:p>
        </p:txBody>
      </p:sp>
      <p:graphicFrame>
        <p:nvGraphicFramePr>
          <p:cNvPr id="51" name="Table 196">
            <a:extLst>
              <a:ext uri="{FF2B5EF4-FFF2-40B4-BE49-F238E27FC236}">
                <a16:creationId xmlns:a16="http://schemas.microsoft.com/office/drawing/2014/main" id="{BF0FA93D-7D3A-49CB-ABF4-A87602FB6AD6}"/>
              </a:ext>
            </a:extLst>
          </p:cNvPr>
          <p:cNvGraphicFramePr>
            <a:graphicFrameLocks noGrp="1"/>
          </p:cNvGraphicFramePr>
          <p:nvPr>
            <p:extLst>
              <p:ext uri="{D42A27DB-BD31-4B8C-83A1-F6EECF244321}">
                <p14:modId xmlns:p14="http://schemas.microsoft.com/office/powerpoint/2010/main" val="4098387024"/>
              </p:ext>
            </p:extLst>
          </p:nvPr>
        </p:nvGraphicFramePr>
        <p:xfrm>
          <a:off x="3370711" y="548267"/>
          <a:ext cx="3135349" cy="4247390"/>
        </p:xfrm>
        <a:graphic>
          <a:graphicData uri="http://schemas.openxmlformats.org/drawingml/2006/table">
            <a:tbl>
              <a:tblPr firstRow="1" bandRow="1">
                <a:tableStyleId>{5C22544A-7EE6-4342-B048-85BDC9FD1C3A}</a:tableStyleId>
              </a:tblPr>
              <a:tblGrid>
                <a:gridCol w="879965">
                  <a:extLst>
                    <a:ext uri="{9D8B030D-6E8A-4147-A177-3AD203B41FA5}">
                      <a16:colId xmlns:a16="http://schemas.microsoft.com/office/drawing/2014/main" val="2444464294"/>
                    </a:ext>
                  </a:extLst>
                </a:gridCol>
                <a:gridCol w="162560">
                  <a:extLst>
                    <a:ext uri="{9D8B030D-6E8A-4147-A177-3AD203B41FA5}">
                      <a16:colId xmlns:a16="http://schemas.microsoft.com/office/drawing/2014/main" val="1124731749"/>
                    </a:ext>
                  </a:extLst>
                </a:gridCol>
                <a:gridCol w="2092824">
                  <a:extLst>
                    <a:ext uri="{9D8B030D-6E8A-4147-A177-3AD203B41FA5}">
                      <a16:colId xmlns:a16="http://schemas.microsoft.com/office/drawing/2014/main" val="3768860231"/>
                    </a:ext>
                  </a:extLst>
                </a:gridCol>
              </a:tblGrid>
              <a:tr h="221590">
                <a:tc>
                  <a:txBody>
                    <a:bodyPr/>
                    <a:lstStyle/>
                    <a:p>
                      <a:pPr algn="r"/>
                      <a:r>
                        <a:rPr lang="en-GB" sz="800" b="1" dirty="0">
                          <a:solidFill>
                            <a:schemeClr val="tx1">
                              <a:lumMod val="95000"/>
                              <a:lumOff val="5000"/>
                            </a:schemeClr>
                          </a:solidFill>
                        </a:rPr>
                        <a:t>Able-bodied poor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Poor people in England</a:t>
                      </a:r>
                      <a:r>
                        <a:rPr lang="en-GB" sz="800" b="0" baseline="0" dirty="0">
                          <a:solidFill>
                            <a:schemeClr val="tx1">
                              <a:lumMod val="95000"/>
                              <a:lumOff val="5000"/>
                            </a:schemeClr>
                          </a:solidFill>
                        </a:rPr>
                        <a:t> who were physically able to work but could not find employment.</a:t>
                      </a:r>
                      <a:endParaRPr lang="en-GB" sz="800" b="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1593700"/>
                  </a:ext>
                </a:extLst>
              </a:tr>
              <a:tr h="221590">
                <a:tc>
                  <a:txBody>
                    <a:bodyPr/>
                    <a:lstStyle/>
                    <a:p>
                      <a:pPr algn="r"/>
                      <a:r>
                        <a:rPr lang="en-GB" sz="800" b="1" dirty="0">
                          <a:solidFill>
                            <a:schemeClr val="tx1">
                              <a:lumMod val="95000"/>
                              <a:lumOff val="5000"/>
                            </a:schemeClr>
                          </a:solidFill>
                        </a:rPr>
                        <a:t>Alms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Charity provided by </a:t>
                      </a:r>
                      <a:r>
                        <a:rPr lang="en-GB" sz="800" b="0">
                          <a:solidFill>
                            <a:schemeClr val="tx1">
                              <a:lumMod val="95000"/>
                              <a:lumOff val="5000"/>
                            </a:schemeClr>
                          </a:solidFill>
                        </a:rPr>
                        <a:t>local parish.</a:t>
                      </a:r>
                      <a:endParaRPr lang="en-GB" sz="800" b="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03662"/>
                  </a:ext>
                </a:extLst>
              </a:tr>
              <a:tr h="221590">
                <a:tc>
                  <a:txBody>
                    <a:bodyPr/>
                    <a:lstStyle/>
                    <a:p>
                      <a:pPr algn="r"/>
                      <a:r>
                        <a:rPr lang="en-GB" sz="800" b="1" dirty="0">
                          <a:solidFill>
                            <a:schemeClr val="tx1">
                              <a:lumMod val="95000"/>
                              <a:lumOff val="5000"/>
                            </a:schemeClr>
                          </a:solidFill>
                        </a:rPr>
                        <a:t>Alms-house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Place that provided charity (alms).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121779"/>
                  </a:ext>
                </a:extLst>
              </a:tr>
              <a:tr h="221590">
                <a:tc>
                  <a:txBody>
                    <a:bodyPr/>
                    <a:lstStyle/>
                    <a:p>
                      <a:pPr algn="r"/>
                      <a:r>
                        <a:rPr lang="en-GB" sz="800" b="1" dirty="0">
                          <a:solidFill>
                            <a:schemeClr val="tx1">
                              <a:lumMod val="95000"/>
                              <a:lumOff val="5000"/>
                            </a:schemeClr>
                          </a:solidFill>
                        </a:rPr>
                        <a:t>Circumnavigate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Travel around the globe.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4986661"/>
                  </a:ext>
                </a:extLst>
              </a:tr>
              <a:tr h="221590">
                <a:tc>
                  <a:txBody>
                    <a:bodyPr/>
                    <a:lstStyle/>
                    <a:p>
                      <a:pPr algn="r"/>
                      <a:r>
                        <a:rPr lang="en-GB" sz="800" b="1" dirty="0">
                          <a:solidFill>
                            <a:schemeClr val="tx1">
                              <a:lumMod val="95000"/>
                              <a:lumOff val="5000"/>
                            </a:schemeClr>
                          </a:solidFill>
                        </a:rPr>
                        <a:t>Enclosure farming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Farming techniques that changed strips of land for</a:t>
                      </a:r>
                      <a:r>
                        <a:rPr lang="en-GB" sz="800" b="0" baseline="0" dirty="0">
                          <a:solidFill>
                            <a:schemeClr val="tx1">
                              <a:lumMod val="95000"/>
                              <a:lumOff val="5000"/>
                            </a:schemeClr>
                          </a:solidFill>
                        </a:rPr>
                        <a:t> crops to open fields for sheep.</a:t>
                      </a:r>
                      <a:endParaRPr lang="en-GB" sz="800" b="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830773"/>
                  </a:ext>
                </a:extLst>
              </a:tr>
              <a:tr h="221590">
                <a:tc>
                  <a:txBody>
                    <a:bodyPr/>
                    <a:lstStyle/>
                    <a:p>
                      <a:pPr algn="r"/>
                      <a:r>
                        <a:rPr lang="en-GB" sz="800" b="1" dirty="0">
                          <a:solidFill>
                            <a:schemeClr val="tx1">
                              <a:lumMod val="95000"/>
                              <a:lumOff val="5000"/>
                            </a:schemeClr>
                          </a:solidFill>
                        </a:rPr>
                        <a:t>Gentry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Well-born families who</a:t>
                      </a:r>
                      <a:r>
                        <a:rPr lang="en-GB" sz="800" b="0" baseline="0" dirty="0">
                          <a:solidFill>
                            <a:schemeClr val="tx1">
                              <a:lumMod val="95000"/>
                              <a:lumOff val="5000"/>
                            </a:schemeClr>
                          </a:solidFill>
                        </a:rPr>
                        <a:t> owned land, but did not inherit titles so were below the rank of nobility.</a:t>
                      </a:r>
                      <a:endParaRPr lang="en-GB" sz="800" b="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146624"/>
                  </a:ext>
                </a:extLst>
              </a:tr>
              <a:tr h="221590">
                <a:tc>
                  <a:txBody>
                    <a:bodyPr/>
                    <a:lstStyle/>
                    <a:p>
                      <a:pPr algn="r"/>
                      <a:r>
                        <a:rPr lang="en-GB" sz="800" b="1" dirty="0">
                          <a:solidFill>
                            <a:schemeClr val="tx1">
                              <a:lumMod val="95000"/>
                              <a:lumOff val="5000"/>
                            </a:schemeClr>
                          </a:solidFill>
                        </a:rPr>
                        <a:t>Glorianna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Popular name given to Elizabeth I.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461881"/>
                  </a:ext>
                </a:extLst>
              </a:tr>
              <a:tr h="221590">
                <a:tc>
                  <a:txBody>
                    <a:bodyPr/>
                    <a:lstStyle/>
                    <a:p>
                      <a:pPr algn="r"/>
                      <a:r>
                        <a:rPr lang="en-GB" sz="800" b="1" dirty="0">
                          <a:solidFill>
                            <a:schemeClr val="tx1">
                              <a:lumMod val="95000"/>
                              <a:lumOff val="5000"/>
                            </a:schemeClr>
                          </a:solidFill>
                        </a:rPr>
                        <a:t>Golden 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A time of cultural ad historical importance.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710077"/>
                  </a:ext>
                </a:extLst>
              </a:tr>
              <a:tr h="221590">
                <a:tc>
                  <a:txBody>
                    <a:bodyPr/>
                    <a:lstStyle/>
                    <a:p>
                      <a:pPr algn="r"/>
                      <a:r>
                        <a:rPr lang="en-GB" sz="800" b="1" dirty="0">
                          <a:solidFill>
                            <a:schemeClr val="tx1">
                              <a:lumMod val="95000"/>
                              <a:lumOff val="5000"/>
                            </a:schemeClr>
                          </a:solidFill>
                        </a:rPr>
                        <a:t>Idle poor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Poor people who were regarded as lazy and criminals.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2614122"/>
                  </a:ext>
                </a:extLst>
              </a:tr>
              <a:tr h="221590">
                <a:tc>
                  <a:txBody>
                    <a:bodyPr/>
                    <a:lstStyle/>
                    <a:p>
                      <a:pPr algn="r"/>
                      <a:r>
                        <a:rPr lang="en-GB" sz="800" b="1">
                          <a:solidFill>
                            <a:schemeClr val="tx1">
                              <a:lumMod val="95000"/>
                              <a:lumOff val="5000"/>
                            </a:schemeClr>
                          </a:solidFill>
                        </a:rPr>
                        <a:t>Impotent poor</a:t>
                      </a:r>
                      <a:endParaRPr lang="en-GB" sz="800" b="1" dirty="0">
                        <a:solidFill>
                          <a:schemeClr val="tx1">
                            <a:lumMod val="95000"/>
                            <a:lumOff val="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The</a:t>
                      </a:r>
                      <a:r>
                        <a:rPr lang="en-GB" sz="800" b="0" baseline="0" dirty="0">
                          <a:solidFill>
                            <a:schemeClr val="tx1">
                              <a:lumMod val="95000"/>
                              <a:lumOff val="5000"/>
                            </a:schemeClr>
                          </a:solidFill>
                        </a:rPr>
                        <a:t> poor in England who were too old/young/sick to work.</a:t>
                      </a:r>
                      <a:endParaRPr lang="en-GB" sz="800" b="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995395"/>
                  </a:ext>
                </a:extLst>
              </a:tr>
              <a:tr h="221590">
                <a:tc>
                  <a:txBody>
                    <a:bodyPr/>
                    <a:lstStyle/>
                    <a:p>
                      <a:pPr algn="r"/>
                      <a:r>
                        <a:rPr lang="en-GB" sz="800" b="1" dirty="0">
                          <a:solidFill>
                            <a:schemeClr val="tx1">
                              <a:lumMod val="95000"/>
                              <a:lumOff val="5000"/>
                            </a:schemeClr>
                          </a:solidFill>
                        </a:rPr>
                        <a:t>Privateer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Pirates licensed by the government to attack and loot enemy ships.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2155342"/>
                  </a:ext>
                </a:extLst>
              </a:tr>
              <a:tr h="221590">
                <a:tc>
                  <a:txBody>
                    <a:bodyPr/>
                    <a:lstStyle/>
                    <a:p>
                      <a:pPr algn="r"/>
                      <a:r>
                        <a:rPr lang="en-GB" sz="800" b="1" dirty="0">
                          <a:solidFill>
                            <a:schemeClr val="tx1">
                              <a:lumMod val="95000"/>
                              <a:lumOff val="5000"/>
                            </a:schemeClr>
                          </a:solidFill>
                        </a:rPr>
                        <a:t>Sumptuary Laws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Laws passed governing clothing based on standing in society.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3712902"/>
                  </a:ext>
                </a:extLst>
              </a:tr>
              <a:tr h="22159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dirty="0">
                          <a:solidFill>
                            <a:schemeClr val="tx1">
                              <a:lumMod val="95000"/>
                              <a:lumOff val="5000"/>
                            </a:schemeClr>
                          </a:solidFill>
                        </a:rPr>
                        <a:t>Vagabond/ Vagrant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A homeless, unemployed person who wanders from place to place and begs.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915485"/>
                  </a:ext>
                </a:extLst>
              </a:tr>
              <a:tr h="221590">
                <a:tc>
                  <a:txBody>
                    <a:bodyPr/>
                    <a:lstStyle/>
                    <a:p>
                      <a:pPr algn="r"/>
                      <a:r>
                        <a:rPr lang="en-GB" sz="800" b="1" dirty="0">
                          <a:solidFill>
                            <a:schemeClr val="tx1">
                              <a:lumMod val="95000"/>
                              <a:lumOff val="5000"/>
                            </a:schemeClr>
                          </a:solidFill>
                        </a:rPr>
                        <a:t>Voyages of Discovery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b="1"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dirty="0">
                          <a:solidFill>
                            <a:schemeClr val="tx1">
                              <a:lumMod val="95000"/>
                              <a:lumOff val="5000"/>
                            </a:schemeClr>
                          </a:solidFill>
                        </a:rPr>
                        <a:t>Journey’s across the globe that brought discoveries and wealth to England.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3386375"/>
                  </a:ext>
                </a:extLst>
              </a:tr>
            </a:tbl>
          </a:graphicData>
        </a:graphic>
      </p:graphicFrame>
      <p:graphicFrame>
        <p:nvGraphicFramePr>
          <p:cNvPr id="54" name="Table 54">
            <a:extLst>
              <a:ext uri="{FF2B5EF4-FFF2-40B4-BE49-F238E27FC236}">
                <a16:creationId xmlns:a16="http://schemas.microsoft.com/office/drawing/2014/main" id="{2C3F796D-0594-4F95-9C0F-5B936CEBFBA2}"/>
              </a:ext>
            </a:extLst>
          </p:cNvPr>
          <p:cNvGraphicFramePr>
            <a:graphicFrameLocks noGrp="1"/>
          </p:cNvGraphicFramePr>
          <p:nvPr>
            <p:extLst>
              <p:ext uri="{D42A27DB-BD31-4B8C-83A1-F6EECF244321}">
                <p14:modId xmlns:p14="http://schemas.microsoft.com/office/powerpoint/2010/main" val="2445318416"/>
              </p:ext>
            </p:extLst>
          </p:nvPr>
        </p:nvGraphicFramePr>
        <p:xfrm>
          <a:off x="650002" y="757784"/>
          <a:ext cx="2774529" cy="4150200"/>
        </p:xfrm>
        <a:graphic>
          <a:graphicData uri="http://schemas.openxmlformats.org/drawingml/2006/table">
            <a:tbl>
              <a:tblPr firstRow="1" bandRow="1">
                <a:tableStyleId>{5940675A-B579-460E-94D1-54222C63F5DA}</a:tableStyleId>
              </a:tblPr>
              <a:tblGrid>
                <a:gridCol w="2774529">
                  <a:extLst>
                    <a:ext uri="{9D8B030D-6E8A-4147-A177-3AD203B41FA5}">
                      <a16:colId xmlns:a16="http://schemas.microsoft.com/office/drawing/2014/main" val="4122179779"/>
                    </a:ext>
                  </a:extLst>
                </a:gridCol>
              </a:tblGrid>
              <a:tr h="537192">
                <a:tc>
                  <a:txBody>
                    <a:bodyPr/>
                    <a:lstStyle/>
                    <a:p>
                      <a:r>
                        <a:rPr lang="en-GB" sz="900" b="1" dirty="0"/>
                        <a:t>Sir Francis Drake (</a:t>
                      </a:r>
                      <a:r>
                        <a:rPr lang="en-GB" sz="800" b="1" dirty="0"/>
                        <a:t>1540-1596)</a:t>
                      </a:r>
                    </a:p>
                    <a:p>
                      <a:r>
                        <a:rPr lang="en-GB" sz="800" b="0" dirty="0"/>
                        <a:t>English privateer and</a:t>
                      </a:r>
                      <a:r>
                        <a:rPr lang="en-GB" sz="800" b="0" baseline="0" dirty="0"/>
                        <a:t> sailor who became the first Englishman to circumnavigate the globe in 1577. He led a fleet during the Spanish Armada.</a:t>
                      </a:r>
                      <a:endParaRPr lang="en-GB" sz="900" b="0"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1798857"/>
                  </a:ext>
                </a:extLst>
              </a:tr>
              <a:tr h="537192">
                <a:tc>
                  <a:txBody>
                    <a:bodyPr/>
                    <a:lstStyle/>
                    <a:p>
                      <a:r>
                        <a:rPr lang="en-GB" sz="900" b="1" dirty="0"/>
                        <a:t>Sir Walter Raleigh </a:t>
                      </a:r>
                      <a:r>
                        <a:rPr lang="en-GB" sz="800" b="1" dirty="0"/>
                        <a:t>(1552-1618)</a:t>
                      </a:r>
                    </a:p>
                    <a:p>
                      <a:r>
                        <a:rPr lang="en-GB" sz="800" b="0" dirty="0"/>
                        <a:t>English sailor and explorer who is</a:t>
                      </a:r>
                      <a:r>
                        <a:rPr lang="en-GB" sz="800" b="0" baseline="0" dirty="0"/>
                        <a:t> credited with exploring the New World and colonising North America. Became one of Elizabeth’s favourites at Court.</a:t>
                      </a:r>
                      <a:endParaRPr lang="en-GB" sz="900" b="0"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0544648"/>
                  </a:ext>
                </a:extLst>
              </a:tr>
              <a:tr h="537192">
                <a:tc>
                  <a:txBody>
                    <a:bodyPr/>
                    <a:lstStyle/>
                    <a:p>
                      <a:r>
                        <a:rPr lang="en-GB" sz="900" b="1" dirty="0"/>
                        <a:t>Sir John Hawkins </a:t>
                      </a:r>
                      <a:r>
                        <a:rPr lang="en-GB" sz="800" b="1" dirty="0"/>
                        <a:t>(1532-1595)</a:t>
                      </a:r>
                    </a:p>
                    <a:p>
                      <a:r>
                        <a:rPr lang="en-GB" sz="900" b="0" dirty="0"/>
                        <a:t>An English privateer and naval commander regarded a the firs</a:t>
                      </a:r>
                      <a:r>
                        <a:rPr lang="en-GB" sz="900" b="0" baseline="0" dirty="0"/>
                        <a:t>t to involve England in the Atlantic Slave Trade.</a:t>
                      </a:r>
                    </a:p>
                    <a:p>
                      <a:endParaRPr lang="en-GB" sz="300" b="0"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2467481"/>
                  </a:ext>
                </a:extLst>
              </a:tr>
              <a:tr h="537192">
                <a:tc>
                  <a:txBody>
                    <a:bodyPr/>
                    <a:lstStyle/>
                    <a:p>
                      <a:r>
                        <a:rPr lang="en-GB" sz="900" b="1" dirty="0"/>
                        <a:t>William Shakespeare </a:t>
                      </a:r>
                      <a:r>
                        <a:rPr lang="en-GB" sz="800" b="1" dirty="0"/>
                        <a:t>(1564-1916)</a:t>
                      </a:r>
                    </a:p>
                    <a:p>
                      <a:r>
                        <a:rPr lang="en-GB" sz="800" b="0" dirty="0"/>
                        <a:t>Famously known as ‘The Bard’,</a:t>
                      </a:r>
                      <a:r>
                        <a:rPr lang="en-GB" sz="800" b="0" baseline="0" dirty="0"/>
                        <a:t> Shakespeare wrote 37 plays, mostly during Elizabeth’s reign. He was partly responsible for the opening of the Globe Theatre. Regarded as one of England’s greatest writers.</a:t>
                      </a:r>
                      <a:endParaRPr lang="en-GB" sz="900" b="0"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2177711"/>
                  </a:ext>
                </a:extLst>
              </a:tr>
              <a:tr h="537192">
                <a:tc>
                  <a:txBody>
                    <a:bodyPr/>
                    <a:lstStyle/>
                    <a:p>
                      <a:r>
                        <a:rPr lang="en-GB" sz="900" b="1" dirty="0"/>
                        <a:t>Christopher Marlowe </a:t>
                      </a:r>
                      <a:r>
                        <a:rPr lang="en-GB" sz="800" b="1" dirty="0"/>
                        <a:t>(1564-1593)</a:t>
                      </a:r>
                    </a:p>
                    <a:p>
                      <a:r>
                        <a:rPr lang="en-GB" sz="800" b="0" dirty="0"/>
                        <a:t>Poet and</a:t>
                      </a:r>
                      <a:r>
                        <a:rPr lang="en-GB" sz="800" b="0" baseline="0" dirty="0"/>
                        <a:t> playwright known for </a:t>
                      </a:r>
                      <a:r>
                        <a:rPr lang="en-GB" sz="800" b="0" i="1" baseline="0" dirty="0"/>
                        <a:t>Dr Faustus</a:t>
                      </a:r>
                      <a:r>
                        <a:rPr lang="en-GB" sz="800" b="0" i="0" baseline="0" dirty="0"/>
                        <a:t>. Marlowe was rumoured to be a government spy but was killed during a bar brawl.</a:t>
                      </a:r>
                      <a:endParaRPr lang="en-GB" sz="900" b="0"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249095"/>
                  </a:ext>
                </a:extLst>
              </a:tr>
              <a:tr h="537192">
                <a:tc>
                  <a:txBody>
                    <a:bodyPr/>
                    <a:lstStyle/>
                    <a:p>
                      <a:r>
                        <a:rPr lang="en-GB" sz="900" b="1" dirty="0"/>
                        <a:t>Elizabeth of Shrewsbury, or Bess of Hardwick </a:t>
                      </a:r>
                      <a:r>
                        <a:rPr lang="en-GB" sz="800" b="1" dirty="0"/>
                        <a:t>(1527-1608)</a:t>
                      </a:r>
                    </a:p>
                    <a:p>
                      <a:r>
                        <a:rPr lang="en-GB" sz="800" b="0" dirty="0"/>
                        <a:t>Elizabeth’s lady in waiting, Bess was one of England’s wealthiest women. She build Hardwick Hall in 1590 which has become a symbol of Elizabethan grandeur.</a:t>
                      </a:r>
                      <a:endParaRPr lang="en-GB" sz="900" b="0"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56865"/>
                  </a:ext>
                </a:extLst>
              </a:tr>
              <a:tr h="537192">
                <a:tc>
                  <a:txBody>
                    <a:bodyPr/>
                    <a:lstStyle/>
                    <a:p>
                      <a:r>
                        <a:rPr lang="en-GB" sz="900" b="1" dirty="0"/>
                        <a:t>Nicholas Hilliard </a:t>
                      </a:r>
                      <a:r>
                        <a:rPr lang="en-GB" sz="800" b="1" dirty="0"/>
                        <a:t>(1547-1619)</a:t>
                      </a:r>
                    </a:p>
                    <a:p>
                      <a:r>
                        <a:rPr lang="en-GB" sz="800" b="0" dirty="0"/>
                        <a:t>English goldsmith best known for his miniature portraits of members of Elizabeth’s court. A favourite of Elizabeth, Hilliard painted a </a:t>
                      </a:r>
                      <a:r>
                        <a:rPr lang="en-GB" sz="800" b="0" i="1" dirty="0"/>
                        <a:t>‘</a:t>
                      </a:r>
                      <a:r>
                        <a:rPr lang="en-GB" sz="800" b="0" i="1" dirty="0" err="1"/>
                        <a:t>booke</a:t>
                      </a:r>
                      <a:r>
                        <a:rPr lang="en-GB" sz="800" b="0" i="1" dirty="0"/>
                        <a:t> of portraitures’ </a:t>
                      </a:r>
                      <a:r>
                        <a:rPr lang="en-GB" sz="800" b="0" i="0" dirty="0"/>
                        <a:t>for Robert Dudley.</a:t>
                      </a:r>
                      <a:endParaRPr lang="en-GB" sz="900" b="0"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9683992"/>
                  </a:ext>
                </a:extLst>
              </a:tr>
            </a:tbl>
          </a:graphicData>
        </a:graphic>
      </p:graphicFrame>
      <p:graphicFrame>
        <p:nvGraphicFramePr>
          <p:cNvPr id="61" name="Table 198">
            <a:extLst>
              <a:ext uri="{FF2B5EF4-FFF2-40B4-BE49-F238E27FC236}">
                <a16:creationId xmlns:a16="http://schemas.microsoft.com/office/drawing/2014/main" id="{8077BFA4-D4AF-4E10-8E24-965E32BBCC74}"/>
              </a:ext>
            </a:extLst>
          </p:cNvPr>
          <p:cNvGraphicFramePr>
            <a:graphicFrameLocks noGrp="1"/>
          </p:cNvGraphicFramePr>
          <p:nvPr>
            <p:extLst>
              <p:ext uri="{D42A27DB-BD31-4B8C-83A1-F6EECF244321}">
                <p14:modId xmlns:p14="http://schemas.microsoft.com/office/powerpoint/2010/main" val="3595272152"/>
              </p:ext>
            </p:extLst>
          </p:nvPr>
        </p:nvGraphicFramePr>
        <p:xfrm>
          <a:off x="6794149" y="436875"/>
          <a:ext cx="3169192" cy="6732288"/>
        </p:xfrm>
        <a:graphic>
          <a:graphicData uri="http://schemas.openxmlformats.org/drawingml/2006/table">
            <a:tbl>
              <a:tblPr firstRow="1" bandRow="1">
                <a:tableStyleId>{5940675A-B579-460E-94D1-54222C63F5DA}</a:tableStyleId>
              </a:tblPr>
              <a:tblGrid>
                <a:gridCol w="3169192">
                  <a:extLst>
                    <a:ext uri="{9D8B030D-6E8A-4147-A177-3AD203B41FA5}">
                      <a16:colId xmlns:a16="http://schemas.microsoft.com/office/drawing/2014/main" val="2887824292"/>
                    </a:ext>
                  </a:extLst>
                </a:gridCol>
              </a:tblGrid>
              <a:tr h="2376000">
                <a:tc>
                  <a:txBody>
                    <a:bodyPr/>
                    <a:lstStyle/>
                    <a:p>
                      <a:pPr lvl="0"/>
                      <a:r>
                        <a:rPr lang="en-GB" sz="800" b="1" dirty="0"/>
                        <a:t>            Causes</a:t>
                      </a:r>
                    </a:p>
                    <a:p>
                      <a:pPr marL="285750" indent="-285750">
                        <a:buClr>
                          <a:schemeClr val="bg1"/>
                        </a:buClr>
                        <a:buFont typeface="Arial" panose="020B0604020202020204" pitchFamily="34" charset="0"/>
                        <a:buChar char="•"/>
                      </a:pPr>
                      <a:r>
                        <a:rPr lang="en-GB" sz="800" dirty="0"/>
                        <a:t> - Henry VIII’s policies and actions e.g. Dissolution of the monasteries e.g. Henry VIII’s wars led to high taxes.</a:t>
                      </a:r>
                    </a:p>
                    <a:p>
                      <a:pPr marL="285750" indent="-285750">
                        <a:buClr>
                          <a:schemeClr val="bg1"/>
                        </a:buClr>
                        <a:buFont typeface="Arial" panose="020B0604020202020204" pitchFamily="34" charset="0"/>
                        <a:buChar char="•"/>
                      </a:pPr>
                      <a:r>
                        <a:rPr lang="en-GB" sz="800" dirty="0"/>
                        <a:t>- Famines even before Elizabeth became Queen. </a:t>
                      </a:r>
                    </a:p>
                    <a:p>
                      <a:pPr marL="285750" indent="-285750">
                        <a:buClr>
                          <a:schemeClr val="bg1"/>
                        </a:buClr>
                        <a:buFont typeface="Arial" panose="020B0604020202020204" pitchFamily="34" charset="0"/>
                        <a:buChar char="•"/>
                      </a:pPr>
                      <a:r>
                        <a:rPr lang="en-GB" sz="800" dirty="0"/>
                        <a:t>- Population growth between 1550-1600. </a:t>
                      </a:r>
                    </a:p>
                    <a:p>
                      <a:pPr marL="285750" indent="-285750">
                        <a:buClr>
                          <a:schemeClr val="bg1"/>
                        </a:buClr>
                        <a:buFont typeface="Arial" panose="020B0604020202020204" pitchFamily="34" charset="0"/>
                        <a:buChar char="•"/>
                      </a:pPr>
                      <a:r>
                        <a:rPr lang="en-GB" sz="800" dirty="0"/>
                        <a:t>- Changes in farming – enclosures meant less common land.</a:t>
                      </a:r>
                    </a:p>
                    <a:p>
                      <a:pPr marL="171450" indent="-171450">
                        <a:buClr>
                          <a:schemeClr val="bg1"/>
                        </a:buClr>
                        <a:buFont typeface="Arial" panose="020B0604020202020204" pitchFamily="34" charset="0"/>
                        <a:buChar char="•"/>
                      </a:pPr>
                      <a:r>
                        <a:rPr lang="en-GB" sz="800" b="1" dirty="0"/>
                        <a:t>     Views on poverty</a:t>
                      </a:r>
                    </a:p>
                    <a:p>
                      <a:pPr marL="285750" indent="-285750">
                        <a:buClr>
                          <a:schemeClr val="bg1"/>
                        </a:buClr>
                        <a:buFont typeface="Arial" panose="020B0604020202020204" pitchFamily="34" charset="0"/>
                        <a:buChar char="•"/>
                      </a:pPr>
                      <a:r>
                        <a:rPr lang="en-GB" sz="800" dirty="0"/>
                        <a:t>- Believed that ‘idle poor’ were dishonest and lazy ‘vagrants’ using new methods being used to trick people.</a:t>
                      </a:r>
                    </a:p>
                    <a:p>
                      <a:pPr marL="285750" indent="-285750">
                        <a:buClr>
                          <a:schemeClr val="bg1"/>
                        </a:buClr>
                        <a:buFont typeface="Arial" panose="020B0604020202020204" pitchFamily="34" charset="0"/>
                        <a:buChar char="•"/>
                      </a:pPr>
                      <a:r>
                        <a:rPr lang="en-GB" sz="800" dirty="0"/>
                        <a:t>- Considered a threat to the social order Vagrancy also blamed for spread of disease from town to town.</a:t>
                      </a:r>
                    </a:p>
                    <a:p>
                      <a:pPr marL="285750" indent="-285750">
                        <a:buClr>
                          <a:schemeClr val="bg1"/>
                        </a:buClr>
                        <a:buFont typeface="Arial" panose="020B0604020202020204" pitchFamily="34" charset="0"/>
                        <a:buChar char="•"/>
                      </a:pPr>
                      <a:r>
                        <a:rPr lang="en-GB" sz="800" dirty="0"/>
                        <a:t>- Puritans in particular disapproved of vagrancy. </a:t>
                      </a:r>
                    </a:p>
                    <a:p>
                      <a:endParaRPr lang="en-GB" dirty="0"/>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210839"/>
                  </a:ext>
                </a:extLst>
              </a:tr>
              <a:tr h="1297745">
                <a:tc>
                  <a:txBody>
                    <a:bodyPr/>
                    <a:lstStyle/>
                    <a:p>
                      <a:pPr marL="285750" indent="-285750">
                        <a:buClr>
                          <a:schemeClr val="bg1"/>
                        </a:buClr>
                        <a:buFont typeface="Arial" panose="020B0604020202020204" pitchFamily="34" charset="0"/>
                        <a:buChar char="•"/>
                      </a:pPr>
                      <a:r>
                        <a:rPr lang="en-GB" sz="800" dirty="0"/>
                        <a:t>- This was the time of the Renaissance or rebirth of learning </a:t>
                      </a:r>
                    </a:p>
                    <a:p>
                      <a:pPr marL="285750" indent="-285750">
                        <a:buClr>
                          <a:schemeClr val="bg1"/>
                        </a:buClr>
                        <a:buFont typeface="Arial" panose="020B0604020202020204" pitchFamily="34" charset="0"/>
                        <a:buChar char="•"/>
                      </a:pPr>
                      <a:r>
                        <a:rPr lang="en-GB" sz="800" dirty="0"/>
                        <a:t>- Developments took place in art, portraiture, symbolism, miniature portraits. </a:t>
                      </a:r>
                    </a:p>
                    <a:p>
                      <a:pPr marL="285750" indent="-285750">
                        <a:buClr>
                          <a:schemeClr val="bg1"/>
                        </a:buClr>
                        <a:buFont typeface="Arial" panose="020B0604020202020204" pitchFamily="34" charset="0"/>
                        <a:buChar char="•"/>
                      </a:pPr>
                      <a:r>
                        <a:rPr lang="en-GB" sz="800" dirty="0"/>
                        <a:t>- Developments of the theatre included Shakespeare. The theatre became a centre for entertainment of all classes. Plays were also used as political propaganda.</a:t>
                      </a:r>
                    </a:p>
                    <a:p>
                      <a:pPr marL="285750" indent="-285750">
                        <a:buClr>
                          <a:schemeClr val="bg1"/>
                        </a:buClr>
                        <a:buFont typeface="Arial" panose="020B0604020202020204" pitchFamily="34" charset="0"/>
                        <a:buChar char="•"/>
                      </a:pPr>
                      <a:r>
                        <a:rPr lang="en-GB" sz="800" dirty="0"/>
                        <a:t>- The gentry were gaining more power and the nobility in decline as trade became more important and brought wealth to the gentry. Fortunes were made through trade and exploration. They used this wealth to build themselves grand houses and to educate themselves. </a:t>
                      </a:r>
                    </a:p>
                    <a:p>
                      <a:pPr marL="285750" indent="-285750">
                        <a:buClr>
                          <a:schemeClr val="bg1"/>
                        </a:buClr>
                        <a:buFont typeface="Arial" panose="020B0604020202020204" pitchFamily="34" charset="0"/>
                        <a:buChar char="•"/>
                      </a:pPr>
                      <a:r>
                        <a:rPr lang="en-GB" sz="800" b="1" dirty="0"/>
                        <a:t>- BUT </a:t>
                      </a:r>
                      <a:r>
                        <a:rPr lang="en-GB" sz="800" dirty="0"/>
                        <a:t>This was a time of blood sports and life expectancy was low. There was a belief in the ‘Great Chain of Being’ with a rigid adherence to hierarchy, poor being at the bottom. Sumptuary Laws were even based to dictate clothing based on class.</a:t>
                      </a:r>
                    </a:p>
                    <a:p>
                      <a:pPr marL="285750" indent="-285750">
                        <a:buClr>
                          <a:schemeClr val="bg1"/>
                        </a:buClr>
                        <a:buFont typeface="Arial" panose="020B0604020202020204" pitchFamily="34" charset="0"/>
                        <a:buChar char="•"/>
                      </a:pPr>
                      <a:endParaRPr lang="en-GB" sz="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1464839"/>
                  </a:ext>
                </a:extLst>
              </a:tr>
              <a:tr h="2224704">
                <a:tc>
                  <a:txBody>
                    <a:bodyPr/>
                    <a:lstStyle/>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700" b="1" dirty="0"/>
                        <a:t>Francis Drake</a:t>
                      </a:r>
                      <a:r>
                        <a:rPr lang="en-GB" sz="700" dirty="0"/>
                        <a:t> - Most famous English explorer who increased hostility with Spain through his privateering actions, sealing an estimated £480 million from Spanish ships. First Englishman to circumnavigate the globe in 1577. Helped win the Spanish Armada </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700" b="1" dirty="0"/>
                        <a:t>John Hawkins</a:t>
                      </a:r>
                      <a:r>
                        <a:rPr lang="en-GB" sz="700" dirty="0"/>
                        <a:t> – First Englishman involved in slave trade, he made three voyages to the Caribbean where he traded enslaved people he had captured in West Africa. Helped design new ships which helped make the English Navy superior </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700" b="1" dirty="0"/>
                        <a:t>Walter Raleigh</a:t>
                      </a:r>
                      <a:r>
                        <a:rPr lang="en-GB" sz="700" dirty="0"/>
                        <a:t> - Named an area of North America Virginia in hour of Elizabeth, one of earliest attempts at colonisation. . </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lang="en-GB" sz="300" dirty="0"/>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700" b="1" dirty="0"/>
                        <a:t>Impact of voyages of discovery:</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700" b="1" dirty="0"/>
                        <a:t>- </a:t>
                      </a:r>
                      <a:r>
                        <a:rPr lang="en-GB" sz="700" dirty="0"/>
                        <a:t>Increase the hostility between the Spanish and the English e.g. because of actions of English privateers. </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700" dirty="0"/>
                        <a:t>- It brought great wealth to individuals such as merchants. The wealth and new lands gained helped build up England’s reputation </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700" dirty="0"/>
                        <a:t>- Elizabethan exploration extended England’s global links, creating new trade routes and monopolies. </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700" dirty="0"/>
                        <a:t>- Elizabethan exploration led to the development of Britain’s Navy. </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700" dirty="0"/>
                        <a:t>- The establishment of colonies under Elizabeth (e.g. In India and America) increased England’s political importance</a:t>
                      </a:r>
                    </a:p>
                    <a:p>
                      <a:endParaRPr lang="en-GB"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97456"/>
                  </a:ext>
                </a:extLst>
              </a:tr>
            </a:tbl>
          </a:graphicData>
        </a:graphic>
      </p:graphicFrame>
      <p:sp>
        <p:nvSpPr>
          <p:cNvPr id="34" name="TextBox 33"/>
          <p:cNvSpPr txBox="1"/>
          <p:nvPr/>
        </p:nvSpPr>
        <p:spPr>
          <a:xfrm>
            <a:off x="3329539" y="369630"/>
            <a:ext cx="1756089" cy="261610"/>
          </a:xfrm>
          <a:prstGeom prst="rect">
            <a:avLst/>
          </a:prstGeom>
          <a:noFill/>
        </p:spPr>
        <p:txBody>
          <a:bodyPr wrap="square" rtlCol="0">
            <a:spAutoFit/>
          </a:bodyPr>
          <a:lstStyle/>
          <a:p>
            <a:r>
              <a:rPr lang="en-US" sz="1100" b="1" dirty="0">
                <a:solidFill>
                  <a:schemeClr val="tx1">
                    <a:lumMod val="95000"/>
                    <a:lumOff val="5000"/>
                  </a:schemeClr>
                </a:solidFill>
              </a:rPr>
              <a:t>Key terms</a:t>
            </a:r>
            <a:endParaRPr lang="en-GB" sz="1100" b="1" dirty="0">
              <a:solidFill>
                <a:schemeClr val="tx1">
                  <a:lumMod val="95000"/>
                  <a:lumOff val="5000"/>
                </a:schemeClr>
              </a:solidFill>
            </a:endParaRPr>
          </a:p>
        </p:txBody>
      </p:sp>
      <p:sp>
        <p:nvSpPr>
          <p:cNvPr id="79" name="TextBox 78"/>
          <p:cNvSpPr txBox="1"/>
          <p:nvPr/>
        </p:nvSpPr>
        <p:spPr>
          <a:xfrm>
            <a:off x="91444" y="580350"/>
            <a:ext cx="1756089" cy="261610"/>
          </a:xfrm>
          <a:prstGeom prst="rect">
            <a:avLst/>
          </a:prstGeom>
          <a:noFill/>
        </p:spPr>
        <p:txBody>
          <a:bodyPr wrap="square" rtlCol="0">
            <a:spAutoFit/>
          </a:bodyPr>
          <a:lstStyle/>
          <a:p>
            <a:r>
              <a:rPr lang="en-US" sz="1100" b="1" dirty="0">
                <a:solidFill>
                  <a:schemeClr val="tx1">
                    <a:lumMod val="95000"/>
                    <a:lumOff val="5000"/>
                  </a:schemeClr>
                </a:solidFill>
              </a:rPr>
              <a:t>Key people</a:t>
            </a:r>
            <a:endParaRPr lang="en-GB" sz="1100" b="1" dirty="0">
              <a:solidFill>
                <a:schemeClr val="tx1">
                  <a:lumMod val="95000"/>
                  <a:lumOff val="5000"/>
                </a:schemeClr>
              </a:solidFill>
            </a:endParaRPr>
          </a:p>
        </p:txBody>
      </p:sp>
      <p:sp>
        <p:nvSpPr>
          <p:cNvPr id="80" name="TextBox 79"/>
          <p:cNvSpPr txBox="1"/>
          <p:nvPr/>
        </p:nvSpPr>
        <p:spPr>
          <a:xfrm>
            <a:off x="6369988" y="259611"/>
            <a:ext cx="1756089" cy="261610"/>
          </a:xfrm>
          <a:prstGeom prst="rect">
            <a:avLst/>
          </a:prstGeom>
          <a:noFill/>
        </p:spPr>
        <p:txBody>
          <a:bodyPr wrap="square" rtlCol="0">
            <a:spAutoFit/>
          </a:bodyPr>
          <a:lstStyle/>
          <a:p>
            <a:r>
              <a:rPr lang="en-US" sz="1100" b="1" dirty="0">
                <a:solidFill>
                  <a:schemeClr val="tx1">
                    <a:lumMod val="95000"/>
                    <a:lumOff val="5000"/>
                  </a:schemeClr>
                </a:solidFill>
              </a:rPr>
              <a:t>Key events</a:t>
            </a:r>
            <a:endParaRPr lang="en-GB" sz="1100" b="1" dirty="0">
              <a:solidFill>
                <a:schemeClr val="tx1">
                  <a:lumMod val="95000"/>
                  <a:lumOff val="5000"/>
                </a:schemeClr>
              </a:solidFill>
            </a:endParaRPr>
          </a:p>
        </p:txBody>
      </p:sp>
      <p:cxnSp>
        <p:nvCxnSpPr>
          <p:cNvPr id="81" name="Straight Connector 80"/>
          <p:cNvCxnSpPr>
            <a:cxnSpLocks/>
          </p:cNvCxnSpPr>
          <p:nvPr/>
        </p:nvCxnSpPr>
        <p:spPr>
          <a:xfrm>
            <a:off x="636478" y="820237"/>
            <a:ext cx="0" cy="1476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p:cNvCxnSpPr>
          <p:nvPr/>
        </p:nvCxnSpPr>
        <p:spPr>
          <a:xfrm>
            <a:off x="4345325" y="576568"/>
            <a:ext cx="0" cy="397584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088431" y="475666"/>
            <a:ext cx="0" cy="226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flipH="1">
            <a:off x="645826" y="2436240"/>
            <a:ext cx="0" cy="2464318"/>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40935" y="2412571"/>
            <a:ext cx="778673" cy="369332"/>
          </a:xfrm>
          <a:prstGeom prst="rect">
            <a:avLst/>
          </a:prstGeom>
          <a:noFill/>
        </p:spPr>
        <p:txBody>
          <a:bodyPr wrap="square" rtlCol="0">
            <a:spAutoFit/>
          </a:bodyPr>
          <a:lstStyle/>
          <a:p>
            <a:pPr algn="r"/>
            <a:r>
              <a:rPr lang="en-US" sz="900" b="1" dirty="0"/>
              <a:t>Cultural figures</a:t>
            </a:r>
            <a:endParaRPr lang="en-GB" sz="900" b="1" dirty="0"/>
          </a:p>
        </p:txBody>
      </p:sp>
      <p:sp>
        <p:nvSpPr>
          <p:cNvPr id="91" name="Rectangle 90"/>
          <p:cNvSpPr/>
          <p:nvPr/>
        </p:nvSpPr>
        <p:spPr>
          <a:xfrm>
            <a:off x="6194562" y="417013"/>
            <a:ext cx="910615" cy="522387"/>
          </a:xfrm>
          <a:prstGeom prst="rect">
            <a:avLst/>
          </a:prstGeom>
        </p:spPr>
        <p:txBody>
          <a:bodyPr wrap="square">
            <a:spAutoFit/>
          </a:bodyPr>
          <a:lstStyle/>
          <a:p>
            <a:pPr algn="r">
              <a:lnSpc>
                <a:spcPct val="119000"/>
              </a:lnSpc>
              <a:spcAft>
                <a:spcPts val="600"/>
              </a:spcAft>
            </a:pPr>
            <a:r>
              <a:rPr lang="en-GB" sz="800" b="1" kern="1400" dirty="0">
                <a:solidFill>
                  <a:schemeClr val="tx1">
                    <a:lumMod val="95000"/>
                    <a:lumOff val="5000"/>
                  </a:schemeClr>
                </a:solidFill>
              </a:rPr>
              <a:t>Poverty in Elizabethan England </a:t>
            </a:r>
            <a:endParaRPr lang="en-GB" sz="800" kern="1400" dirty="0">
              <a:solidFill>
                <a:schemeClr val="tx1">
                  <a:lumMod val="95000"/>
                  <a:lumOff val="5000"/>
                </a:schemeClr>
              </a:solidFill>
            </a:endParaRPr>
          </a:p>
        </p:txBody>
      </p:sp>
      <p:sp>
        <p:nvSpPr>
          <p:cNvPr id="94" name="Rectangle 93"/>
          <p:cNvSpPr/>
          <p:nvPr/>
        </p:nvSpPr>
        <p:spPr>
          <a:xfrm>
            <a:off x="6377858" y="2788043"/>
            <a:ext cx="747181" cy="375872"/>
          </a:xfrm>
          <a:prstGeom prst="rect">
            <a:avLst/>
          </a:prstGeom>
        </p:spPr>
        <p:txBody>
          <a:bodyPr wrap="square">
            <a:spAutoFit/>
          </a:bodyPr>
          <a:lstStyle/>
          <a:p>
            <a:pPr lvl="0" algn="r">
              <a:lnSpc>
                <a:spcPct val="119000"/>
              </a:lnSpc>
            </a:pPr>
            <a:r>
              <a:rPr lang="en-GB" sz="800" b="1" kern="1400" dirty="0">
                <a:solidFill>
                  <a:srgbClr val="000000"/>
                </a:solidFill>
              </a:rPr>
              <a:t>Elizabethan culture </a:t>
            </a:r>
            <a:endParaRPr lang="en-GB" sz="800" kern="1400" dirty="0">
              <a:solidFill>
                <a:srgbClr val="000000"/>
              </a:solidFill>
            </a:endParaRPr>
          </a:p>
        </p:txBody>
      </p:sp>
      <p:sp>
        <p:nvSpPr>
          <p:cNvPr id="95" name="Rectangle 94"/>
          <p:cNvSpPr/>
          <p:nvPr/>
        </p:nvSpPr>
        <p:spPr>
          <a:xfrm>
            <a:off x="6430428" y="4644091"/>
            <a:ext cx="682979" cy="375872"/>
          </a:xfrm>
          <a:prstGeom prst="rect">
            <a:avLst/>
          </a:prstGeom>
        </p:spPr>
        <p:txBody>
          <a:bodyPr wrap="square">
            <a:spAutoFit/>
          </a:bodyPr>
          <a:lstStyle/>
          <a:p>
            <a:pPr lvl="0" algn="r">
              <a:lnSpc>
                <a:spcPct val="119000"/>
              </a:lnSpc>
            </a:pPr>
            <a:r>
              <a:rPr lang="en-GB" sz="800" b="1" kern="1400" dirty="0">
                <a:solidFill>
                  <a:srgbClr val="000000"/>
                </a:solidFill>
              </a:rPr>
              <a:t>Voyages of Discovery</a:t>
            </a:r>
          </a:p>
        </p:txBody>
      </p:sp>
      <p:cxnSp>
        <p:nvCxnSpPr>
          <p:cNvPr id="100" name="Straight Connector 99"/>
          <p:cNvCxnSpPr/>
          <p:nvPr/>
        </p:nvCxnSpPr>
        <p:spPr>
          <a:xfrm>
            <a:off x="7091307" y="4705526"/>
            <a:ext cx="0" cy="2124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7082794" y="2824413"/>
            <a:ext cx="0" cy="1728000"/>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561657" y="-32327"/>
            <a:ext cx="4056944" cy="400110"/>
          </a:xfrm>
          <a:prstGeom prst="rect">
            <a:avLst/>
          </a:prstGeom>
        </p:spPr>
        <p:txBody>
          <a:bodyPr wrap="none">
            <a:spAutoFit/>
          </a:bodyPr>
          <a:lstStyle/>
          <a:p>
            <a:r>
              <a:rPr lang="en-GB" sz="2000" b="1" dirty="0">
                <a:solidFill>
                  <a:schemeClr val="tx1">
                    <a:lumMod val="95000"/>
                    <a:lumOff val="5000"/>
                  </a:schemeClr>
                </a:solidFill>
              </a:rPr>
              <a:t>Part two: Life in Elizabethan England</a:t>
            </a:r>
          </a:p>
        </p:txBody>
      </p:sp>
      <p:sp>
        <p:nvSpPr>
          <p:cNvPr id="104" name="TextBox 103"/>
          <p:cNvSpPr txBox="1"/>
          <p:nvPr/>
        </p:nvSpPr>
        <p:spPr>
          <a:xfrm>
            <a:off x="-74816" y="773970"/>
            <a:ext cx="758255" cy="230832"/>
          </a:xfrm>
          <a:prstGeom prst="rect">
            <a:avLst/>
          </a:prstGeom>
          <a:noFill/>
        </p:spPr>
        <p:txBody>
          <a:bodyPr wrap="square" rtlCol="0">
            <a:spAutoFit/>
          </a:bodyPr>
          <a:lstStyle/>
          <a:p>
            <a:pPr algn="r"/>
            <a:r>
              <a:rPr lang="en-US" sz="900" b="1" dirty="0">
                <a:solidFill>
                  <a:schemeClr val="tx1">
                    <a:lumMod val="95000"/>
                    <a:lumOff val="5000"/>
                  </a:schemeClr>
                </a:solidFill>
              </a:rPr>
              <a:t>Privateers</a:t>
            </a:r>
            <a:endParaRPr lang="en-GB" sz="900" b="1" dirty="0">
              <a:solidFill>
                <a:schemeClr val="tx1">
                  <a:lumMod val="95000"/>
                  <a:lumOff val="5000"/>
                </a:schemeClr>
              </a:solidFill>
            </a:endParaRPr>
          </a:p>
        </p:txBody>
      </p:sp>
      <p:sp>
        <p:nvSpPr>
          <p:cNvPr id="17" name="TextBox 16">
            <a:extLst>
              <a:ext uri="{FF2B5EF4-FFF2-40B4-BE49-F238E27FC236}">
                <a16:creationId xmlns:a16="http://schemas.microsoft.com/office/drawing/2014/main" id="{A0A7C6ED-DF29-4A27-94C8-9EC479999CFA}"/>
              </a:ext>
            </a:extLst>
          </p:cNvPr>
          <p:cNvSpPr txBox="1"/>
          <p:nvPr/>
        </p:nvSpPr>
        <p:spPr>
          <a:xfrm>
            <a:off x="1009572" y="5592112"/>
            <a:ext cx="784461" cy="415498"/>
          </a:xfrm>
          <a:prstGeom prst="rect">
            <a:avLst/>
          </a:prstGeom>
          <a:noFill/>
        </p:spPr>
        <p:txBody>
          <a:bodyPr wrap="square" rtlCol="0">
            <a:spAutoFit/>
          </a:bodyPr>
          <a:lstStyle/>
          <a:p>
            <a:pPr algn="ctr"/>
            <a:r>
              <a:rPr lang="en-GB" sz="700" dirty="0"/>
              <a:t>William Shakespeare is born </a:t>
            </a:r>
          </a:p>
        </p:txBody>
      </p:sp>
      <p:sp>
        <p:nvSpPr>
          <p:cNvPr id="68" name="TextBox 67">
            <a:extLst>
              <a:ext uri="{FF2B5EF4-FFF2-40B4-BE49-F238E27FC236}">
                <a16:creationId xmlns:a16="http://schemas.microsoft.com/office/drawing/2014/main" id="{48AEA57B-1A2B-4502-AE13-8020C53F5724}"/>
              </a:ext>
            </a:extLst>
          </p:cNvPr>
          <p:cNvSpPr txBox="1"/>
          <p:nvPr/>
        </p:nvSpPr>
        <p:spPr>
          <a:xfrm>
            <a:off x="1543752" y="5198321"/>
            <a:ext cx="971052" cy="523220"/>
          </a:xfrm>
          <a:prstGeom prst="rect">
            <a:avLst/>
          </a:prstGeom>
          <a:noFill/>
        </p:spPr>
        <p:txBody>
          <a:bodyPr wrap="square" rtlCol="0">
            <a:spAutoFit/>
          </a:bodyPr>
          <a:lstStyle/>
          <a:p>
            <a:pPr algn="ctr"/>
            <a:r>
              <a:rPr lang="en-GB" sz="700" dirty="0"/>
              <a:t>Sumptuary Laws </a:t>
            </a:r>
          </a:p>
          <a:p>
            <a:pPr algn="ctr"/>
            <a:r>
              <a:rPr lang="en-GB" sz="700" dirty="0"/>
              <a:t>are passed,       limiting            clothing</a:t>
            </a:r>
          </a:p>
        </p:txBody>
      </p:sp>
      <p:sp>
        <p:nvSpPr>
          <p:cNvPr id="69" name="TextBox 68">
            <a:extLst>
              <a:ext uri="{FF2B5EF4-FFF2-40B4-BE49-F238E27FC236}">
                <a16:creationId xmlns:a16="http://schemas.microsoft.com/office/drawing/2014/main" id="{DC390F79-6AF0-44A0-AA09-3C63210A3921}"/>
              </a:ext>
            </a:extLst>
          </p:cNvPr>
          <p:cNvSpPr txBox="1"/>
          <p:nvPr/>
        </p:nvSpPr>
        <p:spPr>
          <a:xfrm>
            <a:off x="2286385" y="5530347"/>
            <a:ext cx="699724" cy="307777"/>
          </a:xfrm>
          <a:prstGeom prst="rect">
            <a:avLst/>
          </a:prstGeom>
          <a:noFill/>
        </p:spPr>
        <p:txBody>
          <a:bodyPr wrap="square" rtlCol="0">
            <a:spAutoFit/>
          </a:bodyPr>
          <a:lstStyle/>
          <a:p>
            <a:pPr algn="ctr"/>
            <a:r>
              <a:rPr lang="en-GB" sz="700" dirty="0"/>
              <a:t>Vagabond </a:t>
            </a:r>
          </a:p>
          <a:p>
            <a:pPr algn="ctr"/>
            <a:r>
              <a:rPr lang="en-GB" sz="700" dirty="0"/>
              <a:t>Act Passed</a:t>
            </a:r>
          </a:p>
        </p:txBody>
      </p:sp>
      <p:sp>
        <p:nvSpPr>
          <p:cNvPr id="70" name="TextBox 69">
            <a:extLst>
              <a:ext uri="{FF2B5EF4-FFF2-40B4-BE49-F238E27FC236}">
                <a16:creationId xmlns:a16="http://schemas.microsoft.com/office/drawing/2014/main" id="{C1D800CA-B973-4EA2-A5AF-F3AF6B167454}"/>
              </a:ext>
            </a:extLst>
          </p:cNvPr>
          <p:cNvSpPr txBox="1"/>
          <p:nvPr/>
        </p:nvSpPr>
        <p:spPr>
          <a:xfrm>
            <a:off x="2863861" y="5249512"/>
            <a:ext cx="784461" cy="415498"/>
          </a:xfrm>
          <a:prstGeom prst="rect">
            <a:avLst/>
          </a:prstGeom>
          <a:noFill/>
        </p:spPr>
        <p:txBody>
          <a:bodyPr wrap="square" rtlCol="0">
            <a:spAutoFit/>
          </a:bodyPr>
          <a:lstStyle/>
          <a:p>
            <a:pPr algn="ctr"/>
            <a:r>
              <a:rPr lang="en-GB" sz="700" dirty="0"/>
              <a:t>First theatre opened called ‘The Theatre’</a:t>
            </a:r>
          </a:p>
        </p:txBody>
      </p:sp>
      <p:sp>
        <p:nvSpPr>
          <p:cNvPr id="71" name="TextBox 70">
            <a:extLst>
              <a:ext uri="{FF2B5EF4-FFF2-40B4-BE49-F238E27FC236}">
                <a16:creationId xmlns:a16="http://schemas.microsoft.com/office/drawing/2014/main" id="{585056A8-3D9F-4DC5-AD3B-1AE4CA135251}"/>
              </a:ext>
            </a:extLst>
          </p:cNvPr>
          <p:cNvSpPr txBox="1"/>
          <p:nvPr/>
        </p:nvSpPr>
        <p:spPr>
          <a:xfrm>
            <a:off x="3451772" y="5511861"/>
            <a:ext cx="870670" cy="523220"/>
          </a:xfrm>
          <a:prstGeom prst="rect">
            <a:avLst/>
          </a:prstGeom>
          <a:noFill/>
        </p:spPr>
        <p:txBody>
          <a:bodyPr wrap="square" rtlCol="0">
            <a:spAutoFit/>
          </a:bodyPr>
          <a:lstStyle/>
          <a:p>
            <a:pPr algn="ctr"/>
            <a:r>
              <a:rPr lang="en-GB" sz="700" dirty="0"/>
              <a:t>Francis </a:t>
            </a:r>
          </a:p>
          <a:p>
            <a:pPr algn="ctr"/>
            <a:r>
              <a:rPr lang="en-GB" sz="700" dirty="0"/>
              <a:t>Drake sets sail to circumnavigate the globe</a:t>
            </a:r>
          </a:p>
        </p:txBody>
      </p:sp>
      <p:sp>
        <p:nvSpPr>
          <p:cNvPr id="72" name="TextBox 71">
            <a:extLst>
              <a:ext uri="{FF2B5EF4-FFF2-40B4-BE49-F238E27FC236}">
                <a16:creationId xmlns:a16="http://schemas.microsoft.com/office/drawing/2014/main" id="{83AF1775-29E1-4A11-A3F6-F41A2C55BD70}"/>
              </a:ext>
            </a:extLst>
          </p:cNvPr>
          <p:cNvSpPr txBox="1"/>
          <p:nvPr/>
        </p:nvSpPr>
        <p:spPr>
          <a:xfrm>
            <a:off x="4115912" y="5316382"/>
            <a:ext cx="784461" cy="338554"/>
          </a:xfrm>
          <a:prstGeom prst="rect">
            <a:avLst/>
          </a:prstGeom>
          <a:noFill/>
        </p:spPr>
        <p:txBody>
          <a:bodyPr wrap="square" rtlCol="0">
            <a:spAutoFit/>
          </a:bodyPr>
          <a:lstStyle/>
          <a:p>
            <a:pPr algn="ctr"/>
            <a:r>
              <a:rPr lang="en-GB" sz="800" dirty="0"/>
              <a:t>Hardwick Hall is finished</a:t>
            </a:r>
          </a:p>
        </p:txBody>
      </p:sp>
      <p:sp>
        <p:nvSpPr>
          <p:cNvPr id="73" name="TextBox 72">
            <a:extLst>
              <a:ext uri="{FF2B5EF4-FFF2-40B4-BE49-F238E27FC236}">
                <a16:creationId xmlns:a16="http://schemas.microsoft.com/office/drawing/2014/main" id="{18FFDB9C-1DD1-4345-AC5F-B953538D1726}"/>
              </a:ext>
            </a:extLst>
          </p:cNvPr>
          <p:cNvSpPr txBox="1"/>
          <p:nvPr/>
        </p:nvSpPr>
        <p:spPr>
          <a:xfrm>
            <a:off x="4708970" y="5528372"/>
            <a:ext cx="831921" cy="461665"/>
          </a:xfrm>
          <a:prstGeom prst="rect">
            <a:avLst/>
          </a:prstGeom>
          <a:noFill/>
        </p:spPr>
        <p:txBody>
          <a:bodyPr wrap="square" rtlCol="0">
            <a:spAutoFit/>
          </a:bodyPr>
          <a:lstStyle/>
          <a:p>
            <a:pPr algn="ctr"/>
            <a:r>
              <a:rPr lang="en-GB" sz="800" dirty="0"/>
              <a:t>The Globe Theatre is opened</a:t>
            </a:r>
          </a:p>
        </p:txBody>
      </p:sp>
      <p:sp>
        <p:nvSpPr>
          <p:cNvPr id="74" name="TextBox 73">
            <a:extLst>
              <a:ext uri="{FF2B5EF4-FFF2-40B4-BE49-F238E27FC236}">
                <a16:creationId xmlns:a16="http://schemas.microsoft.com/office/drawing/2014/main" id="{F5341C94-BD8E-4C8E-8259-CEF3726F9E6A}"/>
              </a:ext>
            </a:extLst>
          </p:cNvPr>
          <p:cNvSpPr txBox="1"/>
          <p:nvPr/>
        </p:nvSpPr>
        <p:spPr>
          <a:xfrm>
            <a:off x="5370549" y="5364086"/>
            <a:ext cx="784461" cy="338554"/>
          </a:xfrm>
          <a:prstGeom prst="rect">
            <a:avLst/>
          </a:prstGeom>
          <a:noFill/>
        </p:spPr>
        <p:txBody>
          <a:bodyPr wrap="square" rtlCol="0">
            <a:spAutoFit/>
          </a:bodyPr>
          <a:lstStyle/>
          <a:p>
            <a:pPr algn="ctr"/>
            <a:r>
              <a:rPr lang="en-GB" sz="800" dirty="0"/>
              <a:t>First Poor Law is passed</a:t>
            </a:r>
          </a:p>
        </p:txBody>
      </p:sp>
      <p:sp>
        <p:nvSpPr>
          <p:cNvPr id="21" name="TextBox 20">
            <a:extLst>
              <a:ext uri="{FF2B5EF4-FFF2-40B4-BE49-F238E27FC236}">
                <a16:creationId xmlns:a16="http://schemas.microsoft.com/office/drawing/2014/main" id="{B3FB4251-176B-4804-86DF-AD48BF7F1C4D}"/>
              </a:ext>
            </a:extLst>
          </p:cNvPr>
          <p:cNvSpPr txBox="1"/>
          <p:nvPr/>
        </p:nvSpPr>
        <p:spPr>
          <a:xfrm>
            <a:off x="969974" y="6619766"/>
            <a:ext cx="807843" cy="230832"/>
          </a:xfrm>
          <a:prstGeom prst="rect">
            <a:avLst/>
          </a:prstGeom>
          <a:noFill/>
        </p:spPr>
        <p:txBody>
          <a:bodyPr wrap="square" rtlCol="0">
            <a:spAutoFit/>
          </a:bodyPr>
          <a:lstStyle/>
          <a:p>
            <a:pPr algn="ctr"/>
            <a:r>
              <a:rPr lang="en-GB" sz="900" b="1" dirty="0"/>
              <a:t>1564</a:t>
            </a:r>
          </a:p>
        </p:txBody>
      </p:sp>
      <p:sp>
        <p:nvSpPr>
          <p:cNvPr id="76" name="TextBox 75">
            <a:extLst>
              <a:ext uri="{FF2B5EF4-FFF2-40B4-BE49-F238E27FC236}">
                <a16:creationId xmlns:a16="http://schemas.microsoft.com/office/drawing/2014/main" id="{C3275049-9124-4DF6-A159-8660DFCEDC1C}"/>
              </a:ext>
            </a:extLst>
          </p:cNvPr>
          <p:cNvSpPr txBox="1"/>
          <p:nvPr/>
        </p:nvSpPr>
        <p:spPr>
          <a:xfrm>
            <a:off x="1608972" y="6657168"/>
            <a:ext cx="807843" cy="230832"/>
          </a:xfrm>
          <a:prstGeom prst="rect">
            <a:avLst/>
          </a:prstGeom>
          <a:noFill/>
        </p:spPr>
        <p:txBody>
          <a:bodyPr wrap="square" rtlCol="0">
            <a:spAutoFit/>
          </a:bodyPr>
          <a:lstStyle/>
          <a:p>
            <a:pPr algn="ctr"/>
            <a:r>
              <a:rPr lang="en-GB" sz="900" b="1" dirty="0"/>
              <a:t>1571</a:t>
            </a:r>
          </a:p>
        </p:txBody>
      </p:sp>
      <p:sp>
        <p:nvSpPr>
          <p:cNvPr id="77" name="TextBox 76">
            <a:extLst>
              <a:ext uri="{FF2B5EF4-FFF2-40B4-BE49-F238E27FC236}">
                <a16:creationId xmlns:a16="http://schemas.microsoft.com/office/drawing/2014/main" id="{2B8BF587-AF98-40FD-97B9-7592DF68BAF3}"/>
              </a:ext>
            </a:extLst>
          </p:cNvPr>
          <p:cNvSpPr txBox="1"/>
          <p:nvPr/>
        </p:nvSpPr>
        <p:spPr>
          <a:xfrm>
            <a:off x="2218471" y="6629291"/>
            <a:ext cx="807843" cy="230832"/>
          </a:xfrm>
          <a:prstGeom prst="rect">
            <a:avLst/>
          </a:prstGeom>
          <a:noFill/>
        </p:spPr>
        <p:txBody>
          <a:bodyPr wrap="square" rtlCol="0">
            <a:spAutoFit/>
          </a:bodyPr>
          <a:lstStyle/>
          <a:p>
            <a:pPr algn="ctr"/>
            <a:r>
              <a:rPr lang="en-GB" sz="900" b="1" dirty="0"/>
              <a:t>1572</a:t>
            </a:r>
          </a:p>
        </p:txBody>
      </p:sp>
      <p:sp>
        <p:nvSpPr>
          <p:cNvPr id="78" name="TextBox 77">
            <a:extLst>
              <a:ext uri="{FF2B5EF4-FFF2-40B4-BE49-F238E27FC236}">
                <a16:creationId xmlns:a16="http://schemas.microsoft.com/office/drawing/2014/main" id="{049E7271-C2E9-4056-8182-754739516745}"/>
              </a:ext>
            </a:extLst>
          </p:cNvPr>
          <p:cNvSpPr txBox="1"/>
          <p:nvPr/>
        </p:nvSpPr>
        <p:spPr>
          <a:xfrm>
            <a:off x="2799381" y="6638597"/>
            <a:ext cx="807843" cy="230832"/>
          </a:xfrm>
          <a:prstGeom prst="rect">
            <a:avLst/>
          </a:prstGeom>
          <a:noFill/>
        </p:spPr>
        <p:txBody>
          <a:bodyPr wrap="square" rtlCol="0">
            <a:spAutoFit/>
          </a:bodyPr>
          <a:lstStyle/>
          <a:p>
            <a:pPr algn="ctr"/>
            <a:r>
              <a:rPr lang="en-GB" sz="900" b="1" dirty="0"/>
              <a:t>1574</a:t>
            </a:r>
          </a:p>
        </p:txBody>
      </p:sp>
      <p:sp>
        <p:nvSpPr>
          <p:cNvPr id="83" name="TextBox 82">
            <a:extLst>
              <a:ext uri="{FF2B5EF4-FFF2-40B4-BE49-F238E27FC236}">
                <a16:creationId xmlns:a16="http://schemas.microsoft.com/office/drawing/2014/main" id="{1C96AE89-9195-4461-86FB-3FAD58D78EF1}"/>
              </a:ext>
            </a:extLst>
          </p:cNvPr>
          <p:cNvSpPr txBox="1"/>
          <p:nvPr/>
        </p:nvSpPr>
        <p:spPr>
          <a:xfrm>
            <a:off x="3460902" y="6638502"/>
            <a:ext cx="807843" cy="230832"/>
          </a:xfrm>
          <a:prstGeom prst="rect">
            <a:avLst/>
          </a:prstGeom>
          <a:noFill/>
        </p:spPr>
        <p:txBody>
          <a:bodyPr wrap="square" rtlCol="0">
            <a:spAutoFit/>
          </a:bodyPr>
          <a:lstStyle/>
          <a:p>
            <a:pPr algn="ctr"/>
            <a:r>
              <a:rPr lang="en-GB" sz="900" b="1" dirty="0"/>
              <a:t>1577</a:t>
            </a:r>
          </a:p>
        </p:txBody>
      </p:sp>
      <p:sp>
        <p:nvSpPr>
          <p:cNvPr id="85" name="TextBox 84">
            <a:extLst>
              <a:ext uri="{FF2B5EF4-FFF2-40B4-BE49-F238E27FC236}">
                <a16:creationId xmlns:a16="http://schemas.microsoft.com/office/drawing/2014/main" id="{6A6ED1A4-83E1-4F00-8B5F-8B5F705FDD11}"/>
              </a:ext>
            </a:extLst>
          </p:cNvPr>
          <p:cNvSpPr txBox="1"/>
          <p:nvPr/>
        </p:nvSpPr>
        <p:spPr>
          <a:xfrm>
            <a:off x="4084856" y="6638502"/>
            <a:ext cx="807843" cy="230832"/>
          </a:xfrm>
          <a:prstGeom prst="rect">
            <a:avLst/>
          </a:prstGeom>
          <a:noFill/>
        </p:spPr>
        <p:txBody>
          <a:bodyPr wrap="square" rtlCol="0">
            <a:spAutoFit/>
          </a:bodyPr>
          <a:lstStyle/>
          <a:p>
            <a:pPr algn="ctr"/>
            <a:r>
              <a:rPr lang="en-GB" sz="900" b="1" dirty="0"/>
              <a:t>1597</a:t>
            </a:r>
          </a:p>
        </p:txBody>
      </p:sp>
      <p:sp>
        <p:nvSpPr>
          <p:cNvPr id="87" name="TextBox 86">
            <a:extLst>
              <a:ext uri="{FF2B5EF4-FFF2-40B4-BE49-F238E27FC236}">
                <a16:creationId xmlns:a16="http://schemas.microsoft.com/office/drawing/2014/main" id="{B52047FB-7502-43E4-BB87-E6C796E64714}"/>
              </a:ext>
            </a:extLst>
          </p:cNvPr>
          <p:cNvSpPr txBox="1"/>
          <p:nvPr/>
        </p:nvSpPr>
        <p:spPr>
          <a:xfrm>
            <a:off x="4723011" y="6629291"/>
            <a:ext cx="807843" cy="230832"/>
          </a:xfrm>
          <a:prstGeom prst="rect">
            <a:avLst/>
          </a:prstGeom>
          <a:noFill/>
        </p:spPr>
        <p:txBody>
          <a:bodyPr wrap="square" rtlCol="0">
            <a:spAutoFit/>
          </a:bodyPr>
          <a:lstStyle/>
          <a:p>
            <a:pPr algn="ctr"/>
            <a:r>
              <a:rPr lang="en-GB" sz="900" b="1" dirty="0"/>
              <a:t>1599</a:t>
            </a:r>
          </a:p>
        </p:txBody>
      </p:sp>
      <p:sp>
        <p:nvSpPr>
          <p:cNvPr id="89" name="TextBox 88">
            <a:extLst>
              <a:ext uri="{FF2B5EF4-FFF2-40B4-BE49-F238E27FC236}">
                <a16:creationId xmlns:a16="http://schemas.microsoft.com/office/drawing/2014/main" id="{27A419D4-8BFA-4772-9BDB-5AE9A4D3D194}"/>
              </a:ext>
            </a:extLst>
          </p:cNvPr>
          <p:cNvSpPr txBox="1"/>
          <p:nvPr/>
        </p:nvSpPr>
        <p:spPr>
          <a:xfrm>
            <a:off x="5289815" y="6600402"/>
            <a:ext cx="923480" cy="230832"/>
          </a:xfrm>
          <a:prstGeom prst="rect">
            <a:avLst/>
          </a:prstGeom>
          <a:noFill/>
        </p:spPr>
        <p:txBody>
          <a:bodyPr wrap="square" rtlCol="0">
            <a:spAutoFit/>
          </a:bodyPr>
          <a:lstStyle/>
          <a:p>
            <a:pPr algn="ctr"/>
            <a:r>
              <a:rPr lang="en-GB" sz="900" b="1" dirty="0"/>
              <a:t>1601</a:t>
            </a:r>
          </a:p>
        </p:txBody>
      </p:sp>
      <p:graphicFrame>
        <p:nvGraphicFramePr>
          <p:cNvPr id="4" name="Table 11">
            <a:extLst>
              <a:ext uri="{FF2B5EF4-FFF2-40B4-BE49-F238E27FC236}">
                <a16:creationId xmlns:a16="http://schemas.microsoft.com/office/drawing/2014/main" id="{318A7E71-6604-AAB5-7AA6-AA35645010F2}"/>
              </a:ext>
            </a:extLst>
          </p:cNvPr>
          <p:cNvGraphicFramePr>
            <a:graphicFrameLocks noGrp="1"/>
          </p:cNvGraphicFramePr>
          <p:nvPr>
            <p:extLst>
              <p:ext uri="{D42A27DB-BD31-4B8C-83A1-F6EECF244321}">
                <p14:modId xmlns:p14="http://schemas.microsoft.com/office/powerpoint/2010/main" val="3829977505"/>
              </p:ext>
            </p:extLst>
          </p:nvPr>
        </p:nvGraphicFramePr>
        <p:xfrm>
          <a:off x="7167284" y="1884028"/>
          <a:ext cx="2639330" cy="944880"/>
        </p:xfrm>
        <a:graphic>
          <a:graphicData uri="http://schemas.openxmlformats.org/drawingml/2006/table">
            <a:tbl>
              <a:tblPr firstRow="1" bandRow="1">
                <a:tableStyleId>{5940675A-B579-460E-94D1-54222C63F5DA}</a:tableStyleId>
              </a:tblPr>
              <a:tblGrid>
                <a:gridCol w="1158302">
                  <a:extLst>
                    <a:ext uri="{9D8B030D-6E8A-4147-A177-3AD203B41FA5}">
                      <a16:colId xmlns:a16="http://schemas.microsoft.com/office/drawing/2014/main" val="899357388"/>
                    </a:ext>
                  </a:extLst>
                </a:gridCol>
                <a:gridCol w="1481028">
                  <a:extLst>
                    <a:ext uri="{9D8B030D-6E8A-4147-A177-3AD203B41FA5}">
                      <a16:colId xmlns:a16="http://schemas.microsoft.com/office/drawing/2014/main" val="3256524624"/>
                    </a:ext>
                  </a:extLst>
                </a:gridCol>
              </a:tblGrid>
              <a:tr h="890049">
                <a:tc>
                  <a:txBody>
                    <a:bodyPr/>
                    <a:lstStyle/>
                    <a:p>
                      <a:pPr algn="ctr"/>
                      <a:r>
                        <a:rPr lang="en-GB" sz="700" b="1" dirty="0"/>
                        <a:t>Success</a:t>
                      </a:r>
                    </a:p>
                    <a:p>
                      <a:pPr marL="171450" indent="-171450" algn="l">
                        <a:buFont typeface="Arial" panose="020B0604020202020204" pitchFamily="34" charset="0"/>
                        <a:buChar char="•"/>
                      </a:pPr>
                      <a:r>
                        <a:rPr lang="en-GB" sz="700" dirty="0"/>
                        <a:t>Government taking responsibility was established e.g. Poor Rate </a:t>
                      </a:r>
                    </a:p>
                    <a:p>
                      <a:pPr marL="171450" indent="-171450" algn="l">
                        <a:buFont typeface="Arial" panose="020B0604020202020204" pitchFamily="34" charset="0"/>
                        <a:buChar char="•"/>
                      </a:pPr>
                      <a:r>
                        <a:rPr lang="en-GB" sz="700" dirty="0"/>
                        <a:t>Lasted until 1834</a:t>
                      </a:r>
                    </a:p>
                    <a:p>
                      <a:pPr marL="171450" indent="-171450" algn="l">
                        <a:buFont typeface="Arial" panose="020B0604020202020204" pitchFamily="34" charset="0"/>
                        <a:buChar char="•"/>
                      </a:pPr>
                      <a:r>
                        <a:rPr lang="en-GB" sz="700" dirty="0"/>
                        <a:t>Prevented rebellion caused by poverty</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700" b="1" dirty="0"/>
                        <a:t>Failure</a:t>
                      </a:r>
                    </a:p>
                    <a:p>
                      <a:pPr marL="171450" indent="-171450" algn="l">
                        <a:buFont typeface="Arial" panose="020B0604020202020204" pitchFamily="34" charset="0"/>
                        <a:buChar char="•"/>
                      </a:pPr>
                      <a:r>
                        <a:rPr lang="en-GB" sz="700" dirty="0"/>
                        <a:t>Did not challenge attitudes towards poverty – still focussed on punishment rather than support </a:t>
                      </a:r>
                    </a:p>
                    <a:p>
                      <a:pPr marL="171450" indent="-171450" algn="l">
                        <a:buFont typeface="Arial" panose="020B0604020202020204" pitchFamily="34" charset="0"/>
                        <a:buChar char="•"/>
                      </a:pPr>
                      <a:r>
                        <a:rPr lang="en-GB" sz="700" dirty="0"/>
                        <a:t>The Poor Law was not actually used much.</a:t>
                      </a:r>
                    </a:p>
                    <a:p>
                      <a:pPr marL="171450" indent="-171450" algn="l">
                        <a:buFont typeface="Arial" panose="020B0604020202020204" pitchFamily="34" charset="0"/>
                        <a:buChar char="•"/>
                      </a:pPr>
                      <a:r>
                        <a:rPr lang="en-GB" sz="700" dirty="0"/>
                        <a:t>Poverty continued to increase.</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52825551"/>
                  </a:ext>
                </a:extLst>
              </a:tr>
            </a:tbl>
          </a:graphicData>
        </a:graphic>
      </p:graphicFrame>
      <p:pic>
        <p:nvPicPr>
          <p:cNvPr id="3" name="Picture 2">
            <a:extLst>
              <a:ext uri="{FF2B5EF4-FFF2-40B4-BE49-F238E27FC236}">
                <a16:creationId xmlns:a16="http://schemas.microsoft.com/office/drawing/2014/main" id="{D00730E8-8524-94E6-9EF7-56E3E0A23E1B}"/>
              </a:ext>
            </a:extLst>
          </p:cNvPr>
          <p:cNvPicPr>
            <a:picLocks noChangeAspect="1"/>
          </p:cNvPicPr>
          <p:nvPr/>
        </p:nvPicPr>
        <p:blipFill>
          <a:blip r:embed="rId5"/>
          <a:stretch>
            <a:fillRect/>
          </a:stretch>
        </p:blipFill>
        <p:spPr>
          <a:xfrm rot="1748634">
            <a:off x="1385911" y="5956228"/>
            <a:ext cx="209859" cy="311692"/>
          </a:xfrm>
          <a:prstGeom prst="rect">
            <a:avLst/>
          </a:prstGeom>
        </p:spPr>
      </p:pic>
      <p:pic>
        <p:nvPicPr>
          <p:cNvPr id="28" name="Picture 27">
            <a:extLst>
              <a:ext uri="{FF2B5EF4-FFF2-40B4-BE49-F238E27FC236}">
                <a16:creationId xmlns:a16="http://schemas.microsoft.com/office/drawing/2014/main" id="{C35FD515-8A96-79A7-59D3-9AF87220ED7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800" b="95724" l="10000" r="90000">
                        <a14:foregroundMark x1="26471" y1="92162" x2="26471" y2="92162"/>
                        <a14:foregroundMark x1="53922" y1="54869" x2="53922" y2="54869"/>
                        <a14:foregroundMark x1="79608" y1="3919" x2="79608" y2="3919"/>
                        <a14:foregroundMark x1="71569" y1="11639" x2="71569" y2="11639"/>
                        <a14:foregroundMark x1="12745" y1="95724" x2="12745" y2="95724"/>
                        <a14:foregroundMark x1="48235" y1="66271" x2="48235" y2="66271"/>
                        <a14:foregroundMark x1="49804" y1="65914" x2="49804" y2="65914"/>
                      </a14:backgroundRemoval>
                    </a14:imgEffect>
                  </a14:imgLayer>
                </a14:imgProps>
              </a:ext>
            </a:extLst>
          </a:blip>
          <a:stretch>
            <a:fillRect/>
          </a:stretch>
        </p:blipFill>
        <p:spPr>
          <a:xfrm rot="349600">
            <a:off x="1275481" y="5974972"/>
            <a:ext cx="129823" cy="214336"/>
          </a:xfrm>
          <a:prstGeom prst="rect">
            <a:avLst/>
          </a:prstGeom>
        </p:spPr>
      </p:pic>
      <p:grpSp>
        <p:nvGrpSpPr>
          <p:cNvPr id="36" name="Group 35">
            <a:extLst>
              <a:ext uri="{FF2B5EF4-FFF2-40B4-BE49-F238E27FC236}">
                <a16:creationId xmlns:a16="http://schemas.microsoft.com/office/drawing/2014/main" id="{C1679126-2998-4AA8-C176-B76407AC5328}"/>
              </a:ext>
            </a:extLst>
          </p:cNvPr>
          <p:cNvGrpSpPr/>
          <p:nvPr/>
        </p:nvGrpSpPr>
        <p:grpSpPr>
          <a:xfrm>
            <a:off x="2433172" y="5785109"/>
            <a:ext cx="410953" cy="423089"/>
            <a:chOff x="3515086" y="2068701"/>
            <a:chExt cx="2439770" cy="2389292"/>
          </a:xfrm>
        </p:grpSpPr>
        <p:pic>
          <p:nvPicPr>
            <p:cNvPr id="31" name="Picture 30">
              <a:extLst>
                <a:ext uri="{FF2B5EF4-FFF2-40B4-BE49-F238E27FC236}">
                  <a16:creationId xmlns:a16="http://schemas.microsoft.com/office/drawing/2014/main" id="{A0E7CEE2-C53C-E4F0-C149-97F0792A3FED}"/>
                </a:ext>
              </a:extLst>
            </p:cNvPr>
            <p:cNvPicPr>
              <a:picLocks noChangeAspect="1"/>
            </p:cNvPicPr>
            <p:nvPr/>
          </p:nvPicPr>
          <p:blipFill>
            <a:blip r:embed="rId8"/>
            <a:stretch>
              <a:fillRect/>
            </a:stretch>
          </p:blipFill>
          <p:spPr>
            <a:xfrm>
              <a:off x="4132891" y="2436239"/>
              <a:ext cx="1048709" cy="1409931"/>
            </a:xfrm>
            <a:prstGeom prst="rect">
              <a:avLst/>
            </a:prstGeom>
          </p:spPr>
        </p:pic>
        <p:pic>
          <p:nvPicPr>
            <p:cNvPr id="33" name="Picture 32">
              <a:extLst>
                <a:ext uri="{FF2B5EF4-FFF2-40B4-BE49-F238E27FC236}">
                  <a16:creationId xmlns:a16="http://schemas.microsoft.com/office/drawing/2014/main" id="{03B24AD5-E912-2175-79B4-09F68EA63B3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507" b="92606" l="9310" r="90000">
                          <a14:foregroundMark x1="9655" y1="87676" x2="9655" y2="87676"/>
                          <a14:foregroundMark x1="20000" y1="92606" x2="20000" y2="92606"/>
                        </a14:backgroundRemoval>
                      </a14:imgEffect>
                    </a14:imgLayer>
                  </a14:imgProps>
                </a:ext>
              </a:extLst>
            </a:blip>
            <a:stretch>
              <a:fillRect/>
            </a:stretch>
          </p:blipFill>
          <p:spPr>
            <a:xfrm>
              <a:off x="3515086" y="2068701"/>
              <a:ext cx="2439770" cy="2389292"/>
            </a:xfrm>
            <a:prstGeom prst="rect">
              <a:avLst/>
            </a:prstGeom>
          </p:spPr>
        </p:pic>
      </p:grpSp>
      <p:pic>
        <p:nvPicPr>
          <p:cNvPr id="55" name="Picture 54">
            <a:extLst>
              <a:ext uri="{FF2B5EF4-FFF2-40B4-BE49-F238E27FC236}">
                <a16:creationId xmlns:a16="http://schemas.microsoft.com/office/drawing/2014/main" id="{2AC0D4E1-8D1D-4B2E-72EE-EC2B653C3ABF}"/>
              </a:ext>
            </a:extLst>
          </p:cNvPr>
          <p:cNvPicPr>
            <a:picLocks noChangeAspect="1"/>
          </p:cNvPicPr>
          <p:nvPr/>
        </p:nvPicPr>
        <p:blipFill>
          <a:blip r:embed="rId11"/>
          <a:stretch>
            <a:fillRect/>
          </a:stretch>
        </p:blipFill>
        <p:spPr>
          <a:xfrm>
            <a:off x="3141512" y="5024498"/>
            <a:ext cx="257234" cy="244202"/>
          </a:xfrm>
          <a:prstGeom prst="rect">
            <a:avLst/>
          </a:prstGeom>
        </p:spPr>
      </p:pic>
      <p:pic>
        <p:nvPicPr>
          <p:cNvPr id="57" name="Picture 56">
            <a:extLst>
              <a:ext uri="{FF2B5EF4-FFF2-40B4-BE49-F238E27FC236}">
                <a16:creationId xmlns:a16="http://schemas.microsoft.com/office/drawing/2014/main" id="{297FCE14-2054-A7E1-DAB1-4DBC65CAAC41}"/>
              </a:ext>
            </a:extLst>
          </p:cNvPr>
          <p:cNvPicPr>
            <a:picLocks noChangeAspect="1"/>
          </p:cNvPicPr>
          <p:nvPr/>
        </p:nvPicPr>
        <p:blipFill>
          <a:blip r:embed="rId12"/>
          <a:stretch>
            <a:fillRect/>
          </a:stretch>
        </p:blipFill>
        <p:spPr>
          <a:xfrm>
            <a:off x="3768626" y="6008015"/>
            <a:ext cx="202813" cy="226944"/>
          </a:xfrm>
          <a:prstGeom prst="rect">
            <a:avLst/>
          </a:prstGeom>
        </p:spPr>
      </p:pic>
      <p:pic>
        <p:nvPicPr>
          <p:cNvPr id="59" name="Picture 58">
            <a:extLst>
              <a:ext uri="{FF2B5EF4-FFF2-40B4-BE49-F238E27FC236}">
                <a16:creationId xmlns:a16="http://schemas.microsoft.com/office/drawing/2014/main" id="{2B5962AC-5F4C-CF7E-6D51-9F27D5BBB91A}"/>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21389" b="76944" l="12963" r="78889">
                        <a14:foregroundMark x1="27037" y1="29907" x2="31759" y2="64352"/>
                        <a14:foregroundMark x1="31759" y1="64352" x2="31944" y2="64815"/>
                        <a14:foregroundMark x1="26667" y1="69444" x2="54352" y2="68611"/>
                        <a14:foregroundMark x1="54352" y1="68611" x2="70370" y2="69074"/>
                        <a14:foregroundMark x1="72870" y1="70833" x2="77037" y2="50556"/>
                        <a14:foregroundMark x1="77037" y1="50556" x2="76574" y2="41019"/>
                        <a14:foregroundMark x1="76574" y1="41019" x2="70463" y2="37407"/>
                        <a14:foregroundMark x1="70463" y1="37407" x2="60370" y2="41204"/>
                        <a14:foregroundMark x1="60370" y1="41204" x2="51667" y2="40741"/>
                        <a14:foregroundMark x1="51667" y1="40741" x2="51667" y2="30926"/>
                        <a14:foregroundMark x1="51667" y1="30926" x2="39815" y2="36019"/>
                        <a14:foregroundMark x1="39815" y1="36019" x2="26852" y2="36759"/>
                        <a14:foregroundMark x1="26852" y1="36759" x2="19537" y2="44259"/>
                        <a14:foregroundMark x1="19537" y1="44259" x2="18056" y2="61296"/>
                        <a14:foregroundMark x1="18056" y1="61296" x2="19815" y2="69074"/>
                        <a14:foregroundMark x1="19815" y1="69074" x2="53056" y2="74444"/>
                        <a14:foregroundMark x1="53056" y1="74444" x2="65741" y2="74074"/>
                        <a14:foregroundMark x1="65741" y1="74074" x2="72778" y2="71667"/>
                        <a14:foregroundMark x1="75463" y1="72222" x2="75463" y2="72222"/>
                        <a14:foregroundMark x1="75278" y1="72222" x2="75278" y2="72222"/>
                        <a14:foregroundMark x1="78889" y1="42963" x2="78889" y2="42963"/>
                        <a14:foregroundMark x1="48333" y1="51481" x2="48333" y2="51481"/>
                        <a14:foregroundMark x1="25370" y1="59259" x2="25370" y2="59259"/>
                        <a14:foregroundMark x1="50093" y1="47130" x2="50093" y2="47130"/>
                        <a14:foregroundMark x1="16481" y1="56852" x2="16481" y2="56852"/>
                        <a14:foregroundMark x1="15926" y1="48426" x2="15926" y2="48426"/>
                        <a14:foregroundMark x1="12963" y1="43056" x2="12963" y2="43056"/>
                        <a14:foregroundMark x1="27130" y1="21481" x2="27130" y2="21481"/>
                        <a14:foregroundMark x1="55463" y1="34722" x2="55463" y2="34722"/>
                        <a14:foregroundMark x1="71296" y1="58981" x2="71296" y2="58981"/>
                        <a14:foregroundMark x1="59259" y1="76944" x2="59259" y2="76944"/>
                      </a14:backgroundRemoval>
                    </a14:imgEffect>
                  </a14:imgLayer>
                </a14:imgProps>
              </a:ext>
            </a:extLst>
          </a:blip>
          <a:srcRect l="11117" t="16671" r="19560" b="20158"/>
          <a:stretch/>
        </p:blipFill>
        <p:spPr>
          <a:xfrm>
            <a:off x="4961581" y="5966895"/>
            <a:ext cx="288176" cy="262598"/>
          </a:xfrm>
          <a:prstGeom prst="rect">
            <a:avLst/>
          </a:prstGeom>
        </p:spPr>
      </p:pic>
      <p:pic>
        <p:nvPicPr>
          <p:cNvPr id="93" name="Picture 92">
            <a:extLst>
              <a:ext uri="{FF2B5EF4-FFF2-40B4-BE49-F238E27FC236}">
                <a16:creationId xmlns:a16="http://schemas.microsoft.com/office/drawing/2014/main" id="{4352A801-EEC1-40B9-3D3E-52FB59C779A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507" b="92606" l="9310" r="90000">
                        <a14:foregroundMark x1="9655" y1="87676" x2="9655" y2="87676"/>
                        <a14:foregroundMark x1="20000" y1="92606" x2="20000" y2="92606"/>
                      </a14:backgroundRemoval>
                    </a14:imgEffect>
                  </a14:imgLayer>
                </a14:imgProps>
              </a:ext>
            </a:extLst>
          </a:blip>
          <a:stretch>
            <a:fillRect/>
          </a:stretch>
        </p:blipFill>
        <p:spPr>
          <a:xfrm>
            <a:off x="5513197" y="4987036"/>
            <a:ext cx="410953" cy="423089"/>
          </a:xfrm>
          <a:prstGeom prst="rect">
            <a:avLst/>
          </a:prstGeom>
        </p:spPr>
      </p:pic>
      <p:pic>
        <p:nvPicPr>
          <p:cNvPr id="62" name="Picture 61">
            <a:extLst>
              <a:ext uri="{FF2B5EF4-FFF2-40B4-BE49-F238E27FC236}">
                <a16:creationId xmlns:a16="http://schemas.microsoft.com/office/drawing/2014/main" id="{FDC046FE-2A54-A04C-2294-676271327B6C}"/>
              </a:ext>
            </a:extLst>
          </p:cNvPr>
          <p:cNvPicPr>
            <a:picLocks noChangeAspect="1"/>
          </p:cNvPicPr>
          <p:nvPr/>
        </p:nvPicPr>
        <p:blipFill>
          <a:blip r:embed="rId15"/>
          <a:stretch>
            <a:fillRect/>
          </a:stretch>
        </p:blipFill>
        <p:spPr>
          <a:xfrm>
            <a:off x="5658044" y="5090228"/>
            <a:ext cx="121257" cy="186842"/>
          </a:xfrm>
          <a:prstGeom prst="rect">
            <a:avLst/>
          </a:prstGeom>
        </p:spPr>
      </p:pic>
    </p:spTree>
    <p:extLst>
      <p:ext uri="{BB962C8B-B14F-4D97-AF65-F5344CB8AC3E}">
        <p14:creationId xmlns:p14="http://schemas.microsoft.com/office/powerpoint/2010/main" val="40766341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A85D441D5968479B2FFF3A7C88333F" ma:contentTypeVersion="10" ma:contentTypeDescription="Create a new document." ma:contentTypeScope="" ma:versionID="516a172a61d577d737d163feef2349a4">
  <xsd:schema xmlns:xsd="http://www.w3.org/2001/XMLSchema" xmlns:xs="http://www.w3.org/2001/XMLSchema" xmlns:p="http://schemas.microsoft.com/office/2006/metadata/properties" xmlns:ns2="b6daa2f3-06b5-47f8-a85d-067055f32ca7" xmlns:ns3="4276e521-d8f5-44a8-8722-75164a36e364" targetNamespace="http://schemas.microsoft.com/office/2006/metadata/properties" ma:root="true" ma:fieldsID="1f097487a82abf7780c90b143dfcb662" ns2:_="" ns3:_="">
    <xsd:import namespace="b6daa2f3-06b5-47f8-a85d-067055f32ca7"/>
    <xsd:import namespace="4276e521-d8f5-44a8-8722-75164a36e3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aa2f3-06b5-47f8-a85d-067055f32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76e521-d8f5-44a8-8722-75164a36e3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D4CFFF-20AC-4E6B-9347-EFD7F827B6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daa2f3-06b5-47f8-a85d-067055f32ca7"/>
    <ds:schemaRef ds:uri="4276e521-d8f5-44a8-8722-75164a36e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03827C-E983-425B-AFD4-52B43ED3DCB5}">
  <ds:schemaRefs>
    <ds:schemaRef ds:uri="http://schemas.openxmlformats.org/package/2006/metadata/core-properties"/>
    <ds:schemaRef ds:uri="70bad570-babb-4853-ab57-5056882ef048"/>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4665d315-88b8-46a2-9faf-cc4acc70ce53"/>
    <ds:schemaRef ds:uri="http://www.w3.org/XML/1998/namespace"/>
    <ds:schemaRef ds:uri="http://purl.org/dc/dcmitype/"/>
  </ds:schemaRefs>
</ds:datastoreItem>
</file>

<file path=customXml/itemProps3.xml><?xml version="1.0" encoding="utf-8"?>
<ds:datastoreItem xmlns:ds="http://schemas.openxmlformats.org/officeDocument/2006/customXml" ds:itemID="{53C33873-8851-4ABD-8FF8-301536D45C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224</TotalTime>
  <Words>991</Words>
  <Application>Microsoft Office PowerPoint</Application>
  <PresentationFormat>A4 Paper (210x297 mm)</PresentationFormat>
  <Paragraphs>104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Dewsnip</dc:creator>
  <cp:lastModifiedBy>Cheryl Aston-Ottey</cp:lastModifiedBy>
  <cp:revision>31</cp:revision>
  <dcterms:created xsi:type="dcterms:W3CDTF">2020-05-19T12:56:20Z</dcterms:created>
  <dcterms:modified xsi:type="dcterms:W3CDTF">2025-05-06T05:33:47Z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0x01010064A85D441D5968479B2FFF3A7C88333F</vt:lpwstr>
  </property>
</Properties>
</file>