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37062A-2E8D-4D79-A9A4-D6A4D16B44E7}" v="39" dt="2022-06-22T18:32:14.236"/>
    <p1510:client id="{9BBD8A89-F6C5-42A7-82F8-19FCB928486F}" v="56" dt="2022-06-23T07:28:22.1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114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665037-AF04-4D8A-8BD7-CADA3CBEE794}" type="datetimeFigureOut">
              <a:rPr lang="en-GB" smtClean="0"/>
              <a:t>05/05/2025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441269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665037-AF04-4D8A-8BD7-CADA3CBEE794}" type="datetimeFigureOut">
              <a:rPr lang="en-GB" smtClean="0"/>
              <a:t>05/05/2025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2808648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665037-AF04-4D8A-8BD7-CADA3CBEE794}" type="datetimeFigureOut">
              <a:rPr lang="en-GB" smtClean="0"/>
              <a:t>05/05/2025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1528483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665037-AF04-4D8A-8BD7-CADA3CBEE794}" type="datetimeFigureOut">
              <a:rPr lang="en-GB" smtClean="0"/>
              <a:t>05/05/2025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1959690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B665037-AF04-4D8A-8BD7-CADA3CBEE794}" type="datetimeFigureOut">
              <a:rPr lang="en-GB" smtClean="0"/>
              <a:t>05/05/2025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320280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665037-AF04-4D8A-8BD7-CADA3CBEE794}" type="datetimeFigureOut">
              <a:rPr lang="en-GB" smtClean="0"/>
              <a:t>05/05/2025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1954770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665037-AF04-4D8A-8BD7-CADA3CBEE794}" type="datetimeFigureOut">
              <a:rPr lang="en-GB" smtClean="0"/>
              <a:t>05/05/2025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2950870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665037-AF04-4D8A-8BD7-CADA3CBEE794}" type="datetimeFigureOut">
              <a:rPr lang="en-GB" smtClean="0"/>
              <a:t>05/05/2025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822973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665037-AF04-4D8A-8BD7-CADA3CBEE794}" type="datetimeFigureOut">
              <a:rPr lang="en-GB" smtClean="0"/>
              <a:t>05/05/2025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3559884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B665037-AF04-4D8A-8BD7-CADA3CBEE794}" type="datetimeFigureOut">
              <a:rPr lang="en-GB" smtClean="0"/>
              <a:t>05/05/2025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2505505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B665037-AF04-4D8A-8BD7-CADA3CBEE794}" type="datetimeFigureOut">
              <a:rPr lang="en-GB" smtClean="0"/>
              <a:t>05/05/2025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2868412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665037-AF04-4D8A-8BD7-CADA3CBEE794}" type="datetimeFigureOut">
              <a:rPr lang="en-GB" smtClean="0"/>
              <a:t>05/05/2025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9DABA-D86D-4153-BBDF-71EE6E7B5912}" type="slidenum">
              <a:rPr lang="en-GB" smtClean="0"/>
              <a:t>‹#›</a:t>
            </a:fld>
            <a:endParaRPr lang="en-GB"/>
          </a:p>
        </p:txBody>
      </p:sp>
    </p:spTree>
    <p:extLst>
      <p:ext uri="{BB962C8B-B14F-4D97-AF65-F5344CB8AC3E}">
        <p14:creationId xmlns:p14="http://schemas.microsoft.com/office/powerpoint/2010/main" val="14630816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microsoft.com/office/2007/relationships/hdphoto" Target="../media/hdphoto4.wdp"/><Relationship Id="rId3" Type="http://schemas.openxmlformats.org/officeDocument/2006/relationships/image" Target="../media/image2.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3.png"/><Relationship Id="rId2" Type="http://schemas.openxmlformats.org/officeDocument/2006/relationships/image" Target="../media/image1.png"/><Relationship Id="rId16" Type="http://schemas.microsoft.com/office/2007/relationships/hdphoto" Target="../media/hdphoto3.wdp"/><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microsoft.com/office/2007/relationships/hdphoto" Target="../media/hdphoto1.wdp"/><Relationship Id="rId15" Type="http://schemas.openxmlformats.org/officeDocument/2006/relationships/image" Target="../media/image12.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 Id="rId1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 name="Table 196">
            <a:extLst>
              <a:ext uri="{FF2B5EF4-FFF2-40B4-BE49-F238E27FC236}">
                <a16:creationId xmlns:a16="http://schemas.microsoft.com/office/drawing/2014/main" id="{BBC4D3EF-9C04-8EE2-49B3-C59D1844713A}"/>
              </a:ext>
            </a:extLst>
          </p:cNvPr>
          <p:cNvGraphicFramePr>
            <a:graphicFrameLocks noGrp="1"/>
          </p:cNvGraphicFramePr>
          <p:nvPr>
            <p:extLst>
              <p:ext uri="{D42A27DB-BD31-4B8C-83A1-F6EECF244321}">
                <p14:modId xmlns:p14="http://schemas.microsoft.com/office/powerpoint/2010/main" val="3318226249"/>
              </p:ext>
            </p:extLst>
          </p:nvPr>
        </p:nvGraphicFramePr>
        <p:xfrm>
          <a:off x="3086569" y="635697"/>
          <a:ext cx="3258560" cy="3834690"/>
        </p:xfrm>
        <a:graphic>
          <a:graphicData uri="http://schemas.openxmlformats.org/drawingml/2006/table">
            <a:tbl>
              <a:tblPr firstRow="1" bandRow="1">
                <a:tableStyleId>{5C22544A-7EE6-4342-B048-85BDC9FD1C3A}</a:tableStyleId>
              </a:tblPr>
              <a:tblGrid>
                <a:gridCol w="936000">
                  <a:extLst>
                    <a:ext uri="{9D8B030D-6E8A-4147-A177-3AD203B41FA5}">
                      <a16:colId xmlns:a16="http://schemas.microsoft.com/office/drawing/2014/main" val="2444464294"/>
                    </a:ext>
                  </a:extLst>
                </a:gridCol>
                <a:gridCol w="162560">
                  <a:extLst>
                    <a:ext uri="{9D8B030D-6E8A-4147-A177-3AD203B41FA5}">
                      <a16:colId xmlns:a16="http://schemas.microsoft.com/office/drawing/2014/main" val="1124731749"/>
                    </a:ext>
                  </a:extLst>
                </a:gridCol>
                <a:gridCol w="2160000">
                  <a:extLst>
                    <a:ext uri="{9D8B030D-6E8A-4147-A177-3AD203B41FA5}">
                      <a16:colId xmlns:a16="http://schemas.microsoft.com/office/drawing/2014/main" val="3768860231"/>
                    </a:ext>
                  </a:extLst>
                </a:gridCol>
              </a:tblGrid>
              <a:tr h="221590">
                <a:tc>
                  <a:txBody>
                    <a:bodyPr/>
                    <a:lstStyle/>
                    <a:p>
                      <a:pPr algn="r"/>
                      <a:r>
                        <a:rPr lang="en-GB" sz="800" b="1" dirty="0">
                          <a:solidFill>
                            <a:schemeClr val="tx1">
                              <a:lumMod val="95000"/>
                              <a:lumOff val="5000"/>
                            </a:schemeClr>
                          </a:solidFill>
                        </a:rPr>
                        <a:t>Clergy</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Religious leaders such as priests and bishops.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803662"/>
                  </a:ext>
                </a:extLst>
              </a:tr>
              <a:tr h="221590">
                <a:tc>
                  <a:txBody>
                    <a:bodyPr/>
                    <a:lstStyle/>
                    <a:p>
                      <a:pPr algn="r"/>
                      <a:r>
                        <a:rPr lang="en-GB" sz="800" b="1" dirty="0">
                          <a:solidFill>
                            <a:schemeClr val="tx1">
                              <a:lumMod val="95000"/>
                              <a:lumOff val="5000"/>
                            </a:schemeClr>
                          </a:solidFill>
                        </a:rPr>
                        <a:t>Council of the North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Set up after the Papal Bull to enforce government authority and policies in the North of England.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4188281"/>
                  </a:ext>
                </a:extLst>
              </a:tr>
              <a:tr h="221590">
                <a:tc>
                  <a:txBody>
                    <a:bodyPr/>
                    <a:lstStyle/>
                    <a:p>
                      <a:pPr algn="r"/>
                      <a:r>
                        <a:rPr lang="en-GB" sz="800" b="1" dirty="0">
                          <a:solidFill>
                            <a:schemeClr val="tx1">
                              <a:lumMod val="95000"/>
                              <a:lumOff val="5000"/>
                            </a:schemeClr>
                          </a:solidFill>
                        </a:rPr>
                        <a:t>Divine Right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The belief that a monarch’s right to rule came from God.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9121779"/>
                  </a:ext>
                </a:extLst>
              </a:tr>
              <a:tr h="221590">
                <a:tc>
                  <a:txBody>
                    <a:bodyPr/>
                    <a:lstStyle/>
                    <a:p>
                      <a:pPr algn="r"/>
                      <a:r>
                        <a:rPr lang="en-GB" sz="800" b="1" dirty="0">
                          <a:solidFill>
                            <a:schemeClr val="tx1">
                              <a:lumMod val="95000"/>
                              <a:lumOff val="5000"/>
                            </a:schemeClr>
                          </a:solidFill>
                        </a:rPr>
                        <a:t>Excommunication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A severe punishment, imposed by the Pope, where a person is expelled from the Catholic church.</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4986661"/>
                  </a:ext>
                </a:extLst>
              </a:tr>
              <a:tr h="221590">
                <a:tc>
                  <a:txBody>
                    <a:bodyPr/>
                    <a:lstStyle/>
                    <a:p>
                      <a:pPr algn="r"/>
                      <a:r>
                        <a:rPr lang="en-GB" sz="800" b="1" dirty="0">
                          <a:solidFill>
                            <a:schemeClr val="tx1">
                              <a:lumMod val="95000"/>
                              <a:lumOff val="5000"/>
                            </a:schemeClr>
                          </a:solidFill>
                        </a:rPr>
                        <a:t>Jesuits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Roman Catholic missionaries whose aim was to destroy heresy (Protestantism).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4830773"/>
                  </a:ext>
                </a:extLst>
              </a:tr>
              <a:tr h="221590">
                <a:tc>
                  <a:txBody>
                    <a:bodyPr/>
                    <a:lstStyle/>
                    <a:p>
                      <a:pPr algn="r"/>
                      <a:r>
                        <a:rPr lang="en-GB" sz="800" b="1" dirty="0">
                          <a:solidFill>
                            <a:schemeClr val="tx1">
                              <a:lumMod val="95000"/>
                              <a:lumOff val="5000"/>
                            </a:schemeClr>
                          </a:solidFill>
                        </a:rPr>
                        <a:t>Papal Bull</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A written order issued by the Pope.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3710077"/>
                  </a:ext>
                </a:extLst>
              </a:tr>
              <a:tr h="221590">
                <a:tc>
                  <a:txBody>
                    <a:bodyPr/>
                    <a:lstStyle/>
                    <a:p>
                      <a:pPr algn="r"/>
                      <a:r>
                        <a:rPr lang="en-GB" sz="800" b="1" dirty="0">
                          <a:solidFill>
                            <a:schemeClr val="tx1">
                              <a:lumMod val="95000"/>
                              <a:lumOff val="5000"/>
                            </a:schemeClr>
                          </a:solidFill>
                        </a:rPr>
                        <a:t>‘Protestant Wind’</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Wind that blew the Spanish Armada off course. Some argued that God sent the wind to show he favoured Elizabeth and Protestants.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4652097"/>
                  </a:ext>
                </a:extLst>
              </a:tr>
              <a:tr h="221590">
                <a:tc>
                  <a:txBody>
                    <a:bodyPr/>
                    <a:lstStyle/>
                    <a:p>
                      <a:pPr algn="r"/>
                      <a:r>
                        <a:rPr lang="en-GB" sz="800" b="1" dirty="0">
                          <a:solidFill>
                            <a:schemeClr val="tx1">
                              <a:lumMod val="95000"/>
                              <a:lumOff val="5000"/>
                            </a:schemeClr>
                          </a:solidFill>
                        </a:rPr>
                        <a:t>Recusants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dirty="0">
                          <a:solidFill>
                            <a:schemeClr val="tx1">
                              <a:lumMod val="95000"/>
                              <a:lumOff val="5000"/>
                            </a:schemeClr>
                          </a:solidFill>
                        </a:rPr>
                        <a:t>Catholics who are unwilling to attend Protestant church services. </a:t>
                      </a:r>
                      <a:endParaRPr lang="en-GB" sz="800" b="0" dirty="0">
                        <a:solidFill>
                          <a:schemeClr val="tx1">
                            <a:lumMod val="95000"/>
                            <a:lumOff val="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61239143"/>
                  </a:ext>
                </a:extLst>
              </a:tr>
              <a:tr h="221590">
                <a:tc>
                  <a:txBody>
                    <a:bodyPr/>
                    <a:lstStyle/>
                    <a:p>
                      <a:pPr algn="r"/>
                      <a:r>
                        <a:rPr lang="en-GB" sz="800" b="1" dirty="0">
                          <a:solidFill>
                            <a:schemeClr val="tx1">
                              <a:lumMod val="95000"/>
                              <a:lumOff val="5000"/>
                            </a:schemeClr>
                          </a:solidFill>
                        </a:rPr>
                        <a:t>Religious Settlement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Set of laws passed by Elizabeth to try and unify the country and heal the religious divisions.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8201302"/>
                  </a:ext>
                </a:extLst>
              </a:tr>
              <a:tr h="221590">
                <a:tc>
                  <a:txBody>
                    <a:bodyPr/>
                    <a:lstStyle/>
                    <a:p>
                      <a:pPr algn="r"/>
                      <a:r>
                        <a:rPr lang="en-GB" sz="800" b="1" dirty="0">
                          <a:solidFill>
                            <a:schemeClr val="tx1">
                              <a:lumMod val="95000"/>
                              <a:lumOff val="5000"/>
                            </a:schemeClr>
                          </a:solidFill>
                        </a:rPr>
                        <a:t>Seminary Priests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dirty="0">
                          <a:solidFill>
                            <a:schemeClr val="tx1">
                              <a:lumMod val="95000"/>
                              <a:lumOff val="5000"/>
                            </a:schemeClr>
                          </a:solidFill>
                        </a:rPr>
                        <a:t>Priests trained in Roman Catholic Colleges.</a:t>
                      </a:r>
                      <a:endParaRPr lang="en-GB" sz="800" b="0" dirty="0">
                        <a:solidFill>
                          <a:schemeClr val="tx1">
                            <a:lumMod val="95000"/>
                            <a:lumOff val="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0202809"/>
                  </a:ext>
                </a:extLst>
              </a:tr>
              <a:tr h="221590">
                <a:tc>
                  <a:txBody>
                    <a:bodyPr/>
                    <a:lstStyle/>
                    <a:p>
                      <a:pPr algn="r"/>
                      <a:r>
                        <a:rPr lang="en-GB" sz="800" b="1" dirty="0">
                          <a:solidFill>
                            <a:schemeClr val="tx1">
                              <a:lumMod val="95000"/>
                              <a:lumOff val="5000"/>
                            </a:schemeClr>
                          </a:solidFill>
                        </a:rPr>
                        <a:t>Treason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dirty="0">
                          <a:solidFill>
                            <a:schemeClr val="tx1">
                              <a:lumMod val="95000"/>
                              <a:lumOff val="5000"/>
                            </a:schemeClr>
                          </a:solidFill>
                        </a:rPr>
                        <a:t>The crime of betraying one's country, especially by attempting to kill or overthrow the monarch.</a:t>
                      </a:r>
                      <a:endParaRPr lang="en-GB" sz="800" b="0" dirty="0">
                        <a:solidFill>
                          <a:schemeClr val="tx1">
                            <a:lumMod val="95000"/>
                            <a:lumOff val="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2614122"/>
                  </a:ext>
                </a:extLst>
              </a:tr>
            </a:tbl>
          </a:graphicData>
        </a:graphic>
      </p:graphicFrame>
      <p:grpSp>
        <p:nvGrpSpPr>
          <p:cNvPr id="27" name="Group 26"/>
          <p:cNvGrpSpPr/>
          <p:nvPr/>
        </p:nvGrpSpPr>
        <p:grpSpPr>
          <a:xfrm>
            <a:off x="410982" y="4968444"/>
            <a:ext cx="6558748" cy="1719566"/>
            <a:chOff x="-238354" y="7721927"/>
            <a:chExt cx="10233254" cy="2682842"/>
          </a:xfrm>
        </p:grpSpPr>
        <p:cxnSp>
          <p:nvCxnSpPr>
            <p:cNvPr id="46" name="Straight Connector 45"/>
            <p:cNvCxnSpPr/>
            <p:nvPr/>
          </p:nvCxnSpPr>
          <p:spPr>
            <a:xfrm>
              <a:off x="4304914" y="9215452"/>
              <a:ext cx="9168" cy="916536"/>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502765" y="9267770"/>
              <a:ext cx="9168" cy="916536"/>
            </a:xfrm>
            <a:prstGeom prst="line">
              <a:avLst/>
            </a:prstGeom>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238354" y="7721927"/>
              <a:ext cx="10233254" cy="2682842"/>
              <a:chOff x="-579236" y="7721927"/>
              <a:chExt cx="10233254" cy="2682842"/>
            </a:xfrm>
          </p:grpSpPr>
          <p:cxnSp>
            <p:nvCxnSpPr>
              <p:cNvPr id="50" name="Straight Connector 49"/>
              <p:cNvCxnSpPr/>
              <p:nvPr/>
            </p:nvCxnSpPr>
            <p:spPr>
              <a:xfrm>
                <a:off x="5859083" y="9227205"/>
                <a:ext cx="9168" cy="916536"/>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a:endCxn id="42" idx="4"/>
              </p:cNvCxnSpPr>
              <p:nvPr/>
            </p:nvCxnSpPr>
            <p:spPr>
              <a:xfrm flipV="1">
                <a:off x="6786569" y="8925821"/>
                <a:ext cx="0" cy="1274892"/>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a:endCxn id="38" idx="4"/>
              </p:cNvCxnSpPr>
              <p:nvPr/>
            </p:nvCxnSpPr>
            <p:spPr>
              <a:xfrm flipV="1">
                <a:off x="3077977" y="8903028"/>
                <a:ext cx="0" cy="12748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a:endCxn id="40" idx="4"/>
              </p:cNvCxnSpPr>
              <p:nvPr/>
            </p:nvCxnSpPr>
            <p:spPr>
              <a:xfrm flipV="1">
                <a:off x="4886592" y="8922367"/>
                <a:ext cx="0" cy="12748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a:endCxn id="35" idx="4"/>
              </p:cNvCxnSpPr>
              <p:nvPr/>
            </p:nvCxnSpPr>
            <p:spPr>
              <a:xfrm flipV="1">
                <a:off x="1222770" y="8925821"/>
                <a:ext cx="0" cy="1274891"/>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579236" y="7726897"/>
                <a:ext cx="10233254" cy="2677872"/>
                <a:chOff x="-543154" y="7663102"/>
                <a:chExt cx="10233254" cy="2677872"/>
              </a:xfrm>
            </p:grpSpPr>
            <p:cxnSp>
              <p:nvCxnSpPr>
                <p:cNvPr id="13" name="Straight Connector 12"/>
                <p:cNvCxnSpPr/>
                <p:nvPr/>
              </p:nvCxnSpPr>
              <p:spPr>
                <a:xfrm>
                  <a:off x="335297" y="9208896"/>
                  <a:ext cx="9168" cy="916535"/>
                </a:xfrm>
                <a:prstGeom prst="line">
                  <a:avLst/>
                </a:prstGeom>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543154" y="7663102"/>
                  <a:ext cx="10233254" cy="2677872"/>
                  <a:chOff x="-543154" y="7663102"/>
                  <a:chExt cx="10233254" cy="2677872"/>
                </a:xfrm>
              </p:grpSpPr>
              <p:grpSp>
                <p:nvGrpSpPr>
                  <p:cNvPr id="9" name="Group 8"/>
                  <p:cNvGrpSpPr/>
                  <p:nvPr/>
                </p:nvGrpSpPr>
                <p:grpSpPr>
                  <a:xfrm>
                    <a:off x="-543154" y="7663102"/>
                    <a:ext cx="10233254" cy="2677872"/>
                    <a:chOff x="-543154" y="7663102"/>
                    <a:chExt cx="10233254" cy="2677872"/>
                  </a:xfrm>
                </p:grpSpPr>
                <p:grpSp>
                  <p:nvGrpSpPr>
                    <p:cNvPr id="8" name="Group 7"/>
                    <p:cNvGrpSpPr/>
                    <p:nvPr/>
                  </p:nvGrpSpPr>
                  <p:grpSpPr>
                    <a:xfrm>
                      <a:off x="-543154" y="7663102"/>
                      <a:ext cx="10233254" cy="2665352"/>
                      <a:chOff x="-543154" y="7663102"/>
                      <a:chExt cx="10233254" cy="2665352"/>
                    </a:xfrm>
                  </p:grpSpPr>
                  <p:grpSp>
                    <p:nvGrpSpPr>
                      <p:cNvPr id="7" name="Group 6"/>
                      <p:cNvGrpSpPr/>
                      <p:nvPr/>
                    </p:nvGrpSpPr>
                    <p:grpSpPr>
                      <a:xfrm>
                        <a:off x="-543154" y="7663102"/>
                        <a:ext cx="10233254" cy="2665352"/>
                        <a:chOff x="-543154" y="7967903"/>
                        <a:chExt cx="10233254" cy="2665352"/>
                      </a:xfrm>
                    </p:grpSpPr>
                    <p:cxnSp>
                      <p:nvCxnSpPr>
                        <p:cNvPr id="5" name="Straight Connector 4"/>
                        <p:cNvCxnSpPr/>
                        <p:nvPr/>
                      </p:nvCxnSpPr>
                      <p:spPr>
                        <a:xfrm flipV="1">
                          <a:off x="-470664" y="10455275"/>
                          <a:ext cx="10160764" cy="21843"/>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rot="16200000">
                          <a:off x="-1667077" y="9091826"/>
                          <a:ext cx="2565824" cy="31797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r>
                            <a:rPr lang="en-US" sz="1154" b="1" dirty="0"/>
                            <a:t>Timeline</a:t>
                          </a:r>
                          <a:endParaRPr lang="en-GB" sz="1154" b="1" dirty="0"/>
                        </a:p>
                      </p:txBody>
                    </p:sp>
                    <p:sp>
                      <p:nvSpPr>
                        <p:cNvPr id="16" name="Oval 15"/>
                        <p:cNvSpPr/>
                        <p:nvPr/>
                      </p:nvSpPr>
                      <p:spPr>
                        <a:xfrm>
                          <a:off x="141588" y="10252255"/>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grpSp>
                  <p:sp>
                    <p:nvSpPr>
                      <p:cNvPr id="6" name="Oval 5"/>
                      <p:cNvSpPr/>
                      <p:nvPr/>
                    </p:nvSpPr>
                    <p:spPr>
                      <a:xfrm>
                        <a:off x="1072783" y="9947454"/>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grpSp>
                <p:sp>
                  <p:nvSpPr>
                    <p:cNvPr id="20" name="Oval 19"/>
                    <p:cNvSpPr/>
                    <p:nvPr/>
                  </p:nvSpPr>
                  <p:spPr>
                    <a:xfrm>
                      <a:off x="2926526" y="9947453"/>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19" name="Oval 18"/>
                    <p:cNvSpPr/>
                    <p:nvPr/>
                  </p:nvSpPr>
                  <p:spPr>
                    <a:xfrm>
                      <a:off x="2013484" y="9959974"/>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grpSp>
              <p:sp>
                <p:nvSpPr>
                  <p:cNvPr id="22" name="Oval 21"/>
                  <p:cNvSpPr/>
                  <p:nvPr/>
                </p:nvSpPr>
                <p:spPr>
                  <a:xfrm>
                    <a:off x="3816273" y="9946417"/>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23" name="Oval 22"/>
                  <p:cNvSpPr/>
                  <p:nvPr/>
                </p:nvSpPr>
                <p:spPr>
                  <a:xfrm>
                    <a:off x="4738938" y="9943476"/>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grpSp>
            <p:sp>
              <p:nvSpPr>
                <p:cNvPr id="11" name="Oval 10"/>
                <p:cNvSpPr/>
                <p:nvPr/>
              </p:nvSpPr>
              <p:spPr>
                <a:xfrm>
                  <a:off x="-191774" y="8594431"/>
                  <a:ext cx="1150757"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grpSp>
          <p:sp>
            <p:nvSpPr>
              <p:cNvPr id="38" name="Oval 37"/>
              <p:cNvSpPr/>
              <p:nvPr/>
            </p:nvSpPr>
            <p:spPr>
              <a:xfrm>
                <a:off x="2502599" y="7721927"/>
                <a:ext cx="1150757"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25" name="Oval 24"/>
              <p:cNvSpPr/>
              <p:nvPr/>
            </p:nvSpPr>
            <p:spPr>
              <a:xfrm>
                <a:off x="5678308" y="10003266"/>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26" name="Oval 25"/>
              <p:cNvSpPr/>
              <p:nvPr/>
            </p:nvSpPr>
            <p:spPr>
              <a:xfrm>
                <a:off x="6579831" y="10003266"/>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42" name="Oval 41"/>
              <p:cNvSpPr/>
              <p:nvPr/>
            </p:nvSpPr>
            <p:spPr>
              <a:xfrm>
                <a:off x="6211190" y="7744720"/>
                <a:ext cx="1150757"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sp>
            <p:nvSpPr>
              <p:cNvPr id="44" name="Oval 43"/>
              <p:cNvSpPr/>
              <p:nvPr/>
            </p:nvSpPr>
            <p:spPr>
              <a:xfrm>
                <a:off x="1592754" y="8587303"/>
                <a:ext cx="1150757"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47" name="Oval 46"/>
              <p:cNvSpPr/>
              <p:nvPr/>
            </p:nvSpPr>
            <p:spPr>
              <a:xfrm>
                <a:off x="3400127" y="8613324"/>
                <a:ext cx="1150757"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52" name="Oval 51"/>
              <p:cNvSpPr/>
              <p:nvPr/>
            </p:nvSpPr>
            <p:spPr>
              <a:xfrm>
                <a:off x="5273107" y="8603304"/>
                <a:ext cx="1150757"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sp>
            <p:nvSpPr>
              <p:cNvPr id="35" name="Oval 34"/>
              <p:cNvSpPr/>
              <p:nvPr/>
            </p:nvSpPr>
            <p:spPr>
              <a:xfrm>
                <a:off x="647392" y="7744720"/>
                <a:ext cx="1150757" cy="118110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sp>
            <p:nvSpPr>
              <p:cNvPr id="40" name="Oval 39"/>
              <p:cNvSpPr/>
              <p:nvPr/>
            </p:nvSpPr>
            <p:spPr>
              <a:xfrm>
                <a:off x="4311213" y="7741266"/>
                <a:ext cx="1150757" cy="118110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grpSp>
      </p:grpSp>
      <p:sp>
        <p:nvSpPr>
          <p:cNvPr id="45" name="object 179">
            <a:extLst>
              <a:ext uri="{FF2B5EF4-FFF2-40B4-BE49-F238E27FC236}">
                <a16:creationId xmlns:a16="http://schemas.microsoft.com/office/drawing/2014/main" id="{D7DB705F-55F1-4B20-943C-EE84E6492A6F}"/>
              </a:ext>
            </a:extLst>
          </p:cNvPr>
          <p:cNvSpPr/>
          <p:nvPr/>
        </p:nvSpPr>
        <p:spPr>
          <a:xfrm>
            <a:off x="449619" y="911038"/>
            <a:ext cx="590071" cy="175825"/>
          </a:xfrm>
          <a:prstGeom prst="rect">
            <a:avLst/>
          </a:prstGeom>
          <a:blipFill>
            <a:blip r:embed="rId2" cstate="print"/>
            <a:stretch>
              <a:fillRect/>
            </a:stretch>
          </a:blipFill>
        </p:spPr>
        <p:txBody>
          <a:bodyPr wrap="square" lIns="0" tIns="0" rIns="0" bIns="0" rtlCol="0"/>
          <a:lstStyle/>
          <a:p>
            <a:endParaRPr sz="1154">
              <a:solidFill>
                <a:schemeClr val="tx1">
                  <a:lumMod val="95000"/>
                  <a:lumOff val="5000"/>
                </a:schemeClr>
              </a:solidFill>
            </a:endParaRPr>
          </a:p>
        </p:txBody>
      </p:sp>
      <p:sp>
        <p:nvSpPr>
          <p:cNvPr id="48" name="TextBox 47">
            <a:extLst>
              <a:ext uri="{FF2B5EF4-FFF2-40B4-BE49-F238E27FC236}">
                <a16:creationId xmlns:a16="http://schemas.microsoft.com/office/drawing/2014/main" id="{AE22F20B-4225-4819-B59E-D863EA6387F2}"/>
              </a:ext>
            </a:extLst>
          </p:cNvPr>
          <p:cNvSpPr txBox="1"/>
          <p:nvPr/>
        </p:nvSpPr>
        <p:spPr>
          <a:xfrm>
            <a:off x="40965" y="60930"/>
            <a:ext cx="4154595" cy="261610"/>
          </a:xfrm>
          <a:prstGeom prst="rect">
            <a:avLst/>
          </a:prstGeom>
          <a:noFill/>
        </p:spPr>
        <p:txBody>
          <a:bodyPr wrap="square" rtlCol="0">
            <a:spAutoFit/>
          </a:bodyPr>
          <a:lstStyle/>
          <a:p>
            <a:r>
              <a:rPr lang="en-GB" sz="1100" b="1" dirty="0">
                <a:solidFill>
                  <a:schemeClr val="tx1">
                    <a:lumMod val="95000"/>
                    <a:lumOff val="5000"/>
                  </a:schemeClr>
                </a:solidFill>
              </a:rPr>
              <a:t>GCSE History – Elizabethan England</a:t>
            </a:r>
          </a:p>
        </p:txBody>
      </p:sp>
      <p:graphicFrame>
        <p:nvGraphicFramePr>
          <p:cNvPr id="54" name="Table 54">
            <a:extLst>
              <a:ext uri="{FF2B5EF4-FFF2-40B4-BE49-F238E27FC236}">
                <a16:creationId xmlns:a16="http://schemas.microsoft.com/office/drawing/2014/main" id="{2C3F796D-0594-4F95-9C0F-5B936CEBFBA2}"/>
              </a:ext>
            </a:extLst>
          </p:cNvPr>
          <p:cNvGraphicFramePr>
            <a:graphicFrameLocks noGrp="1"/>
          </p:cNvGraphicFramePr>
          <p:nvPr>
            <p:extLst>
              <p:ext uri="{D42A27DB-BD31-4B8C-83A1-F6EECF244321}">
                <p14:modId xmlns:p14="http://schemas.microsoft.com/office/powerpoint/2010/main" val="2353658901"/>
              </p:ext>
            </p:extLst>
          </p:nvPr>
        </p:nvGraphicFramePr>
        <p:xfrm>
          <a:off x="650002" y="500594"/>
          <a:ext cx="2602447" cy="7085616"/>
        </p:xfrm>
        <a:graphic>
          <a:graphicData uri="http://schemas.openxmlformats.org/drawingml/2006/table">
            <a:tbl>
              <a:tblPr firstRow="1" bandRow="1">
                <a:tableStyleId>{5940675A-B579-460E-94D1-54222C63F5DA}</a:tableStyleId>
              </a:tblPr>
              <a:tblGrid>
                <a:gridCol w="2602447">
                  <a:extLst>
                    <a:ext uri="{9D8B030D-6E8A-4147-A177-3AD203B41FA5}">
                      <a16:colId xmlns:a16="http://schemas.microsoft.com/office/drawing/2014/main" val="4122179779"/>
                    </a:ext>
                  </a:extLst>
                </a:gridCol>
              </a:tblGrid>
              <a:tr h="537192">
                <a:tc>
                  <a:txBody>
                    <a:bodyPr/>
                    <a:lstStyle/>
                    <a:p>
                      <a:r>
                        <a:rPr lang="en-GB" sz="900" b="1" dirty="0"/>
                        <a:t>Francis Walsingham </a:t>
                      </a:r>
                      <a:r>
                        <a:rPr lang="en-GB" sz="700" b="0" dirty="0"/>
                        <a:t>(1532-1590)</a:t>
                      </a:r>
                    </a:p>
                    <a:p>
                      <a:r>
                        <a:rPr lang="en-GB" sz="900" b="0" dirty="0"/>
                        <a:t>Elizabeth’s spymaster. Walsingham was responsible for a network of spies across England, who’s aim was to uncover plots against the Queen.</a:t>
                      </a:r>
                      <a:endParaRPr lang="en-GB" sz="1050" b="1" dirty="0"/>
                    </a:p>
                  </a:txBody>
                  <a:tcPr marL="58608" marR="58608" marT="29304" marB="2930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11798857"/>
                  </a:ext>
                </a:extLst>
              </a:tr>
              <a:tr h="537192">
                <a:tc>
                  <a:txBody>
                    <a:bodyPr/>
                    <a:lstStyle/>
                    <a:p>
                      <a:endParaRPr lang="en-GB" sz="900" b="0" dirty="0"/>
                    </a:p>
                    <a:p>
                      <a:r>
                        <a:rPr lang="en-GB" sz="900" b="1" dirty="0"/>
                        <a:t>Mary, Queen of Scots </a:t>
                      </a:r>
                      <a:r>
                        <a:rPr lang="en-GB" sz="700" b="0" dirty="0"/>
                        <a:t>(1542-1587)</a:t>
                      </a:r>
                    </a:p>
                    <a:p>
                      <a:r>
                        <a:rPr lang="en-GB" sz="800" dirty="0"/>
                        <a:t>Elizabeth’s Catholic second cousin, has legitimate claim to the English throne. Seeks refuge in England after being driven out of Scotland. Has produced an heir (future King James I). At the centre of plots to depose Elizabeth. Executed for treason after Babington plot is uncovered. </a:t>
                      </a:r>
                    </a:p>
                    <a:p>
                      <a:endParaRPr lang="en-GB" sz="400" b="1" dirty="0"/>
                    </a:p>
                    <a:p>
                      <a:r>
                        <a:rPr lang="en-GB" sz="800" b="1" dirty="0"/>
                        <a:t>Earls of Northumberland </a:t>
                      </a:r>
                      <a:r>
                        <a:rPr lang="en-GB" sz="400" b="0" dirty="0"/>
                        <a:t>(1528-1572) </a:t>
                      </a:r>
                      <a:r>
                        <a:rPr lang="en-GB" sz="800" b="1" dirty="0"/>
                        <a:t>and Westmorland </a:t>
                      </a:r>
                      <a:r>
                        <a:rPr lang="en-GB" sz="500" b="0" dirty="0"/>
                        <a:t>(1542-1601)</a:t>
                      </a:r>
                      <a:endParaRPr lang="en-GB" sz="800" b="1" dirty="0"/>
                    </a:p>
                    <a:p>
                      <a:r>
                        <a:rPr lang="en-GB" sz="800" b="0" dirty="0"/>
                        <a:t>Catholic northern earls who rebelled in 1569 at loss of power under Elizabeth.</a:t>
                      </a:r>
                    </a:p>
                    <a:p>
                      <a:endParaRPr lang="en-GB" sz="400" b="0" dirty="0"/>
                    </a:p>
                    <a:p>
                      <a:r>
                        <a:rPr lang="en-GB" sz="800" b="1" dirty="0"/>
                        <a:t>Duke of Norfolk </a:t>
                      </a:r>
                      <a:r>
                        <a:rPr lang="en-GB" sz="600" b="0" dirty="0"/>
                        <a:t>(1536-1573)</a:t>
                      </a:r>
                      <a:endParaRPr lang="en-GB" sz="800" b="1" dirty="0"/>
                    </a:p>
                    <a:p>
                      <a:r>
                        <a:rPr lang="en-GB" sz="800" b="0" dirty="0"/>
                        <a:t>English Protestant noble with links to Catholics. Involved in plots to marry Mary and depose Elizabeth. Executed in 1572 after being involved in Ridolfi Plot.</a:t>
                      </a:r>
                    </a:p>
                    <a:p>
                      <a:endParaRPr lang="en-GB" sz="400" b="0" dirty="0"/>
                    </a:p>
                    <a:p>
                      <a:r>
                        <a:rPr lang="en-GB" sz="800" b="1" dirty="0"/>
                        <a:t>Pope Pius V </a:t>
                      </a:r>
                      <a:r>
                        <a:rPr lang="en-GB" sz="600" b="0" dirty="0"/>
                        <a:t>(1504-1572)</a:t>
                      </a:r>
                    </a:p>
                    <a:p>
                      <a:r>
                        <a:rPr lang="en-GB" sz="800" b="0" dirty="0"/>
                        <a:t>Pope responsible for excommunicating Elizabeth. In his Papal Bull published in 1570, he encouraged English Catholics to assassinate and depose Elizabeth.</a:t>
                      </a:r>
                      <a:endParaRPr lang="en-GB" sz="1000" b="1" dirty="0"/>
                    </a:p>
                    <a:p>
                      <a:endParaRPr lang="en-GB" sz="400" b="1" dirty="0"/>
                    </a:p>
                    <a:p>
                      <a:r>
                        <a:rPr lang="en-GB" sz="800" b="1" dirty="0"/>
                        <a:t>Philip II of Spain </a:t>
                      </a:r>
                      <a:r>
                        <a:rPr lang="en-GB" sz="600" b="0" dirty="0"/>
                        <a:t>(1527-1598)</a:t>
                      </a:r>
                    </a:p>
                    <a:p>
                      <a:r>
                        <a:rPr lang="en-GB" sz="800" dirty="0"/>
                        <a:t>Catholic King of Spain, also ruled over the Netherlands. From 1580, became king of Portugal. Was married to Elizabeth’s sister, Mary. A staunch Catholic, Philip wanted to eradicate the Protestant faith from Europe.</a:t>
                      </a:r>
                    </a:p>
                    <a:p>
                      <a:endParaRPr lang="en-GB" sz="400" b="1" dirty="0"/>
                    </a:p>
                    <a:p>
                      <a:r>
                        <a:rPr lang="en-GB" sz="800" b="1" dirty="0"/>
                        <a:t>Jesuit and Seminary Priests</a:t>
                      </a:r>
                    </a:p>
                    <a:p>
                      <a:r>
                        <a:rPr lang="en-GB" sz="800" b="0" dirty="0"/>
                        <a:t>Catholic priests who were smuggled into and around England with the aim of converting English Protestants to Catholicism.</a:t>
                      </a:r>
                    </a:p>
                    <a:p>
                      <a:endParaRPr lang="en-GB" sz="700" b="1" dirty="0"/>
                    </a:p>
                  </a:txBody>
                  <a:tcPr marL="58608" marR="58608" marT="29304" marB="2930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40544648"/>
                  </a:ext>
                </a:extLst>
              </a:tr>
              <a:tr h="537192">
                <a:tc>
                  <a:txBody>
                    <a:bodyPr/>
                    <a:lstStyle/>
                    <a:p>
                      <a:endParaRPr lang="en-GB" sz="300" b="0" dirty="0"/>
                    </a:p>
                  </a:txBody>
                  <a:tcPr marL="58608" marR="58608" marT="29304" marB="2930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42467481"/>
                  </a:ext>
                </a:extLst>
              </a:tr>
              <a:tr h="537192">
                <a:tc>
                  <a:txBody>
                    <a:bodyPr/>
                    <a:lstStyle/>
                    <a:p>
                      <a:endParaRPr lang="en-GB" sz="900" b="0" dirty="0"/>
                    </a:p>
                  </a:txBody>
                  <a:tcPr marL="58608" marR="58608" marT="29304" marB="2930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2177711"/>
                  </a:ext>
                </a:extLst>
              </a:tr>
              <a:tr h="537192">
                <a:tc>
                  <a:txBody>
                    <a:bodyPr/>
                    <a:lstStyle/>
                    <a:p>
                      <a:endParaRPr lang="en-GB" sz="900" b="0" dirty="0"/>
                    </a:p>
                  </a:txBody>
                  <a:tcPr marL="58608" marR="58608" marT="29304" marB="2930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02249095"/>
                  </a:ext>
                </a:extLst>
              </a:tr>
              <a:tr h="537192">
                <a:tc>
                  <a:txBody>
                    <a:bodyPr/>
                    <a:lstStyle/>
                    <a:p>
                      <a:endParaRPr lang="en-GB" sz="900" b="0" dirty="0"/>
                    </a:p>
                  </a:txBody>
                  <a:tcPr marL="58608" marR="58608" marT="29304" marB="2930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5756865"/>
                  </a:ext>
                </a:extLst>
              </a:tr>
              <a:tr h="537192">
                <a:tc>
                  <a:txBody>
                    <a:bodyPr/>
                    <a:lstStyle/>
                    <a:p>
                      <a:endParaRPr lang="en-GB" sz="900" b="0" dirty="0"/>
                    </a:p>
                  </a:txBody>
                  <a:tcPr marL="58608" marR="58608" marT="29304" marB="2930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9683992"/>
                  </a:ext>
                </a:extLst>
              </a:tr>
            </a:tbl>
          </a:graphicData>
        </a:graphic>
      </p:graphicFrame>
      <p:graphicFrame>
        <p:nvGraphicFramePr>
          <p:cNvPr id="61" name="Table 198">
            <a:extLst>
              <a:ext uri="{FF2B5EF4-FFF2-40B4-BE49-F238E27FC236}">
                <a16:creationId xmlns:a16="http://schemas.microsoft.com/office/drawing/2014/main" id="{8077BFA4-D4AF-4E10-8E24-965E32BBCC74}"/>
              </a:ext>
            </a:extLst>
          </p:cNvPr>
          <p:cNvGraphicFramePr>
            <a:graphicFrameLocks noGrp="1"/>
          </p:cNvGraphicFramePr>
          <p:nvPr>
            <p:extLst>
              <p:ext uri="{D42A27DB-BD31-4B8C-83A1-F6EECF244321}">
                <p14:modId xmlns:p14="http://schemas.microsoft.com/office/powerpoint/2010/main" val="95040157"/>
              </p:ext>
            </p:extLst>
          </p:nvPr>
        </p:nvGraphicFramePr>
        <p:xfrm>
          <a:off x="7117953" y="436875"/>
          <a:ext cx="2845387" cy="8503584"/>
        </p:xfrm>
        <a:graphic>
          <a:graphicData uri="http://schemas.openxmlformats.org/drawingml/2006/table">
            <a:tbl>
              <a:tblPr firstRow="1" bandRow="1">
                <a:tableStyleId>{5940675A-B579-460E-94D1-54222C63F5DA}</a:tableStyleId>
              </a:tblPr>
              <a:tblGrid>
                <a:gridCol w="2845387">
                  <a:extLst>
                    <a:ext uri="{9D8B030D-6E8A-4147-A177-3AD203B41FA5}">
                      <a16:colId xmlns:a16="http://schemas.microsoft.com/office/drawing/2014/main" val="2887824292"/>
                    </a:ext>
                  </a:extLst>
                </a:gridCol>
              </a:tblGrid>
              <a:tr h="1959690">
                <a:tc>
                  <a:txBody>
                    <a:bodyPr/>
                    <a:lstStyle/>
                    <a:p>
                      <a:pPr lvl="0"/>
                      <a:r>
                        <a:rPr lang="en-GB" sz="800" b="1"/>
                        <a:t>            </a:t>
                      </a:r>
                    </a:p>
                    <a:p>
                      <a:pPr lvl="0"/>
                      <a:endParaRPr lang="en-GB" sz="800" b="1"/>
                    </a:p>
                    <a:p>
                      <a:pPr lvl="0"/>
                      <a:endParaRPr lang="en-GB" sz="800" b="1"/>
                    </a:p>
                    <a:p>
                      <a:pPr lvl="0"/>
                      <a:endParaRPr lang="en-GB" sz="800" b="1"/>
                    </a:p>
                    <a:p>
                      <a:pPr lvl="0"/>
                      <a:endParaRPr lang="en-GB" sz="800"/>
                    </a:p>
                    <a:p>
                      <a:pPr lvl="0"/>
                      <a:endParaRPr lang="en-GB" sz="800"/>
                    </a:p>
                    <a:p>
                      <a:pPr lvl="0"/>
                      <a:endParaRPr lang="en-GB" sz="700"/>
                    </a:p>
                    <a:p>
                      <a:pPr lvl="0"/>
                      <a:endParaRPr lang="en-GB" sz="700"/>
                    </a:p>
                    <a:p>
                      <a:pPr lvl="0"/>
                      <a:endParaRPr lang="en-GB" sz="700"/>
                    </a:p>
                    <a:p>
                      <a:pPr lvl="0"/>
                      <a:r>
                        <a:rPr lang="en-GB" sz="700" b="1"/>
                        <a:t>Act of Supremacy – </a:t>
                      </a:r>
                      <a:r>
                        <a:rPr lang="en-GB" sz="700" b="1" i="1"/>
                        <a:t>gives Elizabeth power of Church</a:t>
                      </a:r>
                      <a:endParaRPr lang="en-GB" sz="700" b="1"/>
                    </a:p>
                    <a:p>
                      <a:pPr marL="171450" lvl="0" indent="-171450">
                        <a:buFont typeface="Arial" panose="020B0604020202020204" pitchFamily="34" charset="0"/>
                        <a:buChar char="•"/>
                      </a:pPr>
                      <a:r>
                        <a:rPr lang="en-GB" sz="700" b="0"/>
                        <a:t>Elizabeth as Supreme Governor of Church; all clergy must swear loyalty to her</a:t>
                      </a:r>
                    </a:p>
                    <a:p>
                      <a:pPr marL="0" lvl="0" indent="0">
                        <a:buFont typeface="Arial" panose="020B0604020202020204" pitchFamily="34" charset="0"/>
                        <a:buNone/>
                      </a:pPr>
                      <a:r>
                        <a:rPr lang="en-GB" sz="700" b="1"/>
                        <a:t>Act of Uniformity – </a:t>
                      </a:r>
                      <a:r>
                        <a:rPr lang="en-GB" sz="700" b="1" i="1"/>
                        <a:t>establishes consistency in churches</a:t>
                      </a:r>
                    </a:p>
                    <a:p>
                      <a:pPr marL="171450" lvl="0" indent="-171450">
                        <a:buFont typeface="Arial" panose="020B0604020202020204" pitchFamily="34" charset="0"/>
                        <a:buChar char="•"/>
                      </a:pPr>
                      <a:r>
                        <a:rPr lang="en-GB" sz="700" b="0" i="0"/>
                        <a:t>Book of Common Prayer used, in English</a:t>
                      </a:r>
                    </a:p>
                    <a:p>
                      <a:pPr marL="171450" lvl="0" indent="-171450">
                        <a:buFont typeface="Arial" panose="020B0604020202020204" pitchFamily="34" charset="0"/>
                        <a:buChar char="•"/>
                      </a:pPr>
                      <a:r>
                        <a:rPr lang="en-GB" sz="700" b="0" i="0"/>
                        <a:t>Wording of prayer book deliberately unclear so it can be interpreted differently by Catholics and Protestants</a:t>
                      </a:r>
                    </a:p>
                    <a:p>
                      <a:pPr marL="171450" lvl="0" indent="-171450">
                        <a:buFont typeface="Arial" panose="020B0604020202020204" pitchFamily="34" charset="0"/>
                        <a:buChar char="•"/>
                      </a:pPr>
                      <a:r>
                        <a:rPr lang="en-GB" sz="700" b="0" i="0"/>
                        <a:t>Everyone had to attend church on Sunday – fined 1 shilling for every absence </a:t>
                      </a:r>
                    </a:p>
                    <a:p>
                      <a:pPr marL="171450" lvl="0" indent="-171450">
                        <a:buFont typeface="Arial" panose="020B0604020202020204" pitchFamily="34" charset="0"/>
                        <a:buChar char="•"/>
                      </a:pPr>
                      <a:endParaRPr lang="en-GB" sz="700" b="0" i="0"/>
                    </a:p>
                    <a:p>
                      <a:pPr marL="171450" lvl="0" indent="-171450">
                        <a:buFont typeface="Arial" panose="020B0604020202020204" pitchFamily="34" charset="0"/>
                        <a:buChar char="•"/>
                      </a:pPr>
                      <a:r>
                        <a:rPr lang="en-GB" sz="700" b="0" i="0"/>
                        <a:t>Elizabeth is initially very tolerant of Catholics, who she allows to worship in secret. This changes from 1580s because;</a:t>
                      </a:r>
                    </a:p>
                    <a:p>
                      <a:pPr marL="628650" lvl="1" indent="-171450">
                        <a:buFont typeface="Courier New" panose="02070309020205020404" pitchFamily="49" charset="0"/>
                        <a:buChar char="o"/>
                      </a:pPr>
                      <a:r>
                        <a:rPr lang="en-GB" sz="700" b="0" i="0"/>
                        <a:t>Jesuit Missions are sent to convert to Catholicism</a:t>
                      </a:r>
                    </a:p>
                    <a:p>
                      <a:pPr marL="628650" lvl="1" indent="-171450">
                        <a:buFont typeface="Courier New" panose="02070309020205020404" pitchFamily="49" charset="0"/>
                        <a:buChar char="o"/>
                      </a:pPr>
                      <a:r>
                        <a:rPr lang="en-GB" sz="700" b="0" i="0"/>
                        <a:t>Papal Bull in 1570 encourages Elizabeth’s assassination</a:t>
                      </a:r>
                    </a:p>
                    <a:p>
                      <a:pPr marL="628650" lvl="1" indent="-171450">
                        <a:buFont typeface="Courier New" panose="02070309020205020404" pitchFamily="49" charset="0"/>
                        <a:buChar char="o"/>
                      </a:pPr>
                      <a:r>
                        <a:rPr lang="en-GB" sz="700" b="0" i="0"/>
                        <a:t>Mary, Queen of Scots arrives in England in 1568 and becomes a Catholic figurehead for plots</a:t>
                      </a:r>
                    </a:p>
                    <a:p>
                      <a:pPr marL="171450" lvl="0" indent="-171450">
                        <a:buFont typeface="Arial" panose="020B0604020202020204" pitchFamily="34" charset="0"/>
                        <a:buChar char="•"/>
                      </a:pPr>
                      <a:r>
                        <a:rPr lang="en-GB" sz="700" b="1"/>
                        <a:t>Northern Rebellion (1569) </a:t>
                      </a:r>
                      <a:r>
                        <a:rPr lang="en-GB" sz="700"/>
                        <a:t>started when Elizabeth would not give permission for the Duke of Norfolk to marry Mary Queen of Scots. The Earl of Westmorland and the Earl of Northumberland took control of Durham Cathedral and celebrated Catholic mass. They attempted to march to London but were defeated. Northumberland was executed. Westmorland fled and Norfolk was sent to the tower.</a:t>
                      </a:r>
                    </a:p>
                    <a:p>
                      <a:pPr marL="171450" lvl="0" indent="-171450">
                        <a:buFont typeface="Arial" panose="020B0604020202020204" pitchFamily="34" charset="0"/>
                        <a:buChar char="•"/>
                      </a:pPr>
                      <a:r>
                        <a:rPr lang="en-GB" sz="700" b="1"/>
                        <a:t>The Ridolfi Plot (1571)</a:t>
                      </a:r>
                      <a:r>
                        <a:rPr lang="en-GB" sz="700"/>
                        <a:t> was organised with the Duke of Norfolk. Ridolfi was a Catholic Italian banker living in England. He planned invasions from both the Netherlands and the North. It was stopped when spies captured a message. The Duke of Norfolk confessed and was executed.</a:t>
                      </a:r>
                    </a:p>
                    <a:p>
                      <a:pPr marL="171450" lvl="0" indent="-171450">
                        <a:buFont typeface="Arial" panose="020B0604020202020204" pitchFamily="34" charset="0"/>
                        <a:buChar char="•"/>
                      </a:pPr>
                      <a:r>
                        <a:rPr lang="en-GB" sz="700" b="1"/>
                        <a:t>Throckmorton Plot (1583)</a:t>
                      </a:r>
                      <a:r>
                        <a:rPr lang="en-GB" sz="700"/>
                        <a:t> was backed by the Spanish and the Pope to invade England. Francis Throckmorton acted as a go between linking Mary Queen of Scots to the Spanish ambassador. Once again Walsingham’s spies found out about the plot. Throckmorton was tortured and confessed. </a:t>
                      </a:r>
                    </a:p>
                    <a:p>
                      <a:pPr marL="171450" lvl="0" indent="-171450">
                        <a:buFont typeface="Arial" panose="020B0604020202020204" pitchFamily="34" charset="0"/>
                        <a:buChar char="•"/>
                      </a:pPr>
                      <a:r>
                        <a:rPr lang="en-GB" sz="700" b="1" i="0"/>
                        <a:t>Babington Plot (1586) </a:t>
                      </a:r>
                      <a:r>
                        <a:rPr lang="en-GB" sz="700"/>
                        <a:t>to murder Elizabeth and put Mary on the throne, again with the help of the French Duke of Guise and the support of Philip II of Spain and the pope. Letters to Mary were intercepted by Walsingham and the evidence against her was so strong that Mary was finally tried for treason by the Privy Council and found guilty. She was executed in 1587.</a:t>
                      </a:r>
                    </a:p>
                    <a:p>
                      <a:pPr marL="171450" lvl="0" indent="-171450">
                        <a:buFont typeface="Arial" panose="020B0604020202020204" pitchFamily="34" charset="0"/>
                        <a:buChar char="•"/>
                      </a:pPr>
                      <a:endParaRPr lang="en-GB" sz="700" b="0" i="0"/>
                    </a:p>
                    <a:p>
                      <a:pPr marL="171450" lvl="0" indent="-171450">
                        <a:buFont typeface="Arial" panose="020B0604020202020204" pitchFamily="34" charset="0"/>
                        <a:buChar char="•"/>
                      </a:pPr>
                      <a:r>
                        <a:rPr lang="en-GB" sz="700" b="0" i="0"/>
                        <a:t>Following Mary’s execution, Phillip II of Spain launched an armada of approximately 150 ships to dethrone Elizabeth.</a:t>
                      </a:r>
                    </a:p>
                    <a:p>
                      <a:pPr marL="171450" lvl="0" indent="-171450">
                        <a:buFont typeface="Arial" panose="020B0604020202020204" pitchFamily="34" charset="0"/>
                        <a:buChar char="•"/>
                      </a:pPr>
                      <a:r>
                        <a:rPr lang="en-GB" sz="700" b="0" i="0"/>
                        <a:t>A series of beacons warned of the Armada’s arrival and the English navy engaged them at Portsmouth. The Battle of Gravelines lost 1000 Spanish soldiers and 3 ships.</a:t>
                      </a:r>
                    </a:p>
                    <a:p>
                      <a:pPr marL="171450" lvl="0" indent="-171450">
                        <a:buFont typeface="Arial" panose="020B0604020202020204" pitchFamily="34" charset="0"/>
                        <a:buChar char="•"/>
                      </a:pPr>
                      <a:r>
                        <a:rPr lang="en-GB" sz="700" b="0" i="0"/>
                        <a:t>The wind changed, meaning Spanish ships were blown off course towards Scotland where almost half of the Armada were destroyed. This “Protestant Wind” was a propaganda victory for Elizabeth and there was not another major foreign challenge to her reign.  </a:t>
                      </a:r>
                      <a:endParaRPr lang="en-GB" sz="700" b="1" i="0"/>
                    </a:p>
                    <a:p>
                      <a:pPr marL="628650" lvl="1" indent="-171450">
                        <a:buFont typeface="Courier New" panose="02070309020205020404" pitchFamily="49" charset="0"/>
                        <a:buChar char="o"/>
                      </a:pPr>
                      <a:endParaRPr lang="en-GB" sz="700" b="0" i="0" dirty="0"/>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06210839"/>
                  </a:ext>
                </a:extLst>
              </a:tr>
              <a:tr h="2224704">
                <a:tc>
                  <a:txBody>
                    <a:bodyPr/>
                    <a:lstStyle/>
                    <a:p>
                      <a:pPr marL="0" marR="0" lvl="0" indent="0" algn="l" defTabSz="914400" rtl="0" eaLnBrk="1" fontAlgn="auto" latinLnBrk="0" hangingPunct="1">
                        <a:lnSpc>
                          <a:spcPct val="100000"/>
                        </a:lnSpc>
                        <a:spcBef>
                          <a:spcPts val="0"/>
                        </a:spcBef>
                        <a:spcAft>
                          <a:spcPts val="0"/>
                        </a:spcAft>
                        <a:buClr>
                          <a:schemeClr val="bg1"/>
                        </a:buClr>
                        <a:buSzTx/>
                        <a:buFont typeface="Arial" panose="020B0604020202020204" pitchFamily="34" charset="0"/>
                        <a:buNone/>
                        <a:tabLst/>
                        <a:defRPr/>
                      </a:pPr>
                      <a:endParaRPr lang="en-GB" dirty="0"/>
                    </a:p>
                  </a:txBody>
                  <a:tcPr marL="58608" marR="58608" marT="29304" marB="29304">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5597456"/>
                  </a:ext>
                </a:extLst>
              </a:tr>
            </a:tbl>
          </a:graphicData>
        </a:graphic>
      </p:graphicFrame>
      <p:sp>
        <p:nvSpPr>
          <p:cNvPr id="34" name="TextBox 33"/>
          <p:cNvSpPr txBox="1"/>
          <p:nvPr/>
        </p:nvSpPr>
        <p:spPr>
          <a:xfrm>
            <a:off x="3329539" y="369630"/>
            <a:ext cx="1756089" cy="261610"/>
          </a:xfrm>
          <a:prstGeom prst="rect">
            <a:avLst/>
          </a:prstGeom>
          <a:noFill/>
        </p:spPr>
        <p:txBody>
          <a:bodyPr wrap="square" rtlCol="0">
            <a:spAutoFit/>
          </a:bodyPr>
          <a:lstStyle/>
          <a:p>
            <a:r>
              <a:rPr lang="en-US" sz="1100" b="1" dirty="0">
                <a:solidFill>
                  <a:schemeClr val="tx1">
                    <a:lumMod val="95000"/>
                    <a:lumOff val="5000"/>
                  </a:schemeClr>
                </a:solidFill>
              </a:rPr>
              <a:t>Key terms</a:t>
            </a:r>
            <a:endParaRPr lang="en-GB" sz="1100" b="1" dirty="0">
              <a:solidFill>
                <a:schemeClr val="tx1">
                  <a:lumMod val="95000"/>
                  <a:lumOff val="5000"/>
                </a:schemeClr>
              </a:solidFill>
            </a:endParaRPr>
          </a:p>
        </p:txBody>
      </p:sp>
      <p:sp>
        <p:nvSpPr>
          <p:cNvPr id="79" name="TextBox 78"/>
          <p:cNvSpPr txBox="1"/>
          <p:nvPr/>
        </p:nvSpPr>
        <p:spPr>
          <a:xfrm>
            <a:off x="91444" y="323160"/>
            <a:ext cx="1756089" cy="261610"/>
          </a:xfrm>
          <a:prstGeom prst="rect">
            <a:avLst/>
          </a:prstGeom>
          <a:noFill/>
        </p:spPr>
        <p:txBody>
          <a:bodyPr wrap="square" rtlCol="0">
            <a:spAutoFit/>
          </a:bodyPr>
          <a:lstStyle/>
          <a:p>
            <a:r>
              <a:rPr lang="en-US" sz="1100" b="1" dirty="0">
                <a:solidFill>
                  <a:schemeClr val="tx1">
                    <a:lumMod val="95000"/>
                    <a:lumOff val="5000"/>
                  </a:schemeClr>
                </a:solidFill>
              </a:rPr>
              <a:t>Key people</a:t>
            </a:r>
            <a:endParaRPr lang="en-GB" sz="1100" b="1" dirty="0">
              <a:solidFill>
                <a:schemeClr val="tx1">
                  <a:lumMod val="95000"/>
                  <a:lumOff val="5000"/>
                </a:schemeClr>
              </a:solidFill>
            </a:endParaRPr>
          </a:p>
        </p:txBody>
      </p:sp>
      <p:sp>
        <p:nvSpPr>
          <p:cNvPr id="80" name="TextBox 79"/>
          <p:cNvSpPr txBox="1"/>
          <p:nvPr/>
        </p:nvSpPr>
        <p:spPr>
          <a:xfrm>
            <a:off x="6369988" y="331054"/>
            <a:ext cx="1756089" cy="261610"/>
          </a:xfrm>
          <a:prstGeom prst="rect">
            <a:avLst/>
          </a:prstGeom>
          <a:noFill/>
        </p:spPr>
        <p:txBody>
          <a:bodyPr wrap="square" rtlCol="0">
            <a:spAutoFit/>
          </a:bodyPr>
          <a:lstStyle/>
          <a:p>
            <a:r>
              <a:rPr lang="en-US" sz="1100" b="1" dirty="0">
                <a:solidFill>
                  <a:schemeClr val="tx1">
                    <a:lumMod val="95000"/>
                    <a:lumOff val="5000"/>
                  </a:schemeClr>
                </a:solidFill>
              </a:rPr>
              <a:t>Key events</a:t>
            </a:r>
            <a:endParaRPr lang="en-GB" sz="1100" b="1" dirty="0">
              <a:solidFill>
                <a:schemeClr val="tx1">
                  <a:lumMod val="95000"/>
                  <a:lumOff val="5000"/>
                </a:schemeClr>
              </a:solidFill>
            </a:endParaRPr>
          </a:p>
        </p:txBody>
      </p:sp>
      <p:cxnSp>
        <p:nvCxnSpPr>
          <p:cNvPr id="81" name="Straight Connector 80"/>
          <p:cNvCxnSpPr>
            <a:cxnSpLocks/>
          </p:cNvCxnSpPr>
          <p:nvPr/>
        </p:nvCxnSpPr>
        <p:spPr>
          <a:xfrm>
            <a:off x="636478" y="563047"/>
            <a:ext cx="0" cy="5400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2" name="Straight Connector 81"/>
          <p:cNvCxnSpPr>
            <a:cxnSpLocks/>
          </p:cNvCxnSpPr>
          <p:nvPr/>
        </p:nvCxnSpPr>
        <p:spPr>
          <a:xfrm>
            <a:off x="4101138" y="576567"/>
            <a:ext cx="0" cy="3975845"/>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7088431" y="475666"/>
            <a:ext cx="0" cy="19440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6" name="Straight Connector 85"/>
          <p:cNvCxnSpPr>
            <a:cxnSpLocks/>
          </p:cNvCxnSpPr>
          <p:nvPr/>
        </p:nvCxnSpPr>
        <p:spPr>
          <a:xfrm flipH="1">
            <a:off x="614783" y="1276115"/>
            <a:ext cx="0" cy="2464318"/>
          </a:xfrm>
          <a:prstGeom prst="line">
            <a:avLst/>
          </a:prstGeom>
          <a:ln w="57150">
            <a:solidFill>
              <a:srgbClr val="0033CC"/>
            </a:solidFill>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141503" y="1253150"/>
            <a:ext cx="778673" cy="369332"/>
          </a:xfrm>
          <a:prstGeom prst="rect">
            <a:avLst/>
          </a:prstGeom>
          <a:noFill/>
        </p:spPr>
        <p:txBody>
          <a:bodyPr wrap="square" rtlCol="0">
            <a:spAutoFit/>
          </a:bodyPr>
          <a:lstStyle/>
          <a:p>
            <a:pPr algn="r"/>
            <a:r>
              <a:rPr lang="en-US" sz="900" b="1" dirty="0"/>
              <a:t>Threats to Elizabeth</a:t>
            </a:r>
            <a:endParaRPr lang="en-GB" sz="900" b="1" dirty="0"/>
          </a:p>
        </p:txBody>
      </p:sp>
      <p:sp>
        <p:nvSpPr>
          <p:cNvPr id="91" name="Rectangle 90"/>
          <p:cNvSpPr/>
          <p:nvPr/>
        </p:nvSpPr>
        <p:spPr>
          <a:xfrm>
            <a:off x="6194562" y="488456"/>
            <a:ext cx="910615" cy="375872"/>
          </a:xfrm>
          <a:prstGeom prst="rect">
            <a:avLst/>
          </a:prstGeom>
        </p:spPr>
        <p:txBody>
          <a:bodyPr wrap="square">
            <a:spAutoFit/>
          </a:bodyPr>
          <a:lstStyle/>
          <a:p>
            <a:pPr algn="r">
              <a:lnSpc>
                <a:spcPct val="119000"/>
              </a:lnSpc>
              <a:spcAft>
                <a:spcPts val="600"/>
              </a:spcAft>
            </a:pPr>
            <a:r>
              <a:rPr lang="en-GB" sz="800" b="1" kern="1400" dirty="0">
                <a:solidFill>
                  <a:schemeClr val="tx1">
                    <a:lumMod val="95000"/>
                    <a:lumOff val="5000"/>
                  </a:schemeClr>
                </a:solidFill>
              </a:rPr>
              <a:t>Religious Settlement</a:t>
            </a:r>
            <a:endParaRPr lang="en-GB" sz="800" kern="1400" dirty="0">
              <a:solidFill>
                <a:schemeClr val="tx1">
                  <a:lumMod val="95000"/>
                  <a:lumOff val="5000"/>
                </a:schemeClr>
              </a:solidFill>
            </a:endParaRPr>
          </a:p>
        </p:txBody>
      </p:sp>
      <p:sp>
        <p:nvSpPr>
          <p:cNvPr id="94" name="Rectangle 93"/>
          <p:cNvSpPr/>
          <p:nvPr/>
        </p:nvSpPr>
        <p:spPr>
          <a:xfrm>
            <a:off x="6370772" y="2500922"/>
            <a:ext cx="747181" cy="375872"/>
          </a:xfrm>
          <a:prstGeom prst="rect">
            <a:avLst/>
          </a:prstGeom>
        </p:spPr>
        <p:txBody>
          <a:bodyPr wrap="square">
            <a:spAutoFit/>
          </a:bodyPr>
          <a:lstStyle/>
          <a:p>
            <a:pPr lvl="0" algn="r">
              <a:lnSpc>
                <a:spcPct val="119000"/>
              </a:lnSpc>
            </a:pPr>
            <a:r>
              <a:rPr lang="en-GB" sz="800" b="1" kern="1400" dirty="0">
                <a:solidFill>
                  <a:srgbClr val="000000"/>
                </a:solidFill>
              </a:rPr>
              <a:t>Plots against Elizabeth</a:t>
            </a:r>
            <a:endParaRPr lang="en-GB" sz="800" kern="1400" dirty="0">
              <a:solidFill>
                <a:srgbClr val="000000"/>
              </a:solidFill>
            </a:endParaRPr>
          </a:p>
        </p:txBody>
      </p:sp>
      <p:sp>
        <p:nvSpPr>
          <p:cNvPr id="95" name="Rectangle 94"/>
          <p:cNvSpPr/>
          <p:nvPr/>
        </p:nvSpPr>
        <p:spPr>
          <a:xfrm>
            <a:off x="6425413" y="5638502"/>
            <a:ext cx="682979" cy="375872"/>
          </a:xfrm>
          <a:prstGeom prst="rect">
            <a:avLst/>
          </a:prstGeom>
        </p:spPr>
        <p:txBody>
          <a:bodyPr wrap="square">
            <a:spAutoFit/>
          </a:bodyPr>
          <a:lstStyle/>
          <a:p>
            <a:pPr lvl="0" algn="r">
              <a:lnSpc>
                <a:spcPct val="119000"/>
              </a:lnSpc>
            </a:pPr>
            <a:r>
              <a:rPr lang="en-GB" sz="800" b="1" kern="1400" dirty="0">
                <a:solidFill>
                  <a:srgbClr val="000000"/>
                </a:solidFill>
              </a:rPr>
              <a:t>Spanish Armada</a:t>
            </a:r>
          </a:p>
        </p:txBody>
      </p:sp>
      <p:cxnSp>
        <p:nvCxnSpPr>
          <p:cNvPr id="100" name="Straight Connector 99"/>
          <p:cNvCxnSpPr/>
          <p:nvPr/>
        </p:nvCxnSpPr>
        <p:spPr>
          <a:xfrm>
            <a:off x="7088431" y="5665010"/>
            <a:ext cx="0" cy="9720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flipH="1">
            <a:off x="7105177" y="2564490"/>
            <a:ext cx="0" cy="2952000"/>
          </a:xfrm>
          <a:prstGeom prst="line">
            <a:avLst/>
          </a:prstGeom>
          <a:ln w="57150">
            <a:solidFill>
              <a:srgbClr val="0033CC"/>
            </a:solidFill>
          </a:ln>
        </p:spPr>
        <p:style>
          <a:lnRef idx="1">
            <a:schemeClr val="accent1"/>
          </a:lnRef>
          <a:fillRef idx="0">
            <a:schemeClr val="accent1"/>
          </a:fillRef>
          <a:effectRef idx="0">
            <a:schemeClr val="accent1"/>
          </a:effectRef>
          <a:fontRef idx="minor">
            <a:schemeClr val="tx1"/>
          </a:fontRef>
        </p:style>
      </p:cxnSp>
      <p:sp>
        <p:nvSpPr>
          <p:cNvPr id="105" name="Rectangle 104"/>
          <p:cNvSpPr/>
          <p:nvPr/>
        </p:nvSpPr>
        <p:spPr>
          <a:xfrm>
            <a:off x="2561657" y="-15998"/>
            <a:ext cx="4698530" cy="400110"/>
          </a:xfrm>
          <a:prstGeom prst="rect">
            <a:avLst/>
          </a:prstGeom>
        </p:spPr>
        <p:txBody>
          <a:bodyPr wrap="none">
            <a:spAutoFit/>
          </a:bodyPr>
          <a:lstStyle/>
          <a:p>
            <a:r>
              <a:rPr lang="en-GB" sz="2000" b="1" dirty="0">
                <a:solidFill>
                  <a:schemeClr val="tx1">
                    <a:lumMod val="95000"/>
                    <a:lumOff val="5000"/>
                  </a:schemeClr>
                </a:solidFill>
              </a:rPr>
              <a:t>Part three: Threats from home and abroad</a:t>
            </a:r>
          </a:p>
        </p:txBody>
      </p:sp>
      <p:sp>
        <p:nvSpPr>
          <p:cNvPr id="104" name="TextBox 103"/>
          <p:cNvSpPr txBox="1"/>
          <p:nvPr/>
        </p:nvSpPr>
        <p:spPr>
          <a:xfrm>
            <a:off x="-74816" y="516780"/>
            <a:ext cx="758255" cy="369332"/>
          </a:xfrm>
          <a:prstGeom prst="rect">
            <a:avLst/>
          </a:prstGeom>
          <a:noFill/>
        </p:spPr>
        <p:txBody>
          <a:bodyPr wrap="square" rtlCol="0">
            <a:spAutoFit/>
          </a:bodyPr>
          <a:lstStyle/>
          <a:p>
            <a:pPr algn="r"/>
            <a:r>
              <a:rPr lang="en-US" sz="900" b="1" dirty="0">
                <a:solidFill>
                  <a:schemeClr val="tx1">
                    <a:lumMod val="95000"/>
                    <a:lumOff val="5000"/>
                  </a:schemeClr>
                </a:solidFill>
              </a:rPr>
              <a:t>Elizabeth’s allies</a:t>
            </a:r>
            <a:endParaRPr lang="en-GB" sz="900" b="1" dirty="0">
              <a:solidFill>
                <a:schemeClr val="tx1">
                  <a:lumMod val="95000"/>
                  <a:lumOff val="5000"/>
                </a:schemeClr>
              </a:solidFill>
            </a:endParaRPr>
          </a:p>
        </p:txBody>
      </p:sp>
      <p:sp>
        <p:nvSpPr>
          <p:cNvPr id="17" name="TextBox 16">
            <a:extLst>
              <a:ext uri="{FF2B5EF4-FFF2-40B4-BE49-F238E27FC236}">
                <a16:creationId xmlns:a16="http://schemas.microsoft.com/office/drawing/2014/main" id="{A0A7C6ED-DF29-4A27-94C8-9EC479999CFA}"/>
              </a:ext>
            </a:extLst>
          </p:cNvPr>
          <p:cNvSpPr txBox="1"/>
          <p:nvPr/>
        </p:nvSpPr>
        <p:spPr>
          <a:xfrm>
            <a:off x="541827" y="5586072"/>
            <a:ext cx="926307" cy="369332"/>
          </a:xfrm>
          <a:prstGeom prst="rect">
            <a:avLst/>
          </a:prstGeom>
          <a:noFill/>
        </p:spPr>
        <p:txBody>
          <a:bodyPr wrap="square" rtlCol="0">
            <a:spAutoFit/>
          </a:bodyPr>
          <a:lstStyle/>
          <a:p>
            <a:pPr algn="ctr"/>
            <a:r>
              <a:rPr lang="en-GB" sz="600" dirty="0"/>
              <a:t>Elizabeth </a:t>
            </a:r>
          </a:p>
          <a:p>
            <a:pPr algn="ctr"/>
            <a:r>
              <a:rPr lang="en-GB" sz="600" dirty="0"/>
              <a:t>passes the Religious Settlement</a:t>
            </a:r>
          </a:p>
        </p:txBody>
      </p:sp>
      <p:sp>
        <p:nvSpPr>
          <p:cNvPr id="68" name="TextBox 67">
            <a:extLst>
              <a:ext uri="{FF2B5EF4-FFF2-40B4-BE49-F238E27FC236}">
                <a16:creationId xmlns:a16="http://schemas.microsoft.com/office/drawing/2014/main" id="{48AEA57B-1A2B-4502-AE13-8020C53F5724}"/>
              </a:ext>
            </a:extLst>
          </p:cNvPr>
          <p:cNvSpPr txBox="1"/>
          <p:nvPr/>
        </p:nvSpPr>
        <p:spPr>
          <a:xfrm>
            <a:off x="1077640" y="4970863"/>
            <a:ext cx="975617" cy="523220"/>
          </a:xfrm>
          <a:prstGeom prst="rect">
            <a:avLst/>
          </a:prstGeom>
          <a:noFill/>
        </p:spPr>
        <p:txBody>
          <a:bodyPr wrap="square" rtlCol="0">
            <a:spAutoFit/>
          </a:bodyPr>
          <a:lstStyle/>
          <a:p>
            <a:pPr algn="ctr"/>
            <a:r>
              <a:rPr lang="en-GB" sz="700" dirty="0"/>
              <a:t>Mary,</a:t>
            </a:r>
          </a:p>
          <a:p>
            <a:pPr algn="ctr"/>
            <a:r>
              <a:rPr lang="en-GB" sz="700" dirty="0"/>
              <a:t> Queen of Scots is imprisoned in England</a:t>
            </a:r>
          </a:p>
        </p:txBody>
      </p:sp>
      <p:sp>
        <p:nvSpPr>
          <p:cNvPr id="69" name="TextBox 68">
            <a:extLst>
              <a:ext uri="{FF2B5EF4-FFF2-40B4-BE49-F238E27FC236}">
                <a16:creationId xmlns:a16="http://schemas.microsoft.com/office/drawing/2014/main" id="{DC390F79-6AF0-44A0-AA09-3C63210A3921}"/>
              </a:ext>
            </a:extLst>
          </p:cNvPr>
          <p:cNvSpPr txBox="1"/>
          <p:nvPr/>
        </p:nvSpPr>
        <p:spPr>
          <a:xfrm>
            <a:off x="1828202" y="5539785"/>
            <a:ext cx="699724" cy="307777"/>
          </a:xfrm>
          <a:prstGeom prst="rect">
            <a:avLst/>
          </a:prstGeom>
          <a:noFill/>
        </p:spPr>
        <p:txBody>
          <a:bodyPr wrap="square" rtlCol="0">
            <a:spAutoFit/>
          </a:bodyPr>
          <a:lstStyle/>
          <a:p>
            <a:pPr algn="ctr"/>
            <a:r>
              <a:rPr lang="en-GB" sz="700" dirty="0"/>
              <a:t>Northern Rebellion</a:t>
            </a:r>
          </a:p>
        </p:txBody>
      </p:sp>
      <p:sp>
        <p:nvSpPr>
          <p:cNvPr id="70" name="TextBox 69">
            <a:extLst>
              <a:ext uri="{FF2B5EF4-FFF2-40B4-BE49-F238E27FC236}">
                <a16:creationId xmlns:a16="http://schemas.microsoft.com/office/drawing/2014/main" id="{C1D800CA-B973-4EA2-A5AF-F3AF6B167454}"/>
              </a:ext>
            </a:extLst>
          </p:cNvPr>
          <p:cNvSpPr txBox="1"/>
          <p:nvPr/>
        </p:nvSpPr>
        <p:spPr>
          <a:xfrm>
            <a:off x="2307455" y="4979173"/>
            <a:ext cx="870668" cy="415498"/>
          </a:xfrm>
          <a:prstGeom prst="rect">
            <a:avLst/>
          </a:prstGeom>
          <a:noFill/>
        </p:spPr>
        <p:txBody>
          <a:bodyPr wrap="square" rtlCol="0">
            <a:spAutoFit/>
          </a:bodyPr>
          <a:lstStyle/>
          <a:p>
            <a:pPr algn="ctr"/>
            <a:r>
              <a:rPr lang="en-GB" sz="700" dirty="0"/>
              <a:t>Papal Bull </a:t>
            </a:r>
          </a:p>
          <a:p>
            <a:pPr algn="ctr"/>
            <a:r>
              <a:rPr lang="en-GB" sz="700" dirty="0"/>
              <a:t>and Elizabeth’s excommunication</a:t>
            </a:r>
          </a:p>
        </p:txBody>
      </p:sp>
      <p:sp>
        <p:nvSpPr>
          <p:cNvPr id="71" name="TextBox 70">
            <a:extLst>
              <a:ext uri="{FF2B5EF4-FFF2-40B4-BE49-F238E27FC236}">
                <a16:creationId xmlns:a16="http://schemas.microsoft.com/office/drawing/2014/main" id="{585056A8-3D9F-4DC5-AD3B-1AE4CA135251}"/>
              </a:ext>
            </a:extLst>
          </p:cNvPr>
          <p:cNvSpPr txBox="1"/>
          <p:nvPr/>
        </p:nvSpPr>
        <p:spPr>
          <a:xfrm>
            <a:off x="2872921" y="5568102"/>
            <a:ext cx="870670" cy="307777"/>
          </a:xfrm>
          <a:prstGeom prst="rect">
            <a:avLst/>
          </a:prstGeom>
          <a:noFill/>
        </p:spPr>
        <p:txBody>
          <a:bodyPr wrap="square" rtlCol="0">
            <a:spAutoFit/>
          </a:bodyPr>
          <a:lstStyle/>
          <a:p>
            <a:pPr algn="ctr"/>
            <a:r>
              <a:rPr lang="en-GB" sz="700" dirty="0"/>
              <a:t>The Ridolfi </a:t>
            </a:r>
          </a:p>
          <a:p>
            <a:pPr algn="ctr"/>
            <a:r>
              <a:rPr lang="en-GB" sz="700" dirty="0"/>
              <a:t>Plot</a:t>
            </a:r>
          </a:p>
        </p:txBody>
      </p:sp>
      <p:sp>
        <p:nvSpPr>
          <p:cNvPr id="72" name="TextBox 71">
            <a:extLst>
              <a:ext uri="{FF2B5EF4-FFF2-40B4-BE49-F238E27FC236}">
                <a16:creationId xmlns:a16="http://schemas.microsoft.com/office/drawing/2014/main" id="{83AF1775-29E1-4A11-A3F6-F41A2C55BD70}"/>
              </a:ext>
            </a:extLst>
          </p:cNvPr>
          <p:cNvSpPr txBox="1"/>
          <p:nvPr/>
        </p:nvSpPr>
        <p:spPr>
          <a:xfrm>
            <a:off x="3518927" y="4996846"/>
            <a:ext cx="784461" cy="461665"/>
          </a:xfrm>
          <a:prstGeom prst="rect">
            <a:avLst/>
          </a:prstGeom>
          <a:noFill/>
        </p:spPr>
        <p:txBody>
          <a:bodyPr wrap="square" rtlCol="0">
            <a:spAutoFit/>
          </a:bodyPr>
          <a:lstStyle/>
          <a:p>
            <a:pPr algn="ctr"/>
            <a:r>
              <a:rPr lang="en-GB" sz="800" dirty="0"/>
              <a:t>First Jesuit Priests arrive in England</a:t>
            </a:r>
          </a:p>
        </p:txBody>
      </p:sp>
      <p:sp>
        <p:nvSpPr>
          <p:cNvPr id="73" name="TextBox 72">
            <a:extLst>
              <a:ext uri="{FF2B5EF4-FFF2-40B4-BE49-F238E27FC236}">
                <a16:creationId xmlns:a16="http://schemas.microsoft.com/office/drawing/2014/main" id="{18FFDB9C-1DD1-4345-AC5F-B953538D1726}"/>
              </a:ext>
            </a:extLst>
          </p:cNvPr>
          <p:cNvSpPr txBox="1"/>
          <p:nvPr/>
        </p:nvSpPr>
        <p:spPr>
          <a:xfrm>
            <a:off x="4121079" y="5510066"/>
            <a:ext cx="831921" cy="461665"/>
          </a:xfrm>
          <a:prstGeom prst="rect">
            <a:avLst/>
          </a:prstGeom>
          <a:noFill/>
        </p:spPr>
        <p:txBody>
          <a:bodyPr wrap="square" rtlCol="0">
            <a:spAutoFit/>
          </a:bodyPr>
          <a:lstStyle/>
          <a:p>
            <a:pPr algn="ctr"/>
            <a:r>
              <a:rPr lang="en-GB" sz="800" dirty="0"/>
              <a:t>The Throckmorton Plot</a:t>
            </a:r>
          </a:p>
        </p:txBody>
      </p:sp>
      <p:sp>
        <p:nvSpPr>
          <p:cNvPr id="74" name="TextBox 73">
            <a:extLst>
              <a:ext uri="{FF2B5EF4-FFF2-40B4-BE49-F238E27FC236}">
                <a16:creationId xmlns:a16="http://schemas.microsoft.com/office/drawing/2014/main" id="{F5341C94-BD8E-4C8E-8259-CEF3726F9E6A}"/>
              </a:ext>
            </a:extLst>
          </p:cNvPr>
          <p:cNvSpPr txBox="1"/>
          <p:nvPr/>
        </p:nvSpPr>
        <p:spPr>
          <a:xfrm>
            <a:off x="4732642" y="4942790"/>
            <a:ext cx="784461" cy="461665"/>
          </a:xfrm>
          <a:prstGeom prst="rect">
            <a:avLst/>
          </a:prstGeom>
          <a:noFill/>
        </p:spPr>
        <p:txBody>
          <a:bodyPr wrap="square" rtlCol="0">
            <a:spAutoFit/>
          </a:bodyPr>
          <a:lstStyle/>
          <a:p>
            <a:pPr algn="ctr"/>
            <a:r>
              <a:rPr lang="en-GB" sz="800" dirty="0"/>
              <a:t>The Babington Plot</a:t>
            </a:r>
          </a:p>
        </p:txBody>
      </p:sp>
      <p:sp>
        <p:nvSpPr>
          <p:cNvPr id="21" name="TextBox 20">
            <a:extLst>
              <a:ext uri="{FF2B5EF4-FFF2-40B4-BE49-F238E27FC236}">
                <a16:creationId xmlns:a16="http://schemas.microsoft.com/office/drawing/2014/main" id="{B3FB4251-176B-4804-86DF-AD48BF7F1C4D}"/>
              </a:ext>
            </a:extLst>
          </p:cNvPr>
          <p:cNvSpPr txBox="1"/>
          <p:nvPr/>
        </p:nvSpPr>
        <p:spPr>
          <a:xfrm>
            <a:off x="573996" y="6645735"/>
            <a:ext cx="807843" cy="230832"/>
          </a:xfrm>
          <a:prstGeom prst="rect">
            <a:avLst/>
          </a:prstGeom>
          <a:noFill/>
        </p:spPr>
        <p:txBody>
          <a:bodyPr wrap="square" rtlCol="0">
            <a:spAutoFit/>
          </a:bodyPr>
          <a:lstStyle/>
          <a:p>
            <a:pPr algn="ctr"/>
            <a:r>
              <a:rPr lang="en-GB" sz="900" b="1" dirty="0"/>
              <a:t>1559</a:t>
            </a:r>
          </a:p>
        </p:txBody>
      </p:sp>
      <p:sp>
        <p:nvSpPr>
          <p:cNvPr id="76" name="TextBox 75">
            <a:extLst>
              <a:ext uri="{FF2B5EF4-FFF2-40B4-BE49-F238E27FC236}">
                <a16:creationId xmlns:a16="http://schemas.microsoft.com/office/drawing/2014/main" id="{C3275049-9124-4DF6-A159-8660DFCEDC1C}"/>
              </a:ext>
            </a:extLst>
          </p:cNvPr>
          <p:cNvSpPr txBox="1"/>
          <p:nvPr/>
        </p:nvSpPr>
        <p:spPr>
          <a:xfrm>
            <a:off x="1156704" y="6627375"/>
            <a:ext cx="807843" cy="230832"/>
          </a:xfrm>
          <a:prstGeom prst="rect">
            <a:avLst/>
          </a:prstGeom>
          <a:noFill/>
        </p:spPr>
        <p:txBody>
          <a:bodyPr wrap="square" rtlCol="0">
            <a:spAutoFit/>
          </a:bodyPr>
          <a:lstStyle/>
          <a:p>
            <a:pPr algn="ctr"/>
            <a:r>
              <a:rPr lang="en-GB" sz="900" b="1" dirty="0"/>
              <a:t>1568</a:t>
            </a:r>
          </a:p>
        </p:txBody>
      </p:sp>
      <p:sp>
        <p:nvSpPr>
          <p:cNvPr id="77" name="TextBox 76">
            <a:extLst>
              <a:ext uri="{FF2B5EF4-FFF2-40B4-BE49-F238E27FC236}">
                <a16:creationId xmlns:a16="http://schemas.microsoft.com/office/drawing/2014/main" id="{2B8BF587-AF98-40FD-97B9-7592DF68BAF3}"/>
              </a:ext>
            </a:extLst>
          </p:cNvPr>
          <p:cNvSpPr txBox="1"/>
          <p:nvPr/>
        </p:nvSpPr>
        <p:spPr>
          <a:xfrm>
            <a:off x="1767666" y="6629748"/>
            <a:ext cx="807843" cy="230832"/>
          </a:xfrm>
          <a:prstGeom prst="rect">
            <a:avLst/>
          </a:prstGeom>
          <a:noFill/>
        </p:spPr>
        <p:txBody>
          <a:bodyPr wrap="square" rtlCol="0">
            <a:spAutoFit/>
          </a:bodyPr>
          <a:lstStyle/>
          <a:p>
            <a:pPr algn="ctr"/>
            <a:r>
              <a:rPr lang="en-GB" sz="900" b="1" dirty="0"/>
              <a:t>1569</a:t>
            </a:r>
          </a:p>
        </p:txBody>
      </p:sp>
      <p:sp>
        <p:nvSpPr>
          <p:cNvPr id="78" name="TextBox 77">
            <a:extLst>
              <a:ext uri="{FF2B5EF4-FFF2-40B4-BE49-F238E27FC236}">
                <a16:creationId xmlns:a16="http://schemas.microsoft.com/office/drawing/2014/main" id="{049E7271-C2E9-4056-8182-754739516745}"/>
              </a:ext>
            </a:extLst>
          </p:cNvPr>
          <p:cNvSpPr txBox="1"/>
          <p:nvPr/>
        </p:nvSpPr>
        <p:spPr>
          <a:xfrm>
            <a:off x="2349500" y="6647550"/>
            <a:ext cx="807843" cy="230832"/>
          </a:xfrm>
          <a:prstGeom prst="rect">
            <a:avLst/>
          </a:prstGeom>
          <a:noFill/>
        </p:spPr>
        <p:txBody>
          <a:bodyPr wrap="square" rtlCol="0">
            <a:spAutoFit/>
          </a:bodyPr>
          <a:lstStyle/>
          <a:p>
            <a:pPr algn="ctr"/>
            <a:r>
              <a:rPr lang="en-GB" sz="900" b="1" dirty="0"/>
              <a:t>1570</a:t>
            </a:r>
          </a:p>
        </p:txBody>
      </p:sp>
      <p:sp>
        <p:nvSpPr>
          <p:cNvPr id="83" name="TextBox 82">
            <a:extLst>
              <a:ext uri="{FF2B5EF4-FFF2-40B4-BE49-F238E27FC236}">
                <a16:creationId xmlns:a16="http://schemas.microsoft.com/office/drawing/2014/main" id="{1C96AE89-9195-4461-86FB-3FAD58D78EF1}"/>
              </a:ext>
            </a:extLst>
          </p:cNvPr>
          <p:cNvSpPr txBox="1"/>
          <p:nvPr/>
        </p:nvSpPr>
        <p:spPr>
          <a:xfrm>
            <a:off x="2918639" y="6638502"/>
            <a:ext cx="807843" cy="230832"/>
          </a:xfrm>
          <a:prstGeom prst="rect">
            <a:avLst/>
          </a:prstGeom>
          <a:noFill/>
        </p:spPr>
        <p:txBody>
          <a:bodyPr wrap="square" rtlCol="0">
            <a:spAutoFit/>
          </a:bodyPr>
          <a:lstStyle/>
          <a:p>
            <a:pPr algn="ctr"/>
            <a:r>
              <a:rPr lang="en-GB" sz="900" b="1" dirty="0"/>
              <a:t>1571</a:t>
            </a:r>
          </a:p>
        </p:txBody>
      </p:sp>
      <p:sp>
        <p:nvSpPr>
          <p:cNvPr id="85" name="TextBox 84">
            <a:extLst>
              <a:ext uri="{FF2B5EF4-FFF2-40B4-BE49-F238E27FC236}">
                <a16:creationId xmlns:a16="http://schemas.microsoft.com/office/drawing/2014/main" id="{6A6ED1A4-83E1-4F00-8B5F-8B5F705FDD11}"/>
              </a:ext>
            </a:extLst>
          </p:cNvPr>
          <p:cNvSpPr txBox="1"/>
          <p:nvPr/>
        </p:nvSpPr>
        <p:spPr>
          <a:xfrm>
            <a:off x="3505323" y="6648557"/>
            <a:ext cx="807843" cy="230832"/>
          </a:xfrm>
          <a:prstGeom prst="rect">
            <a:avLst/>
          </a:prstGeom>
          <a:noFill/>
        </p:spPr>
        <p:txBody>
          <a:bodyPr wrap="square" rtlCol="0">
            <a:spAutoFit/>
          </a:bodyPr>
          <a:lstStyle/>
          <a:p>
            <a:pPr algn="ctr"/>
            <a:r>
              <a:rPr lang="en-GB" sz="900" b="1" dirty="0"/>
              <a:t>1580</a:t>
            </a:r>
          </a:p>
        </p:txBody>
      </p:sp>
      <p:sp>
        <p:nvSpPr>
          <p:cNvPr id="87" name="TextBox 86">
            <a:extLst>
              <a:ext uri="{FF2B5EF4-FFF2-40B4-BE49-F238E27FC236}">
                <a16:creationId xmlns:a16="http://schemas.microsoft.com/office/drawing/2014/main" id="{B52047FB-7502-43E4-BB87-E6C796E64714}"/>
              </a:ext>
            </a:extLst>
          </p:cNvPr>
          <p:cNvSpPr txBox="1"/>
          <p:nvPr/>
        </p:nvSpPr>
        <p:spPr>
          <a:xfrm>
            <a:off x="4150087" y="6634854"/>
            <a:ext cx="807843" cy="230832"/>
          </a:xfrm>
          <a:prstGeom prst="rect">
            <a:avLst/>
          </a:prstGeom>
          <a:noFill/>
        </p:spPr>
        <p:txBody>
          <a:bodyPr wrap="square" rtlCol="0">
            <a:spAutoFit/>
          </a:bodyPr>
          <a:lstStyle/>
          <a:p>
            <a:pPr algn="ctr"/>
            <a:r>
              <a:rPr lang="en-GB" sz="900" b="1" dirty="0"/>
              <a:t>1583</a:t>
            </a:r>
          </a:p>
        </p:txBody>
      </p:sp>
      <p:sp>
        <p:nvSpPr>
          <p:cNvPr id="89" name="TextBox 88">
            <a:extLst>
              <a:ext uri="{FF2B5EF4-FFF2-40B4-BE49-F238E27FC236}">
                <a16:creationId xmlns:a16="http://schemas.microsoft.com/office/drawing/2014/main" id="{27A419D4-8BFA-4772-9BDB-5AE9A4D3D194}"/>
              </a:ext>
            </a:extLst>
          </p:cNvPr>
          <p:cNvSpPr txBox="1"/>
          <p:nvPr/>
        </p:nvSpPr>
        <p:spPr>
          <a:xfrm>
            <a:off x="5306094" y="6613985"/>
            <a:ext cx="923480" cy="230832"/>
          </a:xfrm>
          <a:prstGeom prst="rect">
            <a:avLst/>
          </a:prstGeom>
          <a:noFill/>
        </p:spPr>
        <p:txBody>
          <a:bodyPr wrap="square" rtlCol="0">
            <a:spAutoFit/>
          </a:bodyPr>
          <a:lstStyle/>
          <a:p>
            <a:pPr algn="ctr"/>
            <a:r>
              <a:rPr lang="en-GB" sz="900" b="1" dirty="0"/>
              <a:t>1587</a:t>
            </a:r>
          </a:p>
        </p:txBody>
      </p:sp>
      <p:graphicFrame>
        <p:nvGraphicFramePr>
          <p:cNvPr id="2" name="Table 11">
            <a:extLst>
              <a:ext uri="{FF2B5EF4-FFF2-40B4-BE49-F238E27FC236}">
                <a16:creationId xmlns:a16="http://schemas.microsoft.com/office/drawing/2014/main" id="{D2F08C8A-761F-F4F4-0AF4-592013171156}"/>
              </a:ext>
            </a:extLst>
          </p:cNvPr>
          <p:cNvGraphicFramePr>
            <a:graphicFrameLocks noGrp="1"/>
          </p:cNvGraphicFramePr>
          <p:nvPr>
            <p:extLst>
              <p:ext uri="{D42A27DB-BD31-4B8C-83A1-F6EECF244321}">
                <p14:modId xmlns:p14="http://schemas.microsoft.com/office/powerpoint/2010/main" val="4205704766"/>
              </p:ext>
            </p:extLst>
          </p:nvPr>
        </p:nvGraphicFramePr>
        <p:xfrm>
          <a:off x="7161928" y="484748"/>
          <a:ext cx="2694834" cy="975360"/>
        </p:xfrm>
        <a:graphic>
          <a:graphicData uri="http://schemas.openxmlformats.org/drawingml/2006/table">
            <a:tbl>
              <a:tblPr firstRow="1" bandRow="1">
                <a:tableStyleId>{5940675A-B579-460E-94D1-54222C63F5DA}</a:tableStyleId>
              </a:tblPr>
              <a:tblGrid>
                <a:gridCol w="959114">
                  <a:extLst>
                    <a:ext uri="{9D8B030D-6E8A-4147-A177-3AD203B41FA5}">
                      <a16:colId xmlns:a16="http://schemas.microsoft.com/office/drawing/2014/main" val="560870075"/>
                    </a:ext>
                  </a:extLst>
                </a:gridCol>
                <a:gridCol w="837442">
                  <a:extLst>
                    <a:ext uri="{9D8B030D-6E8A-4147-A177-3AD203B41FA5}">
                      <a16:colId xmlns:a16="http://schemas.microsoft.com/office/drawing/2014/main" val="3000431647"/>
                    </a:ext>
                  </a:extLst>
                </a:gridCol>
                <a:gridCol w="898278">
                  <a:extLst>
                    <a:ext uri="{9D8B030D-6E8A-4147-A177-3AD203B41FA5}">
                      <a16:colId xmlns:a16="http://schemas.microsoft.com/office/drawing/2014/main" val="818254085"/>
                    </a:ext>
                  </a:extLst>
                </a:gridCol>
              </a:tblGrid>
              <a:tr h="723322">
                <a:tc>
                  <a:txBody>
                    <a:bodyPr/>
                    <a:lstStyle/>
                    <a:p>
                      <a:pPr algn="ctr"/>
                      <a:r>
                        <a:rPr lang="en-GB" sz="900" b="1" dirty="0"/>
                        <a:t>Catholics</a:t>
                      </a:r>
                    </a:p>
                    <a:p>
                      <a:pPr algn="l"/>
                      <a:r>
                        <a:rPr lang="en-GB" sz="700" b="0" dirty="0"/>
                        <a:t>Loyal to Pope</a:t>
                      </a:r>
                    </a:p>
                    <a:p>
                      <a:pPr algn="l"/>
                      <a:r>
                        <a:rPr lang="en-GB" sz="700" b="0" dirty="0"/>
                        <a:t>Bible and services in Latin</a:t>
                      </a:r>
                    </a:p>
                    <a:p>
                      <a:pPr algn="l"/>
                      <a:r>
                        <a:rPr lang="en-GB" sz="700" b="0" dirty="0"/>
                        <a:t>Belief in saints and pilgrimages</a:t>
                      </a:r>
                    </a:p>
                    <a:p>
                      <a:pPr algn="l"/>
                      <a:r>
                        <a:rPr lang="en-GB" sz="700" b="0" dirty="0"/>
                        <a:t>Clergy can’t marry</a:t>
                      </a:r>
                    </a:p>
                    <a:p>
                      <a:pPr algn="l"/>
                      <a:r>
                        <a:rPr lang="en-GB" sz="700" b="0" dirty="0"/>
                        <a:t>Elaborate decoration </a:t>
                      </a:r>
                    </a:p>
                  </a:txBody>
                  <a:tcPr/>
                </a:tc>
                <a:tc>
                  <a:txBody>
                    <a:bodyPr/>
                    <a:lstStyle/>
                    <a:p>
                      <a:pPr algn="ctr"/>
                      <a:r>
                        <a:rPr lang="en-GB" sz="900" b="1" dirty="0"/>
                        <a:t>Protestants</a:t>
                      </a:r>
                    </a:p>
                    <a:p>
                      <a:pPr algn="l"/>
                      <a:r>
                        <a:rPr lang="en-GB" sz="700" b="0" dirty="0"/>
                        <a:t>Church headed by monarch</a:t>
                      </a:r>
                    </a:p>
                    <a:p>
                      <a:pPr algn="l"/>
                      <a:r>
                        <a:rPr lang="en-GB" sz="700" b="0" dirty="0"/>
                        <a:t>Bible and services in English</a:t>
                      </a:r>
                    </a:p>
                    <a:p>
                      <a:pPr algn="l"/>
                      <a:r>
                        <a:rPr lang="en-GB" sz="700" b="0" dirty="0"/>
                        <a:t>Fewer decorations</a:t>
                      </a:r>
                    </a:p>
                    <a:p>
                      <a:pPr algn="l"/>
                      <a:r>
                        <a:rPr lang="en-GB" sz="700" b="0" dirty="0"/>
                        <a:t>Clergy can marry</a:t>
                      </a:r>
                      <a:endParaRPr lang="en-GB" sz="600" b="0" dirty="0"/>
                    </a:p>
                  </a:txBody>
                  <a:tcPr/>
                </a:tc>
                <a:tc>
                  <a:txBody>
                    <a:bodyPr/>
                    <a:lstStyle/>
                    <a:p>
                      <a:pPr algn="ctr"/>
                      <a:r>
                        <a:rPr lang="en-GB" sz="900" b="1" dirty="0"/>
                        <a:t>Puritans</a:t>
                      </a:r>
                    </a:p>
                    <a:p>
                      <a:pPr algn="l"/>
                      <a:r>
                        <a:rPr lang="en-GB" sz="700" b="0" dirty="0"/>
                        <a:t>Strict protestants</a:t>
                      </a:r>
                    </a:p>
                    <a:p>
                      <a:pPr algn="l"/>
                      <a:r>
                        <a:rPr lang="en-GB" sz="700" b="0" dirty="0"/>
                        <a:t>No head of the Church</a:t>
                      </a:r>
                    </a:p>
                    <a:p>
                      <a:pPr algn="l"/>
                      <a:r>
                        <a:rPr lang="en-GB" sz="700" b="0" dirty="0"/>
                        <a:t>No decorations</a:t>
                      </a:r>
                    </a:p>
                    <a:p>
                      <a:pPr algn="l"/>
                      <a:r>
                        <a:rPr lang="en-GB" sz="700" b="0" dirty="0"/>
                        <a:t>Live by the words in the Bible</a:t>
                      </a:r>
                    </a:p>
                  </a:txBody>
                  <a:tcPr/>
                </a:tc>
                <a:extLst>
                  <a:ext uri="{0D108BD9-81ED-4DB2-BD59-A6C34878D82A}">
                    <a16:rowId xmlns:a16="http://schemas.microsoft.com/office/drawing/2014/main" val="301370621"/>
                  </a:ext>
                </a:extLst>
              </a:tr>
            </a:tbl>
          </a:graphicData>
        </a:graphic>
      </p:graphicFrame>
      <p:cxnSp>
        <p:nvCxnSpPr>
          <p:cNvPr id="90" name="Straight Connector 89">
            <a:extLst>
              <a:ext uri="{FF2B5EF4-FFF2-40B4-BE49-F238E27FC236}">
                <a16:creationId xmlns:a16="http://schemas.microsoft.com/office/drawing/2014/main" id="{2EA6E24C-18D4-C068-80CD-182E0C878C55}"/>
              </a:ext>
            </a:extLst>
          </p:cNvPr>
          <p:cNvCxnSpPr/>
          <p:nvPr/>
        </p:nvCxnSpPr>
        <p:spPr>
          <a:xfrm>
            <a:off x="5774627" y="5917788"/>
            <a:ext cx="5876" cy="587453"/>
          </a:xfrm>
          <a:prstGeom prst="line">
            <a:avLst/>
          </a:prstGeom>
        </p:spPr>
        <p:style>
          <a:lnRef idx="1">
            <a:schemeClr val="accent1"/>
          </a:lnRef>
          <a:fillRef idx="0">
            <a:schemeClr val="accent1"/>
          </a:fillRef>
          <a:effectRef idx="0">
            <a:schemeClr val="accent1"/>
          </a:effectRef>
          <a:fontRef idx="minor">
            <a:schemeClr val="tx1"/>
          </a:fontRef>
        </p:style>
      </p:cxnSp>
      <p:sp>
        <p:nvSpPr>
          <p:cNvPr id="92" name="Oval 91">
            <a:extLst>
              <a:ext uri="{FF2B5EF4-FFF2-40B4-BE49-F238E27FC236}">
                <a16:creationId xmlns:a16="http://schemas.microsoft.com/office/drawing/2014/main" id="{03815D5C-FF21-9BDA-EF8D-2C8C9F15F4F9}"/>
              </a:ext>
            </a:extLst>
          </p:cNvPr>
          <p:cNvSpPr/>
          <p:nvPr/>
        </p:nvSpPr>
        <p:spPr>
          <a:xfrm>
            <a:off x="5658759" y="6415204"/>
            <a:ext cx="244202" cy="24420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96" name="Oval 95">
            <a:extLst>
              <a:ext uri="{FF2B5EF4-FFF2-40B4-BE49-F238E27FC236}">
                <a16:creationId xmlns:a16="http://schemas.microsoft.com/office/drawing/2014/main" id="{38A8374D-FED9-A48D-537C-417528519BAD}"/>
              </a:ext>
            </a:extLst>
          </p:cNvPr>
          <p:cNvSpPr/>
          <p:nvPr/>
        </p:nvSpPr>
        <p:spPr>
          <a:xfrm>
            <a:off x="5399046" y="5517899"/>
            <a:ext cx="737577" cy="75702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sp>
        <p:nvSpPr>
          <p:cNvPr id="97" name="Oval 96">
            <a:extLst>
              <a:ext uri="{FF2B5EF4-FFF2-40B4-BE49-F238E27FC236}">
                <a16:creationId xmlns:a16="http://schemas.microsoft.com/office/drawing/2014/main" id="{2EFDCFE7-452E-A932-F474-4A39D4FF30AC}"/>
              </a:ext>
            </a:extLst>
          </p:cNvPr>
          <p:cNvSpPr/>
          <p:nvPr/>
        </p:nvSpPr>
        <p:spPr>
          <a:xfrm>
            <a:off x="6037795" y="4990195"/>
            <a:ext cx="737577" cy="75702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dirty="0"/>
          </a:p>
        </p:txBody>
      </p:sp>
      <p:cxnSp>
        <p:nvCxnSpPr>
          <p:cNvPr id="98" name="Straight Connector 97">
            <a:extLst>
              <a:ext uri="{FF2B5EF4-FFF2-40B4-BE49-F238E27FC236}">
                <a16:creationId xmlns:a16="http://schemas.microsoft.com/office/drawing/2014/main" id="{FD0F0E44-FA57-202C-DE4C-114FDD3492CA}"/>
              </a:ext>
            </a:extLst>
          </p:cNvPr>
          <p:cNvCxnSpPr/>
          <p:nvPr/>
        </p:nvCxnSpPr>
        <p:spPr>
          <a:xfrm flipV="1">
            <a:off x="6406583" y="5737865"/>
            <a:ext cx="0" cy="817141"/>
          </a:xfrm>
          <a:prstGeom prst="line">
            <a:avLst/>
          </a:prstGeom>
        </p:spPr>
        <p:style>
          <a:lnRef idx="1">
            <a:schemeClr val="accent1"/>
          </a:lnRef>
          <a:fillRef idx="0">
            <a:schemeClr val="accent1"/>
          </a:fillRef>
          <a:effectRef idx="0">
            <a:schemeClr val="accent1"/>
          </a:effectRef>
          <a:fontRef idx="minor">
            <a:schemeClr val="tx1"/>
          </a:fontRef>
        </p:style>
      </p:cxnSp>
      <p:sp>
        <p:nvSpPr>
          <p:cNvPr id="99" name="Oval 98">
            <a:extLst>
              <a:ext uri="{FF2B5EF4-FFF2-40B4-BE49-F238E27FC236}">
                <a16:creationId xmlns:a16="http://schemas.microsoft.com/office/drawing/2014/main" id="{E2F44765-51D5-7741-E184-123D55705DBB}"/>
              </a:ext>
            </a:extLst>
          </p:cNvPr>
          <p:cNvSpPr/>
          <p:nvPr/>
        </p:nvSpPr>
        <p:spPr>
          <a:xfrm>
            <a:off x="6282152" y="6432905"/>
            <a:ext cx="244202" cy="24420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101" name="TextBox 100">
            <a:extLst>
              <a:ext uri="{FF2B5EF4-FFF2-40B4-BE49-F238E27FC236}">
                <a16:creationId xmlns:a16="http://schemas.microsoft.com/office/drawing/2014/main" id="{DAB08210-1FAE-151B-9F73-DA7CEBE490F2}"/>
              </a:ext>
            </a:extLst>
          </p:cNvPr>
          <p:cNvSpPr txBox="1"/>
          <p:nvPr/>
        </p:nvSpPr>
        <p:spPr>
          <a:xfrm>
            <a:off x="4716823" y="6632826"/>
            <a:ext cx="807843" cy="230832"/>
          </a:xfrm>
          <a:prstGeom prst="rect">
            <a:avLst/>
          </a:prstGeom>
          <a:noFill/>
        </p:spPr>
        <p:txBody>
          <a:bodyPr wrap="square" rtlCol="0">
            <a:spAutoFit/>
          </a:bodyPr>
          <a:lstStyle/>
          <a:p>
            <a:pPr algn="ctr"/>
            <a:r>
              <a:rPr lang="en-GB" sz="900" b="1" dirty="0"/>
              <a:t>1586</a:t>
            </a:r>
          </a:p>
        </p:txBody>
      </p:sp>
      <p:sp>
        <p:nvSpPr>
          <p:cNvPr id="102" name="TextBox 101">
            <a:extLst>
              <a:ext uri="{FF2B5EF4-FFF2-40B4-BE49-F238E27FC236}">
                <a16:creationId xmlns:a16="http://schemas.microsoft.com/office/drawing/2014/main" id="{36F6D98E-4B53-611F-D4C9-16B89AF771A3}"/>
              </a:ext>
            </a:extLst>
          </p:cNvPr>
          <p:cNvSpPr txBox="1"/>
          <p:nvPr/>
        </p:nvSpPr>
        <p:spPr>
          <a:xfrm>
            <a:off x="5319636" y="5509246"/>
            <a:ext cx="889148" cy="461665"/>
          </a:xfrm>
          <a:prstGeom prst="rect">
            <a:avLst/>
          </a:prstGeom>
          <a:noFill/>
        </p:spPr>
        <p:txBody>
          <a:bodyPr wrap="square" rtlCol="0">
            <a:spAutoFit/>
          </a:bodyPr>
          <a:lstStyle/>
          <a:p>
            <a:pPr algn="ctr"/>
            <a:r>
              <a:rPr lang="en-GB" sz="800" dirty="0"/>
              <a:t>Mary, </a:t>
            </a:r>
          </a:p>
          <a:p>
            <a:pPr algn="ctr"/>
            <a:r>
              <a:rPr lang="en-GB" sz="800" dirty="0"/>
              <a:t>Queen of Scots is executed</a:t>
            </a:r>
          </a:p>
        </p:txBody>
      </p:sp>
      <p:sp>
        <p:nvSpPr>
          <p:cNvPr id="106" name="TextBox 105">
            <a:extLst>
              <a:ext uri="{FF2B5EF4-FFF2-40B4-BE49-F238E27FC236}">
                <a16:creationId xmlns:a16="http://schemas.microsoft.com/office/drawing/2014/main" id="{FD1F5783-806E-1139-E30D-241C4D2A34A5}"/>
              </a:ext>
            </a:extLst>
          </p:cNvPr>
          <p:cNvSpPr txBox="1"/>
          <p:nvPr/>
        </p:nvSpPr>
        <p:spPr>
          <a:xfrm>
            <a:off x="5913586" y="6645735"/>
            <a:ext cx="923480" cy="230832"/>
          </a:xfrm>
          <a:prstGeom prst="rect">
            <a:avLst/>
          </a:prstGeom>
          <a:noFill/>
        </p:spPr>
        <p:txBody>
          <a:bodyPr wrap="square" rtlCol="0">
            <a:spAutoFit/>
          </a:bodyPr>
          <a:lstStyle/>
          <a:p>
            <a:pPr algn="ctr"/>
            <a:r>
              <a:rPr lang="en-GB" sz="900" b="1" dirty="0"/>
              <a:t>1588</a:t>
            </a:r>
          </a:p>
        </p:txBody>
      </p:sp>
      <p:sp>
        <p:nvSpPr>
          <p:cNvPr id="107" name="TextBox 106">
            <a:extLst>
              <a:ext uri="{FF2B5EF4-FFF2-40B4-BE49-F238E27FC236}">
                <a16:creationId xmlns:a16="http://schemas.microsoft.com/office/drawing/2014/main" id="{D65519E5-60D4-1ED5-1C26-39342AF5B450}"/>
              </a:ext>
            </a:extLst>
          </p:cNvPr>
          <p:cNvSpPr txBox="1"/>
          <p:nvPr/>
        </p:nvSpPr>
        <p:spPr>
          <a:xfrm>
            <a:off x="5963155" y="4970875"/>
            <a:ext cx="889148" cy="461665"/>
          </a:xfrm>
          <a:prstGeom prst="rect">
            <a:avLst/>
          </a:prstGeom>
          <a:noFill/>
        </p:spPr>
        <p:txBody>
          <a:bodyPr wrap="square" rtlCol="0">
            <a:spAutoFit/>
          </a:bodyPr>
          <a:lstStyle/>
          <a:p>
            <a:pPr algn="ctr"/>
            <a:r>
              <a:rPr lang="en-GB" sz="800" dirty="0"/>
              <a:t>The </a:t>
            </a:r>
          </a:p>
          <a:p>
            <a:pPr algn="ctr"/>
            <a:r>
              <a:rPr lang="en-GB" sz="800" dirty="0"/>
              <a:t>Spanish Armada is defeated</a:t>
            </a:r>
          </a:p>
        </p:txBody>
      </p:sp>
      <p:pic>
        <p:nvPicPr>
          <p:cNvPr id="57" name="Picture 56">
            <a:extLst>
              <a:ext uri="{FF2B5EF4-FFF2-40B4-BE49-F238E27FC236}">
                <a16:creationId xmlns:a16="http://schemas.microsoft.com/office/drawing/2014/main" id="{297FCE14-2054-A7E1-DAB1-4DBC65CAAC41}"/>
              </a:ext>
            </a:extLst>
          </p:cNvPr>
          <p:cNvPicPr>
            <a:picLocks noChangeAspect="1"/>
          </p:cNvPicPr>
          <p:nvPr/>
        </p:nvPicPr>
        <p:blipFill>
          <a:blip r:embed="rId3"/>
          <a:stretch>
            <a:fillRect/>
          </a:stretch>
        </p:blipFill>
        <p:spPr>
          <a:xfrm>
            <a:off x="6327485" y="5446276"/>
            <a:ext cx="202813" cy="226944"/>
          </a:xfrm>
          <a:prstGeom prst="rect">
            <a:avLst/>
          </a:prstGeom>
        </p:spPr>
      </p:pic>
      <p:pic>
        <p:nvPicPr>
          <p:cNvPr id="109" name="Picture 108">
            <a:extLst>
              <a:ext uri="{FF2B5EF4-FFF2-40B4-BE49-F238E27FC236}">
                <a16:creationId xmlns:a16="http://schemas.microsoft.com/office/drawing/2014/main" id="{F3B520DE-9EE0-E5C6-55A6-CAAB69E14F47}"/>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507" b="92606" l="9310" r="90000">
                        <a14:foregroundMark x1="9655" y1="87676" x2="9655" y2="87676"/>
                        <a14:foregroundMark x1="20000" y1="92606" x2="20000" y2="92606"/>
                      </a14:backgroundRemoval>
                    </a14:imgEffect>
                  </a14:imgLayer>
                </a14:imgProps>
              </a:ext>
            </a:extLst>
          </a:blip>
          <a:stretch>
            <a:fillRect/>
          </a:stretch>
        </p:blipFill>
        <p:spPr>
          <a:xfrm>
            <a:off x="823471" y="5884185"/>
            <a:ext cx="410953" cy="423089"/>
          </a:xfrm>
          <a:prstGeom prst="rect">
            <a:avLst/>
          </a:prstGeom>
        </p:spPr>
      </p:pic>
      <p:pic>
        <p:nvPicPr>
          <p:cNvPr id="30" name="Picture 29">
            <a:extLst>
              <a:ext uri="{FF2B5EF4-FFF2-40B4-BE49-F238E27FC236}">
                <a16:creationId xmlns:a16="http://schemas.microsoft.com/office/drawing/2014/main" id="{035B5692-9B64-B185-4085-DDDBBC83ED33}"/>
              </a:ext>
            </a:extLst>
          </p:cNvPr>
          <p:cNvPicPr>
            <a:picLocks noChangeAspect="1"/>
          </p:cNvPicPr>
          <p:nvPr/>
        </p:nvPicPr>
        <p:blipFill>
          <a:blip r:embed="rId6"/>
          <a:stretch>
            <a:fillRect/>
          </a:stretch>
        </p:blipFill>
        <p:spPr>
          <a:xfrm>
            <a:off x="929560" y="5960826"/>
            <a:ext cx="177322" cy="230809"/>
          </a:xfrm>
          <a:prstGeom prst="rect">
            <a:avLst/>
          </a:prstGeom>
        </p:spPr>
      </p:pic>
      <p:pic>
        <p:nvPicPr>
          <p:cNvPr id="53" name="Picture 52">
            <a:extLst>
              <a:ext uri="{FF2B5EF4-FFF2-40B4-BE49-F238E27FC236}">
                <a16:creationId xmlns:a16="http://schemas.microsoft.com/office/drawing/2014/main" id="{09F9AAAE-D043-17E8-B110-4DD1D694CD20}"/>
              </a:ext>
            </a:extLst>
          </p:cNvPr>
          <p:cNvPicPr>
            <a:picLocks noChangeAspect="1"/>
          </p:cNvPicPr>
          <p:nvPr/>
        </p:nvPicPr>
        <p:blipFill>
          <a:blip r:embed="rId7"/>
          <a:stretch>
            <a:fillRect/>
          </a:stretch>
        </p:blipFill>
        <p:spPr>
          <a:xfrm>
            <a:off x="1437775" y="5471218"/>
            <a:ext cx="247378" cy="206411"/>
          </a:xfrm>
          <a:prstGeom prst="rect">
            <a:avLst/>
          </a:prstGeom>
        </p:spPr>
      </p:pic>
      <p:pic>
        <p:nvPicPr>
          <p:cNvPr id="60" name="Picture 59">
            <a:extLst>
              <a:ext uri="{FF2B5EF4-FFF2-40B4-BE49-F238E27FC236}">
                <a16:creationId xmlns:a16="http://schemas.microsoft.com/office/drawing/2014/main" id="{97294E17-1DBF-5452-4611-902176EC55DD}"/>
              </a:ext>
            </a:extLst>
          </p:cNvPr>
          <p:cNvPicPr>
            <a:picLocks noChangeAspect="1"/>
          </p:cNvPicPr>
          <p:nvPr/>
        </p:nvPicPr>
        <p:blipFill>
          <a:blip r:embed="rId8"/>
          <a:stretch>
            <a:fillRect/>
          </a:stretch>
        </p:blipFill>
        <p:spPr>
          <a:xfrm>
            <a:off x="2009166" y="5830255"/>
            <a:ext cx="356013" cy="356853"/>
          </a:xfrm>
          <a:prstGeom prst="rect">
            <a:avLst/>
          </a:prstGeom>
        </p:spPr>
      </p:pic>
      <p:pic>
        <p:nvPicPr>
          <p:cNvPr id="64" name="Picture 63">
            <a:extLst>
              <a:ext uri="{FF2B5EF4-FFF2-40B4-BE49-F238E27FC236}">
                <a16:creationId xmlns:a16="http://schemas.microsoft.com/office/drawing/2014/main" id="{FECC4C38-A045-B767-0A05-6DB0884BAE44}"/>
              </a:ext>
            </a:extLst>
          </p:cNvPr>
          <p:cNvPicPr>
            <a:picLocks noChangeAspect="1"/>
          </p:cNvPicPr>
          <p:nvPr/>
        </p:nvPicPr>
        <p:blipFill>
          <a:blip r:embed="rId9"/>
          <a:stretch>
            <a:fillRect/>
          </a:stretch>
        </p:blipFill>
        <p:spPr>
          <a:xfrm>
            <a:off x="2615111" y="5338016"/>
            <a:ext cx="254092" cy="323323"/>
          </a:xfrm>
          <a:prstGeom prst="rect">
            <a:avLst/>
          </a:prstGeom>
        </p:spPr>
      </p:pic>
      <p:pic>
        <p:nvPicPr>
          <p:cNvPr id="66" name="Picture 65">
            <a:extLst>
              <a:ext uri="{FF2B5EF4-FFF2-40B4-BE49-F238E27FC236}">
                <a16:creationId xmlns:a16="http://schemas.microsoft.com/office/drawing/2014/main" id="{60382DE2-208D-3295-726B-6669816C720F}"/>
              </a:ext>
            </a:extLst>
          </p:cNvPr>
          <p:cNvPicPr>
            <a:picLocks noChangeAspect="1"/>
          </p:cNvPicPr>
          <p:nvPr/>
        </p:nvPicPr>
        <p:blipFill>
          <a:blip r:embed="rId10"/>
          <a:stretch>
            <a:fillRect/>
          </a:stretch>
        </p:blipFill>
        <p:spPr>
          <a:xfrm rot="8473295">
            <a:off x="3222521" y="5837248"/>
            <a:ext cx="156963" cy="368481"/>
          </a:xfrm>
          <a:prstGeom prst="rect">
            <a:avLst/>
          </a:prstGeom>
        </p:spPr>
      </p:pic>
      <p:pic>
        <p:nvPicPr>
          <p:cNvPr id="75" name="Picture 74">
            <a:extLst>
              <a:ext uri="{FF2B5EF4-FFF2-40B4-BE49-F238E27FC236}">
                <a16:creationId xmlns:a16="http://schemas.microsoft.com/office/drawing/2014/main" id="{76CA5376-D74C-A92E-E12B-DE337D138053}"/>
              </a:ext>
            </a:extLst>
          </p:cNvPr>
          <p:cNvPicPr>
            <a:picLocks noChangeAspect="1"/>
          </p:cNvPicPr>
          <p:nvPr/>
        </p:nvPicPr>
        <p:blipFill>
          <a:blip r:embed="rId11"/>
          <a:stretch>
            <a:fillRect/>
          </a:stretch>
        </p:blipFill>
        <p:spPr>
          <a:xfrm>
            <a:off x="3864371" y="5421272"/>
            <a:ext cx="145654" cy="295839"/>
          </a:xfrm>
          <a:prstGeom prst="rect">
            <a:avLst/>
          </a:prstGeom>
        </p:spPr>
      </p:pic>
      <p:pic>
        <p:nvPicPr>
          <p:cNvPr id="110" name="Picture 109">
            <a:extLst>
              <a:ext uri="{FF2B5EF4-FFF2-40B4-BE49-F238E27FC236}">
                <a16:creationId xmlns:a16="http://schemas.microsoft.com/office/drawing/2014/main" id="{A42DD980-60E2-9898-CA41-58CA2C07A190}"/>
              </a:ext>
            </a:extLst>
          </p:cNvPr>
          <p:cNvPicPr>
            <a:picLocks noChangeAspect="1"/>
          </p:cNvPicPr>
          <p:nvPr/>
        </p:nvPicPr>
        <p:blipFill>
          <a:blip r:embed="rId10"/>
          <a:stretch>
            <a:fillRect/>
          </a:stretch>
        </p:blipFill>
        <p:spPr>
          <a:xfrm rot="8473295">
            <a:off x="4390065" y="5884411"/>
            <a:ext cx="156963" cy="368481"/>
          </a:xfrm>
          <a:prstGeom prst="rect">
            <a:avLst/>
          </a:prstGeom>
        </p:spPr>
      </p:pic>
      <p:pic>
        <p:nvPicPr>
          <p:cNvPr id="112" name="Picture 111">
            <a:extLst>
              <a:ext uri="{FF2B5EF4-FFF2-40B4-BE49-F238E27FC236}">
                <a16:creationId xmlns:a16="http://schemas.microsoft.com/office/drawing/2014/main" id="{8E990546-7F3E-C894-F5BB-D5D5DD1924E0}"/>
              </a:ext>
            </a:extLst>
          </p:cNvPr>
          <p:cNvPicPr>
            <a:picLocks noChangeAspect="1"/>
          </p:cNvPicPr>
          <p:nvPr/>
        </p:nvPicPr>
        <p:blipFill>
          <a:blip r:embed="rId12"/>
          <a:stretch>
            <a:fillRect/>
          </a:stretch>
        </p:blipFill>
        <p:spPr>
          <a:xfrm>
            <a:off x="5121801" y="5373771"/>
            <a:ext cx="230540" cy="284398"/>
          </a:xfrm>
          <a:prstGeom prst="rect">
            <a:avLst/>
          </a:prstGeom>
        </p:spPr>
      </p:pic>
      <p:pic>
        <p:nvPicPr>
          <p:cNvPr id="114" name="Picture 113">
            <a:extLst>
              <a:ext uri="{FF2B5EF4-FFF2-40B4-BE49-F238E27FC236}">
                <a16:creationId xmlns:a16="http://schemas.microsoft.com/office/drawing/2014/main" id="{DFB5CEF3-9EA4-F209-8EA9-11C8355CB09E}"/>
              </a:ext>
            </a:extLst>
          </p:cNvPr>
          <p:cNvPicPr>
            <a:picLocks noChangeAspect="1"/>
          </p:cNvPicPr>
          <p:nvPr/>
        </p:nvPicPr>
        <p:blipFill>
          <a:blip r:embed="rId13">
            <a:extLst>
              <a:ext uri="{BEBA8EAE-BF5A-486C-A8C5-ECC9F3942E4B}">
                <a14:imgProps xmlns:a14="http://schemas.microsoft.com/office/drawing/2010/main">
                  <a14:imgLayer r:embed="rId14">
                    <a14:imgEffect>
                      <a14:backgroundRemoval t="3181" b="98092" l="2764" r="97362">
                        <a14:foregroundMark x1="8040" y1="45293" x2="8040" y2="45293"/>
                        <a14:foregroundMark x1="4271" y1="45420" x2="4271" y2="45420"/>
                        <a14:foregroundMark x1="2764" y1="50127" x2="2764" y2="50127"/>
                        <a14:foregroundMark x1="7161" y1="66285" x2="24497" y2="75191"/>
                        <a14:foregroundMark x1="24497" y1="75191" x2="24497" y2="75191"/>
                        <a14:foregroundMark x1="14698" y1="46819" x2="13819" y2="80153"/>
                        <a14:foregroundMark x1="4020" y1="96819" x2="4020" y2="96819"/>
                        <a14:foregroundMark x1="11683" y1="93384" x2="90704" y2="76972"/>
                        <a14:foregroundMark x1="86055" y1="93003" x2="90829" y2="67812"/>
                        <a14:foregroundMark x1="90955" y1="51527" x2="60804" y2="72774"/>
                        <a14:foregroundMark x1="33543" y1="72392" x2="63442" y2="75318"/>
                        <a14:foregroundMark x1="63442" y1="75318" x2="64573" y2="74936"/>
                        <a14:foregroundMark x1="47864" y1="67048" x2="53643" y2="68193"/>
                        <a14:foregroundMark x1="53643" y1="68193" x2="90704" y2="87913"/>
                        <a14:foregroundMark x1="90704" y1="87913" x2="95729" y2="96056"/>
                        <a14:foregroundMark x1="90955" y1="96947" x2="97362" y2="79771"/>
                        <a14:foregroundMark x1="97362" y1="79771" x2="95226" y2="48601"/>
                        <a14:foregroundMark x1="95226" y1="48601" x2="87186" y2="43766"/>
                        <a14:foregroundMark x1="96357" y1="89567" x2="96357" y2="89567"/>
                        <a14:foregroundMark x1="95101" y1="97710" x2="95101" y2="97710"/>
                        <a14:foregroundMark x1="42714" y1="91349" x2="62186" y2="91985"/>
                        <a14:foregroundMark x1="66834" y1="87913" x2="78518" y2="89059"/>
                        <a14:foregroundMark x1="90075" y1="59288" x2="81407" y2="70992"/>
                        <a14:foregroundMark x1="87563" y1="46056" x2="75754" y2="73410"/>
                        <a14:foregroundMark x1="75754" y1="73410" x2="75754" y2="73537"/>
                        <a14:foregroundMark x1="35302" y1="63995" x2="67085" y2="61323"/>
                        <a14:foregroundMark x1="67085" y1="61323" x2="72739" y2="30916"/>
                        <a14:foregroundMark x1="72739" y1="30916" x2="59171" y2="19847"/>
                        <a14:foregroundMark x1="59171" y1="19847" x2="32286" y2="21501"/>
                        <a14:foregroundMark x1="32286" y1="21501" x2="28015" y2="50000"/>
                        <a14:foregroundMark x1="28015" y1="50000" x2="56784" y2="55344"/>
                        <a14:foregroundMark x1="56784" y1="55344" x2="46608" y2="32824"/>
                        <a14:foregroundMark x1="46608" y1="32824" x2="47613" y2="50891"/>
                        <a14:foregroundMark x1="47613" y1="50891" x2="54271" y2="39440"/>
                        <a14:foregroundMark x1="54271" y1="39440" x2="50000" y2="41349"/>
                        <a14:foregroundMark x1="19221" y1="3562" x2="19221" y2="3562"/>
                        <a14:foregroundMark x1="18216" y1="5216" x2="18216" y2="5216"/>
                        <a14:foregroundMark x1="18216" y1="5216" x2="17714" y2="56616"/>
                        <a14:foregroundMark x1="19347" y1="59542" x2="34799" y2="69975"/>
                        <a14:foregroundMark x1="34799" y1="69975" x2="35302" y2="69975"/>
                        <a14:foregroundMark x1="31407" y1="63868" x2="58920" y2="24809"/>
                        <a14:foregroundMark x1="58920" y1="24809" x2="59422" y2="24555"/>
                        <a14:foregroundMark x1="58166" y1="24555" x2="61181" y2="53053"/>
                        <a14:foregroundMark x1="62688" y1="49491" x2="67965" y2="25827"/>
                        <a14:foregroundMark x1="67965" y1="25827" x2="67462" y2="24173"/>
                        <a14:foregroundMark x1="67337" y1="24173" x2="38442" y2="38804"/>
                        <a14:foregroundMark x1="38442" y1="38804" x2="37940" y2="38804"/>
                        <a14:foregroundMark x1="44221" y1="16539" x2="33920" y2="59160"/>
                        <a14:foregroundMark x1="38945" y1="23155" x2="36307" y2="57125"/>
                        <a14:foregroundMark x1="51508" y1="24046" x2="48367" y2="42366"/>
                        <a14:foregroundMark x1="35553" y1="8015" x2="27261" y2="28372"/>
                        <a14:foregroundMark x1="27010" y1="50509" x2="38819" y2="54707"/>
                        <a14:foregroundMark x1="27764" y1="11832" x2="43216" y2="13104"/>
                        <a14:foregroundMark x1="25879" y1="55089" x2="33417" y2="53181"/>
                        <a14:foregroundMark x1="8543" y1="49873" x2="8543" y2="49873"/>
                        <a14:foregroundMark x1="13819" y1="38931" x2="4774" y2="53690"/>
                        <a14:foregroundMark x1="4774" y1="53690" x2="4774" y2="55852"/>
                        <a14:foregroundMark x1="5025" y1="47074" x2="5905" y2="59669"/>
                        <a14:foregroundMark x1="3894" y1="50636" x2="4020" y2="80407"/>
                        <a14:foregroundMark x1="4020" y1="80407" x2="16332" y2="85496"/>
                        <a14:foregroundMark x1="16332" y1="85496" x2="38945" y2="75318"/>
                        <a14:foregroundMark x1="4397" y1="90840" x2="14196" y2="96947"/>
                        <a14:foregroundMark x1="5276" y1="91094" x2="21231" y2="86896"/>
                        <a14:foregroundMark x1="4271" y1="90204" x2="3518" y2="95802"/>
                        <a14:foregroundMark x1="3894" y1="94020" x2="3769" y2="87405"/>
                        <a14:foregroundMark x1="83040" y1="20611" x2="80779" y2="41094"/>
                        <a14:foregroundMark x1="80779" y1="41094" x2="85553" y2="56107"/>
                        <a14:foregroundMark x1="81281" y1="36896" x2="95603" y2="45293"/>
                        <a14:foregroundMark x1="81407" y1="15522" x2="74246" y2="3435"/>
                        <a14:foregroundMark x1="74246" y1="3435" x2="17211" y2="3944"/>
                        <a14:foregroundMark x1="75754" y1="3435" x2="80779" y2="16794"/>
                        <a14:foregroundMark x1="80779" y1="16794" x2="80779" y2="17303"/>
                        <a14:foregroundMark x1="3769" y1="97837" x2="38065" y2="98092"/>
                        <a14:foregroundMark x1="38065" y1="98092" x2="91709" y2="97455"/>
                        <a14:foregroundMark x1="81910" y1="10687" x2="77764" y2="3181"/>
                      </a14:backgroundRemoval>
                    </a14:imgEffect>
                  </a14:imgLayer>
                </a14:imgProps>
              </a:ext>
            </a:extLst>
          </a:blip>
          <a:stretch>
            <a:fillRect/>
          </a:stretch>
        </p:blipFill>
        <p:spPr>
          <a:xfrm>
            <a:off x="4982521" y="5404455"/>
            <a:ext cx="201950" cy="199413"/>
          </a:xfrm>
          <a:prstGeom prst="rect">
            <a:avLst/>
          </a:prstGeom>
        </p:spPr>
      </p:pic>
      <p:pic>
        <p:nvPicPr>
          <p:cNvPr id="115" name="Picture 114">
            <a:extLst>
              <a:ext uri="{FF2B5EF4-FFF2-40B4-BE49-F238E27FC236}">
                <a16:creationId xmlns:a16="http://schemas.microsoft.com/office/drawing/2014/main" id="{AF5C775A-A42C-C323-6439-93D77168C12D}"/>
              </a:ext>
            </a:extLst>
          </p:cNvPr>
          <p:cNvPicPr>
            <a:picLocks noChangeAspect="1"/>
          </p:cNvPicPr>
          <p:nvPr/>
        </p:nvPicPr>
        <p:blipFill>
          <a:blip r:embed="rId15">
            <a:extLst>
              <a:ext uri="{BEBA8EAE-BF5A-486C-A8C5-ECC9F3942E4B}">
                <a14:imgProps xmlns:a14="http://schemas.microsoft.com/office/drawing/2010/main">
                  <a14:imgLayer r:embed="rId16">
                    <a14:imgEffect>
                      <a14:backgroundRemoval t="5473" b="97015" l="2713" r="97674"/>
                    </a14:imgEffect>
                  </a14:imgLayer>
                </a14:imgProps>
              </a:ext>
            </a:extLst>
          </a:blip>
          <a:stretch>
            <a:fillRect/>
          </a:stretch>
        </p:blipFill>
        <p:spPr>
          <a:xfrm>
            <a:off x="5656886" y="6008645"/>
            <a:ext cx="295461" cy="230185"/>
          </a:xfrm>
          <a:prstGeom prst="rect">
            <a:avLst/>
          </a:prstGeom>
        </p:spPr>
      </p:pic>
      <p:pic>
        <p:nvPicPr>
          <p:cNvPr id="116" name="Picture 115">
            <a:extLst>
              <a:ext uri="{FF2B5EF4-FFF2-40B4-BE49-F238E27FC236}">
                <a16:creationId xmlns:a16="http://schemas.microsoft.com/office/drawing/2014/main" id="{F9304CDB-6523-4A80-C1F7-739D814EF8C2}"/>
              </a:ext>
            </a:extLst>
          </p:cNvPr>
          <p:cNvPicPr>
            <a:picLocks noChangeAspect="1"/>
          </p:cNvPicPr>
          <p:nvPr/>
        </p:nvPicPr>
        <p:blipFill>
          <a:blip r:embed="rId17">
            <a:extLst>
              <a:ext uri="{BEBA8EAE-BF5A-486C-A8C5-ECC9F3942E4B}">
                <a14:imgProps xmlns:a14="http://schemas.microsoft.com/office/drawing/2010/main">
                  <a14:imgLayer r:embed="rId18">
                    <a14:imgEffect>
                      <a14:backgroundRemoval t="10000" b="94074" l="10000" r="99063">
                        <a14:foregroundMark x1="75938" y1="21852" x2="75938" y2="21852"/>
                      </a14:backgroundRemoval>
                    </a14:imgEffect>
                  </a14:imgLayer>
                </a14:imgProps>
              </a:ext>
            </a:extLst>
          </a:blip>
          <a:stretch>
            <a:fillRect/>
          </a:stretch>
        </p:blipFill>
        <p:spPr>
          <a:xfrm>
            <a:off x="5465094" y="5906920"/>
            <a:ext cx="251182" cy="211935"/>
          </a:xfrm>
          <a:prstGeom prst="rect">
            <a:avLst/>
          </a:prstGeom>
        </p:spPr>
      </p:pic>
    </p:spTree>
    <p:extLst>
      <p:ext uri="{BB962C8B-B14F-4D97-AF65-F5344CB8AC3E}">
        <p14:creationId xmlns:p14="http://schemas.microsoft.com/office/powerpoint/2010/main" val="40766341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A85D441D5968479B2FFF3A7C88333F" ma:contentTypeVersion="10" ma:contentTypeDescription="Create a new document." ma:contentTypeScope="" ma:versionID="516a172a61d577d737d163feef2349a4">
  <xsd:schema xmlns:xsd="http://www.w3.org/2001/XMLSchema" xmlns:xs="http://www.w3.org/2001/XMLSchema" xmlns:p="http://schemas.microsoft.com/office/2006/metadata/properties" xmlns:ns2="b6daa2f3-06b5-47f8-a85d-067055f32ca7" xmlns:ns3="4276e521-d8f5-44a8-8722-75164a36e364" targetNamespace="http://schemas.microsoft.com/office/2006/metadata/properties" ma:root="true" ma:fieldsID="1f097487a82abf7780c90b143dfcb662" ns2:_="" ns3:_="">
    <xsd:import namespace="b6daa2f3-06b5-47f8-a85d-067055f32ca7"/>
    <xsd:import namespace="4276e521-d8f5-44a8-8722-75164a36e36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daa2f3-06b5-47f8-a85d-067055f32c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descriptio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276e521-d8f5-44a8-8722-75164a36e36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CAD308E-F883-4956-A916-B66D5BF932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daa2f3-06b5-47f8-a85d-067055f32ca7"/>
    <ds:schemaRef ds:uri="4276e521-d8f5-44a8-8722-75164a36e3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03827C-E983-425B-AFD4-52B43ED3DCB5}">
  <ds:schemaRefs>
    <ds:schemaRef ds:uri="http://schemas.microsoft.com/office/infopath/2007/PartnerControls"/>
    <ds:schemaRef ds:uri="http://schemas.microsoft.com/office/2006/metadata/properties"/>
    <ds:schemaRef ds:uri="http://purl.org/dc/terms/"/>
    <ds:schemaRef ds:uri="4665d315-88b8-46a2-9faf-cc4acc70ce53"/>
    <ds:schemaRef ds:uri="http://schemas.microsoft.com/office/2006/documentManagement/types"/>
    <ds:schemaRef ds:uri="http://schemas.openxmlformats.org/package/2006/metadata/core-properties"/>
    <ds:schemaRef ds:uri="70bad570-babb-4853-ab57-5056882ef048"/>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53C33873-8851-4ABD-8FF8-301536D45C5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1026</Words>
  <Application>Microsoft Office PowerPoint</Application>
  <PresentationFormat>A4 Paper (210x297 mm)</PresentationFormat>
  <Paragraphs>123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Dewsnip</dc:creator>
  <cp:lastModifiedBy>Cheryl Aston-Ottey</cp:lastModifiedBy>
  <cp:revision>32</cp:revision>
  <dcterms:created xsi:type="dcterms:W3CDTF">2020-05-19T12:56:20Z</dcterms:created>
  <dcterms:modified xsi:type="dcterms:W3CDTF">2025-05-06T05:34:26Z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0x01010064A85D441D5968479B2FFF3A7C88333F</vt:lpwstr>
  </property>
</Properties>
</file>