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BF9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47"/>
        <p:guide pos="40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9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86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54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9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55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4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4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8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5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798C-0930-4696-AA76-5CD17F99B18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4C3C-A412-4808-8AFD-D0105F151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6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53712" y="310896"/>
            <a:ext cx="369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7030A0"/>
                </a:solidFill>
                <a:latin typeface="Chalk Dash" panose="03000600000000000000" pitchFamily="66" charset="0"/>
              </a:rPr>
              <a:t>Environment</a:t>
            </a:r>
            <a:endParaRPr lang="en-GB" sz="1400" dirty="0">
              <a:solidFill>
                <a:srgbClr val="7030A0"/>
              </a:solidFill>
              <a:latin typeface="Chalk Dash" panose="03000600000000000000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237095"/>
              </p:ext>
            </p:extLst>
          </p:nvPr>
        </p:nvGraphicFramePr>
        <p:xfrm>
          <a:off x="323088" y="803656"/>
          <a:ext cx="5876544" cy="4088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975">
                  <a:extLst>
                    <a:ext uri="{9D8B030D-6E8A-4147-A177-3AD203B41FA5}">
                      <a16:colId xmlns:a16="http://schemas.microsoft.com/office/drawing/2014/main" val="4053896986"/>
                    </a:ext>
                  </a:extLst>
                </a:gridCol>
                <a:gridCol w="4814569">
                  <a:extLst>
                    <a:ext uri="{9D8B030D-6E8A-4147-A177-3AD203B41FA5}">
                      <a16:colId xmlns:a16="http://schemas.microsoft.com/office/drawing/2014/main" val="2687723683"/>
                    </a:ext>
                  </a:extLst>
                </a:gridCol>
              </a:tblGrid>
              <a:tr h="3920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 6Rs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Meaning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D3B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95933"/>
                  </a:ext>
                </a:extLst>
              </a:tr>
              <a:tr h="483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Reuse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 use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 product again either for the same purpose or a different one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5962943"/>
                  </a:ext>
                </a:extLst>
              </a:tr>
              <a:tr h="483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Reduce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 have less of material/packaging/pollution when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making products by making them more efficient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4216170"/>
                  </a:ext>
                </a:extLst>
              </a:tr>
              <a:tr h="39202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Recycle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Breaking down and forming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material into another product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1819278"/>
                  </a:ext>
                </a:extLst>
              </a:tr>
              <a:tr h="483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Refuse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Customers not buying or supporting products that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make an environmental impact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601702"/>
                  </a:ext>
                </a:extLst>
              </a:tr>
              <a:tr h="483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Rethink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Designers and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customer rethinking their decisions when making and buying products. 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728753"/>
                  </a:ext>
                </a:extLst>
              </a:tr>
              <a:tr h="4833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Repair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Fixin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 a product rather than throwing it away. Extending its life rather than using more resources to make another</a:t>
                      </a:r>
                    </a:p>
                    <a:p>
                      <a:pPr algn="ctr"/>
                      <a:endParaRPr lang="en-GB" sz="12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Often products are 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Designed for Maintenance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 can easily be repaired. E.g. Using screws so even non-specialists can take a product apart, or using components that can easily be replaced like fuses or batteries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716203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1300"/>
              </p:ext>
            </p:extLst>
          </p:nvPr>
        </p:nvGraphicFramePr>
        <p:xfrm>
          <a:off x="6588813" y="5038344"/>
          <a:ext cx="5876544" cy="3153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9232">
                  <a:extLst>
                    <a:ext uri="{9D8B030D-6E8A-4147-A177-3AD203B41FA5}">
                      <a16:colId xmlns:a16="http://schemas.microsoft.com/office/drawing/2014/main" val="4053896986"/>
                    </a:ext>
                  </a:extLst>
                </a:gridCol>
                <a:gridCol w="2877312">
                  <a:extLst>
                    <a:ext uri="{9D8B030D-6E8A-4147-A177-3AD203B41FA5}">
                      <a16:colId xmlns:a16="http://schemas.microsoft.com/office/drawing/2014/main" val="2687723683"/>
                    </a:ext>
                  </a:extLst>
                </a:gridCol>
              </a:tblGrid>
              <a:tr h="65907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Sustainability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is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maintaining our planet and its resources and making a minimal negative impact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3EB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solidFill>
                      <a:srgbClr val="D3B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9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Finite Resources </a:t>
                      </a:r>
                      <a:b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1200" b="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Will run out of eventually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3EB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Infinite Resources </a:t>
                      </a:r>
                      <a:b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1200" b="0" i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re-grown and re-bread. Will not run out of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3E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96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Plastics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4216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Metals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Boards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181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Polymers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(Textiles)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Natural Timbers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4601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Cotton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1728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Leather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7162031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8231" y1="20616" x2="38231" y2="20616"/>
                        <a14:foregroundMark x1="38073" y1="15877" x2="38073" y2="158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354" t="9891" r="22175" b="7496"/>
          <a:stretch/>
        </p:blipFill>
        <p:spPr>
          <a:xfrm>
            <a:off x="302514" y="6002196"/>
            <a:ext cx="3061901" cy="29343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91749" y="5207445"/>
            <a:ext cx="5807884" cy="402799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081210" y="2167690"/>
            <a:ext cx="2796339" cy="1341656"/>
          </a:xfrm>
          <a:prstGeom prst="ellipse">
            <a:avLst/>
          </a:prstGeom>
          <a:solidFill>
            <a:srgbClr val="F3EBF9"/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can we do to reduce environmental impact or products and manufacture?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3264" y="5336784"/>
            <a:ext cx="2317953" cy="309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 Cycle Assessment</a:t>
            </a:r>
            <a:endParaRPr lang="en-GB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31464" y="5896022"/>
            <a:ext cx="2716945" cy="3060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a designer looks at the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environmental impact a product makes over its life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and how it could be reduced. 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Including: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of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of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 Miles (how far a product has to travel to get from factory to consumer)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while in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 when disposed of (6Rs)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96350" y="66675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Repairing products rather than throwing them away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29900" y="3695700"/>
            <a:ext cx="163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Recycling products and materials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591300" y="1314450"/>
            <a:ext cx="209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Reducing </a:t>
            </a:r>
            <a:r>
              <a:rPr lang="en-GB" sz="1200" b="1" dirty="0" smtClean="0"/>
              <a:t>Product Miles</a:t>
            </a:r>
            <a:r>
              <a:rPr lang="en-GB" sz="1200" dirty="0" smtClean="0"/>
              <a:t> buy making the product in the country it is sold in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560058" y="3821450"/>
            <a:ext cx="21526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Reducing </a:t>
            </a:r>
            <a:r>
              <a:rPr lang="en-GB" sz="1200" b="1" dirty="0" smtClean="0"/>
              <a:t>Pollution</a:t>
            </a:r>
            <a:r>
              <a:rPr lang="en-GB" sz="1200" dirty="0" smtClean="0"/>
              <a:t> by using less plastics, efficient manufacture, less waste and using </a:t>
            </a:r>
            <a:r>
              <a:rPr lang="en-GB" sz="1200" b="1" dirty="0" smtClean="0"/>
              <a:t>renewable energy</a:t>
            </a:r>
            <a:r>
              <a:rPr lang="en-GB" sz="1200" dirty="0" smtClean="0"/>
              <a:t> (like solar and wind)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9220200" y="4375448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Using less finite resources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372850" y="1714500"/>
            <a:ext cx="1123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Planting more trees to reduce </a:t>
            </a:r>
            <a:r>
              <a:rPr lang="en-GB" sz="1200" b="1" dirty="0" smtClean="0"/>
              <a:t>deforestation</a:t>
            </a:r>
            <a:endParaRPr lang="en-GB" sz="1200" dirty="0"/>
          </a:p>
        </p:txBody>
      </p:sp>
      <p:cxnSp>
        <p:nvCxnSpPr>
          <p:cNvPr id="21" name="Straight Connector 20"/>
          <p:cNvCxnSpPr>
            <a:endCxn id="19" idx="1"/>
          </p:cNvCxnSpPr>
          <p:nvPr/>
        </p:nvCxnSpPr>
        <p:spPr>
          <a:xfrm flipV="1">
            <a:off x="10725150" y="2129999"/>
            <a:ext cx="647700" cy="42270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9886950" y="1238250"/>
            <a:ext cx="38100" cy="9525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1"/>
          </p:cNvCxnSpPr>
          <p:nvPr/>
        </p:nvCxnSpPr>
        <p:spPr>
          <a:xfrm flipH="1" flipV="1">
            <a:off x="8305800" y="1943100"/>
            <a:ext cx="184924" cy="42107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3"/>
          </p:cNvCxnSpPr>
          <p:nvPr/>
        </p:nvCxnSpPr>
        <p:spPr>
          <a:xfrm flipH="1">
            <a:off x="8229600" y="3312865"/>
            <a:ext cx="261124" cy="271583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707980" y="3509346"/>
            <a:ext cx="121820" cy="81500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648950" y="3219450"/>
            <a:ext cx="228600" cy="36195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61984"/>
              </p:ext>
            </p:extLst>
          </p:nvPr>
        </p:nvGraphicFramePr>
        <p:xfrm>
          <a:off x="6614160" y="8374888"/>
          <a:ext cx="587654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050">
                  <a:extLst>
                    <a:ext uri="{9D8B030D-6E8A-4147-A177-3AD203B41FA5}">
                      <a16:colId xmlns:a16="http://schemas.microsoft.com/office/drawing/2014/main" val="3447142776"/>
                    </a:ext>
                  </a:extLst>
                </a:gridCol>
                <a:gridCol w="4260494">
                  <a:extLst>
                    <a:ext uri="{9D8B030D-6E8A-4147-A177-3AD203B41FA5}">
                      <a16:colId xmlns:a16="http://schemas.microsoft.com/office/drawing/2014/main" val="15185616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Planned Obsolescence</a:t>
                      </a:r>
                      <a:endParaRPr lang="en-GB" sz="1200" b="1" dirty="0"/>
                    </a:p>
                  </a:txBody>
                  <a:tcPr anchor="ctr">
                    <a:solidFill>
                      <a:srgbClr val="F3EB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This is where products</a:t>
                      </a:r>
                      <a:r>
                        <a:rPr lang="en-GB" sz="1200" baseline="0" dirty="0" smtClean="0"/>
                        <a:t> “die” after a certain amount of time. E.g. Disposable cups, Phones, Lightbulbs, Printer Ink, </a:t>
                      </a:r>
                      <a:r>
                        <a:rPr lang="en-GB" sz="1200" baseline="0" dirty="0" err="1" smtClean="0"/>
                        <a:t>etc</a:t>
                      </a:r>
                      <a:endParaRPr lang="en-GB" sz="1200" baseline="0" dirty="0" smtClean="0"/>
                    </a:p>
                    <a:p>
                      <a:pPr algn="ctr"/>
                      <a:r>
                        <a:rPr lang="en-GB" sz="1200" baseline="0" dirty="0" smtClean="0"/>
                        <a:t>This can have a big environmental impact as customers are throwing away lots of products, and resources are being used to create new ones.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3602527"/>
                  </a:ext>
                </a:extLst>
              </a:tr>
            </a:tbl>
          </a:graphicData>
        </a:graphic>
      </p:graphicFrame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1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D77E20-0B8A-4301-9C91-E9F809512458}"/>
</file>

<file path=customXml/itemProps2.xml><?xml version="1.0" encoding="utf-8"?>
<ds:datastoreItem xmlns:ds="http://schemas.openxmlformats.org/officeDocument/2006/customXml" ds:itemID="{FDB29D26-6443-4AF8-8C72-D28E5CBACD83}"/>
</file>

<file path=customXml/itemProps3.xml><?xml version="1.0" encoding="utf-8"?>
<ds:datastoreItem xmlns:ds="http://schemas.openxmlformats.org/officeDocument/2006/customXml" ds:itemID="{A0732F8D-AACB-4972-8CEC-E65069D44DA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344</Words>
  <Application>Microsoft Office PowerPoint</Application>
  <PresentationFormat>A3 Paper (297x420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7</cp:revision>
  <dcterms:created xsi:type="dcterms:W3CDTF">2019-06-26T09:22:59Z</dcterms:created>
  <dcterms:modified xsi:type="dcterms:W3CDTF">2019-06-26T14:57:29Z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